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80" r:id="rId3"/>
    <p:sldId id="475" r:id="rId4"/>
    <p:sldId id="474" r:id="rId5"/>
    <p:sldId id="473" r:id="rId6"/>
    <p:sldId id="477" r:id="rId7"/>
    <p:sldId id="481" r:id="rId8"/>
    <p:sldId id="482" r:id="rId9"/>
    <p:sldId id="467" r:id="rId10"/>
    <p:sldId id="468" r:id="rId11"/>
    <p:sldId id="478" r:id="rId12"/>
    <p:sldId id="471" r:id="rId13"/>
    <p:sldId id="479" r:id="rId14"/>
    <p:sldId id="472" r:id="rId15"/>
    <p:sldId id="476" r:id="rId16"/>
    <p:sldId id="447" r:id="rId17"/>
    <p:sldId id="448" r:id="rId18"/>
    <p:sldId id="485" r:id="rId19"/>
    <p:sldId id="484" r:id="rId20"/>
    <p:sldId id="276" r:id="rId21"/>
    <p:sldId id="348" r:id="rId22"/>
    <p:sldId id="469" r:id="rId23"/>
    <p:sldId id="4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B9"/>
    <a:srgbClr val="993386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68" autoAdjust="0"/>
    <p:restoredTop sz="94660"/>
  </p:normalViewPr>
  <p:slideViewPr>
    <p:cSldViewPr>
      <p:cViewPr varScale="1">
        <p:scale>
          <a:sx n="73" d="100"/>
          <a:sy n="73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03-Mar-2010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19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Kinematics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</a:t>
            </a:r>
            <a:r>
              <a:rPr lang="en-US" sz="2800" b="1" dirty="0" smtClean="0"/>
              <a:t>9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86718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The Monkey Hunter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monkey drops from the tree the moment that the rifle is fired. Where should one aim to hit the monkey as it falls?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The Monkey Hunter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914400" y="2209800"/>
            <a:ext cx="6400800" cy="21336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133600" y="3962400"/>
            <a:ext cx="76200" cy="685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3886200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 = </a:t>
            </a:r>
            <a:r>
              <a:rPr lang="en-US" dirty="0" err="1" smtClean="0"/>
              <a:t>arctan</a:t>
            </a:r>
            <a:r>
              <a:rPr lang="en-US" dirty="0" smtClean="0"/>
              <a:t>(h/x)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90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 rot="5400000">
            <a:off x="6858794" y="2818606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H="1">
            <a:off x="-2438401" y="3200400"/>
            <a:ext cx="21297899" cy="852817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4"/>
          </p:cNvCxnSpPr>
          <p:nvPr/>
        </p:nvCxnSpPr>
        <p:spPr>
          <a:xfrm rot="5400000" flipH="1" flipV="1">
            <a:off x="2247900" y="1866900"/>
            <a:ext cx="1143000" cy="38100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4495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1828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648200"/>
            <a:ext cx="20047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x/(v </a:t>
            </a:r>
            <a:r>
              <a:rPr lang="en-US" sz="2400" dirty="0" err="1" smtClean="0"/>
              <a:t>cos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3657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143000"/>
            <a:ext cx="3413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m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h +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i="1" dirty="0" smtClean="0"/>
              <a:t>t </a:t>
            </a:r>
            <a:r>
              <a:rPr lang="en-US" sz="2800" dirty="0" smtClean="0"/>
              <a:t>+ (</a:t>
            </a:r>
            <a:r>
              <a:rPr lang="en-US" sz="2800" dirty="0" smtClean="0"/>
              <a:t>1/2)</a:t>
            </a:r>
            <a:r>
              <a:rPr lang="en-US" sz="2800" i="1" dirty="0" smtClean="0"/>
              <a:t>g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409700" y="125730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828800"/>
            <a:ext cx="401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b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/>
              <a:t>0 + </a:t>
            </a:r>
            <a:r>
              <a:rPr lang="en-US" sz="2800" i="1" dirty="0" smtClean="0"/>
              <a:t>v sin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Symbol" pitchFamily="18" charset="2"/>
              </a:rPr>
              <a:t>q</a:t>
            </a:r>
            <a:r>
              <a:rPr lang="en-US" sz="2800" baseline="-25000" dirty="0" err="1" smtClean="0"/>
              <a:t>r</a:t>
            </a:r>
            <a:r>
              <a:rPr lang="en-US" sz="2800" baseline="-25000" dirty="0" smtClean="0"/>
              <a:t> </a:t>
            </a:r>
            <a:r>
              <a:rPr lang="en-US" sz="2800" i="1" dirty="0" smtClean="0"/>
              <a:t>t </a:t>
            </a:r>
            <a:r>
              <a:rPr lang="en-US" sz="2800" dirty="0" smtClean="0"/>
              <a:t>+ (</a:t>
            </a:r>
            <a:r>
              <a:rPr lang="en-US" sz="2800" dirty="0" smtClean="0"/>
              <a:t>1/2)</a:t>
            </a:r>
            <a:r>
              <a:rPr lang="en-US" sz="2800" i="1" dirty="0" smtClean="0"/>
              <a:t>g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648200"/>
            <a:ext cx="330462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h = </a:t>
            </a:r>
            <a:r>
              <a:rPr lang="en-US" sz="2400" dirty="0" err="1" smtClean="0">
                <a:sym typeface="Wingdings" pitchFamily="2" charset="2"/>
              </a:rPr>
              <a:t>vt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sin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baseline="-25000" dirty="0" err="1" smtClean="0">
                <a:sym typeface="Wingdings" pitchFamily="2" charset="2"/>
              </a:rPr>
              <a:t>r</a:t>
            </a:r>
            <a:endParaRPr lang="en-US" sz="2000" baseline="-250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s</a:t>
            </a:r>
            <a:r>
              <a:rPr lang="en-US" sz="2400" dirty="0" err="1" smtClean="0">
                <a:sym typeface="Wingdings" pitchFamily="2" charset="2"/>
              </a:rPr>
              <a:t>in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baseline="-25000" dirty="0" err="1" smtClean="0">
                <a:sym typeface="Wingdings" pitchFamily="2" charset="2"/>
              </a:rPr>
              <a:t>r</a:t>
            </a:r>
            <a:r>
              <a:rPr lang="en-US" sz="2400" dirty="0" smtClean="0">
                <a:sym typeface="Wingdings" pitchFamily="2" charset="2"/>
              </a:rPr>
              <a:t> = (h/</a:t>
            </a:r>
            <a:r>
              <a:rPr lang="en-US" sz="2400" dirty="0" err="1" smtClean="0">
                <a:sym typeface="Wingdings" pitchFamily="2" charset="2"/>
              </a:rPr>
              <a:t>vt</a:t>
            </a:r>
            <a:r>
              <a:rPr lang="en-US" sz="2400" dirty="0" smtClean="0">
                <a:sym typeface="Wingdings" pitchFamily="2" charset="2"/>
              </a:rPr>
              <a:t>) = (h/x)</a:t>
            </a:r>
            <a:r>
              <a:rPr lang="en-US" sz="2400" dirty="0" err="1" smtClean="0">
                <a:sym typeface="Wingdings" pitchFamily="2" charset="2"/>
              </a:rPr>
              <a:t>cos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baseline="-25000" dirty="0" err="1" smtClean="0">
                <a:sym typeface="Wingdings" pitchFamily="2" charset="2"/>
              </a:rPr>
              <a:t>r</a:t>
            </a:r>
            <a:endParaRPr lang="en-US" sz="2400" baseline="-250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tan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baseline="-25000" dirty="0" err="1" smtClean="0">
                <a:sym typeface="Wingdings" pitchFamily="2" charset="2"/>
              </a:rPr>
              <a:t>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= h/x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219200"/>
            <a:ext cx="236885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Monkey Hunter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733800"/>
            <a:ext cx="4742774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Maximum Trajectory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600200"/>
            <a:ext cx="221047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Water Rockets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48214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projectile will follow a parabolic trajectory.</a:t>
            </a:r>
          </a:p>
          <a:p>
            <a:r>
              <a:rPr lang="en-US" sz="2000" dirty="0" smtClean="0"/>
              <a:t>Which  firing angle will travel the furthest?</a:t>
            </a:r>
          </a:p>
          <a:p>
            <a:endParaRPr lang="en-US" dirty="0" smtClean="0"/>
          </a:p>
          <a:p>
            <a:r>
              <a:rPr lang="en-US" sz="2000" dirty="0" smtClean="0"/>
              <a:t>Flight time: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2362200"/>
            <a:ext cx="864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i="1" dirty="0" smtClean="0"/>
              <a:t>t </a:t>
            </a:r>
            <a:r>
              <a:rPr lang="en-US" sz="2400" dirty="0" smtClean="0"/>
              <a:t>+ (</a:t>
            </a:r>
            <a:r>
              <a:rPr lang="en-US" sz="2400" dirty="0" smtClean="0"/>
              <a:t>1/2)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y</a:t>
            </a:r>
            <a:r>
              <a:rPr lang="en-US" sz="2400" i="1" dirty="0" smtClean="0"/>
              <a:t>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 0 = 0 + v </a:t>
            </a:r>
            <a:r>
              <a:rPr lang="en-US" sz="2400" dirty="0" err="1" smtClean="0">
                <a:sym typeface="Wingdings" pitchFamily="2" charset="2"/>
              </a:rPr>
              <a:t>sin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dirty="0" smtClean="0">
                <a:sym typeface="Wingdings" pitchFamily="2" charset="2"/>
              </a:rPr>
              <a:t> t – (1/2)gt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 t = (2v/g) </a:t>
            </a:r>
            <a:r>
              <a:rPr lang="en-US" sz="2400" dirty="0" err="1" smtClean="0">
                <a:sym typeface="Wingdings" pitchFamily="2" charset="2"/>
              </a:rPr>
              <a:t>sin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endParaRPr lang="en-US" sz="2400" baseline="30000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71800"/>
            <a:ext cx="2058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Distance traveled: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3528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i="1" dirty="0" smtClean="0"/>
              <a:t>t </a:t>
            </a:r>
            <a:r>
              <a:rPr lang="en-US" sz="2400" dirty="0" smtClean="0"/>
              <a:t>+ (</a:t>
            </a:r>
            <a:r>
              <a:rPr lang="en-US" sz="2400" dirty="0" smtClean="0"/>
              <a:t>1/2)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 x = 0 + v </a:t>
            </a:r>
            <a:r>
              <a:rPr lang="en-US" sz="2400" dirty="0" err="1" smtClean="0">
                <a:sym typeface="Wingdings" pitchFamily="2" charset="2"/>
              </a:rPr>
              <a:t>cos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dirty="0" smtClean="0">
                <a:sym typeface="Wingdings" pitchFamily="2" charset="2"/>
              </a:rPr>
              <a:t> t + 0</a:t>
            </a:r>
          </a:p>
          <a:p>
            <a:r>
              <a:rPr lang="en-US" sz="2400" dirty="0" smtClean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 = v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2sin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dirty="0" smtClean="0">
                <a:sym typeface="Wingdings" pitchFamily="2" charset="2"/>
              </a:rPr>
              <a:t>cos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dirty="0" smtClean="0">
                <a:sym typeface="Wingdings" pitchFamily="2" charset="2"/>
              </a:rPr>
              <a:t>/g </a:t>
            </a:r>
          </a:p>
          <a:p>
            <a:r>
              <a:rPr lang="en-US" sz="2400" dirty="0" smtClean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 = v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sin(2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400" dirty="0" smtClean="0">
                <a:sym typeface="Wingdings" pitchFamily="2" charset="2"/>
              </a:rPr>
              <a:t>)/g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10200"/>
            <a:ext cx="36835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Maximum range when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=45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371600"/>
            <a:ext cx="57360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Rolling Bodies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2672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731B9"/>
                </a:solidFill>
              </a:rPr>
              <a:t>mg</a:t>
            </a:r>
            <a:endParaRPr lang="en-US" dirty="0">
              <a:solidFill>
                <a:srgbClr val="0731B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151342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 Force: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149893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Parallel Force: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24000"/>
            <a:ext cx="216565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Frictional Force:</a:t>
            </a:r>
          </a:p>
          <a:p>
            <a:r>
              <a:rPr lang="en-US" i="1" dirty="0" smtClean="0"/>
              <a:t>f</a:t>
            </a:r>
            <a:r>
              <a:rPr lang="en-US" dirty="0" smtClean="0"/>
              <a:t> &lt; </a:t>
            </a:r>
            <a:r>
              <a:rPr lang="en-US" i="1" dirty="0" err="1" smtClean="0">
                <a:latin typeface="Symbol" pitchFamily="18" charset="2"/>
              </a:rPr>
              <a:t>m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i="1" dirty="0" smtClean="0">
                <a:latin typeface="Symbol" pitchFamily="18" charset="2"/>
              </a:rPr>
              <a:t>= </a:t>
            </a:r>
            <a:r>
              <a:rPr lang="en-US" i="1" dirty="0" err="1" smtClean="0">
                <a:latin typeface="Symbol" pitchFamily="18" charset="2"/>
              </a:rPr>
              <a:t>m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447800"/>
            <a:ext cx="2136675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731B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Angular Acceleration</a:t>
            </a:r>
          </a:p>
          <a:p>
            <a:pPr>
              <a:buFont typeface="Symbol"/>
              <a:buChar char="t"/>
            </a:pP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</a:t>
            </a:r>
          </a:p>
          <a:p>
            <a:pPr>
              <a:buFont typeface="Symbol"/>
              <a:buChar char="t"/>
            </a:pPr>
            <a:r>
              <a:rPr lang="en-US" dirty="0" smtClean="0"/>
              <a:t> </a:t>
            </a:r>
            <a:r>
              <a:rPr lang="en-US" i="1" dirty="0" smtClean="0"/>
              <a:t>= </a:t>
            </a:r>
            <a:r>
              <a:rPr lang="en-US" i="1" dirty="0" err="1" smtClean="0"/>
              <a:t>fR</a:t>
            </a:r>
            <a:endParaRPr lang="en-US" i="1" dirty="0" smtClean="0"/>
          </a:p>
          <a:p>
            <a:pPr>
              <a:buFont typeface="Symbol"/>
              <a:buChar char="t"/>
            </a:pPr>
            <a:endParaRPr lang="en-US" dirty="0" smtClean="0"/>
          </a:p>
          <a:p>
            <a:r>
              <a:rPr lang="en-US" dirty="0" smtClean="0"/>
              <a:t>Linear Acceleration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ma</a:t>
            </a:r>
          </a:p>
          <a:p>
            <a:r>
              <a:rPr lang="en-US" i="1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dirty="0" smtClean="0"/>
              <a:t> = </a:t>
            </a:r>
            <a:r>
              <a:rPr lang="en-US" i="1" dirty="0" smtClean="0"/>
              <a:t>mg</a:t>
            </a:r>
            <a:r>
              <a:rPr lang="en-US" dirty="0" smtClean="0"/>
              <a:t>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i="1" dirty="0" smtClean="0"/>
              <a:t>– f</a:t>
            </a:r>
          </a:p>
          <a:p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</a:t>
            </a:r>
            <a:r>
              <a:rPr lang="en-US" i="1" dirty="0" err="1" smtClean="0"/>
              <a:t>a/R</a:t>
            </a:r>
            <a:endParaRPr lang="en-US" i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038600" y="1066800"/>
            <a:ext cx="1981200" cy="1219200"/>
          </a:xfrm>
          <a:prstGeom prst="straightConnector1">
            <a:avLst/>
          </a:prstGeom>
          <a:ln w="38100">
            <a:solidFill>
              <a:srgbClr val="0731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Inclined Planes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762000" y="3657600"/>
            <a:ext cx="7239000" cy="16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3200" y="3657600"/>
            <a:ext cx="15240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736374">
            <a:off x="6317778" y="4224668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905000"/>
            <a:ext cx="686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motion:     </a:t>
            </a:r>
            <a:r>
              <a:rPr lang="en-US" sz="2400" i="1" dirty="0" smtClean="0"/>
              <a:t>s</a:t>
            </a:r>
            <a:r>
              <a:rPr lang="en-US" sz="2400" dirty="0" smtClean="0"/>
              <a:t> = 0 +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t</a:t>
            </a:r>
            <a:r>
              <a:rPr lang="en-US" sz="2400" dirty="0" smtClean="0"/>
              <a:t> – (1/2) ((</a:t>
            </a:r>
            <a:r>
              <a:rPr lang="en-US" sz="2400" i="1" dirty="0" smtClean="0"/>
              <a:t>mg</a:t>
            </a:r>
            <a:r>
              <a:rPr lang="en-US" sz="2400" dirty="0" smtClean="0"/>
              <a:t> </a:t>
            </a:r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- </a:t>
            </a:r>
            <a:r>
              <a:rPr lang="en-US" sz="2400" i="1" dirty="0" smtClean="0"/>
              <a:t>f</a:t>
            </a:r>
            <a:r>
              <a:rPr lang="en-US" sz="2400" dirty="0" smtClean="0"/>
              <a:t>)/</a:t>
            </a:r>
            <a:r>
              <a:rPr lang="en-US" sz="2400" i="1" dirty="0" smtClean="0"/>
              <a:t>m</a:t>
            </a:r>
            <a:r>
              <a:rPr lang="en-US" sz="2400" dirty="0" smtClean="0"/>
              <a:t>) </a:t>
            </a:r>
            <a:r>
              <a:rPr lang="en-US" sz="2400" i="1" dirty="0" smtClean="0"/>
              <a:t>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590800"/>
            <a:ext cx="226857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Inclined Planes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62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will go higher? A hoop or a frictionless puck?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conservation of energy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Rotating Projectiles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23" y="1295400"/>
            <a:ext cx="86417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4267200"/>
            <a:ext cx="5734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body can rotate about a fixed pivot point.</a:t>
            </a:r>
          </a:p>
          <a:p>
            <a:endParaRPr lang="en-US" sz="2400" dirty="0" smtClean="0"/>
          </a:p>
          <a:p>
            <a:r>
              <a:rPr lang="en-US" sz="2400" dirty="0" smtClean="0"/>
              <a:t>A free body rotates about it center of gravity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638800"/>
            <a:ext cx="255031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 Center of Gravity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5304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191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center of gravity (or Center of mass) is the point about which an object will rotate. For a body under goes both linear projectile motion and rotational motion, the location of the center of mass will behave as a free projectile, while the extended body rotates around the </a:t>
            </a:r>
            <a:r>
              <a:rPr lang="en-US" dirty="0" err="1" smtClean="0">
                <a:solidFill>
                  <a:schemeClr val="bg1"/>
                </a:solidFill>
              </a:rPr>
              <a:t>c.o.m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14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Parabolic trajectory of the center of mass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791200" y="1828800"/>
            <a:ext cx="11430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99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Extended body rotating with constant angular velocity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819400" y="1590765"/>
            <a:ext cx="1447800" cy="9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166813"/>
            <a:ext cx="476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Center of Gravity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impulse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Parabolic trajectory of the center of mass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5267415" y="3095714"/>
            <a:ext cx="704671" cy="8763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+mj-lt"/>
                <a:ea typeface="+mj-ea"/>
                <a:cs typeface="+mj-cs"/>
              </a:rPr>
              <a:t>Rotating Off Axis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343400" cy="46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Pendulum 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16200000" flipH="1">
            <a:off x="1309465" y="2087413"/>
            <a:ext cx="102107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2300000" flipH="1">
            <a:off x="946498" y="2946058"/>
            <a:ext cx="0" cy="102107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7838" y="3906023"/>
            <a:ext cx="0" cy="1123177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>
            <a:spLocks noChangeAspect="1"/>
          </p:cNvSpPr>
          <p:nvPr/>
        </p:nvSpPr>
        <p:spPr>
          <a:xfrm rot="5400000">
            <a:off x="1054805" y="794062"/>
            <a:ext cx="1531606" cy="1531606"/>
          </a:xfrm>
          <a:prstGeom prst="arc">
            <a:avLst>
              <a:gd name="adj1" fmla="val 21594883"/>
              <a:gd name="adj2" fmla="val 1352375"/>
            </a:avLst>
          </a:prstGeom>
          <a:ln>
            <a:solidFill>
              <a:schemeClr val="tx1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5360" y="2280881"/>
            <a:ext cx="612642" cy="44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cs typeface="Times New Roman"/>
              </a:rPr>
              <a:t>θ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989879" y="3697207"/>
            <a:ext cx="0" cy="42885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>
            <a:off x="736343" y="2975532"/>
            <a:ext cx="0" cy="929174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2 9"/>
          <p:cNvSpPr/>
          <p:nvPr/>
        </p:nvSpPr>
        <p:spPr>
          <a:xfrm flipH="1">
            <a:off x="1554480" y="448056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15642"/>
              <a:gd name="adj4" fmla="val 123165"/>
              <a:gd name="adj5" fmla="val 66147"/>
              <a:gd name="adj6" fmla="val 143650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1828800" y="292608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15642"/>
              <a:gd name="adj4" fmla="val 123165"/>
              <a:gd name="adj5" fmla="val 29004"/>
              <a:gd name="adj6" fmla="val 142698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tension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74638" y="5210175"/>
          <a:ext cx="3135312" cy="547688"/>
        </p:xfrm>
        <a:graphic>
          <a:graphicData uri="http://schemas.openxmlformats.org/presentationml/2006/ole">
            <p:oleObj spid="_x0000_s522242" name="Equation" r:id="rId3" imgW="1307880" imgH="22860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74638" y="5757863"/>
          <a:ext cx="3165475" cy="547687"/>
        </p:xfrm>
        <a:graphic>
          <a:graphicData uri="http://schemas.openxmlformats.org/presentationml/2006/ole">
            <p:oleObj spid="_x0000_s522243" name="Equation" r:id="rId4" imgW="1320480" imgH="22860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999097" y="5757863"/>
          <a:ext cx="4781550" cy="579437"/>
        </p:xfrm>
        <a:graphic>
          <a:graphicData uri="http://schemas.openxmlformats.org/presentationml/2006/ole">
            <p:oleObj spid="_x0000_s522244" name="Equation" r:id="rId5" imgW="1993680" imgH="24120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014972" y="5210175"/>
          <a:ext cx="4687887" cy="577850"/>
        </p:xfrm>
        <a:graphic>
          <a:graphicData uri="http://schemas.openxmlformats.org/presentationml/2006/ole">
            <p:oleObj spid="_x0000_s522245" name="Equation" r:id="rId6" imgW="1955520" imgH="241200" progId="Equation.3">
              <p:embed/>
            </p:oleObj>
          </a:graphicData>
        </a:graphic>
      </p:graphicFrame>
      <p:grpSp>
        <p:nvGrpSpPr>
          <p:cNvPr id="16" name="Group 42"/>
          <p:cNvGrpSpPr/>
          <p:nvPr/>
        </p:nvGrpSpPr>
        <p:grpSpPr>
          <a:xfrm>
            <a:off x="5969722" y="3383281"/>
            <a:ext cx="2788920" cy="960120"/>
            <a:chOff x="5969722" y="3383281"/>
            <a:chExt cx="2788920" cy="960120"/>
          </a:xfrm>
        </p:grpSpPr>
        <p:sp>
          <p:nvSpPr>
            <p:cNvPr id="17" name="Rectangle 16"/>
            <p:cNvSpPr/>
            <p:nvPr/>
          </p:nvSpPr>
          <p:spPr>
            <a:xfrm>
              <a:off x="5969722" y="3383281"/>
              <a:ext cx="2788920" cy="960120"/>
            </a:xfrm>
            <a:prstGeom prst="rect">
              <a:avLst/>
            </a:prstGeom>
            <a:solidFill>
              <a:srgbClr val="FFFF3C"/>
            </a:solidFill>
            <a:ln w="38100"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6010275" y="3563938"/>
            <a:ext cx="2627313" cy="639762"/>
          </p:xfrm>
          <a:graphic>
            <a:graphicData uri="http://schemas.openxmlformats.org/presentationml/2006/ole">
              <p:oleObj spid="_x0000_s522246" name="Equation" r:id="rId7" imgW="939600" imgH="228600" progId="Equation.3">
                <p:embed/>
              </p:oleObj>
            </a:graphicData>
          </a:graphic>
        </p:graphicFrame>
      </p:grpSp>
      <p:grpSp>
        <p:nvGrpSpPr>
          <p:cNvPr id="19" name="Group 13"/>
          <p:cNvGrpSpPr/>
          <p:nvPr/>
        </p:nvGrpSpPr>
        <p:grpSpPr>
          <a:xfrm>
            <a:off x="457200" y="-914400"/>
            <a:ext cx="2683452" cy="5105352"/>
            <a:chOff x="2494882" y="0"/>
            <a:chExt cx="2403113" cy="4572000"/>
          </a:xfrm>
        </p:grpSpPr>
        <p:grpSp>
          <p:nvGrpSpPr>
            <p:cNvPr id="20" name="Group 6"/>
            <p:cNvGrpSpPr>
              <a:grpSpLocks noChangeAspect="1"/>
            </p:cNvGrpSpPr>
            <p:nvPr/>
          </p:nvGrpSpPr>
          <p:grpSpPr>
            <a:xfrm>
              <a:off x="2494882" y="0"/>
              <a:ext cx="2403112" cy="4572000"/>
              <a:chOff x="1931670" y="160020"/>
              <a:chExt cx="3442460" cy="6549390"/>
            </a:xfrm>
          </p:grpSpPr>
          <p:grpSp>
            <p:nvGrpSpPr>
              <p:cNvPr id="22" name="Group 31"/>
              <p:cNvGrpSpPr/>
              <p:nvPr/>
            </p:nvGrpSpPr>
            <p:grpSpPr>
              <a:xfrm>
                <a:off x="1931670" y="3289891"/>
                <a:ext cx="1042657" cy="3419519"/>
                <a:chOff x="4202430" y="2204041"/>
                <a:chExt cx="1042657" cy="3419519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1500000">
                  <a:off x="5245087" y="2204041"/>
                  <a:ext cx="0" cy="3200400"/>
                </a:xfrm>
                <a:prstGeom prst="line">
                  <a:avLst/>
                </a:prstGeom>
                <a:ln w="44450">
                  <a:solidFill>
                    <a:srgbClr val="643232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28600" h="228600"/>
                  <a:bevelB w="228600" h="2286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>
                  <a:off x="4202430" y="4892040"/>
                  <a:ext cx="731520" cy="7315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228600" h="228600"/>
                  <a:bevelB w="228600" h="228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12300000">
                <a:off x="4328933" y="386759"/>
                <a:ext cx="0" cy="3200400"/>
              </a:xfrm>
              <a:prstGeom prst="line">
                <a:avLst/>
              </a:prstGeom>
              <a:ln w="44450">
                <a:solidFill>
                  <a:srgbClr val="643232">
                    <a:alpha val="0"/>
                  </a:srgb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 rot="10800000">
                <a:off x="4642610" y="160020"/>
                <a:ext cx="731520" cy="731520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208877" y="2147876"/>
              <a:ext cx="962869" cy="14813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9" name="Straight Connector 10"/>
          <p:cNvCxnSpPr/>
          <p:nvPr/>
        </p:nvCxnSpPr>
        <p:spPr>
          <a:xfrm rot="1500000">
            <a:off x="5386057" y="1562262"/>
            <a:ext cx="0" cy="2494762"/>
          </a:xfrm>
          <a:prstGeom prst="line">
            <a:avLst/>
          </a:prstGeom>
          <a:ln w="44450">
            <a:solidFill>
              <a:srgbClr val="6432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95800" y="3657600"/>
            <a:ext cx="731520" cy="5702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rot="12300000">
            <a:off x="6440704" y="-737653"/>
            <a:ext cx="0" cy="2494762"/>
          </a:xfrm>
          <a:prstGeom prst="line">
            <a:avLst/>
          </a:prstGeom>
          <a:ln w="44450">
            <a:solidFill>
              <a:srgbClr val="643232">
                <a:alpha val="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0800000">
            <a:off x="6685220" y="-914400"/>
            <a:ext cx="570231" cy="570231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28600" h="228600"/>
            <a:bevelB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5424265" y="2087413"/>
            <a:ext cx="102107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spect="1"/>
          </p:cNvSpPr>
          <p:nvPr/>
        </p:nvSpPr>
        <p:spPr>
          <a:xfrm>
            <a:off x="5369287" y="1484039"/>
            <a:ext cx="1075194" cy="1654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7700000" flipH="1">
            <a:off x="5120077" y="3775302"/>
            <a:ext cx="0" cy="479903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2300000" flipH="1">
            <a:off x="5061298" y="2946058"/>
            <a:ext cx="0" cy="102107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52638" y="3906023"/>
            <a:ext cx="0" cy="1123177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>
            <a:spLocks noChangeAspect="1"/>
          </p:cNvSpPr>
          <p:nvPr/>
        </p:nvSpPr>
        <p:spPr>
          <a:xfrm rot="5400000">
            <a:off x="5169605" y="794062"/>
            <a:ext cx="1531606" cy="1531606"/>
          </a:xfrm>
          <a:prstGeom prst="arc">
            <a:avLst>
              <a:gd name="adj1" fmla="val 21594883"/>
              <a:gd name="adj2" fmla="val 1352375"/>
            </a:avLst>
          </a:prstGeom>
          <a:ln>
            <a:solidFill>
              <a:schemeClr val="tx1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40160" y="2280881"/>
            <a:ext cx="612643" cy="44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cs typeface="Times New Roman"/>
              </a:rPr>
              <a:t>θ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>
          <a:xfrm rot="1500000" flipH="1">
            <a:off x="4632928" y="3873175"/>
            <a:ext cx="0" cy="102107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066800"/>
            <a:ext cx="6019800" cy="50593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velocity of an object will not change unless acted upon by 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net force on an object is equal to the rate of change of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For every force there is an equal but opposite force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Laws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564" y="914400"/>
            <a:ext cx="27994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981200"/>
          <a:ext cx="1676400" cy="687388"/>
        </p:xfrm>
        <a:graphic>
          <a:graphicData uri="http://schemas.openxmlformats.org/presentationml/2006/ole">
            <p:oleObj spid="_x0000_s515074" name="Equation" r:id="rId5" imgW="469800" imgH="215640" progId="Equation.3">
              <p:embed/>
            </p:oleObj>
          </a:graphicData>
        </a:graphic>
      </p:graphicFrame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3810000" y="2057400"/>
          <a:ext cx="1631950" cy="627063"/>
        </p:xfrm>
        <a:graphic>
          <a:graphicData uri="http://schemas.openxmlformats.org/presentationml/2006/ole">
            <p:oleObj spid="_x0000_s515075" name="Equation" r:id="rId6" imgW="45720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6800" y="3886200"/>
          <a:ext cx="1905000" cy="1371600"/>
        </p:xfrm>
        <a:graphic>
          <a:graphicData uri="http://schemas.openxmlformats.org/presentationml/2006/ole">
            <p:oleObj spid="_x0000_s515076" name="Equation" r:id="rId7" imgW="939600" imgH="711000" progId="Equation.3">
              <p:embed/>
            </p:oleObj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3590925" y="3862388"/>
          <a:ext cx="2343150" cy="1420812"/>
        </p:xfrm>
        <a:graphic>
          <a:graphicData uri="http://schemas.openxmlformats.org/presentationml/2006/ole">
            <p:oleObj spid="_x0000_s515077" name="Equation" r:id="rId8" imgW="115560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33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Announcements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2209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r>
                        <a:rPr lang="en-US" baseline="0" dirty="0" smtClean="0"/>
                        <a:t>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Name Begins With: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 Young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 -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1100 Social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-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 </a:t>
                      </a:r>
                      <a:r>
                        <a:rPr lang="en-US" dirty="0" err="1" smtClean="0"/>
                        <a:t>Roessler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- 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143000"/>
            <a:ext cx="5540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final exam will be Wednesday March 17</a:t>
            </a:r>
            <a:r>
              <a:rPr lang="en-US" baseline="30000" dirty="0" smtClean="0"/>
              <a:t>th</a:t>
            </a:r>
            <a:r>
              <a:rPr lang="en-US" dirty="0" smtClean="0"/>
              <a:t> 3:30 – 5:30</a:t>
            </a:r>
          </a:p>
          <a:p>
            <a:endParaRPr lang="en-US" dirty="0" smtClean="0"/>
          </a:p>
          <a:p>
            <a:r>
              <a:rPr lang="en-US" dirty="0" smtClean="0"/>
              <a:t>Bring a student ID with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" y="10668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19600"/>
            <a:ext cx="571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1600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10399" cy="495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Law -- Statics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6098" name="Object 2"/>
          <p:cNvGraphicFramePr>
            <a:graphicFrameLocks noChangeAspect="1"/>
          </p:cNvGraphicFramePr>
          <p:nvPr/>
        </p:nvGraphicFramePr>
        <p:xfrm>
          <a:off x="1143000" y="1066800"/>
          <a:ext cx="1676400" cy="687388"/>
        </p:xfrm>
        <a:graphic>
          <a:graphicData uri="http://schemas.openxmlformats.org/presentationml/2006/ole">
            <p:oleObj spid="_x0000_s516098" name="Equation" r:id="rId3" imgW="469800" imgH="215640" progId="Equation.3">
              <p:embed/>
            </p:oleObj>
          </a:graphicData>
        </a:graphic>
      </p:graphicFrame>
      <p:graphicFrame>
        <p:nvGraphicFramePr>
          <p:cNvPr id="516099" name="Object 3"/>
          <p:cNvGraphicFramePr>
            <a:graphicFrameLocks noChangeAspect="1"/>
          </p:cNvGraphicFramePr>
          <p:nvPr/>
        </p:nvGraphicFramePr>
        <p:xfrm>
          <a:off x="5943600" y="1143000"/>
          <a:ext cx="1631950" cy="627063"/>
        </p:xfrm>
        <a:graphic>
          <a:graphicData uri="http://schemas.openxmlformats.org/presentationml/2006/ole">
            <p:oleObj spid="_x0000_s516099" name="Equation" r:id="rId4" imgW="457200" imgH="177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752600"/>
            <a:ext cx="481984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 Range Forces</a:t>
            </a:r>
          </a:p>
          <a:p>
            <a:r>
              <a:rPr lang="en-US" sz="2000" dirty="0" smtClean="0"/>
              <a:t>Act on the center of gravity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Gravitational Force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Electrical Force</a:t>
            </a:r>
          </a:p>
          <a:p>
            <a:pPr marL="342900" indent="-342900">
              <a:buAutoNum type="arabicParenR"/>
            </a:pPr>
            <a:endParaRPr lang="en-US" sz="2000" dirty="0" smtClean="0"/>
          </a:p>
          <a:p>
            <a:pPr marL="342900" indent="-342900"/>
            <a:r>
              <a:rPr lang="en-US" sz="2000" b="1" dirty="0" smtClean="0"/>
              <a:t>Contact Forces</a:t>
            </a:r>
          </a:p>
          <a:p>
            <a:pPr marL="342900" indent="-342900"/>
            <a:r>
              <a:rPr lang="en-US" sz="2000" dirty="0" smtClean="0"/>
              <a:t>Act the point of contact</a:t>
            </a:r>
          </a:p>
          <a:p>
            <a:pPr marL="342900" indent="-342900"/>
            <a:r>
              <a:rPr lang="en-US" sz="2000" dirty="0" smtClean="0"/>
              <a:t>Consider every point of Contact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Normal Forces (Perpendicular to Surface)</a:t>
            </a:r>
          </a:p>
          <a:p>
            <a:pPr marL="800100" lvl="1" indent="-342900"/>
            <a:r>
              <a:rPr lang="en-US" sz="2000" dirty="0" smtClean="0"/>
              <a:t>Can take any value needed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Frictional Forces (Parallel to surface)</a:t>
            </a:r>
          </a:p>
          <a:p>
            <a:pPr marL="800100" lvl="1" indent="-342900"/>
            <a:r>
              <a:rPr lang="en-US" sz="2000" dirty="0" smtClean="0"/>
              <a:t>Can take any value up to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s</a:t>
            </a:r>
            <a:r>
              <a:rPr lang="en-US" sz="2000" i="1" dirty="0" err="1" smtClean="0"/>
              <a:t>N</a:t>
            </a:r>
            <a:endParaRPr lang="en-US" sz="2000" i="1" dirty="0" smtClean="0"/>
          </a:p>
          <a:p>
            <a:pPr marL="800100" lvl="1" indent="-342900"/>
            <a:r>
              <a:rPr lang="en-US" sz="2000" dirty="0" smtClean="0"/>
              <a:t>Dynamic friction =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D</a:t>
            </a:r>
            <a:r>
              <a:rPr lang="en-US" sz="2000" i="1" dirty="0" err="1" smtClean="0"/>
              <a:t>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08467" y="2514600"/>
            <a:ext cx="2643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No Motion </a:t>
            </a:r>
          </a:p>
          <a:p>
            <a:pPr algn="ctr"/>
            <a:r>
              <a:rPr lang="en-US" sz="2800" dirty="0" smtClean="0"/>
              <a:t>or</a:t>
            </a:r>
          </a:p>
          <a:p>
            <a:pPr algn="ctr"/>
            <a:r>
              <a:rPr lang="en-US" sz="2800" dirty="0" smtClean="0"/>
              <a:t>Constant Motion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876800"/>
            <a:ext cx="259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sample problems here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22205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752600"/>
            <a:ext cx="4434177" cy="40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Law -- Statics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794137" y="3276600"/>
            <a:ext cx="2465943" cy="2465947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9999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Second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-- Dynamics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/>
        </p:nvGraphicFramePr>
        <p:xfrm>
          <a:off x="895350" y="1143000"/>
          <a:ext cx="2552700" cy="1700213"/>
        </p:xfrm>
        <a:graphic>
          <a:graphicData uri="http://schemas.openxmlformats.org/presentationml/2006/ole">
            <p:oleObj spid="_x0000_s518146" name="Equation" r:id="rId3" imgW="1015920" imgH="711000" progId="Equation.3">
              <p:embed/>
            </p:oleObj>
          </a:graphicData>
        </a:graphic>
      </p:graphicFrame>
      <p:graphicFrame>
        <p:nvGraphicFramePr>
          <p:cNvPr id="518147" name="Object 3"/>
          <p:cNvGraphicFramePr>
            <a:graphicFrameLocks noChangeAspect="1"/>
          </p:cNvGraphicFramePr>
          <p:nvPr/>
        </p:nvGraphicFramePr>
        <p:xfrm>
          <a:off x="5203825" y="1066800"/>
          <a:ext cx="3233738" cy="1801813"/>
        </p:xfrm>
        <a:graphic>
          <a:graphicData uri="http://schemas.openxmlformats.org/presentationml/2006/ole">
            <p:oleObj spid="_x0000_s518147" name="Equation" r:id="rId4" imgW="1257120" imgH="736560" progId="Equation.3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6903811" y="4386276"/>
            <a:ext cx="246594" cy="246595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1799999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401489" y="4037911"/>
            <a:ext cx="15329" cy="10835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4572000"/>
            <a:ext cx="1752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</p:cNvCxnSpPr>
          <p:nvPr/>
        </p:nvCxnSpPr>
        <p:spPr>
          <a:xfrm rot="5400000">
            <a:off x="6618919" y="4607239"/>
            <a:ext cx="331486" cy="31052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411669" y="4951531"/>
            <a:ext cx="762000" cy="293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5791200" y="5333999"/>
            <a:ext cx="1600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00" y="52578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4191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R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47800" y="335280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1790700" y="3771900"/>
            <a:ext cx="10668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7000" y="41148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6553200" y="3810000"/>
            <a:ext cx="9144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479612" y="4021074"/>
            <a:ext cx="10972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028700" y="44577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47800" y="426720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v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 flipV="1">
            <a:off x="914400" y="3733800"/>
            <a:ext cx="762000" cy="685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914400" y="4419600"/>
            <a:ext cx="762000" cy="685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71600" y="5638800"/>
            <a:ext cx="564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do we use force/torque? When do we use impulse?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352800" y="3733800"/>
            <a:ext cx="18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about vectors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364" y="228600"/>
            <a:ext cx="439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Constant Acceleration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447800"/>
          <a:ext cx="8305800" cy="413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2227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Rotational Motion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baseline="0" dirty="0" smtClean="0"/>
                        <a:t> = constant)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Linear</a:t>
                      </a:r>
                      <a:r>
                        <a:rPr lang="en-US" sz="3200" baseline="0" dirty="0" smtClean="0"/>
                        <a:t> Motion</a:t>
                      </a:r>
                    </a:p>
                    <a:p>
                      <a:r>
                        <a:rPr lang="en-US" sz="3200" baseline="0" dirty="0" smtClean="0"/>
                        <a:t>(a = constant)</a:t>
                      </a:r>
                      <a:endParaRPr lang="en-US" sz="3200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Symbol" pitchFamily="18" charset="2"/>
                        </a:rPr>
                        <a:t>w = 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v = 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1" baseline="0" dirty="0" smtClean="0"/>
                        <a:t>at</a:t>
                      </a:r>
                      <a:endParaRPr lang="en-US" sz="3200" i="1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0" dirty="0" smtClean="0"/>
                        <a:t> = (1/2)(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0" dirty="0" smtClean="0"/>
                        <a:t>)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baseline="0" dirty="0" smtClean="0"/>
                        <a:t>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= (1/2)(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0" dirty="0" smtClean="0"/>
                        <a:t>)</a:t>
                      </a:r>
                      <a:r>
                        <a:rPr lang="en-US" sz="3200" i="1" baseline="0" dirty="0" smtClean="0"/>
                        <a:t>t</a:t>
                      </a:r>
                      <a:endParaRPr lang="en-US" sz="3200" i="1" dirty="0"/>
                    </a:p>
                  </a:txBody>
                  <a:tcPr/>
                </a:tc>
              </a:tr>
              <a:tr h="789361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q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+ 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i="1" baseline="0" dirty="0" smtClean="0"/>
                        <a:t>t</a:t>
                      </a:r>
                      <a:r>
                        <a:rPr lang="en-US" sz="3200" baseline="0" dirty="0" smtClean="0"/>
                        <a:t> + (1/2)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sz="3200" i="1" baseline="0" dirty="0" smtClean="0"/>
                        <a:t>t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baseline="0" dirty="0" smtClean="0"/>
                        <a:t>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= </a:t>
                      </a:r>
                      <a:r>
                        <a:rPr lang="en-US" sz="3200" i="1" baseline="0" dirty="0" smtClean="0"/>
                        <a:t>y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+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i="1" baseline="0" dirty="0" smtClean="0"/>
                        <a:t>t </a:t>
                      </a:r>
                      <a:r>
                        <a:rPr lang="en-US" sz="3200" baseline="0" dirty="0" smtClean="0"/>
                        <a:t>+ (1/2)</a:t>
                      </a:r>
                      <a:r>
                        <a:rPr lang="en-US" sz="3200" i="1" baseline="0" dirty="0" smtClean="0"/>
                        <a:t>at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</a:tr>
              <a:tr h="708432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w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+ 2</a:t>
                      </a:r>
                      <a:r>
                        <a:rPr lang="en-US" sz="3200" baseline="0" dirty="0" smtClean="0">
                          <a:latin typeface="Symbol" pitchFamily="18" charset="2"/>
                        </a:rPr>
                        <a:t>aq</a:t>
                      </a:r>
                      <a:endParaRPr lang="en-US" sz="3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v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= </a:t>
                      </a:r>
                      <a:r>
                        <a:rPr lang="en-US" sz="3200" i="1" baseline="0" dirty="0" smtClean="0"/>
                        <a:t>v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+ </a:t>
                      </a:r>
                      <a:r>
                        <a:rPr lang="en-US" sz="3200" baseline="0" dirty="0" smtClean="0"/>
                        <a:t>2</a:t>
                      </a:r>
                      <a:r>
                        <a:rPr lang="en-US" sz="3200" i="1" baseline="0" dirty="0" smtClean="0"/>
                        <a:t>ay</a:t>
                      </a:r>
                      <a:endParaRPr lang="en-US" sz="32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Applying the Kinematics Equations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Make a drawing to represent the system being studied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Decide which directions will be called positive and which negative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In an organized way, write down the values for any of the kinematic variables (</a:t>
            </a:r>
            <a:r>
              <a:rPr lang="en-US" sz="2400" i="1" dirty="0" smtClean="0"/>
              <a:t>x, y, v , a, t </a:t>
            </a:r>
            <a:r>
              <a:rPr lang="en-US" sz="2400" dirty="0" smtClean="0"/>
              <a:t>and initial values). Be alert for the </a:t>
            </a:r>
            <a:r>
              <a:rPr lang="en-US" sz="2400" i="1" dirty="0" smtClean="0"/>
              <a:t>implied meaning </a:t>
            </a:r>
            <a:r>
              <a:rPr lang="en-US" sz="2400" dirty="0" smtClean="0"/>
              <a:t>in the phrasing of the problem. For example, the phrase “starts at rest” implies that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0.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Determine which equation will provide the required answer using the information given.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1447800"/>
            <a:ext cx="3609975" cy="48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990600"/>
            <a:ext cx="172143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Demo: Ball Drop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Independence of Directions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447800"/>
            <a:ext cx="762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1447800"/>
            <a:ext cx="762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8600" y="2438400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134394" y="2513806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25908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5146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mg</a:t>
            </a:r>
            <a:endParaRPr lang="en-US" i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9400" y="18288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1371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x</a:t>
            </a:r>
            <a:endParaRPr lang="en-US" i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762000" y="5029200"/>
            <a:ext cx="342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 smtClean="0"/>
              <a:t>+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y</a:t>
            </a:r>
            <a:r>
              <a:rPr lang="en-US" sz="2800" baseline="-25000" dirty="0" smtClean="0"/>
              <a:t>0</a:t>
            </a:r>
            <a:r>
              <a:rPr lang="en-US" sz="2800" i="1" dirty="0" smtClean="0"/>
              <a:t>t </a:t>
            </a:r>
            <a:r>
              <a:rPr lang="en-US" sz="2800" dirty="0" smtClean="0"/>
              <a:t>+ (</a:t>
            </a:r>
            <a:r>
              <a:rPr lang="en-US" sz="2800" dirty="0" smtClean="0"/>
              <a:t>1/2)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y</a:t>
            </a:r>
            <a:r>
              <a:rPr lang="en-US" sz="2800" i="1" dirty="0" smtClean="0"/>
              <a:t>t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714500" y="51435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28800" y="3352800"/>
            <a:ext cx="3352800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i="1" dirty="0" smtClean="0"/>
              <a:t>t </a:t>
            </a:r>
            <a:r>
              <a:rPr lang="en-US" sz="2400" dirty="0" smtClean="0"/>
              <a:t>+ (</a:t>
            </a:r>
            <a:r>
              <a:rPr lang="en-US" sz="2400" dirty="0" smtClean="0"/>
              <a:t>1/2)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48100" y="34671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8600" y="4114800"/>
            <a:ext cx="335280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i="1" dirty="0" smtClean="0"/>
              <a:t>t </a:t>
            </a:r>
            <a:r>
              <a:rPr lang="en-US" sz="2400" dirty="0" smtClean="0"/>
              <a:t>+ (</a:t>
            </a:r>
            <a:r>
              <a:rPr lang="en-US" sz="2400" dirty="0" smtClean="0"/>
              <a:t>1/2)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324100" y="42291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1028700" y="42291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9000" y="5715000"/>
            <a:ext cx="14210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F = mg = ma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798</Words>
  <Application>Microsoft Office PowerPoint</Application>
  <PresentationFormat>On-screen Show (4:3)</PresentationFormat>
  <Paragraphs>153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Microsoft Equation 3.0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88</cp:revision>
  <dcterms:created xsi:type="dcterms:W3CDTF">2006-08-16T00:00:00Z</dcterms:created>
  <dcterms:modified xsi:type="dcterms:W3CDTF">2010-03-03T10:07:19Z</dcterms:modified>
</cp:coreProperties>
</file>