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424" r:id="rId3"/>
    <p:sldId id="429" r:id="rId4"/>
    <p:sldId id="464" r:id="rId5"/>
    <p:sldId id="431" r:id="rId6"/>
    <p:sldId id="432" r:id="rId7"/>
    <p:sldId id="433" r:id="rId8"/>
    <p:sldId id="441" r:id="rId9"/>
    <p:sldId id="465" r:id="rId10"/>
    <p:sldId id="459" r:id="rId11"/>
    <p:sldId id="434" r:id="rId12"/>
    <p:sldId id="435" r:id="rId13"/>
    <p:sldId id="436" r:id="rId14"/>
    <p:sldId id="437" r:id="rId15"/>
    <p:sldId id="438" r:id="rId16"/>
    <p:sldId id="449" r:id="rId17"/>
    <p:sldId id="439" r:id="rId18"/>
    <p:sldId id="458" r:id="rId19"/>
    <p:sldId id="445" r:id="rId20"/>
    <p:sldId id="453" r:id="rId21"/>
    <p:sldId id="467" r:id="rId22"/>
    <p:sldId id="456" r:id="rId23"/>
    <p:sldId id="457" r:id="rId24"/>
    <p:sldId id="443" r:id="rId25"/>
    <p:sldId id="442" r:id="rId26"/>
    <p:sldId id="450" r:id="rId27"/>
    <p:sldId id="444" r:id="rId28"/>
    <p:sldId id="452" r:id="rId29"/>
    <p:sldId id="447" r:id="rId30"/>
    <p:sldId id="448" r:id="rId31"/>
    <p:sldId id="460" r:id="rId32"/>
    <p:sldId id="276" r:id="rId33"/>
    <p:sldId id="348" r:id="rId34"/>
    <p:sldId id="451" r:id="rId35"/>
    <p:sldId id="4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B9"/>
    <a:srgbClr val="993386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68" autoAdjust="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24-Feb-2010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31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6675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Rotational Kinematics and Angular Momentum Conservation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</a:t>
            </a:r>
            <a:r>
              <a:rPr lang="en-US" sz="2800" b="1" dirty="0" smtClean="0"/>
              <a:t>8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momentum of a rolling disk?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types of motion: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2560359" y="2011675"/>
            <a:ext cx="3619500" cy="1737360"/>
            <a:chOff x="2560359" y="2011675"/>
            <a:chExt cx="3619500" cy="1737360"/>
          </a:xfrm>
        </p:grpSpPr>
        <p:sp>
          <p:nvSpPr>
            <p:cNvPr id="5" name="Oval 4"/>
            <p:cNvSpPr/>
            <p:nvPr/>
          </p:nvSpPr>
          <p:spPr>
            <a:xfrm>
              <a:off x="3015383" y="2156455"/>
              <a:ext cx="1447800" cy="144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666893" y="2807965"/>
              <a:ext cx="144780" cy="1447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4283070" y="2334844"/>
              <a:ext cx="0" cy="10858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60359" y="3619767"/>
              <a:ext cx="3619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>
              <a:spLocks noChangeAspect="1"/>
            </p:cNvSpPr>
            <p:nvPr/>
          </p:nvSpPr>
          <p:spPr>
            <a:xfrm>
              <a:off x="2870603" y="2011675"/>
              <a:ext cx="1737360" cy="1737360"/>
            </a:xfrm>
            <a:prstGeom prst="arc">
              <a:avLst>
                <a:gd name="adj1" fmla="val 14152840"/>
                <a:gd name="adj2" fmla="val 18226349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2127" y="2390318"/>
              <a:ext cx="361950" cy="3619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383280" y="4627698"/>
          <a:ext cx="1815310" cy="640080"/>
        </p:xfrm>
        <a:graphic>
          <a:graphicData uri="http://schemas.openxmlformats.org/presentationml/2006/ole">
            <p:oleObj spid="_x0000_s483330" name="Equation" r:id="rId3" imgW="647640" imgH="22860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83280" y="5456373"/>
          <a:ext cx="1573691" cy="640080"/>
        </p:xfrm>
        <a:graphic>
          <a:graphicData uri="http://schemas.openxmlformats.org/presentationml/2006/ole">
            <p:oleObj spid="_x0000_s483331" name="Equation" r:id="rId4" imgW="6220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Product of position vector and momentum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angular momentum important?  Like energy and momentum,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 is conserved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18263" y="5490214"/>
          <a:ext cx="2124075" cy="650875"/>
        </p:xfrm>
        <a:graphic>
          <a:graphicData uri="http://schemas.openxmlformats.org/presentationml/2006/ole">
            <p:oleObj spid="_x0000_s397314" name="Equation" r:id="rId4" imgW="787320" imgH="2412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574925" y="2397125"/>
          <a:ext cx="4044950" cy="876300"/>
        </p:xfrm>
        <a:graphic>
          <a:graphicData uri="http://schemas.openxmlformats.org/presentationml/2006/ole">
            <p:oleObj spid="_x0000_s397315" name="Equation" r:id="rId5" imgW="1231560" imgH="2664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2844" y="4715692"/>
            <a:ext cx="8686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Impulse:  Change in angular momentum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momentum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83088" y="4027260"/>
          <a:ext cx="3224212" cy="601663"/>
        </p:xfrm>
        <a:graphic>
          <a:graphicData uri="http://schemas.openxmlformats.org/presentationml/2006/ole">
            <p:oleObj spid="_x0000_s398338" name="Equation" r:id="rId4" imgW="11556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way will the scale tip?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scale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6"/>
          <p:cNvGrpSpPr/>
          <p:nvPr/>
        </p:nvGrpSpPr>
        <p:grpSpPr>
          <a:xfrm>
            <a:off x="300444" y="2286000"/>
            <a:ext cx="4469130" cy="1723412"/>
            <a:chOff x="300444" y="2286000"/>
            <a:chExt cx="4469130" cy="1723412"/>
          </a:xfrm>
        </p:grpSpPr>
        <p:grpSp>
          <p:nvGrpSpPr>
            <p:cNvPr id="5" name="Group 25"/>
            <p:cNvGrpSpPr>
              <a:grpSpLocks noChangeAspect="1"/>
            </p:cNvGrpSpPr>
            <p:nvPr/>
          </p:nvGrpSpPr>
          <p:grpSpPr>
            <a:xfrm>
              <a:off x="457199" y="2286000"/>
              <a:ext cx="4114782" cy="1723412"/>
              <a:chOff x="330835" y="2143324"/>
              <a:chExt cx="8490268" cy="3556000"/>
            </a:xfrm>
          </p:grpSpPr>
          <p:sp>
            <p:nvSpPr>
              <p:cNvPr id="8" name="Rectangle 2"/>
              <p:cNvSpPr>
                <a:spLocks/>
              </p:cNvSpPr>
              <p:nvPr/>
            </p:nvSpPr>
            <p:spPr bwMode="auto">
              <a:xfrm>
                <a:off x="4468813" y="2143324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" name="Rectangle 3"/>
              <p:cNvSpPr>
                <a:spLocks/>
              </p:cNvSpPr>
              <p:nvPr/>
            </p:nvSpPr>
            <p:spPr bwMode="auto">
              <a:xfrm rot="16200000">
                <a:off x="4526756" y="-1205506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" name="Oval 4"/>
              <p:cNvSpPr>
                <a:spLocks/>
              </p:cNvSpPr>
              <p:nvPr/>
            </p:nvSpPr>
            <p:spPr bwMode="auto">
              <a:xfrm>
                <a:off x="4286250" y="2156024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11" name="Group 23"/>
              <p:cNvGrpSpPr/>
              <p:nvPr/>
            </p:nvGrpSpPr>
            <p:grpSpPr>
              <a:xfrm>
                <a:off x="330835" y="2475112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24"/>
              <p:cNvGrpSpPr/>
              <p:nvPr/>
            </p:nvGrpSpPr>
            <p:grpSpPr>
              <a:xfrm>
                <a:off x="7587615" y="2475112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300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373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  <p:grpSp>
        <p:nvGrpSpPr>
          <p:cNvPr id="21" name="Group 57"/>
          <p:cNvGrpSpPr/>
          <p:nvPr/>
        </p:nvGrpSpPr>
        <p:grpSpPr>
          <a:xfrm>
            <a:off x="4872444" y="2286000"/>
            <a:ext cx="3997236" cy="1733851"/>
            <a:chOff x="4872444" y="2286000"/>
            <a:chExt cx="3997236" cy="1733851"/>
          </a:xfrm>
        </p:grpSpPr>
        <p:grpSp>
          <p:nvGrpSpPr>
            <p:cNvPr id="22" name="Group 38"/>
            <p:cNvGrpSpPr>
              <a:grpSpLocks noChangeAspect="1"/>
            </p:cNvGrpSpPr>
            <p:nvPr/>
          </p:nvGrpSpPr>
          <p:grpSpPr>
            <a:xfrm>
              <a:off x="5029199" y="2286000"/>
              <a:ext cx="3840469" cy="1733851"/>
              <a:chOff x="317772" y="2496025"/>
              <a:chExt cx="7876540" cy="3556000"/>
            </a:xfrm>
          </p:grpSpPr>
          <p:sp>
            <p:nvSpPr>
              <p:cNvPr id="25" name="Rectangle 2"/>
              <p:cNvSpPr>
                <a:spLocks/>
              </p:cNvSpPr>
              <p:nvPr/>
            </p:nvSpPr>
            <p:spPr bwMode="auto">
              <a:xfrm>
                <a:off x="4455750" y="2496025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6" name="Rectangle 3"/>
              <p:cNvSpPr>
                <a:spLocks/>
              </p:cNvSpPr>
              <p:nvPr/>
            </p:nvSpPr>
            <p:spPr bwMode="auto">
              <a:xfrm rot="16200000">
                <a:off x="4513693" y="-852805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7" name="Oval 4"/>
              <p:cNvSpPr>
                <a:spLocks/>
              </p:cNvSpPr>
              <p:nvPr/>
            </p:nvSpPr>
            <p:spPr bwMode="auto">
              <a:xfrm>
                <a:off x="4273187" y="2508725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28" name="Group 23"/>
              <p:cNvGrpSpPr/>
              <p:nvPr/>
            </p:nvGrpSpPr>
            <p:grpSpPr>
              <a:xfrm>
                <a:off x="317772" y="2827813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7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4"/>
              <p:cNvGrpSpPr/>
              <p:nvPr/>
            </p:nvGrpSpPr>
            <p:grpSpPr>
              <a:xfrm>
                <a:off x="5760720" y="2827813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3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4872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8991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more effective?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wrench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457200" y="2038975"/>
            <a:ext cx="3886200" cy="2029350"/>
            <a:chOff x="457200" y="2011679"/>
            <a:chExt cx="3886200" cy="2029350"/>
          </a:xfrm>
        </p:grpSpPr>
        <p:grpSp>
          <p:nvGrpSpPr>
            <p:cNvPr id="5" name="Group 32"/>
            <p:cNvGrpSpPr>
              <a:grpSpLocks noChangeAspect="1"/>
            </p:cNvGrpSpPr>
            <p:nvPr/>
          </p:nvGrpSpPr>
          <p:grpSpPr>
            <a:xfrm>
              <a:off x="457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 flipH="1">
              <a:off x="27432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114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5017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93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71"/>
          <p:cNvGrpSpPr/>
          <p:nvPr/>
        </p:nvGrpSpPr>
        <p:grpSpPr>
          <a:xfrm>
            <a:off x="5029200" y="2038975"/>
            <a:ext cx="3886200" cy="2049670"/>
            <a:chOff x="5029200" y="2011679"/>
            <a:chExt cx="3886200" cy="2049670"/>
          </a:xfrm>
        </p:grpSpPr>
        <p:grpSp>
          <p:nvGrpSpPr>
            <p:cNvPr id="31" name="Group 33"/>
            <p:cNvGrpSpPr>
              <a:grpSpLocks noChangeAspect="1"/>
            </p:cNvGrpSpPr>
            <p:nvPr/>
          </p:nvGrpSpPr>
          <p:grpSpPr>
            <a:xfrm>
              <a:off x="5029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36" name="Hexagon 35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8686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700000" flipH="1">
              <a:off x="8275320" y="246888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40520" y="315710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97440" y="360414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867400" y="5410200"/>
            <a:ext cx="218829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Torque Meter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cause or agent of angular acceleration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angular velocity of an object will not change unless acted upon by a torque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net torque on an object is equal to the rate of change of angular momentum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981200" y="3429000"/>
          <a:ext cx="5053012" cy="661987"/>
        </p:xfrm>
        <a:graphic>
          <a:graphicData uri="http://schemas.openxmlformats.org/presentationml/2006/ole">
            <p:oleObj spid="_x0000_s399362" name="Equation" r:id="rId4" imgW="1841400" imgH="2412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124200" y="4876800"/>
          <a:ext cx="2784475" cy="1147762"/>
        </p:xfrm>
        <a:graphic>
          <a:graphicData uri="http://schemas.openxmlformats.org/presentationml/2006/ole">
            <p:oleObj spid="_x0000_s399363" name="Equation" r:id="rId5" imgW="1015920" imgH="4190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971800" y="1752600"/>
          <a:ext cx="4011612" cy="842963"/>
        </p:xfrm>
        <a:graphic>
          <a:graphicData uri="http://schemas.openxmlformats.org/presentationml/2006/ole">
            <p:oleObj spid="_x0000_s399364" name="Equation" r:id="rId6" imgW="12697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35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Newton’s Second Law - Rotation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514600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itchFamily="18" charset="2"/>
              </a:rPr>
              <a:t>t</a:t>
            </a:r>
            <a:r>
              <a:rPr lang="en-US" sz="4000" dirty="0" smtClean="0">
                <a:latin typeface="Symbol" pitchFamily="18" charset="2"/>
              </a:rPr>
              <a:t> </a:t>
            </a:r>
            <a:r>
              <a:rPr lang="en-US" sz="4000" i="1" dirty="0" smtClean="0"/>
              <a:t>= </a:t>
            </a:r>
            <a:r>
              <a:rPr lang="en-US" sz="4000" i="1" dirty="0" err="1" smtClean="0"/>
              <a:t>I</a:t>
            </a:r>
            <a:r>
              <a:rPr lang="en-US" sz="4000" dirty="0" err="1" smtClean="0">
                <a:latin typeface="Symbol" pitchFamily="18" charset="2"/>
              </a:rPr>
              <a:t>a</a:t>
            </a:r>
            <a:endParaRPr lang="en-US" sz="4000" dirty="0">
              <a:latin typeface="Symbol" pitchFamily="18" charset="2"/>
            </a:endParaRPr>
          </a:p>
        </p:txBody>
      </p:sp>
      <p:graphicFrame>
        <p:nvGraphicFramePr>
          <p:cNvPr id="450561" name="Object 1"/>
          <p:cNvGraphicFramePr>
            <a:graphicFrameLocks noChangeAspect="1"/>
          </p:cNvGraphicFramePr>
          <p:nvPr/>
        </p:nvGraphicFramePr>
        <p:xfrm>
          <a:off x="1014413" y="1219200"/>
          <a:ext cx="6092825" cy="1147763"/>
        </p:xfrm>
        <a:graphic>
          <a:graphicData uri="http://schemas.openxmlformats.org/presentationml/2006/ole">
            <p:oleObj spid="_x0000_s450561" name="Equation" r:id="rId3" imgW="2222280" imgH="4190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3581400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Angular impulse = </a:t>
            </a:r>
            <a:r>
              <a:rPr lang="en-US" sz="2800" b="1" dirty="0" err="1" smtClean="0">
                <a:latin typeface="Symbol" pitchFamily="18" charset="2"/>
              </a:rPr>
              <a:t>t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="1" i="1" dirty="0" smtClean="0"/>
              <a:t>L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torque on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65625" y="4027488"/>
          <a:ext cx="3260725" cy="601662"/>
        </p:xfrm>
        <a:graphic>
          <a:graphicData uri="http://schemas.openxmlformats.org/presentationml/2006/ole">
            <p:oleObj spid="_x0000_s400386" name="Equation" r:id="rId4" imgW="11682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Rotational Kinetic Energy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kinetic energy of a rolling disk?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types of motion: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2560359" y="2011675"/>
            <a:ext cx="3619500" cy="1737360"/>
            <a:chOff x="2560359" y="2011675"/>
            <a:chExt cx="3619500" cy="1737360"/>
          </a:xfrm>
        </p:grpSpPr>
        <p:sp>
          <p:nvSpPr>
            <p:cNvPr id="5" name="Oval 4"/>
            <p:cNvSpPr/>
            <p:nvPr/>
          </p:nvSpPr>
          <p:spPr>
            <a:xfrm>
              <a:off x="3015383" y="2156455"/>
              <a:ext cx="1447800" cy="144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666893" y="2807965"/>
              <a:ext cx="144780" cy="1447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4283070" y="2334844"/>
              <a:ext cx="0" cy="10858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60359" y="3619767"/>
              <a:ext cx="3619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>
              <a:spLocks noChangeAspect="1"/>
            </p:cNvSpPr>
            <p:nvPr/>
          </p:nvSpPr>
          <p:spPr>
            <a:xfrm>
              <a:off x="2870603" y="2011675"/>
              <a:ext cx="1737360" cy="1737360"/>
            </a:xfrm>
            <a:prstGeom prst="arc">
              <a:avLst>
                <a:gd name="adj1" fmla="val 14152840"/>
                <a:gd name="adj2" fmla="val 18226349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2127" y="2390318"/>
              <a:ext cx="361950" cy="3619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474720" y="4505913"/>
          <a:ext cx="2260600" cy="833437"/>
        </p:xfrm>
        <a:graphic>
          <a:graphicData uri="http://schemas.openxmlformats.org/presentationml/2006/ole">
            <p:oleObj spid="_x0000_s482306" name="Equation" r:id="rId3" imgW="1066680" imgH="39348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474720" y="5361396"/>
          <a:ext cx="2179637" cy="833438"/>
        </p:xfrm>
        <a:graphic>
          <a:graphicData uri="http://schemas.openxmlformats.org/presentationml/2006/ole">
            <p:oleObj spid="_x0000_s482307" name="Equation" r:id="rId4" imgW="10285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371600"/>
            <a:ext cx="57360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Rolling Bodies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2672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731B9"/>
                </a:solidFill>
              </a:rPr>
              <a:t>mg</a:t>
            </a:r>
            <a:endParaRPr lang="en-US" dirty="0">
              <a:solidFill>
                <a:srgbClr val="0731B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151342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 Force: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14989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Parallel Force: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24000"/>
            <a:ext cx="216565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Frictional Force:</a:t>
            </a:r>
          </a:p>
          <a:p>
            <a:r>
              <a:rPr lang="en-US" i="1" dirty="0" smtClean="0"/>
              <a:t>f</a:t>
            </a:r>
            <a:r>
              <a:rPr lang="en-US" dirty="0" smtClean="0"/>
              <a:t> &lt; </a:t>
            </a:r>
            <a:r>
              <a:rPr lang="en-US" i="1" dirty="0" err="1" smtClean="0">
                <a:latin typeface="Symbol" pitchFamily="18" charset="2"/>
              </a:rPr>
              <a:t>m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i="1" dirty="0" smtClean="0">
                <a:latin typeface="Symbol" pitchFamily="18" charset="2"/>
              </a:rPr>
              <a:t>= </a:t>
            </a:r>
            <a:r>
              <a:rPr lang="en-US" i="1" dirty="0" err="1" smtClean="0">
                <a:latin typeface="Symbol" pitchFamily="18" charset="2"/>
              </a:rPr>
              <a:t>m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447800"/>
            <a:ext cx="2136675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731B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Angular Acceleration</a:t>
            </a:r>
          </a:p>
          <a:p>
            <a:pPr>
              <a:buFont typeface="Symbol"/>
              <a:buChar char="t"/>
            </a:pP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</a:t>
            </a:r>
          </a:p>
          <a:p>
            <a:pPr>
              <a:buFont typeface="Symbol"/>
              <a:buChar char="t"/>
            </a:pPr>
            <a:r>
              <a:rPr lang="en-US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fR</a:t>
            </a:r>
            <a:endParaRPr lang="en-US" i="1" dirty="0" smtClean="0"/>
          </a:p>
          <a:p>
            <a:pPr>
              <a:buFont typeface="Symbol"/>
              <a:buChar char="t"/>
            </a:pPr>
            <a:endParaRPr lang="en-US" dirty="0" smtClean="0"/>
          </a:p>
          <a:p>
            <a:r>
              <a:rPr lang="en-US" dirty="0" smtClean="0"/>
              <a:t>Linear Acceleration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ma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i="1" dirty="0" smtClean="0"/>
              <a:t>– f</a:t>
            </a:r>
          </a:p>
          <a:p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a/R</a:t>
            </a:r>
            <a:endParaRPr lang="en-US" i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038600" y="1066800"/>
            <a:ext cx="1981200" cy="1219200"/>
          </a:xfrm>
          <a:prstGeom prst="straightConnector1">
            <a:avLst/>
          </a:prstGeom>
          <a:ln w="38100">
            <a:solidFill>
              <a:srgbClr val="0731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476" y="152400"/>
            <a:ext cx="380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Motion</a:t>
            </a:r>
            <a:endParaRPr lang="en-US" sz="3600" b="1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62200"/>
            <a:ext cx="387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dirty="0" smtClean="0"/>
              <a:t>the force is always perpendicular to the direction of the velocity, then only the direction changes.</a:t>
            </a:r>
          </a:p>
          <a:p>
            <a:endParaRPr lang="en-US" sz="2000" dirty="0" smtClean="0"/>
          </a:p>
          <a:p>
            <a:r>
              <a:rPr lang="en-US" sz="2400" i="1" u="sng" dirty="0" smtClean="0"/>
              <a:t>C</a:t>
            </a:r>
            <a:r>
              <a:rPr lang="en-US" sz="2800" i="1" u="sng" dirty="0" smtClean="0"/>
              <a:t>entripetal Acceleration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 = 2</a:t>
            </a: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i="1" dirty="0" smtClean="0"/>
              <a:t>r/T</a:t>
            </a:r>
            <a:endParaRPr lang="en-US" sz="3200" i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924300" y="35433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0480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32004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495800" y="2971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3400" y="3581400"/>
          <a:ext cx="2209800" cy="2315029"/>
        </p:xfrm>
        <a:graphic>
          <a:graphicData uri="http://schemas.openxmlformats.org/presentationml/2006/ole">
            <p:oleObj spid="_x0000_s390146" name="Equation" r:id="rId5" imgW="838080" imgH="8380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2057400"/>
            <a:ext cx="26527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Centripetal Force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c</a:t>
            </a:r>
            <a:r>
              <a:rPr lang="en-US" sz="2800" i="1" dirty="0" smtClean="0"/>
              <a:t> </a:t>
            </a:r>
            <a:r>
              <a:rPr lang="en-US" sz="2800" i="1" dirty="0" smtClean="0"/>
              <a:t>= </a:t>
            </a:r>
            <a:r>
              <a:rPr lang="en-US" sz="2800" i="1" dirty="0" err="1" smtClean="0"/>
              <a:t>ma</a:t>
            </a:r>
            <a:r>
              <a:rPr lang="en-US" sz="2800" i="1" baseline="-25000" dirty="0" err="1" smtClean="0"/>
              <a:t>c</a:t>
            </a:r>
            <a:r>
              <a:rPr lang="en-US" sz="2800" i="1" dirty="0" smtClean="0"/>
              <a:t>=mv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/r</a:t>
            </a:r>
            <a:endParaRPr lang="en-US" sz="2800" i="1" dirty="0"/>
          </a:p>
        </p:txBody>
      </p:sp>
      <p:sp>
        <p:nvSpPr>
          <p:cNvPr id="12" name="Oval 11"/>
          <p:cNvSpPr/>
          <p:nvPr/>
        </p:nvSpPr>
        <p:spPr>
          <a:xfrm>
            <a:off x="4343400" y="5943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733800" y="51054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924300" y="55245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76600" y="6019800"/>
            <a:ext cx="1143000" cy="79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C</a:t>
            </a:r>
            <a:endParaRPr lang="en-US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678" y="990600"/>
            <a:ext cx="467432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332128"/>
            <a:ext cx="2209800" cy="9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Moment of Inertia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953000"/>
            <a:ext cx="20494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Crazy Rollers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136675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731B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Angular Acceleration</a:t>
            </a:r>
          </a:p>
          <a:p>
            <a:pPr>
              <a:buFont typeface="Symbol"/>
              <a:buChar char="t"/>
            </a:pP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</a:t>
            </a:r>
          </a:p>
          <a:p>
            <a:pPr>
              <a:buFont typeface="Symbol"/>
              <a:buChar char="t"/>
            </a:pPr>
            <a:r>
              <a:rPr lang="en-US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fR</a:t>
            </a:r>
            <a:endParaRPr lang="en-US" i="1" dirty="0" smtClean="0"/>
          </a:p>
          <a:p>
            <a:pPr>
              <a:buFont typeface="Symbol"/>
              <a:buChar char="t"/>
            </a:pPr>
            <a:endParaRPr lang="en-US" dirty="0" smtClean="0"/>
          </a:p>
          <a:p>
            <a:r>
              <a:rPr lang="en-US" dirty="0" smtClean="0"/>
              <a:t>Linear Acceleration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ma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i="1" dirty="0" smtClean="0"/>
              <a:t>– f</a:t>
            </a:r>
          </a:p>
          <a:p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a/R</a:t>
            </a:r>
            <a:endParaRPr lang="en-US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2743200"/>
          <a:ext cx="2514600" cy="3478530"/>
        </p:xfrm>
        <a:graphic>
          <a:graphicData uri="http://schemas.openxmlformats.org/presentationml/2006/ole">
            <p:oleObj spid="_x0000_s458753" name="Equation" r:id="rId5" imgW="1523880" imgH="21081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5410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</a:t>
            </a:r>
            <a:r>
              <a:rPr lang="en-US" sz="2000" i="1" dirty="0" smtClean="0"/>
              <a:t>I</a:t>
            </a:r>
            <a:r>
              <a:rPr lang="en-US" sz="2000" dirty="0" smtClean="0"/>
              <a:t> increases, </a:t>
            </a:r>
            <a:r>
              <a:rPr lang="en-US" sz="2000" i="1" dirty="0" smtClean="0"/>
              <a:t>a</a:t>
            </a:r>
            <a:r>
              <a:rPr lang="en-US" sz="2000" dirty="0" smtClean="0"/>
              <a:t> decreases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590800" y="57150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678" y="990600"/>
            <a:ext cx="467432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Moment of Inertia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319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use conservation of energy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1727200"/>
          <a:ext cx="4124325" cy="2413000"/>
        </p:xfrm>
        <a:graphic>
          <a:graphicData uri="http://schemas.openxmlformats.org/presentationml/2006/ole">
            <p:oleObj spid="_x0000_s485378" name="Equation" r:id="rId4" imgW="238752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Moment of Inertia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will have the greater acceleration?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will have the greater angular acceleration?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1188723" y="2027997"/>
            <a:ext cx="2879819" cy="1091846"/>
            <a:chOff x="1345479" y="2027997"/>
            <a:chExt cx="2879819" cy="109184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345479" y="2534182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568489" y="2374162"/>
              <a:ext cx="320040" cy="3200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3174279" y="2075348"/>
              <a:ext cx="0" cy="91440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39043" y="2662643"/>
              <a:ext cx="11887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= 1 kg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36578" y="2027997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F = 5 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4580747" y="2023641"/>
            <a:ext cx="2879819" cy="1034756"/>
            <a:chOff x="1345479" y="2027997"/>
            <a:chExt cx="2879819" cy="103475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345479" y="2534182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568489" y="2374162"/>
              <a:ext cx="320040" cy="3200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V="1">
              <a:off x="3174279" y="2075348"/>
              <a:ext cx="0" cy="91440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39043" y="2662643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= 2 kg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6578" y="2027997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F = 5 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>
            <a:off x="1894115" y="4545341"/>
            <a:ext cx="2560320" cy="1306819"/>
            <a:chOff x="1828800" y="4545341"/>
            <a:chExt cx="2560320" cy="1306819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828800" y="4572000"/>
              <a:ext cx="1280160" cy="12801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971800" y="5074920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472690" y="5215890"/>
              <a:ext cx="640080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112770" y="4545341"/>
              <a:ext cx="0" cy="68580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00400" y="4572000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F = 5 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4983477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 = 1 kg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4306" y="5202283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/>
                  </a:solidFill>
                </a:rPr>
                <a:t>r</a:t>
              </a:r>
              <a:r>
                <a:rPr lang="en-US" sz="2000" baseline="-25000" dirty="0" smtClean="0">
                  <a:solidFill>
                    <a:schemeClr val="accent6"/>
                  </a:solidFill>
                </a:rPr>
                <a:t>1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1 m</a:t>
              </a:r>
              <a:endParaRPr lang="en-US" sz="2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4859386" y="4114800"/>
            <a:ext cx="3469134" cy="2194560"/>
            <a:chOff x="4572000" y="4114800"/>
            <a:chExt cx="3469134" cy="219456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572000" y="4114800"/>
              <a:ext cx="2194560" cy="21945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629400" y="5074920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7087" y="5197920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/>
                  </a:solidFill>
                </a:rPr>
                <a:t>r</a:t>
              </a:r>
              <a:r>
                <a:rPr lang="en-U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2 m</a:t>
              </a:r>
              <a:endParaRPr lang="en-US" sz="2000" dirty="0">
                <a:solidFill>
                  <a:schemeClr val="accent6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669280" y="5212080"/>
              <a:ext cx="1097280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763839" y="4542076"/>
              <a:ext cx="0" cy="68580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2414" y="4571988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F = 5 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2414" y="4983465"/>
              <a:ext cx="11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 = 1 kg</a:t>
              </a:r>
              <a:endParaRPr lang="en-US" sz="2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48600" y="2971800"/>
            <a:ext cx="1054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 = ma</a:t>
            </a:r>
          </a:p>
          <a:p>
            <a:r>
              <a:rPr lang="en-US" sz="2000" i="1" dirty="0" smtClean="0"/>
              <a:t>Fr = </a:t>
            </a:r>
            <a:r>
              <a:rPr lang="en-US" sz="2000" i="1" dirty="0" err="1" smtClean="0"/>
              <a:t>mra</a:t>
            </a:r>
            <a:endParaRPr lang="en-US" sz="2000" i="1" dirty="0" smtClean="0"/>
          </a:p>
          <a:p>
            <a:pPr>
              <a:buFont typeface="Symbol"/>
              <a:buChar char="t"/>
            </a:pPr>
            <a:r>
              <a:rPr lang="en-US" sz="2000" dirty="0" smtClean="0"/>
              <a:t>= </a:t>
            </a:r>
            <a:r>
              <a:rPr lang="en-US" sz="2000" i="1" dirty="0" smtClean="0"/>
              <a:t>mr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a</a:t>
            </a:r>
          </a:p>
          <a:p>
            <a:pPr>
              <a:buFont typeface="Symbol"/>
              <a:buChar char="t"/>
            </a:pP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i="1" dirty="0" smtClean="0">
                <a:latin typeface="Symbol" pitchFamily="18" charset="2"/>
              </a:rPr>
              <a:t>= I</a:t>
            </a:r>
            <a:r>
              <a:rPr lang="en-US" sz="2000" dirty="0" smtClean="0">
                <a:latin typeface="Symbol" pitchFamily="18" charset="2"/>
              </a:rPr>
              <a:t> a</a:t>
            </a:r>
          </a:p>
          <a:p>
            <a:r>
              <a:rPr lang="en-US" sz="2000" i="1" dirty="0" smtClean="0">
                <a:latin typeface="Symbol" pitchFamily="18" charset="2"/>
              </a:rPr>
              <a:t>I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i="1" dirty="0" smtClean="0"/>
              <a:t>mR</a:t>
            </a:r>
            <a:r>
              <a:rPr lang="en-US" sz="2000" baseline="30000" dirty="0" smtClean="0"/>
              <a:t>2</a:t>
            </a:r>
            <a:endParaRPr lang="en-US" sz="2000" baseline="30000" dirty="0" smtClean="0">
              <a:latin typeface="Symbol" pitchFamily="18" charset="2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Moment of Inertia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moment of inertia of an extended object?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7039" y="2493416"/>
          <a:ext cx="8281987" cy="639762"/>
        </p:xfrm>
        <a:graphic>
          <a:graphicData uri="http://schemas.openxmlformats.org/presentationml/2006/ole">
            <p:oleObj spid="_x0000_s481282" name="Equation" r:id="rId3" imgW="3949560" imgH="304560" progId="Equation.3">
              <p:embed/>
            </p:oleObj>
          </a:graphicData>
        </a:graphic>
      </p:graphicFrame>
      <p:grpSp>
        <p:nvGrpSpPr>
          <p:cNvPr id="5" name="Group 29"/>
          <p:cNvGrpSpPr/>
          <p:nvPr/>
        </p:nvGrpSpPr>
        <p:grpSpPr>
          <a:xfrm>
            <a:off x="3413226" y="3531870"/>
            <a:ext cx="2286000" cy="1463040"/>
            <a:chOff x="2741570" y="3531870"/>
            <a:chExt cx="2286000" cy="1463040"/>
          </a:xfrm>
        </p:grpSpPr>
        <p:grpSp>
          <p:nvGrpSpPr>
            <p:cNvPr id="6" name="Group 28"/>
            <p:cNvGrpSpPr/>
            <p:nvPr/>
          </p:nvGrpSpPr>
          <p:grpSpPr>
            <a:xfrm>
              <a:off x="3689646" y="3531870"/>
              <a:ext cx="411480" cy="1463040"/>
              <a:chOff x="3590586" y="3566160"/>
              <a:chExt cx="411480" cy="146304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3063240" y="4297680"/>
                <a:ext cx="1463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>
                <a:spLocks noChangeAspect="1"/>
              </p:cNvSpPr>
              <p:nvPr/>
            </p:nvSpPr>
            <p:spPr>
              <a:xfrm>
                <a:off x="3590586" y="3758885"/>
                <a:ext cx="411480" cy="137160"/>
              </a:xfrm>
              <a:prstGeom prst="arc">
                <a:avLst>
                  <a:gd name="adj1" fmla="val 19114308"/>
                  <a:gd name="adj2" fmla="val 12639513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Can 6"/>
            <p:cNvSpPr/>
            <p:nvPr/>
          </p:nvSpPr>
          <p:spPr>
            <a:xfrm rot="5400000">
              <a:off x="3655970" y="3199848"/>
              <a:ext cx="457200" cy="2286000"/>
            </a:xfrm>
            <a:prstGeom prst="can">
              <a:avLst/>
            </a:prstGeom>
            <a:solidFill>
              <a:schemeClr val="accent2">
                <a:alpha val="90000"/>
              </a:schemeClr>
            </a:solidFill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154724" y="3531325"/>
            <a:ext cx="2431394" cy="1463040"/>
            <a:chOff x="6037157" y="3531325"/>
            <a:chExt cx="2431394" cy="1463040"/>
          </a:xfrm>
        </p:grpSpPr>
        <p:grpSp>
          <p:nvGrpSpPr>
            <p:cNvPr id="11" name="Group 28"/>
            <p:cNvGrpSpPr/>
            <p:nvPr/>
          </p:nvGrpSpPr>
          <p:grpSpPr>
            <a:xfrm>
              <a:off x="6037157" y="3531325"/>
              <a:ext cx="411480" cy="1463040"/>
              <a:chOff x="3590586" y="3566160"/>
              <a:chExt cx="411480" cy="146304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3063240" y="4297680"/>
                <a:ext cx="1463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>
                <a:spLocks noChangeAspect="1"/>
              </p:cNvSpPr>
              <p:nvPr/>
            </p:nvSpPr>
            <p:spPr>
              <a:xfrm>
                <a:off x="3590586" y="3758885"/>
                <a:ext cx="411480" cy="137160"/>
              </a:xfrm>
              <a:prstGeom prst="arc">
                <a:avLst>
                  <a:gd name="adj1" fmla="val 19114308"/>
                  <a:gd name="adj2" fmla="val 12639513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Can 11"/>
            <p:cNvSpPr/>
            <p:nvPr/>
          </p:nvSpPr>
          <p:spPr>
            <a:xfrm rot="5400000">
              <a:off x="7096951" y="3199303"/>
              <a:ext cx="457200" cy="2286000"/>
            </a:xfrm>
            <a:prstGeom prst="can">
              <a:avLst/>
            </a:prstGeom>
            <a:solidFill>
              <a:schemeClr val="accent2">
                <a:alpha val="90000"/>
              </a:schemeClr>
            </a:solidFill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72392" y="5264328"/>
          <a:ext cx="1270000" cy="728663"/>
        </p:xfrm>
        <a:graphic>
          <a:graphicData uri="http://schemas.openxmlformats.org/presentationml/2006/ole">
            <p:oleObj spid="_x0000_s481283" name="Equation" r:id="rId4" imgW="685800" imgH="393480" progId="Equation.3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3943032" y="5264328"/>
          <a:ext cx="1316037" cy="728662"/>
        </p:xfrm>
        <a:graphic>
          <a:graphicData uri="http://schemas.openxmlformats.org/presentationml/2006/ole">
            <p:oleObj spid="_x0000_s481284" name="Equation" r:id="rId5" imgW="711000" imgH="39348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6856187" y="5264328"/>
          <a:ext cx="1174750" cy="728663"/>
        </p:xfrm>
        <a:graphic>
          <a:graphicData uri="http://schemas.openxmlformats.org/presentationml/2006/ole">
            <p:oleObj spid="_x0000_s481285" name="Equation" r:id="rId6" imgW="634680" imgH="393480" progId="Equation.3">
              <p:embed/>
            </p:oleObj>
          </a:graphicData>
        </a:graphic>
      </p:graphicFrame>
      <p:grpSp>
        <p:nvGrpSpPr>
          <p:cNvPr id="18" name="Group 47"/>
          <p:cNvGrpSpPr/>
          <p:nvPr/>
        </p:nvGrpSpPr>
        <p:grpSpPr>
          <a:xfrm>
            <a:off x="638993" y="3524250"/>
            <a:ext cx="2194560" cy="1470660"/>
            <a:chOff x="638993" y="3524250"/>
            <a:chExt cx="2194560" cy="1470660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1003097" y="4263390"/>
              <a:ext cx="1463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>
              <a:spLocks noChangeAspect="1"/>
            </p:cNvSpPr>
            <p:nvPr/>
          </p:nvSpPr>
          <p:spPr>
            <a:xfrm>
              <a:off x="1530443" y="3724595"/>
              <a:ext cx="411480" cy="137160"/>
            </a:xfrm>
            <a:prstGeom prst="arc">
              <a:avLst>
                <a:gd name="adj1" fmla="val 19114308"/>
                <a:gd name="adj2" fmla="val 12639513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638993" y="4158342"/>
              <a:ext cx="2194560" cy="365760"/>
            </a:xfrm>
            <a:prstGeom prst="can">
              <a:avLst>
                <a:gd name="adj" fmla="val 46429"/>
              </a:avLst>
            </a:prstGeom>
            <a:solidFill>
              <a:schemeClr val="accent2">
                <a:alpha val="90000"/>
              </a:schemeClr>
            </a:solidFill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H="1">
              <a:off x="1368857" y="3890010"/>
              <a:ext cx="7315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79951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35658"/>
            <a:ext cx="9144000" cy="513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Moment of Inertia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79205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Conservation of 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4648200"/>
            <a:ext cx="2438400" cy="1514475"/>
            <a:chOff x="609600" y="4038600"/>
            <a:chExt cx="3228975" cy="19716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038600"/>
              <a:ext cx="2028825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4038600"/>
              <a:ext cx="1095375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6198385" y="4267200"/>
            <a:ext cx="294561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Rotation with Weights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1" y="1447800"/>
            <a:ext cx="2133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Conservation of L:</a:t>
            </a:r>
          </a:p>
          <a:p>
            <a:pPr algn="ctr"/>
            <a:r>
              <a:rPr lang="en-US" sz="2400" i="1" dirty="0" smtClean="0"/>
              <a:t>L = </a:t>
            </a:r>
            <a:r>
              <a:rPr lang="en-US" sz="2400" i="1" dirty="0" err="1" smtClean="0"/>
              <a:t>I</a:t>
            </a:r>
            <a:r>
              <a:rPr lang="en-US" sz="2400" dirty="0" err="1" smtClean="0">
                <a:latin typeface="Symbol" pitchFamily="18" charset="2"/>
              </a:rPr>
              <a:t>w</a:t>
            </a:r>
            <a:endParaRPr lang="en-US" sz="2400" dirty="0" smtClean="0">
              <a:latin typeface="Symbol" pitchFamily="18" charset="2"/>
            </a:endParaRPr>
          </a:p>
          <a:p>
            <a:endParaRPr lang="en-US" sz="2000" dirty="0" smtClean="0"/>
          </a:p>
          <a:p>
            <a:r>
              <a:rPr lang="en-US" sz="2000" dirty="0" smtClean="0"/>
              <a:t>If moment of inertia goes own, then angular velocity must go up.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64235"/>
            <a:ext cx="4438650" cy="53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Conservation of 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638800"/>
            <a:ext cx="185396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Gyroscope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953000"/>
            <a:ext cx="208159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Gyro in a can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219200"/>
            <a:ext cx="1143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2800" y="3352800"/>
            <a:ext cx="1676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Wheel on a string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Conservation of 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1" y="1600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total angular momentum vector must be conserved. If you flip the spinning wheel, then something else must create an angular momentum vector.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572000"/>
            <a:ext cx="41065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Spinning Wheel and rotation chair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5304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191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center of gravity (or Center of mass) is the point about which an object will rotate. For a body under goes both linear projectile motion and rotational motion, the location of the center of mass will behave as a free projectile, while the extended body rotates around the </a:t>
            </a:r>
            <a:r>
              <a:rPr lang="en-US" dirty="0" err="1" smtClean="0">
                <a:solidFill>
                  <a:schemeClr val="bg1"/>
                </a:solidFill>
              </a:rPr>
              <a:t>c.o.m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14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Parabolic trajectory of the center of mass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791200" y="1828800"/>
            <a:ext cx="11430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99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Extended body rotating with constant angular velocity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819400" y="1590765"/>
            <a:ext cx="1447800" cy="9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Quantities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66800"/>
            <a:ext cx="86868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analogy between objects moving along a straight path and objects moving along a circular path.</a:t>
            </a: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>
          <a:xfrm>
            <a:off x="1447800" y="2286000"/>
            <a:ext cx="2743200" cy="182880"/>
            <a:chOff x="914400" y="3566160"/>
            <a:chExt cx="2743200" cy="1828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14400" y="3657600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194560" y="356616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2743200" y="3198766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3"/>
          <p:cNvGrpSpPr>
            <a:grpSpLocks noChangeAspect="1"/>
          </p:cNvGrpSpPr>
          <p:nvPr/>
        </p:nvGrpSpPr>
        <p:grpSpPr>
          <a:xfrm>
            <a:off x="6781800" y="1524000"/>
            <a:ext cx="1440180" cy="1371600"/>
            <a:chOff x="1828800" y="4378789"/>
            <a:chExt cx="1920240" cy="1828800"/>
          </a:xfrm>
        </p:grpSpPr>
        <p:sp>
          <p:nvSpPr>
            <p:cNvPr id="9" name="Oval 8"/>
            <p:cNvSpPr/>
            <p:nvPr/>
          </p:nvSpPr>
          <p:spPr>
            <a:xfrm>
              <a:off x="1828800" y="4378789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66160" y="520174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657600" y="4378789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2971800"/>
          <a:ext cx="7010400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49236"/>
                <a:gridCol w="1062182"/>
                <a:gridCol w="339898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Linear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Rotational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 (</a:t>
                      </a:r>
                      <a:r>
                        <a:rPr lang="en-US" sz="2400" i="1" dirty="0" smtClean="0"/>
                        <a:t>x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Angle (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Velocity (</a:t>
                      </a:r>
                      <a:r>
                        <a:rPr lang="en-US" sz="2400" b="1" i="1" dirty="0" smtClean="0"/>
                        <a:t>v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Velocity (</a:t>
                      </a:r>
                      <a:r>
                        <a:rPr lang="en-US" sz="2400" b="1" i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/>
                        <a:t>Acceleration (</a:t>
                      </a:r>
                      <a:r>
                        <a:rPr lang="en-US" sz="2400" b="1" i="1" kern="1200" dirty="0" smtClean="0"/>
                        <a:t>a</a:t>
                      </a:r>
                      <a:r>
                        <a:rPr lang="en-US" sz="2400" kern="1200" dirty="0" smtClean="0"/>
                        <a:t>)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Acceleration (</a:t>
                      </a:r>
                      <a:r>
                        <a:rPr lang="en-US" sz="2400" b="1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Momentum (</a:t>
                      </a:r>
                      <a:r>
                        <a:rPr lang="en-US" sz="2400" b="1" i="1" dirty="0" smtClean="0"/>
                        <a:t>p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Momentum (</a:t>
                      </a:r>
                      <a:r>
                        <a:rPr lang="en-US" sz="2400" b="1" i="1" dirty="0" smtClean="0"/>
                        <a:t>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Force (</a:t>
                      </a:r>
                      <a:r>
                        <a:rPr lang="en-US" sz="2400" b="1" i="1" dirty="0" smtClean="0"/>
                        <a:t>F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Torque (</a:t>
                      </a:r>
                      <a:r>
                        <a:rPr lang="en-US" sz="2400" b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Mass (m)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Moment</a:t>
                      </a:r>
                      <a:r>
                        <a:rPr lang="en-US" sz="2400" baseline="0" dirty="0" smtClean="0"/>
                        <a:t> of Inertia (</a:t>
                      </a:r>
                      <a:r>
                        <a:rPr lang="en-US" sz="2400" i="1" baseline="0" dirty="0" smtClean="0"/>
                        <a:t>I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166813"/>
            <a:ext cx="476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impulse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Parabolic trajectory of the center of mass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5267415" y="3095714"/>
            <a:ext cx="704671" cy="8763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" y="4206240"/>
            <a:ext cx="1371600" cy="7315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point particle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Angular Equations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107372" y="1370013"/>
          <a:ext cx="847725" cy="823912"/>
        </p:xfrm>
        <a:graphic>
          <a:graphicData uri="http://schemas.openxmlformats.org/presentationml/2006/ole">
            <p:oleObj spid="_x0000_s484354" name="Equation" r:id="rId3" imgW="444240" imgH="431640" progId="Equation.3">
              <p:embed/>
            </p:oleObj>
          </a:graphicData>
        </a:graphic>
      </p:graphicFrame>
      <p:pic>
        <p:nvPicPr>
          <p:cNvPr id="5" name="Picture 4" descr="C:\Users\Maziar\AppData\Local\Microsoft\Windows\Temporary Internet Files\Content.IE5\AWMZ5OT6\MCj0311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959" y="2286000"/>
            <a:ext cx="769682" cy="822960"/>
          </a:xfrm>
          <a:prstGeom prst="rect">
            <a:avLst/>
          </a:prstGeom>
          <a:noFill/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107372" y="3198813"/>
          <a:ext cx="1116012" cy="822325"/>
        </p:xfrm>
        <a:graphic>
          <a:graphicData uri="http://schemas.openxmlformats.org/presentationml/2006/ole">
            <p:oleObj spid="_x0000_s484355" name="Equation" r:id="rId5" imgW="533160" imgH="39348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107372" y="4113213"/>
          <a:ext cx="1289050" cy="549275"/>
        </p:xfrm>
        <a:graphic>
          <a:graphicData uri="http://schemas.openxmlformats.org/presentationml/2006/ole">
            <p:oleObj spid="_x0000_s484356" name="Equation" r:id="rId6" imgW="507960" imgH="2156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107372" y="5027613"/>
          <a:ext cx="1196975" cy="549275"/>
        </p:xfrm>
        <a:graphic>
          <a:graphicData uri="http://schemas.openxmlformats.org/presentationml/2006/ole">
            <p:oleObj spid="_x0000_s484357" name="Equation" r:id="rId7" imgW="469800" imgH="21564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936172" y="2466975"/>
          <a:ext cx="1258887" cy="547688"/>
        </p:xfrm>
        <a:graphic>
          <a:graphicData uri="http://schemas.openxmlformats.org/presentationml/2006/ole">
            <p:oleObj spid="_x0000_s484358" name="Equation" r:id="rId8" imgW="495000" imgH="21564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936172" y="3198813"/>
          <a:ext cx="2020887" cy="822325"/>
        </p:xfrm>
        <a:graphic>
          <a:graphicData uri="http://schemas.openxmlformats.org/presentationml/2006/ole">
            <p:oleObj spid="_x0000_s484359" name="Equation" r:id="rId9" imgW="1028520" imgH="419040" progId="Equation.3">
              <p:embed/>
            </p:oleObj>
          </a:graphicData>
        </a:graphic>
      </p:graphicFrame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1737359" y="4402183"/>
            <a:ext cx="1267097" cy="169817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270171" y="2547256"/>
            <a:ext cx="1110347" cy="104503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</p:cNvCxnSpPr>
          <p:nvPr/>
        </p:nvCxnSpPr>
        <p:spPr>
          <a:xfrm>
            <a:off x="2194559" y="3474720"/>
            <a:ext cx="836023" cy="143691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</p:cNvCxnSpPr>
          <p:nvPr/>
        </p:nvCxnSpPr>
        <p:spPr>
          <a:xfrm>
            <a:off x="2194559" y="2423160"/>
            <a:ext cx="718457" cy="228600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76993" y="1554480"/>
            <a:ext cx="901337" cy="195943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59" y="2194560"/>
            <a:ext cx="1828800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Direction of </a:t>
            </a:r>
            <a:r>
              <a:rPr lang="el-GR" sz="2000" dirty="0" smtClean="0">
                <a:solidFill>
                  <a:schemeClr val="bg1"/>
                </a:solidFill>
                <a:cs typeface="Times New Roman"/>
              </a:rPr>
              <a:t>ω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" y="1280160"/>
            <a:ext cx="1828800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Magnitude of </a:t>
            </a:r>
            <a:r>
              <a:rPr lang="el-GR" sz="2000" dirty="0" smtClean="0">
                <a:solidFill>
                  <a:schemeClr val="bg1"/>
                </a:solidFill>
                <a:cs typeface="Times New Roman"/>
              </a:rPr>
              <a:t>ω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59" y="3108960"/>
            <a:ext cx="1828800" cy="7315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direction as </a:t>
            </a:r>
            <a:r>
              <a:rPr lang="el-GR" sz="2000" dirty="0" smtClean="0">
                <a:solidFill>
                  <a:schemeClr val="bg1"/>
                </a:solidFill>
                <a:cs typeface="Times New Roman"/>
              </a:rPr>
              <a:t>Δω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59" y="5212080"/>
            <a:ext cx="1554480" cy="7315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extended body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1920239" y="5342709"/>
            <a:ext cx="1071154" cy="235131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3759" y="2194560"/>
            <a:ext cx="1645920" cy="100584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Point particle or extended body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rot="10800000">
            <a:off x="6975567" y="3631474"/>
            <a:ext cx="522512" cy="254726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98079" y="3383280"/>
            <a:ext cx="1371600" cy="100584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direction as </a:t>
            </a:r>
            <a:r>
              <a:rPr lang="el-GR" sz="2000" dirty="0" smtClean="0">
                <a:solidFill>
                  <a:schemeClr val="bg1"/>
                </a:solidFill>
                <a:cs typeface="Times New Roman"/>
              </a:rPr>
              <a:t>Δ</a:t>
            </a:r>
            <a:r>
              <a:rPr lang="en-US" sz="2000" dirty="0" smtClean="0">
                <a:solidFill>
                  <a:schemeClr val="bg1"/>
                </a:solidFill>
                <a:cs typeface="Times New Roman"/>
              </a:rPr>
              <a:t>L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936172" y="1370013"/>
          <a:ext cx="1809750" cy="823912"/>
        </p:xfrm>
        <a:graphic>
          <a:graphicData uri="http://schemas.openxmlformats.org/presentationml/2006/ole">
            <p:oleObj spid="_x0000_s484360" name="Equation" r:id="rId10" imgW="863280" imgH="39348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15199" y="1280160"/>
            <a:ext cx="1554480" cy="7315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extended body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0800000" flipV="1">
            <a:off x="6805749" y="1645919"/>
            <a:ext cx="509451" cy="130629"/>
          </a:xfrm>
          <a:prstGeom prst="straightConnector1">
            <a:avLst/>
          </a:prstGeom>
          <a:ln w="3492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33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Announcements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" y="10668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571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52682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Conservation of 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Displacement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1676400"/>
            <a:ext cx="3200400" cy="320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e 4"/>
          <p:cNvSpPr/>
          <p:nvPr/>
        </p:nvSpPr>
        <p:spPr>
          <a:xfrm rot="5400000">
            <a:off x="3048000" y="1676400"/>
            <a:ext cx="3200400" cy="3200400"/>
          </a:xfrm>
          <a:prstGeom prst="pie">
            <a:avLst>
              <a:gd name="adj1" fmla="val 1191378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3276600"/>
            <a:ext cx="3810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4495800" y="3048000"/>
            <a:ext cx="457200" cy="4572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6670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  <a:endParaRPr lang="en-US" sz="2400" b="1" dirty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600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convention,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is measured clockwise from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velocity is a vector: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hand rule to determines direction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Velocity and radius determine magnitude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:\Users\Maziar\AppData\Local\Microsoft\Windows\Temporary Internet Files\Content.IE5\AWMZ5OT6\MCj0311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207" y="2471755"/>
            <a:ext cx="940722" cy="100584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83163" y="4694238"/>
          <a:ext cx="1239837" cy="1096962"/>
        </p:xfrm>
        <a:graphic>
          <a:graphicData uri="http://schemas.openxmlformats.org/presentationml/2006/ole">
            <p:oleObj spid="_x0000_s394242" name="Equation" r:id="rId5" imgW="444240" imgH="393480" progId="Equation.3">
              <p:embed/>
            </p:oleObj>
          </a:graphicData>
        </a:graphic>
      </p:graphicFrame>
      <p:grpSp>
        <p:nvGrpSpPr>
          <p:cNvPr id="6" name="Group 72"/>
          <p:cNvGrpSpPr/>
          <p:nvPr/>
        </p:nvGrpSpPr>
        <p:grpSpPr>
          <a:xfrm>
            <a:off x="1691615" y="3995932"/>
            <a:ext cx="2468880" cy="2471084"/>
            <a:chOff x="3977640" y="3630168"/>
            <a:chExt cx="2468880" cy="2471084"/>
          </a:xfrm>
        </p:grpSpPr>
        <p:grpSp>
          <p:nvGrpSpPr>
            <p:cNvPr id="7" name="Group 68"/>
            <p:cNvGrpSpPr>
              <a:grpSpLocks noChangeAspect="1"/>
            </p:cNvGrpSpPr>
            <p:nvPr/>
          </p:nvGrpSpPr>
          <p:grpSpPr>
            <a:xfrm>
              <a:off x="3977640" y="3630168"/>
              <a:ext cx="2468880" cy="2471084"/>
              <a:chOff x="3977640" y="3629841"/>
              <a:chExt cx="1830978" cy="1832610"/>
            </a:xfrm>
            <a:scene3d>
              <a:camera prst="orthographicFront">
                <a:rot lat="17999990" lon="0" rev="0"/>
              </a:camera>
              <a:lightRig rig="threePt" dir="t"/>
            </a:scene3d>
          </p:grpSpPr>
          <p:sp>
            <p:nvSpPr>
              <p:cNvPr id="9" name="Oval 8"/>
              <p:cNvSpPr/>
              <p:nvPr/>
            </p:nvSpPr>
            <p:spPr>
              <a:xfrm>
                <a:off x="3979818" y="3629841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02778" y="4452801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3979818" y="4548051"/>
                <a:ext cx="0" cy="914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497722" y="3939213"/>
                <a:ext cx="0" cy="60350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V="1">
                <a:off x="5212080" y="4251960"/>
                <a:ext cx="0" cy="603504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-5400000" flipV="1">
                <a:off x="4434840" y="4096512"/>
                <a:ext cx="0" cy="9144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rot="16200000" flipV="1">
              <a:off x="4666052" y="4374642"/>
              <a:ext cx="109728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19200" y="525780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t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4800600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r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velocity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95590" y="3792755"/>
          <a:ext cx="2798763" cy="1203325"/>
        </p:xfrm>
        <a:graphic>
          <a:graphicData uri="http://schemas.openxmlformats.org/presentationml/2006/ole">
            <p:oleObj spid="_x0000_s395266" name="Equation" r:id="rId4" imgW="1002960" imgH="431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Acceleration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Acceleration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Rate of change in angular velocity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stationary disk begins to rotate.  After 3 seconds, it is rotating at 60 rad/sec.  What is the average angular acceleration?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435350" y="2409825"/>
          <a:ext cx="2268538" cy="1098550"/>
        </p:xfrm>
        <a:graphic>
          <a:graphicData uri="http://schemas.openxmlformats.org/presentationml/2006/ole">
            <p:oleObj spid="_x0000_s396290" name="Equation" r:id="rId4" imgW="81252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99233" y="5251179"/>
          <a:ext cx="5494338" cy="914400"/>
        </p:xfrm>
        <a:graphic>
          <a:graphicData uri="http://schemas.openxmlformats.org/presentationml/2006/ole">
            <p:oleObj spid="_x0000_s396291" name="Equation" r:id="rId5" imgW="2361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93" y="228600"/>
            <a:ext cx="437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Kinematics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447800"/>
          <a:ext cx="8305800" cy="413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2227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Rotational Motion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baseline="0" dirty="0" smtClean="0"/>
                        <a:t> = constant)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Linear</a:t>
                      </a:r>
                      <a:r>
                        <a:rPr lang="en-US" sz="3200" baseline="0" dirty="0" smtClean="0"/>
                        <a:t> Motion</a:t>
                      </a:r>
                    </a:p>
                    <a:p>
                      <a:r>
                        <a:rPr lang="en-US" sz="3200" baseline="0" dirty="0" smtClean="0"/>
                        <a:t>(a = constant)</a:t>
                      </a:r>
                      <a:endParaRPr lang="en-US" sz="3200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Symbol" pitchFamily="18" charset="2"/>
                        </a:rPr>
                        <a:t>w = 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v = 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1" baseline="0" dirty="0" smtClean="0"/>
                        <a:t>at</a:t>
                      </a:r>
                      <a:endParaRPr lang="en-US" sz="3200" i="1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0" dirty="0" smtClean="0"/>
                        <a:t> = (1/2)(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0" dirty="0" smtClean="0"/>
                        <a:t>)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x</a:t>
                      </a:r>
                      <a:r>
                        <a:rPr lang="en-US" sz="3200" baseline="0" dirty="0" smtClean="0"/>
                        <a:t> = (1/2)(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0" dirty="0" smtClean="0"/>
                        <a:t>)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/>
                    </a:p>
                  </a:txBody>
                  <a:tcPr/>
                </a:tc>
              </a:tr>
              <a:tr h="789361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+ 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i="1" baseline="0" dirty="0" smtClean="0"/>
                        <a:t>t</a:t>
                      </a:r>
                      <a:r>
                        <a:rPr lang="en-US" sz="3200" baseline="0" dirty="0" smtClean="0"/>
                        <a:t> + (1/2)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i="1" baseline="0" dirty="0" smtClean="0"/>
                        <a:t>t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x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i="1" baseline="0" dirty="0" smtClean="0"/>
                        <a:t>x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i="1" baseline="0" dirty="0" smtClean="0"/>
                        <a:t>t </a:t>
                      </a:r>
                      <a:r>
                        <a:rPr lang="en-US" sz="3200" baseline="0" dirty="0" smtClean="0"/>
                        <a:t>+ (1/2)</a:t>
                      </a:r>
                      <a:r>
                        <a:rPr lang="en-US" sz="3200" i="1" baseline="0" dirty="0" smtClean="0"/>
                        <a:t>at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+ 2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aq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v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+ 2</a:t>
                      </a:r>
                      <a:r>
                        <a:rPr lang="en-US" sz="3200" i="1" baseline="0" dirty="0" smtClean="0"/>
                        <a:t>ax</a:t>
                      </a:r>
                      <a:endParaRPr lang="en-US" sz="32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93" y="228600"/>
            <a:ext cx="437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Kinematics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commercial jet airplane is idling at the end of the run way. At idle, the turbo fans are rotating with an angular velocity of 175 </a:t>
            </a:r>
            <a:r>
              <a:rPr lang="en-US" sz="2400" dirty="0" err="1" smtClean="0"/>
              <a:t>rad</a:t>
            </a:r>
            <a:r>
              <a:rPr lang="en-US" sz="2400" dirty="0" smtClean="0"/>
              <a:t>/sec. The Tower  gives the jetliner permission to take-off.  The pilot winds up the jet engines with an angular acceleration of 175 </a:t>
            </a:r>
            <a:r>
              <a:rPr lang="en-US" sz="2400" dirty="0" err="1" smtClean="0"/>
              <a:t>rad</a:t>
            </a:r>
            <a:r>
              <a:rPr lang="en-US" sz="2400" dirty="0" smtClean="0"/>
              <a:t>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The engines wind up through an angular displacement of 2000 radians. What is the final angular velocity of the turbo-fan blades?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</a:t>
            </a:r>
          </a:p>
          <a:p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dirty="0" smtClean="0">
                <a:latin typeface="Symbol" pitchFamily="18" charset="2"/>
              </a:rPr>
              <a:t>aq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= (175 </a:t>
            </a:r>
            <a:r>
              <a:rPr lang="en-US" sz="2400" dirty="0" err="1" smtClean="0"/>
              <a:t>rad</a:t>
            </a:r>
            <a:r>
              <a:rPr lang="en-US" sz="2400" dirty="0" smtClean="0"/>
              <a:t>/s)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+ 2(175 </a:t>
            </a:r>
            <a:r>
              <a:rPr lang="en-US" sz="2400" dirty="0" err="1" smtClean="0"/>
              <a:t>rad</a:t>
            </a:r>
            <a:r>
              <a:rPr lang="en-US" sz="2400" dirty="0" smtClean="0"/>
              <a:t>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)(2000 </a:t>
            </a:r>
            <a:r>
              <a:rPr lang="en-US" sz="2400" dirty="0" err="1" smtClean="0"/>
              <a:t>rad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= 7.00 x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rad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     = 837 </a:t>
            </a:r>
            <a:r>
              <a:rPr lang="en-US" sz="2400" dirty="0" err="1" smtClean="0"/>
              <a:t>rad</a:t>
            </a:r>
            <a:r>
              <a:rPr lang="en-US" sz="2400" dirty="0" smtClean="0"/>
              <a:t>/s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1029</Words>
  <Application>Microsoft Office PowerPoint</Application>
  <PresentationFormat>On-screen Show (4:3)</PresentationFormat>
  <Paragraphs>252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78</cp:revision>
  <dcterms:created xsi:type="dcterms:W3CDTF">2006-08-16T00:00:00Z</dcterms:created>
  <dcterms:modified xsi:type="dcterms:W3CDTF">2010-02-24T08:37:46Z</dcterms:modified>
</cp:coreProperties>
</file>