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441" r:id="rId3"/>
    <p:sldId id="435" r:id="rId4"/>
    <p:sldId id="436" r:id="rId5"/>
    <p:sldId id="437" r:id="rId6"/>
    <p:sldId id="438" r:id="rId7"/>
    <p:sldId id="439" r:id="rId8"/>
    <p:sldId id="440" r:id="rId9"/>
    <p:sldId id="386" r:id="rId10"/>
    <p:sldId id="387" r:id="rId11"/>
    <p:sldId id="383" r:id="rId12"/>
    <p:sldId id="390" r:id="rId13"/>
    <p:sldId id="388" r:id="rId14"/>
    <p:sldId id="382" r:id="rId15"/>
    <p:sldId id="389" r:id="rId16"/>
    <p:sldId id="384" r:id="rId17"/>
    <p:sldId id="392" r:id="rId18"/>
    <p:sldId id="432" r:id="rId19"/>
    <p:sldId id="433" r:id="rId20"/>
    <p:sldId id="434" r:id="rId21"/>
    <p:sldId id="391" r:id="rId22"/>
    <p:sldId id="429" r:id="rId23"/>
    <p:sldId id="430" r:id="rId24"/>
    <p:sldId id="431" r:id="rId25"/>
    <p:sldId id="416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34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86"/>
    <a:srgbClr val="0731B9"/>
    <a:srgbClr val="1E09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68" autoAdjust="0"/>
    <p:restoredTop sz="94660"/>
  </p:normalViewPr>
  <p:slideViewPr>
    <p:cSldViewPr>
      <p:cViewPr>
        <p:scale>
          <a:sx n="66" d="100"/>
          <a:sy n="66" d="100"/>
        </p:scale>
        <p:origin x="-149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C3DA-C422-460F-9213-1ECE3B81F046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9AE0-D5DC-4B38-8920-D5002A17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D86D-D09C-43E2-97CE-57C3570A0E2C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1EC-021D-457D-97E5-1EEB54C3AA99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8F62-36C2-4E7B-A167-97CD4477DF93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9A6-0306-4898-9E63-BDBE398E8989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313B-6F92-450B-AC44-BDF78F463D8E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F36-449E-4666-945B-B984E6B683E6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40A-B9E7-4B5D-AB87-B1FFB67BAE4E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96-8E5A-4221-98E7-AE8980D9B04D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81400" y="6324600"/>
            <a:ext cx="186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Physics 7B Lecture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 7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32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18-Feb-2010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43800" y="6400800"/>
            <a:ext cx="11977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Slide </a:t>
            </a:r>
            <a:fld id="{B619E0C2-2CEF-451E-B3E7-70B2E23D4312}" type="slidenum">
              <a:rPr lang="en-US" sz="1400">
                <a:solidFill>
                  <a:schemeClr val="bg1">
                    <a:lumMod val="65000"/>
                  </a:schemeClr>
                </a:solidFill>
                <a:cs typeface="+mn-cs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of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36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BE24-A0C7-40C3-A59B-2BADB1A7ED30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8342-85C5-48FB-B308-064B8B3E1C3D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F1B2-B901-470C-B554-6FB9FF9CDE37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file:///\\localhost\Users\omall\Downloads\video.mp4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29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Physics 7B-1 </a:t>
            </a:r>
            <a:r>
              <a:rPr lang="en-US" sz="2800" b="1" dirty="0" smtClean="0"/>
              <a:t>(</a:t>
            </a:r>
            <a:r>
              <a:rPr lang="en-US" sz="2800" b="1" dirty="0" smtClean="0"/>
              <a:t>C/D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r>
              <a:rPr lang="en-US" sz="2800" b="1" dirty="0" smtClean="0"/>
              <a:t>Professor </a:t>
            </a:r>
            <a:r>
              <a:rPr lang="en-US" sz="2800" b="1" dirty="0" smtClean="0"/>
              <a:t>Cebra (Guest Lecturer)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Review of Linear Momentum </a:t>
            </a:r>
          </a:p>
          <a:p>
            <a:pPr algn="ctr"/>
            <a:r>
              <a:rPr lang="en-US" sz="6600" dirty="0" smtClean="0"/>
              <a:t>And</a:t>
            </a:r>
          </a:p>
          <a:p>
            <a:pPr algn="ctr"/>
            <a:r>
              <a:rPr lang="en-US" sz="6600" dirty="0" smtClean="0"/>
              <a:t>Rotational Motion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0"/>
            <a:ext cx="2030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Winter 2010</a:t>
            </a:r>
          </a:p>
          <a:p>
            <a:pPr algn="r"/>
            <a:r>
              <a:rPr lang="en-US" sz="2800" b="1" dirty="0" smtClean="0"/>
              <a:t>Lecture 7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78" y="152400"/>
            <a:ext cx="560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Conservation of Momentum</a:t>
            </a:r>
            <a:endParaRPr lang="en-US" sz="3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5799" y="1219200"/>
          <a:ext cx="7755467" cy="838200"/>
        </p:xfrm>
        <a:graphic>
          <a:graphicData uri="http://schemas.openxmlformats.org/presentationml/2006/ole">
            <p:oleObj spid="_x0000_s312321" name="Equation" r:id="rId4" imgW="2908080" imgH="27936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2667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net external impulse in a given direction acting on the system is zero, then there is no change in the linear momentum of the system in that direction; Otherwise there is a change in the momentum equal to the net external  impulse.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01059" y="4648200"/>
            <a:ext cx="57566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Conservation of Momentum!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348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 conservation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8971" y="152400"/>
            <a:ext cx="1661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Rockets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Consider a model rocket. How high will a 0.2 kg model rocket fly if your install a class “C” Estes rocket engine? An Estes “C” engine provide 8.0 Newton-seconds of impulse.</a:t>
            </a:r>
            <a:endParaRPr lang="en-US" sz="2000" dirty="0"/>
          </a:p>
        </p:txBody>
      </p:sp>
      <p:pic>
        <p:nvPicPr>
          <p:cNvPr id="9" name="Picture 4" descr="014_10A"/>
          <p:cNvPicPr>
            <a:picLocks noChangeAspect="1" noChangeArrowheads="1"/>
          </p:cNvPicPr>
          <p:nvPr/>
        </p:nvPicPr>
        <p:blipFill>
          <a:blip r:embed="rId4" cstate="print"/>
          <a:srcRect l="19643" t="19643" r="40476" b="42857"/>
          <a:stretch>
            <a:fillRect/>
          </a:stretch>
        </p:blipFill>
        <p:spPr bwMode="auto">
          <a:xfrm>
            <a:off x="4038600" y="990600"/>
            <a:ext cx="5105400" cy="3200400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3733800"/>
          <a:ext cx="6588869" cy="2438400"/>
        </p:xfrm>
        <a:graphic>
          <a:graphicData uri="http://schemas.openxmlformats.org/presentationml/2006/ole">
            <p:oleObj spid="_x0000_s325633" name="Equation" r:id="rId5" imgW="3225600" imgH="1193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722" y="152400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Collisions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153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i="1" dirty="0" smtClean="0"/>
              <a:t>collision </a:t>
            </a:r>
            <a:r>
              <a:rPr lang="en-US" sz="2000" dirty="0" smtClean="0"/>
              <a:t>occurs when two free bodies make contact. The contact results in a repulsive normal force. The magnitude of the force and the duration of the contact will determine the resulting impulse. Newton’s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law indicates that each of the two participating bodies will experience an equal but opposite impulse.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All collisions conserve both energy and momentum</a:t>
            </a:r>
            <a:r>
              <a:rPr lang="en-US" sz="2000" dirty="0" smtClean="0"/>
              <a:t>, however we classify collisions as being either </a:t>
            </a:r>
            <a:r>
              <a:rPr lang="en-US" sz="2000" b="1" i="1" dirty="0" smtClean="0"/>
              <a:t>elastic</a:t>
            </a:r>
            <a:r>
              <a:rPr lang="en-US" sz="2000" dirty="0" smtClean="0"/>
              <a:t> on </a:t>
            </a:r>
            <a:r>
              <a:rPr lang="en-US" sz="2000" b="1" i="1" dirty="0" smtClean="0"/>
              <a:t>inelastic</a:t>
            </a:r>
            <a:r>
              <a:rPr lang="en-US" sz="2000" dirty="0" smtClean="0"/>
              <a:t> based upon whether kinetic energy is conserved.</a:t>
            </a:r>
          </a:p>
          <a:p>
            <a:endParaRPr lang="en-US" sz="2000" dirty="0" smtClean="0"/>
          </a:p>
          <a:p>
            <a:r>
              <a:rPr lang="en-US" sz="2000" b="1" i="1" dirty="0" smtClean="0"/>
              <a:t>Elastic</a:t>
            </a:r>
            <a:r>
              <a:rPr lang="en-US" sz="2000" dirty="0" smtClean="0"/>
              <a:t> collisions conserve  both momentum and kinetic energy.</a:t>
            </a:r>
          </a:p>
          <a:p>
            <a:endParaRPr lang="en-US" sz="2000" dirty="0" smtClean="0"/>
          </a:p>
          <a:p>
            <a:r>
              <a:rPr lang="en-US" sz="2000" dirty="0" smtClean="0"/>
              <a:t>In an </a:t>
            </a:r>
            <a:r>
              <a:rPr lang="en-US" sz="2000" b="1" i="1" dirty="0" smtClean="0"/>
              <a:t>inelastic</a:t>
            </a:r>
            <a:r>
              <a:rPr lang="en-US" sz="2000" dirty="0" smtClean="0"/>
              <a:t> collision some of the energy of the collisions is dissipated as internal energy within the bodies.</a:t>
            </a:r>
          </a:p>
          <a:p>
            <a:endParaRPr lang="en-US" sz="2000" dirty="0" smtClean="0"/>
          </a:p>
          <a:p>
            <a:r>
              <a:rPr lang="en-US" sz="2000" dirty="0" smtClean="0"/>
              <a:t>In a </a:t>
            </a:r>
            <a:r>
              <a:rPr lang="en-US" sz="2000" b="1" i="1" dirty="0" smtClean="0"/>
              <a:t>completely inelastic </a:t>
            </a:r>
            <a:r>
              <a:rPr lang="en-US" sz="2000" dirty="0" smtClean="0"/>
              <a:t>collision, the two bodies stick together and there is only center of mass motion remaining after the collision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3944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1D Elastic Collisions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057400"/>
            <a:ext cx="4762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143000"/>
            <a:ext cx="180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Elastic Collisions: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" y="1600200"/>
          <a:ext cx="1676400" cy="1320800"/>
        </p:xfrm>
        <a:graphic>
          <a:graphicData uri="http://schemas.openxmlformats.org/presentationml/2006/ole">
            <p:oleObj spid="_x0000_s311299" name="Equation" r:id="rId5" imgW="749160" imgH="4824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4290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1447800"/>
            <a:ext cx="990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056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04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733800"/>
            <a:ext cx="1513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cases of: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m1=m2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M1=2m2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m1=(1/2)M2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v1&gt;v2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v1&lt;v2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5638800"/>
            <a:ext cx="215482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collision table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57200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51024" y="152400"/>
            <a:ext cx="432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1D Inelastic Collisions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791200"/>
            <a:ext cx="215482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collision table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33800"/>
            <a:ext cx="15135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cases of:</a:t>
            </a:r>
          </a:p>
          <a:p>
            <a:r>
              <a:rPr lang="en-US" dirty="0" smtClean="0"/>
              <a:t>Equal masses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m1=m2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M1=2m2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m1=(1/2)M2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v1&gt;v2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v1&lt;v2</a:t>
            </a:r>
            <a:endParaRPr lang="en-US" dirty="0"/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762000" y="1600200"/>
          <a:ext cx="1676400" cy="1320800"/>
        </p:xfrm>
        <a:graphic>
          <a:graphicData uri="http://schemas.openxmlformats.org/presentationml/2006/ole">
            <p:oleObj spid="_x0000_s306180" name="Equation" r:id="rId5" imgW="749160" imgH="482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143000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Inelastic Collisions:</a:t>
            </a:r>
          </a:p>
        </p:txBody>
      </p:sp>
      <p:sp>
        <p:nvSpPr>
          <p:cNvPr id="9" name="Oval 8"/>
          <p:cNvSpPr/>
          <p:nvPr/>
        </p:nvSpPr>
        <p:spPr>
          <a:xfrm>
            <a:off x="34290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1447800"/>
            <a:ext cx="990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914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47941"/>
            <a:ext cx="4724400" cy="50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08761" y="152400"/>
            <a:ext cx="540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 Particle Physics Collision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1676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this an elastic on inelastic collision?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5124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2125" y="152400"/>
            <a:ext cx="369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Inelastic Collisions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cars have crumple zones?</a:t>
            </a:r>
          </a:p>
          <a:p>
            <a:endParaRPr lang="en-US" dirty="0" smtClean="0"/>
          </a:p>
          <a:p>
            <a:r>
              <a:rPr lang="en-US" dirty="0" smtClean="0"/>
              <a:t>Consider an older model car with a 5 cm bumper and a rigid frame.</a:t>
            </a:r>
          </a:p>
          <a:p>
            <a:endParaRPr lang="en-US" dirty="0" smtClean="0"/>
          </a:p>
          <a:p>
            <a:r>
              <a:rPr lang="en-US" dirty="0" smtClean="0"/>
              <a:t>Compare to a more model car with a 25 cm crumple zone.</a:t>
            </a:r>
            <a:endParaRPr lang="en-US" dirty="0"/>
          </a:p>
        </p:txBody>
      </p:sp>
      <p:pic>
        <p:nvPicPr>
          <p:cNvPr id="355329" name="Picture 1" descr="C:\Users\cebra\My Pictures\Image Library One\2006\October\2006_10_30\IMG_2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335269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635" y="152400"/>
            <a:ext cx="273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2D Collisions</a:t>
            </a:r>
            <a:endParaRPr lang="en-US" sz="3600" b="1" dirty="0"/>
          </a:p>
        </p:txBody>
      </p:sp>
      <p:pic>
        <p:nvPicPr>
          <p:cNvPr id="316418" name="Picture 2" descr="C:\Users\cebra\Downloads\A5_Air_Puck_collision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4957763" cy="3713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2800" y="5486400"/>
            <a:ext cx="16289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Air puck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590800" y="3276600"/>
            <a:ext cx="3733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2133600" y="3429000"/>
            <a:ext cx="2895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162300" y="1181100"/>
            <a:ext cx="22860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12954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conserve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and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Elastic collisions conserve kinetic energy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, then the angle between </a:t>
            </a:r>
            <a:r>
              <a:rPr lang="en-US" b="1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b="1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will be 90 degree.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3" cstate="print"/>
          <a:srcRect b="13846"/>
          <a:stretch>
            <a:fillRect/>
          </a:stretch>
        </p:blipFill>
        <p:spPr bwMode="auto">
          <a:xfrm>
            <a:off x="2057400" y="1143000"/>
            <a:ext cx="65025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3635" y="152400"/>
            <a:ext cx="273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2D Collisions</a:t>
            </a:r>
            <a:endParaRPr lang="en-US" sz="36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24384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295400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will the cue ball end up?</a:t>
            </a:r>
          </a:p>
          <a:p>
            <a:endParaRPr lang="en-US" dirty="0" smtClean="0"/>
          </a:p>
          <a:p>
            <a:r>
              <a:rPr lang="en-US" dirty="0" smtClean="0"/>
              <a:t>Where do you aim the 1 (yellow) with respect to the 9 (yellow stripe)?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76400" y="5105400"/>
            <a:ext cx="685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" y="51054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29000" y="4572000"/>
            <a:ext cx="685800" cy="609600"/>
            <a:chOff x="3581400" y="4800600"/>
            <a:chExt cx="685800" cy="609600"/>
          </a:xfrm>
        </p:grpSpPr>
        <p:sp>
          <p:nvSpPr>
            <p:cNvPr id="8" name="Oval 7"/>
            <p:cNvSpPr/>
            <p:nvPr/>
          </p:nvSpPr>
          <p:spPr>
            <a:xfrm>
              <a:off x="3581400" y="4800600"/>
              <a:ext cx="6858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4876800"/>
              <a:ext cx="228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2971800" y="5029200"/>
            <a:ext cx="685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6"/>
          </p:cNvCxnSpPr>
          <p:nvPr/>
        </p:nvCxnSpPr>
        <p:spPr>
          <a:xfrm>
            <a:off x="914400" y="54102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505200" y="55626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962400" y="3962400"/>
            <a:ext cx="685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2200" y="54102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72000" y="3429000"/>
            <a:ext cx="685800" cy="609600"/>
            <a:chOff x="3581400" y="4800600"/>
            <a:chExt cx="685800" cy="609600"/>
          </a:xfrm>
        </p:grpSpPr>
        <p:sp>
          <p:nvSpPr>
            <p:cNvPr id="21" name="Oval 20"/>
            <p:cNvSpPr/>
            <p:nvPr/>
          </p:nvSpPr>
          <p:spPr>
            <a:xfrm>
              <a:off x="3581400" y="4800600"/>
              <a:ext cx="6858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10000" y="4876800"/>
              <a:ext cx="228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4038600" y="6096000"/>
            <a:ext cx="685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90600" y="5181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1" grpId="1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24150"/>
            <a:ext cx="5511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3635" y="152400"/>
            <a:ext cx="273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2D Collisions</a:t>
            </a:r>
            <a:endParaRPr lang="en-US" sz="3600" b="1" dirty="0"/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276" y="152400"/>
            <a:ext cx="30547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the American Curling team knock out both the yellow stones?</a:t>
            </a:r>
          </a:p>
          <a:p>
            <a:endParaRPr lang="en-US" dirty="0" smtClean="0"/>
          </a:p>
          <a:p>
            <a:r>
              <a:rPr lang="en-US" dirty="0" smtClean="0"/>
              <a:t>Where should they aim their stone?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14600"/>
            <a:ext cx="7829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Slides 3-19 were discussed in the 7:30 Lecture</a:t>
            </a:r>
          </a:p>
          <a:p>
            <a:endParaRPr lang="en-US" sz="3200" dirty="0" smtClean="0"/>
          </a:p>
          <a:p>
            <a:r>
              <a:rPr lang="en-US" sz="3200" dirty="0" smtClean="0"/>
              <a:t>Slides 6-27 were discussed in the 9:00 Lecture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476" y="152400"/>
            <a:ext cx="380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Rotational Motion</a:t>
            </a:r>
            <a:endParaRPr lang="en-US" sz="3600" b="1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362200"/>
            <a:ext cx="3876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12192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an object be continually accelerating without gaining any speed?</a:t>
            </a:r>
          </a:p>
          <a:p>
            <a:endParaRPr lang="en-US" sz="2000" dirty="0" smtClean="0"/>
          </a:p>
          <a:p>
            <a:r>
              <a:rPr lang="en-US" sz="2000" dirty="0" smtClean="0"/>
              <a:t>If the force is always perpendicular to the direction of the velocity, then only the direction changes.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“centripetal acceleration”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667000"/>
            <a:ext cx="169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dirty="0" smtClean="0"/>
              <a:t> = 2</a:t>
            </a:r>
            <a:r>
              <a:rPr lang="en-US" sz="3200" dirty="0" smtClean="0">
                <a:latin typeface="Symbol" pitchFamily="18" charset="2"/>
              </a:rPr>
              <a:t>p</a:t>
            </a:r>
            <a:r>
              <a:rPr lang="en-US" sz="3200" i="1" dirty="0" smtClean="0"/>
              <a:t>r/T</a:t>
            </a:r>
            <a:endParaRPr lang="en-US" sz="3200" i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924300" y="35433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048000"/>
            <a:ext cx="1371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57600" y="3200400"/>
            <a:ext cx="1371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495800" y="29718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400800" y="3810000"/>
          <a:ext cx="2209800" cy="2315029"/>
        </p:xfrm>
        <a:graphic>
          <a:graphicData uri="http://schemas.openxmlformats.org/presentationml/2006/ole">
            <p:oleObj spid="_x0000_s395267" name="Equation" r:id="rId5" imgW="83808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Up Arrow 7"/>
          <p:cNvSpPr/>
          <p:nvPr/>
        </p:nvSpPr>
        <p:spPr>
          <a:xfrm>
            <a:off x="3810000" y="3505200"/>
            <a:ext cx="281940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476" y="152400"/>
            <a:ext cx="380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Rotational Motion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4800600" y="4191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 rot="5400000">
            <a:off x="4419600" y="35052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Up Arrow 8"/>
          <p:cNvSpPr/>
          <p:nvPr/>
        </p:nvSpPr>
        <p:spPr>
          <a:xfrm rot="10800000">
            <a:off x="3733800" y="1600200"/>
            <a:ext cx="281940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610100" y="39243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05400" y="4343400"/>
            <a:ext cx="1677194" cy="76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35052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495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P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219200"/>
            <a:ext cx="3359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Centripetal Force</a:t>
            </a:r>
          </a:p>
          <a:p>
            <a:r>
              <a:rPr lang="en-US" sz="3600" i="1" dirty="0" err="1" smtClean="0"/>
              <a:t>F</a:t>
            </a:r>
            <a:r>
              <a:rPr lang="en-US" sz="3600" i="1" baseline="-25000" dirty="0" err="1" smtClean="0"/>
              <a:t>c</a:t>
            </a:r>
            <a:r>
              <a:rPr lang="en-US" sz="3600" i="1" dirty="0" smtClean="0"/>
              <a:t> = </a:t>
            </a:r>
            <a:r>
              <a:rPr lang="en-US" sz="3600" i="1" dirty="0" err="1" smtClean="0"/>
              <a:t>ma</a:t>
            </a:r>
            <a:r>
              <a:rPr lang="en-US" sz="3600" i="1" baseline="-25000" dirty="0" err="1" smtClean="0"/>
              <a:t>c</a:t>
            </a:r>
            <a:r>
              <a:rPr lang="en-US" sz="3600" i="1" dirty="0" smtClean="0"/>
              <a:t>=mv</a:t>
            </a:r>
            <a:r>
              <a:rPr lang="en-US" sz="3600" i="1" baseline="30000" dirty="0" smtClean="0"/>
              <a:t>2</a:t>
            </a:r>
            <a:r>
              <a:rPr lang="en-US" sz="3600" i="1" dirty="0" smtClean="0"/>
              <a:t>/r</a:t>
            </a:r>
            <a:endParaRPr lang="en-US" sz="3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the ball, then let it go. Due to conservation of momentum, it must go in the straight line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953000"/>
            <a:ext cx="224676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Ball on a string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56388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0" y="1066800"/>
            <a:ext cx="31315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fast must the roller coaster be going so that the riders still feel a 0.5 g force even at the top of the 10 meter radius loop-the-loop?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c</a:t>
            </a:r>
            <a:r>
              <a:rPr lang="en-US" dirty="0" smtClean="0"/>
              <a:t> = (3/2)mg = mv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</a:p>
          <a:p>
            <a:endParaRPr lang="en-US" dirty="0" smtClean="0"/>
          </a:p>
          <a:p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= (3/2)</a:t>
            </a:r>
            <a:r>
              <a:rPr lang="en-US" dirty="0" err="1" smtClean="0"/>
              <a:t>rg</a:t>
            </a:r>
            <a:r>
              <a:rPr lang="en-US" dirty="0" smtClean="0"/>
              <a:t> = (3/2)(10)(10) </a:t>
            </a:r>
          </a:p>
          <a:p>
            <a:endParaRPr lang="en-US" dirty="0" smtClean="0"/>
          </a:p>
          <a:p>
            <a:r>
              <a:rPr lang="en-US" dirty="0" smtClean="0"/>
              <a:t>v = 12.2 m/s = 27.5 mph</a:t>
            </a:r>
          </a:p>
          <a:p>
            <a:endParaRPr lang="en-US" dirty="0" smtClean="0"/>
          </a:p>
          <a:p>
            <a:r>
              <a:rPr lang="en-US" dirty="0" smtClean="0"/>
              <a:t>What provides the centripetal force?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4910" y="152400"/>
            <a:ext cx="345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Centripetal Force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19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345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Centripetal Force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51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centripetal force needed to keep the NASCAR 1000 kg cars on the track when taking an R = 200 m curve at 200 mph (320 km/hour)?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 = mv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</a:p>
          <a:p>
            <a:r>
              <a:rPr lang="en-US" dirty="0" smtClean="0"/>
              <a:t>    = (1000)(88.9)</a:t>
            </a:r>
            <a:r>
              <a:rPr lang="en-US" baseline="30000" dirty="0" smtClean="0"/>
              <a:t>2</a:t>
            </a:r>
            <a:r>
              <a:rPr lang="en-US" dirty="0" smtClean="0"/>
              <a:t>/200</a:t>
            </a:r>
          </a:p>
          <a:p>
            <a:endParaRPr lang="en-US" dirty="0" smtClean="0"/>
          </a:p>
          <a:p>
            <a:r>
              <a:rPr lang="en-US" dirty="0" smtClean="0"/>
              <a:t>    =  3.95x10</a:t>
            </a:r>
            <a:r>
              <a:rPr lang="en-US" baseline="30000" dirty="0" smtClean="0"/>
              <a:t>4 </a:t>
            </a:r>
            <a:r>
              <a:rPr lang="en-US" dirty="0" smtClean="0"/>
              <a:t>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What provides this centripetal force?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0"/>
            <a:ext cx="2105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4419600"/>
          <a:ext cx="1981200" cy="1760958"/>
        </p:xfrm>
        <a:graphic>
          <a:graphicData uri="http://schemas.openxmlformats.org/presentationml/2006/ole">
            <p:oleObj spid="_x0000_s391172" name="Equation" r:id="rId6" imgW="1257120" imgH="1117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143000"/>
            <a:ext cx="4505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345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Centripetal Force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373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far above the surface of the earth must one launch a communications satellite to achieve an geosynchronous orbit?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 = 42,164 km</a:t>
            </a:r>
          </a:p>
          <a:p>
            <a:endParaRPr lang="en-US" dirty="0" smtClean="0"/>
          </a:p>
          <a:p>
            <a:r>
              <a:rPr lang="en-US" dirty="0" smtClean="0"/>
              <a:t>Note R</a:t>
            </a:r>
            <a:r>
              <a:rPr lang="en-US" baseline="-25000" dirty="0" smtClean="0"/>
              <a:t>E</a:t>
            </a:r>
            <a:r>
              <a:rPr lang="en-US" dirty="0" smtClean="0"/>
              <a:t> = 6378 km</a:t>
            </a:r>
          </a:p>
          <a:p>
            <a:endParaRPr lang="en-US" dirty="0" smtClean="0"/>
          </a:p>
          <a:p>
            <a:r>
              <a:rPr lang="en-US" dirty="0" smtClean="0"/>
              <a:t>=&gt; Launch altitude above 36000 km</a:t>
            </a:r>
          </a:p>
          <a:p>
            <a:endParaRPr lang="en-US" dirty="0" smtClean="0"/>
          </a:p>
          <a:p>
            <a:r>
              <a:rPr lang="en-US" dirty="0" smtClean="0"/>
              <a:t>Note also, low earth orbit is anything less than 200 km above the surface of the earth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362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provides the centripetal force?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24400" y="3886200"/>
          <a:ext cx="2363680" cy="2340952"/>
        </p:xfrm>
        <a:graphic>
          <a:graphicData uri="http://schemas.openxmlformats.org/presentationml/2006/ole">
            <p:oleObj spid="_x0000_s392195" name="Equation" r:id="rId5" imgW="1320480" imgH="1307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Quantities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an analogy between objects moving along a straight path and objects moving along a circular path.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2"/>
          <p:cNvGrpSpPr>
            <a:grpSpLocks noChangeAspect="1"/>
          </p:cNvGrpSpPr>
          <p:nvPr/>
        </p:nvGrpSpPr>
        <p:grpSpPr>
          <a:xfrm>
            <a:off x="1371605" y="3004451"/>
            <a:ext cx="2743200" cy="182880"/>
            <a:chOff x="914400" y="3566160"/>
            <a:chExt cx="2743200" cy="1828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914400" y="3657600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194560" y="356616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V="1">
              <a:off x="2743200" y="3198766"/>
              <a:ext cx="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3"/>
          <p:cNvGrpSpPr>
            <a:grpSpLocks noChangeAspect="1"/>
          </p:cNvGrpSpPr>
          <p:nvPr/>
        </p:nvGrpSpPr>
        <p:grpSpPr>
          <a:xfrm>
            <a:off x="5303520" y="2408471"/>
            <a:ext cx="1440180" cy="1371600"/>
            <a:chOff x="1828800" y="4378789"/>
            <a:chExt cx="1920240" cy="1828800"/>
          </a:xfrm>
        </p:grpSpPr>
        <p:sp>
          <p:nvSpPr>
            <p:cNvPr id="9" name="Oval 8"/>
            <p:cNvSpPr/>
            <p:nvPr/>
          </p:nvSpPr>
          <p:spPr>
            <a:xfrm>
              <a:off x="1828800" y="4378789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566160" y="5201749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657600" y="4378789"/>
              <a:ext cx="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50126" y="3970411"/>
          <a:ext cx="6035040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4560"/>
                <a:gridCol w="914400"/>
                <a:gridCol w="29260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Angle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Velocity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Velocity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/>
                        <a:t>Acceleration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Acceleration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Momentum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Angular Momentum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↔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Torque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Velocity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we represent the motion of a rotating disk?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78"/>
          <p:cNvGrpSpPr>
            <a:grpSpLocks noChangeAspect="1"/>
          </p:cNvGrpSpPr>
          <p:nvPr/>
        </p:nvGrpSpPr>
        <p:grpSpPr>
          <a:xfrm>
            <a:off x="487675" y="3129098"/>
            <a:ext cx="2377440" cy="2396545"/>
            <a:chOff x="6836229" y="4317823"/>
            <a:chExt cx="1828800" cy="1843496"/>
          </a:xfrm>
        </p:grpSpPr>
        <p:grpSp>
          <p:nvGrpSpPr>
            <p:cNvPr id="5" name="Group 72"/>
            <p:cNvGrpSpPr/>
            <p:nvPr/>
          </p:nvGrpSpPr>
          <p:grpSpPr>
            <a:xfrm>
              <a:off x="6836229" y="4317821"/>
              <a:ext cx="1828800" cy="1843495"/>
              <a:chOff x="4567646" y="3917225"/>
              <a:chExt cx="1828800" cy="184349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5024844" y="5303520"/>
                <a:ext cx="914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4567646" y="3917225"/>
                <a:ext cx="1828800" cy="1828800"/>
              </a:xfrm>
              <a:prstGeom prst="ellipse">
                <a:avLst/>
              </a:prstGeom>
              <a:solidFill>
                <a:schemeClr val="accent1">
                  <a:alpha val="95000"/>
                </a:schemeClr>
              </a:solidFill>
              <a:ln>
                <a:noFill/>
              </a:ln>
              <a:scene3d>
                <a:camera prst="orthographicFront">
                  <a:rot lat="17699988" lon="0" rev="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5029200" y="4389120"/>
                <a:ext cx="914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rc 5"/>
            <p:cNvSpPr/>
            <p:nvPr/>
          </p:nvSpPr>
          <p:spPr>
            <a:xfrm>
              <a:off x="7479792" y="4572000"/>
              <a:ext cx="548640" cy="182880"/>
            </a:xfrm>
            <a:prstGeom prst="arc">
              <a:avLst>
                <a:gd name="adj1" fmla="val 19114308"/>
                <a:gd name="adj2" fmla="val 12639513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89"/>
          <p:cNvGrpSpPr>
            <a:grpSpLocks noChangeAspect="1"/>
          </p:cNvGrpSpPr>
          <p:nvPr/>
        </p:nvGrpSpPr>
        <p:grpSpPr>
          <a:xfrm>
            <a:off x="6217920" y="3001280"/>
            <a:ext cx="2377440" cy="2509643"/>
            <a:chOff x="6457405" y="2674709"/>
            <a:chExt cx="2194560" cy="2316593"/>
          </a:xfrm>
        </p:grpSpPr>
        <p:sp>
          <p:nvSpPr>
            <p:cNvPr id="11" name="Oval 10"/>
            <p:cNvSpPr/>
            <p:nvPr/>
          </p:nvSpPr>
          <p:spPr>
            <a:xfrm>
              <a:off x="6457405" y="2796741"/>
              <a:ext cx="2194560" cy="2194561"/>
            </a:xfrm>
            <a:prstGeom prst="ellipse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  <a:scene3d>
              <a:camera prst="orthographicFront">
                <a:rot lat="17699988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7011269" y="3363015"/>
              <a:ext cx="1097281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7692498" y="2674709"/>
            <a:ext cx="569596" cy="662940"/>
          </p:xfrm>
          <a:graphic>
            <a:graphicData uri="http://schemas.openxmlformats.org/presentationml/2006/ole">
              <p:oleObj spid="_x0000_s380930" name="Equation" r:id="rId4" imgW="152280" imgH="177480" progId="Equation.3">
                <p:embed/>
              </p:oleObj>
            </a:graphicData>
          </a:graphic>
        </p:graphicFrame>
      </p:grpSp>
      <p:sp>
        <p:nvSpPr>
          <p:cNvPr id="14" name="Oval 13"/>
          <p:cNvSpPr/>
          <p:nvPr/>
        </p:nvSpPr>
        <p:spPr>
          <a:xfrm>
            <a:off x="3509553" y="3473094"/>
            <a:ext cx="1963335" cy="182880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93054" y="4296054"/>
            <a:ext cx="196334" cy="18288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72888" y="3473094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V="1">
            <a:off x="4982054" y="4811060"/>
            <a:ext cx="0" cy="98166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509553" y="4391304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4000387" y="2982260"/>
            <a:ext cx="0" cy="98166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15171" y="4082694"/>
            <a:ext cx="0" cy="301752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39121" y="3782466"/>
            <a:ext cx="0" cy="603504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5561996" y="3386690"/>
          <a:ext cx="507877" cy="661987"/>
        </p:xfrm>
        <a:graphic>
          <a:graphicData uri="http://schemas.openxmlformats.org/presentationml/2006/ole">
            <p:oleObj spid="_x0000_s380931" name="Equation" r:id="rId5" imgW="126720" imgH="17748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48400" y="5562600"/>
            <a:ext cx="224349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Accelerometer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Velocity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velocity is a vector: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hand rule to determines direction of </a:t>
            </a:r>
            <a:r>
              <a:rPr kumimoji="0" lang="el-G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endParaRPr kumimoji="0" lang="en-US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Velocity and radius determine magnitude of </a:t>
            </a:r>
            <a:r>
              <a:rPr kumimoji="0" lang="el-G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:\Users\Maziar\AppData\Local\Microsoft\Windows\Temporary Internet Files\Content.IE5\AWMZ5OT6\MCj031155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207" y="2471755"/>
            <a:ext cx="940722" cy="1005840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34820" y="4694692"/>
          <a:ext cx="1133475" cy="1096962"/>
        </p:xfrm>
        <a:graphic>
          <a:graphicData uri="http://schemas.openxmlformats.org/presentationml/2006/ole">
            <p:oleObj spid="_x0000_s378882" name="Equation" r:id="rId5" imgW="406080" imgH="393480" progId="Equation.3">
              <p:embed/>
            </p:oleObj>
          </a:graphicData>
        </a:graphic>
      </p:graphicFrame>
      <p:grpSp>
        <p:nvGrpSpPr>
          <p:cNvPr id="6" name="Group 72"/>
          <p:cNvGrpSpPr/>
          <p:nvPr/>
        </p:nvGrpSpPr>
        <p:grpSpPr>
          <a:xfrm>
            <a:off x="1691615" y="3995932"/>
            <a:ext cx="2468880" cy="2471084"/>
            <a:chOff x="3977640" y="3630168"/>
            <a:chExt cx="2468880" cy="2471084"/>
          </a:xfrm>
        </p:grpSpPr>
        <p:grpSp>
          <p:nvGrpSpPr>
            <p:cNvPr id="7" name="Group 68"/>
            <p:cNvGrpSpPr>
              <a:grpSpLocks noChangeAspect="1"/>
            </p:cNvGrpSpPr>
            <p:nvPr/>
          </p:nvGrpSpPr>
          <p:grpSpPr>
            <a:xfrm>
              <a:off x="3977640" y="3630168"/>
              <a:ext cx="2468880" cy="2471084"/>
              <a:chOff x="3977640" y="3629841"/>
              <a:chExt cx="1830978" cy="1832610"/>
            </a:xfrm>
            <a:scene3d>
              <a:camera prst="orthographicFront">
                <a:rot lat="17999990" lon="0" rev="0"/>
              </a:camera>
              <a:lightRig rig="threePt" dir="t"/>
            </a:scene3d>
          </p:grpSpPr>
          <p:sp>
            <p:nvSpPr>
              <p:cNvPr id="9" name="Oval 8"/>
              <p:cNvSpPr/>
              <p:nvPr/>
            </p:nvSpPr>
            <p:spPr>
              <a:xfrm>
                <a:off x="3979818" y="3629841"/>
                <a:ext cx="1828800" cy="182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02778" y="4452801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10800000" flipV="1">
                <a:off x="3979818" y="4548051"/>
                <a:ext cx="0" cy="9144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497722" y="3939213"/>
                <a:ext cx="0" cy="60350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 flipV="1">
                <a:off x="5212080" y="4251960"/>
                <a:ext cx="0" cy="603504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-5400000" flipV="1">
                <a:off x="4434840" y="4096512"/>
                <a:ext cx="0" cy="9144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 rot="16200000" flipV="1">
              <a:off x="4666052" y="4374642"/>
              <a:ext cx="109728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Velocity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angular velocity of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95590" y="3792755"/>
          <a:ext cx="2798763" cy="1203325"/>
        </p:xfrm>
        <a:graphic>
          <a:graphicData uri="http://schemas.openxmlformats.org/presentationml/2006/ole">
            <p:oleObj spid="_x0000_s381954" name="Equation" r:id="rId4" imgW="1002960" imgH="431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Acceleration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Acceleration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Rate of change in angular velocity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stationary disk begins to rotate.  After 3 seconds, it is rotating at 60 rad/sec.  What is the average angular acceleration?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41934" y="2409641"/>
          <a:ext cx="1454150" cy="1098550"/>
        </p:xfrm>
        <a:graphic>
          <a:graphicData uri="http://schemas.openxmlformats.org/presentationml/2006/ole">
            <p:oleObj spid="_x0000_s382978" name="Equation" r:id="rId4" imgW="520560" imgH="39348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99233" y="5251179"/>
          <a:ext cx="5494338" cy="914400"/>
        </p:xfrm>
        <a:graphic>
          <a:graphicData uri="http://schemas.openxmlformats.org/presentationml/2006/ole">
            <p:oleObj spid="_x0000_s382979" name="Equation" r:id="rId5" imgW="236196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76593" y="2819400"/>
            <a:ext cx="246740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Atwood Machine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9275" y="107576"/>
            <a:ext cx="8042276" cy="57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1"/>
                </a:solidFill>
                <a:latin typeface="Baskerville"/>
                <a:ea typeface="+mj-ea"/>
                <a:cs typeface="Baskerville"/>
              </a:rPr>
              <a:t>Momentum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skerville"/>
              <a:ea typeface="+mj-ea"/>
              <a:cs typeface="Baskerville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723900"/>
            <a:ext cx="4267200" cy="5600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9250" indent="-349250" defTabSz="914400">
              <a:spcBef>
                <a:spcPts val="14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Choose: Which would you rather be hit by?  A tennis ball going 1m/s or a tennis ball going 10m/s.  Which would transfer more momentum to you?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Choose: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  Which would you rather be hit by?  A train going 1 m/s or a tennis ball going 1 m/s.  Which would transfer more momentum to you?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Momentum is proportional to the mass and the velocity of an object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Momentum has direction and therefore is a vector!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5486400" y="5486400"/>
          <a:ext cx="1985211" cy="571500"/>
        </p:xfrm>
        <a:graphic>
          <a:graphicData uri="http://schemas.openxmlformats.org/presentationml/2006/ole">
            <p:oleObj spid="_x0000_s428034" name="Equation" r:id="rId3" imgW="495300" imgH="139700" progId="Equation.3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0815" y="1143000"/>
            <a:ext cx="470210" cy="439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0815" y="1828800"/>
            <a:ext cx="470210" cy="43926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6931025" y="1362630"/>
            <a:ext cx="384175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1025" y="2075340"/>
            <a:ext cx="1527175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1536" y="3733799"/>
            <a:ext cx="2593728" cy="11940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9813" y="3048000"/>
            <a:ext cx="470210" cy="43926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470023" y="3200400"/>
            <a:ext cx="683377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70023" y="4340224"/>
            <a:ext cx="683377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99813" y="723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5118" y="164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70023" y="2831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0023" y="3972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Momentum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Product of position vector and momentum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angular momentum important?  Like energy and momentum, </a:t>
            </a: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momentum is conserved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518263" y="5490214"/>
          <a:ext cx="2124075" cy="650875"/>
        </p:xfrm>
        <a:graphic>
          <a:graphicData uri="http://schemas.openxmlformats.org/presentationml/2006/ole">
            <p:oleObj spid="_x0000_s384002" name="Equation" r:id="rId4" imgW="787320" imgH="24120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15962" y="2469429"/>
          <a:ext cx="1884363" cy="762000"/>
        </p:xfrm>
        <a:graphic>
          <a:graphicData uri="http://schemas.openxmlformats.org/presentationml/2006/ole">
            <p:oleObj spid="_x0000_s384003" name="Equation" r:id="rId5" imgW="596880" imgH="2412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2844" y="4715692"/>
            <a:ext cx="8686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Impulse:  Change in angular momentum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Momentum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angular momentum of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83088" y="4027260"/>
          <a:ext cx="3224212" cy="601663"/>
        </p:xfrm>
        <a:graphic>
          <a:graphicData uri="http://schemas.openxmlformats.org/presentationml/2006/ole">
            <p:oleObj spid="_x0000_s385026" name="Equation" r:id="rId4" imgW="1155600" imgH="215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way will the scale tip?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 of scale is influenced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of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6"/>
          <p:cNvGrpSpPr/>
          <p:nvPr/>
        </p:nvGrpSpPr>
        <p:grpSpPr>
          <a:xfrm>
            <a:off x="300444" y="2286000"/>
            <a:ext cx="4469130" cy="1723412"/>
            <a:chOff x="300444" y="2286000"/>
            <a:chExt cx="4469130" cy="1723412"/>
          </a:xfrm>
        </p:grpSpPr>
        <p:grpSp>
          <p:nvGrpSpPr>
            <p:cNvPr id="5" name="Group 25"/>
            <p:cNvGrpSpPr>
              <a:grpSpLocks noChangeAspect="1"/>
            </p:cNvGrpSpPr>
            <p:nvPr/>
          </p:nvGrpSpPr>
          <p:grpSpPr>
            <a:xfrm>
              <a:off x="457199" y="2286000"/>
              <a:ext cx="4114782" cy="1723412"/>
              <a:chOff x="330835" y="2143324"/>
              <a:chExt cx="8490268" cy="3556000"/>
            </a:xfrm>
          </p:grpSpPr>
          <p:sp>
            <p:nvSpPr>
              <p:cNvPr id="8" name="Rectangle 2"/>
              <p:cNvSpPr>
                <a:spLocks/>
              </p:cNvSpPr>
              <p:nvPr/>
            </p:nvSpPr>
            <p:spPr bwMode="auto">
              <a:xfrm>
                <a:off x="4468813" y="2143324"/>
                <a:ext cx="206375" cy="355600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" name="Rectangle 3"/>
              <p:cNvSpPr>
                <a:spLocks/>
              </p:cNvSpPr>
              <p:nvPr/>
            </p:nvSpPr>
            <p:spPr bwMode="auto">
              <a:xfrm rot="16200000">
                <a:off x="4526756" y="-1205506"/>
                <a:ext cx="79375" cy="7281862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" name="Oval 4"/>
              <p:cNvSpPr>
                <a:spLocks/>
              </p:cNvSpPr>
              <p:nvPr/>
            </p:nvSpPr>
            <p:spPr bwMode="auto">
              <a:xfrm>
                <a:off x="4286250" y="2156024"/>
                <a:ext cx="571500" cy="571500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grpSp>
            <p:nvGrpSpPr>
              <p:cNvPr id="11" name="Group 23"/>
              <p:cNvGrpSpPr/>
              <p:nvPr/>
            </p:nvGrpSpPr>
            <p:grpSpPr>
              <a:xfrm>
                <a:off x="330835" y="2475112"/>
                <a:ext cx="1235075" cy="1693862"/>
                <a:chOff x="334645" y="2481462"/>
                <a:chExt cx="1235075" cy="1693862"/>
              </a:xfrm>
            </p:grpSpPr>
            <p:sp>
              <p:nvSpPr>
                <p:cNvPr id="17" name="Line 12"/>
                <p:cNvSpPr>
                  <a:spLocks noChangeShapeType="1"/>
                </p:cNvSpPr>
                <p:nvPr/>
              </p:nvSpPr>
              <p:spPr bwMode="auto">
                <a:xfrm>
                  <a:off x="963295" y="2483049"/>
                  <a:ext cx="582613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58458" y="2481462"/>
                  <a:ext cx="581025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Rectangle 14"/>
                <p:cNvSpPr>
                  <a:spLocks/>
                </p:cNvSpPr>
                <p:nvPr/>
              </p:nvSpPr>
              <p:spPr bwMode="auto">
                <a:xfrm>
                  <a:off x="334645" y="4026099"/>
                  <a:ext cx="1235075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20" name="AutoShape 15"/>
                <p:cNvSpPr>
                  <a:spLocks/>
                </p:cNvSpPr>
                <p:nvPr/>
              </p:nvSpPr>
              <p:spPr bwMode="auto">
                <a:xfrm>
                  <a:off x="633095" y="344348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000000">
                    <a:alpha val="29803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24"/>
              <p:cNvGrpSpPr/>
              <p:nvPr/>
            </p:nvGrpSpPr>
            <p:grpSpPr>
              <a:xfrm>
                <a:off x="7587615" y="2475112"/>
                <a:ext cx="1233488" cy="1693862"/>
                <a:chOff x="7578725" y="2462412"/>
                <a:chExt cx="1233488" cy="1693862"/>
              </a:xfrm>
            </p:grpSpPr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8194675" y="2463999"/>
                  <a:ext cx="584200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Line 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612063" y="2462412"/>
                  <a:ext cx="582612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Rectangle 17"/>
                <p:cNvSpPr>
                  <a:spLocks/>
                </p:cNvSpPr>
                <p:nvPr/>
              </p:nvSpPr>
              <p:spPr bwMode="auto">
                <a:xfrm>
                  <a:off x="7578725" y="4007049"/>
                  <a:ext cx="1233488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16" name="AutoShape 18"/>
                <p:cNvSpPr>
                  <a:spLocks/>
                </p:cNvSpPr>
                <p:nvPr/>
              </p:nvSpPr>
              <p:spPr bwMode="auto">
                <a:xfrm>
                  <a:off x="7875588" y="342443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FFFF00">
                    <a:alpha val="47842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300444" y="3291840"/>
              <a:ext cx="9144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 kg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63734" y="3291840"/>
              <a:ext cx="100584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1.5 kg</a:t>
              </a:r>
              <a:endParaRPr lang="en-US" sz="2400" dirty="0"/>
            </a:p>
          </p:txBody>
        </p:sp>
      </p:grpSp>
      <p:grpSp>
        <p:nvGrpSpPr>
          <p:cNvPr id="21" name="Group 57"/>
          <p:cNvGrpSpPr/>
          <p:nvPr/>
        </p:nvGrpSpPr>
        <p:grpSpPr>
          <a:xfrm>
            <a:off x="4872444" y="2286000"/>
            <a:ext cx="3997236" cy="1733851"/>
            <a:chOff x="4872444" y="2286000"/>
            <a:chExt cx="3997236" cy="1733851"/>
          </a:xfrm>
        </p:grpSpPr>
        <p:grpSp>
          <p:nvGrpSpPr>
            <p:cNvPr id="22" name="Group 38"/>
            <p:cNvGrpSpPr>
              <a:grpSpLocks noChangeAspect="1"/>
            </p:cNvGrpSpPr>
            <p:nvPr/>
          </p:nvGrpSpPr>
          <p:grpSpPr>
            <a:xfrm>
              <a:off x="5029199" y="2286000"/>
              <a:ext cx="3840469" cy="1733851"/>
              <a:chOff x="317772" y="2496025"/>
              <a:chExt cx="7876540" cy="3556000"/>
            </a:xfrm>
          </p:grpSpPr>
          <p:sp>
            <p:nvSpPr>
              <p:cNvPr id="25" name="Rectangle 2"/>
              <p:cNvSpPr>
                <a:spLocks/>
              </p:cNvSpPr>
              <p:nvPr/>
            </p:nvSpPr>
            <p:spPr bwMode="auto">
              <a:xfrm>
                <a:off x="4455750" y="2496025"/>
                <a:ext cx="206375" cy="355600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6" name="Rectangle 3"/>
              <p:cNvSpPr>
                <a:spLocks/>
              </p:cNvSpPr>
              <p:nvPr/>
            </p:nvSpPr>
            <p:spPr bwMode="auto">
              <a:xfrm rot="16200000">
                <a:off x="4513693" y="-852805"/>
                <a:ext cx="79375" cy="7281862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7" name="Oval 4"/>
              <p:cNvSpPr>
                <a:spLocks/>
              </p:cNvSpPr>
              <p:nvPr/>
            </p:nvSpPr>
            <p:spPr bwMode="auto">
              <a:xfrm>
                <a:off x="4273187" y="2508725"/>
                <a:ext cx="571500" cy="571500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grpSp>
            <p:nvGrpSpPr>
              <p:cNvPr id="28" name="Group 23"/>
              <p:cNvGrpSpPr/>
              <p:nvPr/>
            </p:nvGrpSpPr>
            <p:grpSpPr>
              <a:xfrm>
                <a:off x="317772" y="2827813"/>
                <a:ext cx="1235075" cy="1693862"/>
                <a:chOff x="334645" y="2481462"/>
                <a:chExt cx="1235075" cy="1693862"/>
              </a:xfrm>
            </p:grpSpPr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>
                  <a:off x="963295" y="2483049"/>
                  <a:ext cx="582613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58458" y="2481462"/>
                  <a:ext cx="581025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Rectangle 14"/>
                <p:cNvSpPr>
                  <a:spLocks/>
                </p:cNvSpPr>
                <p:nvPr/>
              </p:nvSpPr>
              <p:spPr bwMode="auto">
                <a:xfrm>
                  <a:off x="334645" y="4026099"/>
                  <a:ext cx="1235075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37" name="AutoShape 15"/>
                <p:cNvSpPr>
                  <a:spLocks/>
                </p:cNvSpPr>
                <p:nvPr/>
              </p:nvSpPr>
              <p:spPr bwMode="auto">
                <a:xfrm>
                  <a:off x="633095" y="344348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000000">
                    <a:alpha val="29803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4"/>
              <p:cNvGrpSpPr/>
              <p:nvPr/>
            </p:nvGrpSpPr>
            <p:grpSpPr>
              <a:xfrm>
                <a:off x="5760720" y="2827813"/>
                <a:ext cx="1233488" cy="1693862"/>
                <a:chOff x="7578725" y="2462412"/>
                <a:chExt cx="1233488" cy="1693862"/>
              </a:xfrm>
            </p:grpSpPr>
            <p:sp>
              <p:nvSpPr>
                <p:cNvPr id="30" name="Line 11"/>
                <p:cNvSpPr>
                  <a:spLocks noChangeShapeType="1"/>
                </p:cNvSpPr>
                <p:nvPr/>
              </p:nvSpPr>
              <p:spPr bwMode="auto">
                <a:xfrm>
                  <a:off x="8194675" y="2463999"/>
                  <a:ext cx="584200" cy="15319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Line 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612063" y="2462412"/>
                  <a:ext cx="582612" cy="1533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Rectangle 17"/>
                <p:cNvSpPr>
                  <a:spLocks/>
                </p:cNvSpPr>
                <p:nvPr/>
              </p:nvSpPr>
              <p:spPr bwMode="auto">
                <a:xfrm>
                  <a:off x="7578725" y="4007049"/>
                  <a:ext cx="1233488" cy="149225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33" name="AutoShape 18"/>
                <p:cNvSpPr>
                  <a:spLocks/>
                </p:cNvSpPr>
                <p:nvPr/>
              </p:nvSpPr>
              <p:spPr bwMode="auto">
                <a:xfrm>
                  <a:off x="7875588" y="3424437"/>
                  <a:ext cx="628650" cy="582612"/>
                </a:xfrm>
                <a:prstGeom prst="roundRect">
                  <a:avLst>
                    <a:gd name="adj" fmla="val 29407"/>
                  </a:avLst>
                </a:prstGeom>
                <a:solidFill>
                  <a:srgbClr val="FFFF00">
                    <a:alpha val="47842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4872444" y="3291840"/>
              <a:ext cx="9144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 kg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89914" y="3291840"/>
              <a:ext cx="100584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1.5 kg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is more effective?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 of wrench is influenced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of forces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of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70"/>
          <p:cNvGrpSpPr/>
          <p:nvPr/>
        </p:nvGrpSpPr>
        <p:grpSpPr>
          <a:xfrm>
            <a:off x="457200" y="2038975"/>
            <a:ext cx="3886200" cy="2029350"/>
            <a:chOff x="457200" y="2011679"/>
            <a:chExt cx="3886200" cy="2029350"/>
          </a:xfrm>
        </p:grpSpPr>
        <p:grpSp>
          <p:nvGrpSpPr>
            <p:cNvPr id="5" name="Group 32"/>
            <p:cNvGrpSpPr>
              <a:grpSpLocks noChangeAspect="1"/>
            </p:cNvGrpSpPr>
            <p:nvPr/>
          </p:nvGrpSpPr>
          <p:grpSpPr>
            <a:xfrm>
              <a:off x="457201" y="2011683"/>
              <a:ext cx="3886203" cy="1307753"/>
              <a:chOff x="2050873" y="3268250"/>
              <a:chExt cx="5029200" cy="1692385"/>
            </a:xfrm>
          </p:grpSpPr>
          <p:sp>
            <p:nvSpPr>
              <p:cNvPr id="10" name="Hexagon 9"/>
              <p:cNvSpPr/>
              <p:nvPr/>
            </p:nvSpPr>
            <p:spPr>
              <a:xfrm>
                <a:off x="2158658" y="3703320"/>
                <a:ext cx="822960" cy="822960"/>
              </a:xfrm>
              <a:prstGeom prst="hexagon">
                <a:avLst>
                  <a:gd name="adj" fmla="val 23011"/>
                  <a:gd name="vf" fmla="val 115470"/>
                </a:avLst>
              </a:prstGeom>
              <a:solidFill>
                <a:srgbClr val="C864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30"/>
              <p:cNvGrpSpPr/>
              <p:nvPr/>
            </p:nvGrpSpPr>
            <p:grpSpPr>
              <a:xfrm>
                <a:off x="2050873" y="3268250"/>
                <a:ext cx="5029200" cy="1692385"/>
                <a:chOff x="2050873" y="3268250"/>
                <a:chExt cx="5029200" cy="1692385"/>
              </a:xfrm>
              <a:solidFill>
                <a:srgbClr val="4B4B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2" name="Straight Connector 11"/>
                <p:cNvCxnSpPr/>
                <p:nvPr/>
              </p:nvCxnSpPr>
              <p:spPr>
                <a:xfrm rot="17700000">
                  <a:off x="2682653" y="4341321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3900000" flipH="1">
                  <a:off x="2683485" y="3889705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2233753" y="36576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233753" y="45720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233753" y="4937760"/>
                  <a:ext cx="1097280" cy="1588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2233753" y="3291840"/>
                  <a:ext cx="109728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3900000">
                  <a:off x="3170591" y="3542570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7700000" flipH="1" flipV="1">
                  <a:off x="3170696" y="4686315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566160" y="379476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/>
                <p:cNvSpPr/>
                <p:nvPr/>
              </p:nvSpPr>
              <p:spPr>
                <a:xfrm>
                  <a:off x="2050873" y="329184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050873" y="457200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561266" y="443484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6439993" y="3794760"/>
                  <a:ext cx="640080" cy="64008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108960" y="3794760"/>
                  <a:ext cx="3657600" cy="64008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231136" y="329184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231136" y="457200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rot="3900000">
                  <a:off x="2742008" y="362879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-3900000">
                  <a:off x="2738198" y="400217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6" name="Straight Arrow Connector 5"/>
            <p:cNvCxnSpPr/>
            <p:nvPr/>
          </p:nvCxnSpPr>
          <p:spPr>
            <a:xfrm flipH="1">
              <a:off x="27432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1148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050176" y="358382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936" y="358382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71"/>
          <p:cNvGrpSpPr/>
          <p:nvPr/>
        </p:nvGrpSpPr>
        <p:grpSpPr>
          <a:xfrm>
            <a:off x="5029200" y="2038975"/>
            <a:ext cx="3886200" cy="2049670"/>
            <a:chOff x="5029200" y="2011679"/>
            <a:chExt cx="3886200" cy="2049670"/>
          </a:xfrm>
        </p:grpSpPr>
        <p:grpSp>
          <p:nvGrpSpPr>
            <p:cNvPr id="31" name="Group 33"/>
            <p:cNvGrpSpPr>
              <a:grpSpLocks noChangeAspect="1"/>
            </p:cNvGrpSpPr>
            <p:nvPr/>
          </p:nvGrpSpPr>
          <p:grpSpPr>
            <a:xfrm>
              <a:off x="5029201" y="2011683"/>
              <a:ext cx="3886203" cy="1307753"/>
              <a:chOff x="2050873" y="3268250"/>
              <a:chExt cx="5029200" cy="1692385"/>
            </a:xfrm>
          </p:grpSpPr>
          <p:sp>
            <p:nvSpPr>
              <p:cNvPr id="36" name="Hexagon 35"/>
              <p:cNvSpPr/>
              <p:nvPr/>
            </p:nvSpPr>
            <p:spPr>
              <a:xfrm>
                <a:off x="2158658" y="3703320"/>
                <a:ext cx="822960" cy="822960"/>
              </a:xfrm>
              <a:prstGeom prst="hexagon">
                <a:avLst>
                  <a:gd name="adj" fmla="val 23011"/>
                  <a:gd name="vf" fmla="val 115470"/>
                </a:avLst>
              </a:prstGeom>
              <a:solidFill>
                <a:srgbClr val="C864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30"/>
              <p:cNvGrpSpPr/>
              <p:nvPr/>
            </p:nvGrpSpPr>
            <p:grpSpPr>
              <a:xfrm>
                <a:off x="2050873" y="3268250"/>
                <a:ext cx="5029200" cy="1692385"/>
                <a:chOff x="2050873" y="3268250"/>
                <a:chExt cx="5029200" cy="1692385"/>
              </a:xfrm>
              <a:solidFill>
                <a:srgbClr val="4B4B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8" name="Straight Connector 37"/>
                <p:cNvCxnSpPr/>
                <p:nvPr/>
              </p:nvCxnSpPr>
              <p:spPr>
                <a:xfrm rot="17700000">
                  <a:off x="2682653" y="4341321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3900000" flipH="1">
                  <a:off x="2683485" y="3889705"/>
                  <a:ext cx="50292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 flipV="1">
                  <a:off x="2233753" y="36576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33753" y="4572000"/>
                  <a:ext cx="59436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33753" y="4937760"/>
                  <a:ext cx="1097280" cy="1588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2233753" y="3291840"/>
                  <a:ext cx="109728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3900000">
                  <a:off x="3170591" y="3542570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7700000" flipH="1" flipV="1">
                  <a:off x="3170696" y="4686315"/>
                  <a:ext cx="54864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3566160" y="379476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/>
                <p:cNvSpPr/>
                <p:nvPr/>
              </p:nvSpPr>
              <p:spPr>
                <a:xfrm>
                  <a:off x="2050873" y="329184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050873" y="4572000"/>
                  <a:ext cx="365760" cy="36576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3561266" y="4434840"/>
                  <a:ext cx="3200400" cy="0"/>
                </a:xfrm>
                <a:prstGeom prst="lin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/>
                <p:cNvSpPr/>
                <p:nvPr/>
              </p:nvSpPr>
              <p:spPr>
                <a:xfrm>
                  <a:off x="6439993" y="3794760"/>
                  <a:ext cx="640080" cy="64008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108960" y="3794760"/>
                  <a:ext cx="3657600" cy="64008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231136" y="329184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231136" y="4572000"/>
                  <a:ext cx="1097280" cy="365760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 rot="3900000">
                  <a:off x="2742008" y="362879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-3900000">
                  <a:off x="2738198" y="4002177"/>
                  <a:ext cx="1097280" cy="603504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32" name="Straight Arrow Connector 31"/>
            <p:cNvCxnSpPr/>
            <p:nvPr/>
          </p:nvCxnSpPr>
          <p:spPr>
            <a:xfrm flipH="1">
              <a:off x="8686800" y="265176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700000" flipH="1">
              <a:off x="8275320" y="2468880"/>
              <a:ext cx="0" cy="118872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40520" y="315710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97440" y="3604149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0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Torque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cause or agent of angular acceleration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angular velocity of an object will not change unless acted upon by a torque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net torque on an object is equal to the rate of change of angular momentum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981200" y="3429000"/>
          <a:ext cx="5053012" cy="661987"/>
        </p:xfrm>
        <a:graphic>
          <a:graphicData uri="http://schemas.openxmlformats.org/presentationml/2006/ole">
            <p:oleObj spid="_x0000_s386050" name="Equation" r:id="rId4" imgW="1841400" imgH="2412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048000" y="4953000"/>
          <a:ext cx="2784475" cy="1147762"/>
        </p:xfrm>
        <a:graphic>
          <a:graphicData uri="http://schemas.openxmlformats.org/presentationml/2006/ole">
            <p:oleObj spid="_x0000_s386051" name="Equation" r:id="rId5" imgW="1015920" imgH="41904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81400" y="1828800"/>
          <a:ext cx="1925637" cy="682625"/>
        </p:xfrm>
        <a:graphic>
          <a:graphicData uri="http://schemas.openxmlformats.org/presentationml/2006/ole">
            <p:oleObj spid="_x0000_s386052" name="Equation" r:id="rId6" imgW="609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Torque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torque on a point particle?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65625" y="4027488"/>
          <a:ext cx="3260725" cy="601662"/>
        </p:xfrm>
        <a:graphic>
          <a:graphicData uri="http://schemas.openxmlformats.org/presentationml/2006/ole">
            <p:oleObj spid="_x0000_s387074" name="Equation" r:id="rId4" imgW="1168200" imgH="215640" progId="Equation.3">
              <p:embed/>
            </p:oleObj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444127" y="2574449"/>
            <a:ext cx="3958445" cy="3140551"/>
            <a:chOff x="444127" y="2574449"/>
            <a:chExt cx="3958445" cy="314055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444127" y="4343400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44127" y="4336876"/>
              <a:ext cx="27432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09247" y="334899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8000000">
              <a:off x="1823346" y="4031125"/>
              <a:ext cx="2468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9800000" flipH="1" flipV="1">
              <a:off x="1693662" y="3886200"/>
              <a:ext cx="18288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" flipH="1" flipV="1">
              <a:off x="1754912" y="4572000"/>
              <a:ext cx="914400" cy="0"/>
            </a:xfrm>
            <a:prstGeom prst="line">
              <a:avLst/>
            </a:prstGeom>
            <a:ln w="38100">
              <a:solidFill>
                <a:srgbClr val="783C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00">
              <a:off x="3183516" y="3031649"/>
              <a:ext cx="91440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9920" y="2660469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4445724"/>
              <a:ext cx="6858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783C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000" b="1" i="1" baseline="-40000" dirty="0" smtClean="0">
                  <a:solidFill>
                    <a:srgbClr val="783C00"/>
                  </a:solidFill>
                  <a:latin typeface="Times New Roman"/>
                  <a:cs typeface="Times New Roman"/>
                </a:rPr>
                <a:t>┴</a:t>
              </a:r>
              <a:endParaRPr lang="en-US" sz="3000" b="1" i="1" baseline="-40000" dirty="0">
                <a:solidFill>
                  <a:srgbClr val="783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0355" y="3374572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6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9800000" flipH="1" flipV="1">
              <a:off x="2573772" y="3379470"/>
              <a:ext cx="18288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004447" y="3017520"/>
              <a:ext cx="822960" cy="822960"/>
            </a:xfrm>
            <a:prstGeom prst="arc">
              <a:avLst>
                <a:gd name="adj1" fmla="val 18072527"/>
                <a:gd name="adj2" fmla="val 19631619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triangle" w="sm" len="sm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628" y="278674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2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DL Sections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" y="1371600"/>
            <a:ext cx="898969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9275" y="107576"/>
            <a:ext cx="8042276" cy="57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1"/>
                </a:solidFill>
                <a:latin typeface="Baskerville"/>
                <a:ea typeface="+mj-ea"/>
                <a:cs typeface="Baskerville"/>
              </a:rPr>
              <a:t>Momentum and Impulse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skerville"/>
              <a:ea typeface="+mj-ea"/>
              <a:cs typeface="Baskerville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723900"/>
            <a:ext cx="4267200" cy="5600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9250" indent="-349250" defTabSz="914400">
              <a:spcBef>
                <a:spcPts val="14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Q: How would you give an object momentum?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We must apply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 a force for a given amount of time.  The greater the force, the </a:t>
            </a: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greater the change in momentum.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The longer we apply the force, the greater the change in momentum.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A change in momentum is called an impulse </a:t>
            </a: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J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9213B"/>
              </a:solidFill>
              <a:effectLst/>
              <a:uLnTx/>
              <a:uFillTx/>
              <a:latin typeface="Baskerville"/>
              <a:ea typeface="+mn-ea"/>
              <a:cs typeface="Baskerville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Momentum has direction and therefore is a vector!  Impulse is also a vector.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5867400" y="838200"/>
          <a:ext cx="1846847" cy="1828800"/>
        </p:xfrm>
        <a:graphic>
          <a:graphicData uri="http://schemas.openxmlformats.org/presentationml/2006/ole">
            <p:oleObj spid="_x0000_s429058" name="Equation" r:id="rId3" imgW="850900" imgH="8255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002815"/>
            <a:ext cx="3742991" cy="24835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105182">
            <a:off x="6221098" y="3002814"/>
            <a:ext cx="533400" cy="3499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05600" y="289560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F=1N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3808579">
            <a:off x="6501032" y="3124575"/>
            <a:ext cx="381000" cy="1123197"/>
          </a:xfrm>
          <a:prstGeom prst="rightBrace">
            <a:avLst>
              <a:gd name="adj1" fmla="val 53223"/>
              <a:gd name="adj2" fmla="val 50000"/>
            </a:avLst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8242" y="3733800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Δt=.1s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5456872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00000"/>
                </a:solidFill>
              </a:rPr>
              <a:t>Q: Find the impulse the player gives to the ball.  If the mass of the basketball is 0.5 kg, what is the speed the ball leaves the player’s hand with?</a:t>
            </a:r>
            <a:endParaRPr lang="en-US" b="1" dirty="0">
              <a:solidFill>
                <a:srgbClr val="9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236" y="1447800"/>
            <a:ext cx="636632" cy="990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9275" y="107576"/>
            <a:ext cx="8042276" cy="57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1"/>
                </a:solidFill>
                <a:latin typeface="Baskerville"/>
                <a:ea typeface="+mj-ea"/>
                <a:cs typeface="Baskerville"/>
              </a:rPr>
              <a:t>Conservation of Momentum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skerville"/>
              <a:ea typeface="+mj-ea"/>
              <a:cs typeface="Baskerville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723900"/>
            <a:ext cx="4267200" cy="2247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9250" indent="-349250" defTabSz="914400">
              <a:spcBef>
                <a:spcPts val="14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The other big law after conservation of Energy.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Q: If there is a system with no external force acting upon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9213B"/>
                </a:solidFill>
                <a:effectLst/>
                <a:uLnTx/>
                <a:uFillTx/>
                <a:latin typeface="Baskerville"/>
                <a:ea typeface="+mn-ea"/>
                <a:cs typeface="Baskerville"/>
              </a:rPr>
              <a:t> it, what is the change in momentum of the system?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4500563" y="828436"/>
          <a:ext cx="2205037" cy="957263"/>
        </p:xfrm>
        <a:graphic>
          <a:graphicData uri="http://schemas.openxmlformats.org/presentationml/2006/ole">
            <p:oleObj spid="_x0000_s430082" name="Equation" r:id="rId5" imgW="1016000" imgH="431800" progId="Equation.3">
              <p:embed/>
            </p:oleObj>
          </a:graphicData>
        </a:graphic>
      </p:graphicFrame>
      <p:sp>
        <p:nvSpPr>
          <p:cNvPr id="7" name="Trapezoid 6"/>
          <p:cNvSpPr/>
          <p:nvPr/>
        </p:nvSpPr>
        <p:spPr>
          <a:xfrm flipV="1">
            <a:off x="6553200" y="2362200"/>
            <a:ext cx="2433637" cy="457200"/>
          </a:xfrm>
          <a:prstGeom prst="trapezoid">
            <a:avLst>
              <a:gd name="adj" fmla="val 688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flipH="1">
            <a:off x="7924800" y="1066800"/>
            <a:ext cx="762000" cy="11430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838200"/>
            <a:ext cx="45719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2971800"/>
            <a:ext cx="271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00000"/>
                </a:solidFill>
              </a:rPr>
              <a:t>Q? Will the boat move?</a:t>
            </a:r>
            <a:endParaRPr lang="en-US" b="1" dirty="0">
              <a:solidFill>
                <a:srgbClr val="9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962650" y="2933521"/>
            <a:ext cx="2171700" cy="3276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5731" y="5657671"/>
            <a:ext cx="357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00000"/>
                </a:solidFill>
              </a:rPr>
              <a:t>Q: Take a compressed fuel rocket.  Which fuel would be better for this rocket, water or air?</a:t>
            </a:r>
            <a:endParaRPr lang="en-US" b="1" dirty="0">
              <a:solidFill>
                <a:srgbClr val="900000"/>
              </a:solidFill>
            </a:endParaRPr>
          </a:p>
        </p:txBody>
      </p:sp>
      <p:pic>
        <p:nvPicPr>
          <p:cNvPr id="18" name="video.mp4">
            <a:hlinkClick r:id="" action="ppaction://media"/>
          </p:cNvPr>
          <p:cNvPicPr/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49275" y="3087469"/>
            <a:ext cx="4165600" cy="3124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" y="6260068"/>
            <a:ext cx="406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00000"/>
                </a:solidFill>
              </a:rPr>
              <a:t>Q: Why does the tank feel a recoil?</a:t>
            </a:r>
            <a:endParaRPr lang="en-US" b="1" dirty="0">
              <a:solidFill>
                <a:srgbClr val="9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xplosion 1 39"/>
          <p:cNvSpPr/>
          <p:nvPr/>
        </p:nvSpPr>
        <p:spPr>
          <a:xfrm>
            <a:off x="7022901" y="4800600"/>
            <a:ext cx="909434" cy="1001530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7017935" y="3733800"/>
            <a:ext cx="909434" cy="1001530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9275" y="107576"/>
            <a:ext cx="8042276" cy="57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1"/>
                </a:solidFill>
                <a:latin typeface="Baskerville"/>
                <a:ea typeface="+mj-ea"/>
                <a:cs typeface="Baskerville"/>
              </a:rPr>
              <a:t>Collisions: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skerville"/>
              <a:ea typeface="+mj-ea"/>
              <a:cs typeface="Baskerville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685801"/>
          <a:ext cx="8991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2879"/>
                <a:gridCol w="3050521"/>
                <a:gridCol w="1219200"/>
                <a:gridCol w="1524000"/>
                <a:gridCol w="1905000"/>
              </a:tblGrid>
              <a:tr h="5426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 of Collision</a:t>
                      </a:r>
                      <a:endParaRPr lang="en-US" b="1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Description</a:t>
                      </a:r>
                      <a:endParaRPr lang="en-US" b="1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Example</a:t>
                      </a:r>
                      <a:endParaRPr lang="en-US" b="1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Momentum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(p</a:t>
                      </a:r>
                      <a:r>
                        <a:rPr lang="en-US" b="1" baseline="-25000" dirty="0" smtClean="0"/>
                        <a:t>tot</a:t>
                      </a:r>
                      <a:r>
                        <a:rPr lang="en-US" b="1" dirty="0" smtClean="0"/>
                        <a:t>)</a:t>
                      </a:r>
                      <a:endParaRPr lang="en-US" b="1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Kinetic</a:t>
                      </a:r>
                      <a:r>
                        <a:rPr lang="en-US" b="1" baseline="0" dirty="0" smtClean="0"/>
                        <a:t> Energy (Ke</a:t>
                      </a:r>
                      <a:r>
                        <a:rPr lang="en-US" b="1" baseline="-25000" dirty="0" smtClean="0"/>
                        <a:t>tot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613903"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Perfectly bounce</a:t>
                      </a:r>
                      <a:r>
                        <a:rPr lang="en-US" baseline="0" dirty="0" smtClean="0"/>
                        <a:t> off each other – no deformation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Billiard Balls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merican Typewriter"/>
                          <a:cs typeface="American Typewriter"/>
                        </a:rPr>
                        <a:t>Conserved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merican Typewriter"/>
                          <a:cs typeface="American Typewriter"/>
                        </a:rPr>
                        <a:t>Conserved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613903">
                <a:tc>
                  <a:txBody>
                    <a:bodyPr/>
                    <a:lstStyle/>
                    <a:p>
                      <a:r>
                        <a:rPr lang="en-US" dirty="0" smtClean="0"/>
                        <a:t>Inelastic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Bounce with some Deformation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 Balls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merican Typewriter"/>
                          <a:cs typeface="American Typewriter"/>
                        </a:rPr>
                        <a:t>Conserved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merican Typewriter"/>
                          <a:cs typeface="American Typewriter"/>
                        </a:rPr>
                        <a:t>Not Consv’d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439350">
                <a:tc>
                  <a:txBody>
                    <a:bodyPr/>
                    <a:lstStyle/>
                    <a:p>
                      <a:r>
                        <a:rPr lang="en-US" dirty="0" smtClean="0"/>
                        <a:t>Perfectly Inelastic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Stick to each</a:t>
                      </a:r>
                      <a:r>
                        <a:rPr lang="en-US" baseline="0" dirty="0" smtClean="0"/>
                        <a:t> other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Play-doh</a:t>
                      </a:r>
                      <a:r>
                        <a:rPr lang="en-US" baseline="0" dirty="0" smtClean="0"/>
                        <a:t> Balls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merican Typewriter"/>
                          <a:cs typeface="American Typewriter"/>
                        </a:rPr>
                        <a:t>Conserved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merican Typewriter"/>
                          <a:cs typeface="American Typewriter"/>
                        </a:rPr>
                        <a:t>Not Consv’d</a:t>
                      </a:r>
                      <a:endParaRPr lang="en-US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3734" y="3968750"/>
            <a:ext cx="609600" cy="602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7334" y="3968750"/>
            <a:ext cx="602512" cy="602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5078" y="3352800"/>
            <a:ext cx="109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7935" y="33528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93334" y="4082534"/>
            <a:ext cx="68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0734" y="4355068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=8m/s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16934" y="4267200"/>
            <a:ext cx="384175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8806" y="3979680"/>
            <a:ext cx="609600" cy="602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94" y="3964356"/>
            <a:ext cx="602512" cy="6025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55935" y="4354330"/>
            <a:ext cx="64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=?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88406" y="4265612"/>
            <a:ext cx="384175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5134" y="3657600"/>
            <a:ext cx="131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m=0.16kg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2534" y="3657600"/>
            <a:ext cx="131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m=0.17kg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88406" y="4354330"/>
            <a:ext cx="6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=?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96751" y="5159526"/>
            <a:ext cx="68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4151" y="5432060"/>
            <a:ext cx="129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=10m/s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20351" y="5344192"/>
            <a:ext cx="384175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32135" y="5410200"/>
            <a:ext cx="6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=?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929160" y="5257800"/>
            <a:ext cx="384175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58551" y="4734592"/>
            <a:ext cx="131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m=0.05kg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05951" y="4734592"/>
            <a:ext cx="131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m=0.05kg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008535" y="5410200"/>
            <a:ext cx="6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=?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7334" y="5056672"/>
            <a:ext cx="644964" cy="6025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5054" y="5044524"/>
            <a:ext cx="644964" cy="60251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2901" y="4953000"/>
            <a:ext cx="476483" cy="640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8935" y="4953000"/>
            <a:ext cx="476483" cy="6400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8312" y="6172200"/>
            <a:ext cx="552039" cy="5485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96751" y="6236518"/>
            <a:ext cx="68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44151" y="6509052"/>
            <a:ext cx="129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=10m/s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120351" y="6421184"/>
            <a:ext cx="384175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58551" y="5811584"/>
            <a:ext cx="117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m=0.1kg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05951" y="5811584"/>
            <a:ext cx="117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m=0.1kg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7979" y="6180916"/>
            <a:ext cx="552039" cy="5485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4135" y="6035422"/>
            <a:ext cx="779619" cy="7747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16968" y="6035422"/>
            <a:ext cx="382416" cy="774700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>
            <a:off x="7875418" y="6399950"/>
            <a:ext cx="384175" cy="1588"/>
          </a:xfrm>
          <a:prstGeom prst="straightConnector1">
            <a:avLst/>
          </a:prstGeom>
          <a:ln w="38100" cmpd="sng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5418" y="6488668"/>
            <a:ext cx="84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1+2</a:t>
            </a:r>
            <a:r>
              <a:rPr lang="en-US" dirty="0" smtClean="0"/>
              <a:t>=?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943600" y="6215284"/>
            <a:ext cx="117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m=0.2kg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0666" y="3995677"/>
            <a:ext cx="14405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Elastic</a:t>
            </a:r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Inelastic</a:t>
            </a:r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Perfectly </a:t>
            </a:r>
            <a:br>
              <a:rPr lang="en-US" b="1" dirty="0" smtClean="0"/>
            </a:br>
            <a:r>
              <a:rPr lang="en-US" b="1" dirty="0" smtClean="0"/>
              <a:t>Inelastic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24129" r="42216" b="58683"/>
          <a:stretch>
            <a:fillRect/>
          </a:stretch>
        </p:blipFill>
        <p:spPr>
          <a:xfrm>
            <a:off x="4800600" y="76199"/>
            <a:ext cx="4267200" cy="659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788" y="2743200"/>
            <a:ext cx="1447800" cy="10858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47650"/>
            <a:ext cx="4267200" cy="615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indent="-349250" defTabSz="914400">
              <a:spcBef>
                <a:spcPts val="14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en-US" sz="2400" dirty="0" smtClean="0">
                <a:solidFill>
                  <a:srgbClr val="09213B"/>
                </a:solidFill>
                <a:latin typeface="Baskerville"/>
                <a:cs typeface="Baskerville"/>
              </a:rPr>
              <a:t>Q: An astronaut is performing a spacewalk when his tether breaks.  He happens to be holding a 1kg tool.  Because the astronaut was paying attention in his physics class, he knows that he can use </a:t>
            </a:r>
            <a:r>
              <a:rPr lang="en-US" sz="2400" b="1" dirty="0" smtClean="0">
                <a:solidFill>
                  <a:srgbClr val="900000"/>
                </a:solidFill>
                <a:latin typeface="Baskerville"/>
                <a:cs typeface="Baskerville"/>
              </a:rPr>
              <a:t>conservation of momentum </a:t>
            </a:r>
            <a:r>
              <a:rPr lang="en-US" sz="2400" dirty="0" smtClean="0">
                <a:solidFill>
                  <a:srgbClr val="09213B"/>
                </a:solidFill>
                <a:latin typeface="Baskerville"/>
                <a:cs typeface="Baskerville"/>
              </a:rPr>
              <a:t>to his advantage.  How?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9337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24129" r="42216" b="58683"/>
          <a:stretch>
            <a:fillRect/>
          </a:stretch>
        </p:blipFill>
        <p:spPr>
          <a:xfrm>
            <a:off x="4800600" y="76199"/>
            <a:ext cx="4267200" cy="659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788" y="2743200"/>
            <a:ext cx="1447800" cy="10858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47650"/>
            <a:ext cx="4267200" cy="6153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9250" indent="-349250" defTabSz="914400">
              <a:spcBef>
                <a:spcPts val="14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Q: An astronaut is performing a spacewalk when his tether breaks.  He happens to be holding a 1kg tool.  Because the astronaut was paying attention in his physics class, he knows that he can use </a:t>
            </a:r>
            <a:r>
              <a:rPr lang="en-US" sz="2800" b="1" dirty="0" smtClean="0">
                <a:solidFill>
                  <a:srgbClr val="900000"/>
                </a:solidFill>
                <a:latin typeface="Baskerville"/>
                <a:cs typeface="Baskerville"/>
              </a:rPr>
              <a:t>conservation of momentum </a:t>
            </a: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to his advantage.  How?</a:t>
            </a:r>
          </a:p>
          <a:p>
            <a:pPr marL="349250" indent="-349250" defTabSz="914400">
              <a:spcBef>
                <a:spcPts val="14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He can manage to throw the tool at 10m/s</a:t>
            </a:r>
          </a:p>
          <a:p>
            <a:pPr marL="349250" indent="-349250" defTabSz="914400">
              <a:spcBef>
                <a:spcPts val="14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en-US" sz="2800" dirty="0" smtClean="0">
                <a:solidFill>
                  <a:srgbClr val="09213B"/>
                </a:solidFill>
                <a:latin typeface="Baskerville"/>
                <a:cs typeface="Baskerville"/>
              </a:rPr>
              <a:t>If the astronaut is 10m away from the space shuttle and his mass is 100kg, find the time it takes for him to get back to the Space Shuttle.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5413" y="3200400"/>
            <a:ext cx="384175" cy="1588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572000" y="3203575"/>
            <a:ext cx="682626" cy="1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5088" y="29337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70" y="152400"/>
            <a:ext cx="504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Definition of Impulse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40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that </a:t>
            </a:r>
            <a:r>
              <a:rPr lang="en-US" sz="2400" i="1" dirty="0" smtClean="0"/>
              <a:t>work</a:t>
            </a:r>
            <a:r>
              <a:rPr lang="en-US" sz="2400" dirty="0" smtClean="0"/>
              <a:t> was resulted in a change in </a:t>
            </a:r>
            <a:r>
              <a:rPr lang="en-US" sz="2400" i="1" dirty="0" smtClean="0"/>
              <a:t>energy, where work is</a:t>
            </a:r>
            <a:endParaRPr lang="en-US" sz="24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57388" y="1905000"/>
          <a:ext cx="4819650" cy="685800"/>
        </p:xfrm>
        <a:graphic>
          <a:graphicData uri="http://schemas.openxmlformats.org/presentationml/2006/ole">
            <p:oleObj spid="_x0000_s313345" name="Equation" r:id="rId4" imgW="2044440" imgH="35532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048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similarly define a quantity called the </a:t>
            </a:r>
            <a:r>
              <a:rPr lang="en-US" sz="2400" i="1" dirty="0" smtClean="0"/>
              <a:t>impulse</a:t>
            </a:r>
            <a:r>
              <a:rPr lang="en-US" sz="2400" dirty="0" smtClean="0"/>
              <a:t>, which is the time integral o f the applied force </a:t>
            </a:r>
            <a:endParaRPr lang="en-US" sz="2400" dirty="0"/>
          </a:p>
        </p:txBody>
      </p:sp>
      <p:graphicFrame>
        <p:nvGraphicFramePr>
          <p:cNvPr id="313346" name="Object 2"/>
          <p:cNvGraphicFramePr>
            <a:graphicFrameLocks noChangeAspect="1"/>
          </p:cNvGraphicFramePr>
          <p:nvPr/>
        </p:nvGraphicFramePr>
        <p:xfrm>
          <a:off x="2316163" y="4038600"/>
          <a:ext cx="4249737" cy="685800"/>
        </p:xfrm>
        <a:graphic>
          <a:graphicData uri="http://schemas.openxmlformats.org/presentationml/2006/ole">
            <p:oleObj spid="_x0000_s313346" name="Equation" r:id="rId5" imgW="1803240" imgH="3553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876800"/>
            <a:ext cx="684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J </a:t>
            </a:r>
            <a:r>
              <a:rPr lang="en-US" sz="2400" dirty="0" smtClean="0"/>
              <a:t>is a vector quantity, which is applied to the vector </a:t>
            </a:r>
            <a:r>
              <a:rPr lang="en-US" sz="2400" b="1" i="1" dirty="0" smtClean="0"/>
              <a:t>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t="39141"/>
          <a:stretch>
            <a:fillRect/>
          </a:stretch>
        </p:blipFill>
        <p:spPr bwMode="auto">
          <a:xfrm>
            <a:off x="6438900" y="5257801"/>
            <a:ext cx="27051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1568</Words>
  <Application>Microsoft Office PowerPoint</Application>
  <PresentationFormat>On-screen Show (4:3)</PresentationFormat>
  <Paragraphs>324</Paragraphs>
  <Slides>36</Slides>
  <Notes>29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cebra</dc:creator>
  <cp:lastModifiedBy>Daniel Cebra</cp:lastModifiedBy>
  <cp:revision>81</cp:revision>
  <dcterms:created xsi:type="dcterms:W3CDTF">2006-08-16T00:00:00Z</dcterms:created>
  <dcterms:modified xsi:type="dcterms:W3CDTF">2010-02-18T18:41:13Z</dcterms:modified>
</cp:coreProperties>
</file>