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86" r:id="rId3"/>
    <p:sldId id="387" r:id="rId4"/>
    <p:sldId id="383" r:id="rId5"/>
    <p:sldId id="390" r:id="rId6"/>
    <p:sldId id="388" r:id="rId7"/>
    <p:sldId id="382" r:id="rId8"/>
    <p:sldId id="389" r:id="rId9"/>
    <p:sldId id="384" r:id="rId10"/>
    <p:sldId id="392" r:id="rId11"/>
    <p:sldId id="432" r:id="rId12"/>
    <p:sldId id="433" r:id="rId13"/>
    <p:sldId id="434" r:id="rId14"/>
    <p:sldId id="391" r:id="rId15"/>
    <p:sldId id="429" r:id="rId16"/>
    <p:sldId id="430" r:id="rId17"/>
    <p:sldId id="431" r:id="rId18"/>
    <p:sldId id="416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276" r:id="rId31"/>
    <p:sldId id="34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86"/>
    <a:srgbClr val="0731B9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68" autoAdjust="0"/>
    <p:restoredTop sz="94660"/>
  </p:normalViewPr>
  <p:slideViewPr>
    <p:cSldViewPr>
      <p:cViewPr>
        <p:scale>
          <a:sx n="66" d="100"/>
          <a:sy n="66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7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17-Feb-2010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29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Review of Linear Momentum </a:t>
            </a:r>
          </a:p>
          <a:p>
            <a:pPr algn="ctr"/>
            <a:r>
              <a:rPr lang="en-US" sz="6600" dirty="0" smtClean="0"/>
              <a:t>And</a:t>
            </a:r>
          </a:p>
          <a:p>
            <a:pPr algn="ctr"/>
            <a:r>
              <a:rPr lang="en-US" sz="6600" dirty="0" smtClean="0"/>
              <a:t>Rotational Motion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pic>
        <p:nvPicPr>
          <p:cNvPr id="316418" name="Picture 2" descr="C:\Users\cebra\Downloads\A5_Air_Puck_collisio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4957763" cy="3713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5486400"/>
            <a:ext cx="16289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Air puck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590800" y="3276600"/>
            <a:ext cx="3733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133600" y="34290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162300" y="1181100"/>
            <a:ext cx="2286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1295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conserve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Elastic collisions conserve kinetic energy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, then the angle between </a:t>
            </a:r>
            <a:r>
              <a:rPr lang="en-US" b="1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b="1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will be 90 degree.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2057400" y="1143000"/>
            <a:ext cx="65025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24384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295400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will the cue ball end up?</a:t>
            </a:r>
          </a:p>
          <a:p>
            <a:endParaRPr lang="en-US" dirty="0" smtClean="0"/>
          </a:p>
          <a:p>
            <a:r>
              <a:rPr lang="en-US" dirty="0" smtClean="0"/>
              <a:t>Where do you aim the 1 (yellow) with respect to the 9 (yellow stripe)?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6400" y="51054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" y="51054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29000" y="4572000"/>
            <a:ext cx="685800" cy="609600"/>
            <a:chOff x="3581400" y="4800600"/>
            <a:chExt cx="685800" cy="609600"/>
          </a:xfrm>
        </p:grpSpPr>
        <p:sp>
          <p:nvSpPr>
            <p:cNvPr id="8" name="Oval 7"/>
            <p:cNvSpPr/>
            <p:nvPr/>
          </p:nvSpPr>
          <p:spPr>
            <a:xfrm>
              <a:off x="3581400" y="4800600"/>
              <a:ext cx="6858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4876800"/>
              <a:ext cx="228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971800" y="50292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>
            <a:off x="914400" y="54102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505200" y="55626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962400" y="3962400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54102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2000" y="3429000"/>
            <a:ext cx="685800" cy="609600"/>
            <a:chOff x="3581400" y="4800600"/>
            <a:chExt cx="685800" cy="609600"/>
          </a:xfrm>
        </p:grpSpPr>
        <p:sp>
          <p:nvSpPr>
            <p:cNvPr id="21" name="Oval 20"/>
            <p:cNvSpPr/>
            <p:nvPr/>
          </p:nvSpPr>
          <p:spPr>
            <a:xfrm>
              <a:off x="3581400" y="4800600"/>
              <a:ext cx="6858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00" y="4876800"/>
              <a:ext cx="228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4038600" y="60960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0600" y="5181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1" grpId="1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24150"/>
            <a:ext cx="551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276" y="152400"/>
            <a:ext cx="30547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American Curling team knock out both the yellow stones?</a:t>
            </a:r>
          </a:p>
          <a:p>
            <a:endParaRPr lang="en-US" dirty="0" smtClean="0"/>
          </a:p>
          <a:p>
            <a:r>
              <a:rPr lang="en-US" dirty="0" smtClean="0"/>
              <a:t>Where should they aim their stone?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476" y="152400"/>
            <a:ext cx="380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Motion</a:t>
            </a:r>
            <a:endParaRPr lang="en-US" sz="3600" b="1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62200"/>
            <a:ext cx="387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12192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an object be continually accelerating without gaining any speed?</a:t>
            </a:r>
          </a:p>
          <a:p>
            <a:endParaRPr lang="en-US" sz="2000" dirty="0" smtClean="0"/>
          </a:p>
          <a:p>
            <a:r>
              <a:rPr lang="en-US" sz="2000" dirty="0" smtClean="0"/>
              <a:t>If the force is always perpendicular to the direction of the velocity, then only the direction changes.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“centripetal acceleration”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667000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 = 2</a:t>
            </a: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i="1" dirty="0" smtClean="0"/>
              <a:t>r/T</a:t>
            </a:r>
            <a:endParaRPr lang="en-US" sz="3200" i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924300" y="35433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0480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32004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495800" y="2971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400800" y="3810000"/>
          <a:ext cx="2209800" cy="2315029"/>
        </p:xfrm>
        <a:graphic>
          <a:graphicData uri="http://schemas.openxmlformats.org/presentationml/2006/ole">
            <p:oleObj spid="_x0000_s395267" name="Equation" r:id="rId5" imgW="83808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Up Arrow 7"/>
          <p:cNvSpPr/>
          <p:nvPr/>
        </p:nvSpPr>
        <p:spPr>
          <a:xfrm>
            <a:off x="3810000" y="3505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476" y="152400"/>
            <a:ext cx="380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Motion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4800600" y="4191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rot="5400000">
            <a:off x="4419600" y="35052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Up Arrow 8"/>
          <p:cNvSpPr/>
          <p:nvPr/>
        </p:nvSpPr>
        <p:spPr>
          <a:xfrm rot="10800000">
            <a:off x="3733800" y="1600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610100" y="39243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4343400"/>
            <a:ext cx="1677194" cy="76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3505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495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P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219200"/>
            <a:ext cx="3359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Centripetal Force</a:t>
            </a:r>
          </a:p>
          <a:p>
            <a:r>
              <a:rPr lang="en-US" sz="3600" i="1" dirty="0" err="1" smtClean="0"/>
              <a:t>F</a:t>
            </a:r>
            <a:r>
              <a:rPr lang="en-US" sz="3600" i="1" baseline="-25000" dirty="0" err="1" smtClean="0"/>
              <a:t>c</a:t>
            </a:r>
            <a:r>
              <a:rPr lang="en-US" sz="3600" i="1" dirty="0" smtClean="0"/>
              <a:t> = </a:t>
            </a:r>
            <a:r>
              <a:rPr lang="en-US" sz="3600" i="1" dirty="0" err="1" smtClean="0"/>
              <a:t>ma</a:t>
            </a:r>
            <a:r>
              <a:rPr lang="en-US" sz="3600" i="1" baseline="-25000" dirty="0" err="1" smtClean="0"/>
              <a:t>c</a:t>
            </a:r>
            <a:r>
              <a:rPr lang="en-US" sz="3600" i="1" dirty="0" smtClean="0"/>
              <a:t>=mv</a:t>
            </a:r>
            <a:r>
              <a:rPr lang="en-US" sz="3600" i="1" baseline="30000" dirty="0" smtClean="0"/>
              <a:t>2</a:t>
            </a:r>
            <a:r>
              <a:rPr lang="en-US" sz="3600" i="1" dirty="0" smtClean="0"/>
              <a:t>/r</a:t>
            </a:r>
            <a:endParaRPr lang="en-US" sz="3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the ball, then let it go. Due to conservation of momentum, it must go in the straight line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224676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Ball on a string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5638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066800"/>
            <a:ext cx="31315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fast must the roller coaster be going so that the riders still feel a 0.5 g force even at the top of the 10 meter radius loop-the-loop?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 = (3/2)mg = mv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</a:p>
          <a:p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= (3/2)</a:t>
            </a:r>
            <a:r>
              <a:rPr lang="en-US" dirty="0" err="1" smtClean="0"/>
              <a:t>rg</a:t>
            </a:r>
            <a:r>
              <a:rPr lang="en-US" dirty="0" smtClean="0"/>
              <a:t> = (3/2</a:t>
            </a:r>
            <a:r>
              <a:rPr lang="en-US" dirty="0" smtClean="0"/>
              <a:t>)(10</a:t>
            </a:r>
            <a:r>
              <a:rPr lang="en-US" dirty="0" smtClean="0"/>
              <a:t>)(10) </a:t>
            </a:r>
          </a:p>
          <a:p>
            <a:endParaRPr lang="en-US" dirty="0" smtClean="0"/>
          </a:p>
          <a:p>
            <a:r>
              <a:rPr lang="en-US" dirty="0" smtClean="0"/>
              <a:t>v = </a:t>
            </a:r>
            <a:r>
              <a:rPr lang="en-US" dirty="0" smtClean="0"/>
              <a:t>12</a:t>
            </a:r>
            <a:r>
              <a:rPr lang="en-US" dirty="0" smtClean="0"/>
              <a:t>.2 </a:t>
            </a:r>
            <a:r>
              <a:rPr lang="en-US" dirty="0" smtClean="0"/>
              <a:t>m/s = </a:t>
            </a:r>
            <a:r>
              <a:rPr lang="en-US" dirty="0" smtClean="0"/>
              <a:t>27.5</a:t>
            </a:r>
            <a:r>
              <a:rPr lang="en-US" dirty="0" smtClean="0"/>
              <a:t> </a:t>
            </a:r>
            <a:r>
              <a:rPr lang="en-US" dirty="0" smtClean="0"/>
              <a:t>mph</a:t>
            </a:r>
          </a:p>
          <a:p>
            <a:endParaRPr lang="en-US" dirty="0" smtClean="0"/>
          </a:p>
          <a:p>
            <a:r>
              <a:rPr lang="en-US" dirty="0" smtClean="0"/>
              <a:t>What provides the centripetal force?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491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51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centripetal force needed to keep the NASCAR 1000 kg cars on the track when taking an R = 200 m curve at 200 mph (320 km/hour)?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 = mv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</a:p>
          <a:p>
            <a:r>
              <a:rPr lang="en-US" dirty="0" smtClean="0"/>
              <a:t>    = (1000)(88.9)</a:t>
            </a:r>
            <a:r>
              <a:rPr lang="en-US" baseline="30000" dirty="0" smtClean="0"/>
              <a:t>2</a:t>
            </a:r>
            <a:r>
              <a:rPr lang="en-US" dirty="0" smtClean="0"/>
              <a:t>/200</a:t>
            </a:r>
          </a:p>
          <a:p>
            <a:endParaRPr lang="en-US" dirty="0" smtClean="0"/>
          </a:p>
          <a:p>
            <a:r>
              <a:rPr lang="en-US" dirty="0" smtClean="0"/>
              <a:t>    =  3.95x10</a:t>
            </a:r>
            <a:r>
              <a:rPr lang="en-US" baseline="30000" dirty="0" smtClean="0"/>
              <a:t>4 </a:t>
            </a:r>
            <a:r>
              <a:rPr lang="en-US" dirty="0" smtClean="0"/>
              <a:t>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What provides this centripetal force?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0"/>
            <a:ext cx="2105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4419600"/>
          <a:ext cx="1981200" cy="1760958"/>
        </p:xfrm>
        <a:graphic>
          <a:graphicData uri="http://schemas.openxmlformats.org/presentationml/2006/ole">
            <p:oleObj spid="_x0000_s391172" name="Equation" r:id="rId6" imgW="125712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0"/>
            <a:ext cx="4505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far above the surface of the earth must one launch a communications satellite to achieve an geosynchronous orbit?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= 42,164 km</a:t>
            </a:r>
          </a:p>
          <a:p>
            <a:endParaRPr lang="en-US" dirty="0" smtClean="0"/>
          </a:p>
          <a:p>
            <a:r>
              <a:rPr lang="en-US" dirty="0" smtClean="0"/>
              <a:t>Note R</a:t>
            </a:r>
            <a:r>
              <a:rPr lang="en-US" baseline="-25000" dirty="0" smtClean="0"/>
              <a:t>E</a:t>
            </a:r>
            <a:r>
              <a:rPr lang="en-US" dirty="0" smtClean="0"/>
              <a:t> = 6378 km</a:t>
            </a:r>
          </a:p>
          <a:p>
            <a:endParaRPr lang="en-US" dirty="0" smtClean="0"/>
          </a:p>
          <a:p>
            <a:r>
              <a:rPr lang="en-US" dirty="0" smtClean="0"/>
              <a:t>=&gt; Launch altitude above 36000 km</a:t>
            </a:r>
          </a:p>
          <a:p>
            <a:endParaRPr lang="en-US" dirty="0" smtClean="0"/>
          </a:p>
          <a:p>
            <a:r>
              <a:rPr lang="en-US" dirty="0" smtClean="0"/>
              <a:t>Note also, low earth orbit is anything less than 200 km above the surface of the earth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36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provides the centripetal force?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24400" y="3886200"/>
          <a:ext cx="2363680" cy="2340952"/>
        </p:xfrm>
        <a:graphic>
          <a:graphicData uri="http://schemas.openxmlformats.org/presentationml/2006/ole">
            <p:oleObj spid="_x0000_s392195" name="Equation" r:id="rId5" imgW="1320480" imgH="1307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Quantities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analogy between objects moving along a straight path and objects moving along a circular path.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>
          <a:xfrm>
            <a:off x="1371605" y="3004451"/>
            <a:ext cx="2743200" cy="182880"/>
            <a:chOff x="914400" y="3566160"/>
            <a:chExt cx="2743200" cy="1828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14400" y="3657600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194560" y="356616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2743200" y="3198766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3"/>
          <p:cNvGrpSpPr>
            <a:grpSpLocks noChangeAspect="1"/>
          </p:cNvGrpSpPr>
          <p:nvPr/>
        </p:nvGrpSpPr>
        <p:grpSpPr>
          <a:xfrm>
            <a:off x="5303520" y="2408471"/>
            <a:ext cx="1440180" cy="1371600"/>
            <a:chOff x="1828800" y="4378789"/>
            <a:chExt cx="1920240" cy="1828800"/>
          </a:xfrm>
        </p:grpSpPr>
        <p:sp>
          <p:nvSpPr>
            <p:cNvPr id="9" name="Oval 8"/>
            <p:cNvSpPr/>
            <p:nvPr/>
          </p:nvSpPr>
          <p:spPr>
            <a:xfrm>
              <a:off x="1828800" y="4378789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66160" y="520174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657600" y="4378789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50126" y="3970411"/>
          <a:ext cx="603504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4560"/>
                <a:gridCol w="914400"/>
                <a:gridCol w="2926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Angle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Velocity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Velocity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/>
                        <a:t>Acceleration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Acceleration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Momentum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Momentum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Torque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we represent the motion of a rotating disk?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8"/>
          <p:cNvGrpSpPr>
            <a:grpSpLocks noChangeAspect="1"/>
          </p:cNvGrpSpPr>
          <p:nvPr/>
        </p:nvGrpSpPr>
        <p:grpSpPr>
          <a:xfrm>
            <a:off x="487675" y="3129098"/>
            <a:ext cx="2377440" cy="2396545"/>
            <a:chOff x="6836229" y="4317823"/>
            <a:chExt cx="1828800" cy="1843496"/>
          </a:xfrm>
        </p:grpSpPr>
        <p:grpSp>
          <p:nvGrpSpPr>
            <p:cNvPr id="5" name="Group 72"/>
            <p:cNvGrpSpPr/>
            <p:nvPr/>
          </p:nvGrpSpPr>
          <p:grpSpPr>
            <a:xfrm>
              <a:off x="6836229" y="4317821"/>
              <a:ext cx="1828800" cy="1843495"/>
              <a:chOff x="4567646" y="3917225"/>
              <a:chExt cx="1828800" cy="184349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5024844" y="5303520"/>
                <a:ext cx="914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4567646" y="3917225"/>
                <a:ext cx="1828800" cy="1828800"/>
              </a:xfrm>
              <a:prstGeom prst="ellipse">
                <a:avLst/>
              </a:prstGeom>
              <a:solidFill>
                <a:schemeClr val="accent1">
                  <a:alpha val="95000"/>
                </a:schemeClr>
              </a:solidFill>
              <a:ln>
                <a:noFill/>
              </a:ln>
              <a:scene3d>
                <a:camera prst="orthographicFront">
                  <a:rot lat="17699988" lon="0" rev="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5029200" y="4389120"/>
                <a:ext cx="914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rc 5"/>
            <p:cNvSpPr/>
            <p:nvPr/>
          </p:nvSpPr>
          <p:spPr>
            <a:xfrm>
              <a:off x="7479792" y="4572000"/>
              <a:ext cx="548640" cy="182880"/>
            </a:xfrm>
            <a:prstGeom prst="arc">
              <a:avLst>
                <a:gd name="adj1" fmla="val 19114308"/>
                <a:gd name="adj2" fmla="val 12639513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89"/>
          <p:cNvGrpSpPr>
            <a:grpSpLocks noChangeAspect="1"/>
          </p:cNvGrpSpPr>
          <p:nvPr/>
        </p:nvGrpSpPr>
        <p:grpSpPr>
          <a:xfrm>
            <a:off x="6217920" y="3001280"/>
            <a:ext cx="2377440" cy="2509643"/>
            <a:chOff x="6457405" y="2674709"/>
            <a:chExt cx="2194560" cy="2316593"/>
          </a:xfrm>
        </p:grpSpPr>
        <p:sp>
          <p:nvSpPr>
            <p:cNvPr id="11" name="Oval 10"/>
            <p:cNvSpPr/>
            <p:nvPr/>
          </p:nvSpPr>
          <p:spPr>
            <a:xfrm>
              <a:off x="6457405" y="2796741"/>
              <a:ext cx="2194560" cy="2194561"/>
            </a:xfrm>
            <a:prstGeom prst="ellipse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  <a:scene3d>
              <a:camera prst="orthographicFront">
                <a:rot lat="17699988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7011269" y="3363015"/>
              <a:ext cx="109728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692498" y="2674709"/>
            <a:ext cx="569596" cy="662940"/>
          </p:xfrm>
          <a:graphic>
            <a:graphicData uri="http://schemas.openxmlformats.org/presentationml/2006/ole">
              <p:oleObj spid="_x0000_s380930" name="Equation" r:id="rId4" imgW="152280" imgH="177480" progId="Equation.3">
                <p:embed/>
              </p:oleObj>
            </a:graphicData>
          </a:graphic>
        </p:graphicFrame>
      </p:grpSp>
      <p:sp>
        <p:nvSpPr>
          <p:cNvPr id="14" name="Oval 13"/>
          <p:cNvSpPr/>
          <p:nvPr/>
        </p:nvSpPr>
        <p:spPr>
          <a:xfrm>
            <a:off x="3509553" y="3473094"/>
            <a:ext cx="1963335" cy="18288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93054" y="4296054"/>
            <a:ext cx="196334" cy="18288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72888" y="3473094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V="1">
            <a:off x="4982054" y="4811060"/>
            <a:ext cx="0" cy="98166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509553" y="4391304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000387" y="2982260"/>
            <a:ext cx="0" cy="98166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15171" y="4082694"/>
            <a:ext cx="0" cy="30175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39121" y="3782466"/>
            <a:ext cx="0" cy="603504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561996" y="3386690"/>
          <a:ext cx="507877" cy="661987"/>
        </p:xfrm>
        <a:graphic>
          <a:graphicData uri="http://schemas.openxmlformats.org/presentationml/2006/ole">
            <p:oleObj spid="_x0000_s380931" name="Equation" r:id="rId5" imgW="126720" imgH="17748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48400" y="5562600"/>
            <a:ext cx="224349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Accelerometer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70" y="152400"/>
            <a:ext cx="50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Definition of Impulse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40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that </a:t>
            </a:r>
            <a:r>
              <a:rPr lang="en-US" sz="2400" i="1" dirty="0" smtClean="0"/>
              <a:t>work</a:t>
            </a:r>
            <a:r>
              <a:rPr lang="en-US" sz="2400" dirty="0" smtClean="0"/>
              <a:t> was resulted in a change in </a:t>
            </a:r>
            <a:r>
              <a:rPr lang="en-US" sz="2400" i="1" dirty="0" smtClean="0"/>
              <a:t>energy, where work is</a:t>
            </a:r>
            <a:endParaRPr lang="en-US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57388" y="1905000"/>
          <a:ext cx="4819650" cy="685800"/>
        </p:xfrm>
        <a:graphic>
          <a:graphicData uri="http://schemas.openxmlformats.org/presentationml/2006/ole">
            <p:oleObj spid="_x0000_s313345" name="Equation" r:id="rId4" imgW="2044440" imgH="3553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similarly define a quantity called the </a:t>
            </a:r>
            <a:r>
              <a:rPr lang="en-US" sz="2400" i="1" dirty="0" smtClean="0"/>
              <a:t>impulse</a:t>
            </a:r>
            <a:r>
              <a:rPr lang="en-US" sz="2400" dirty="0" smtClean="0"/>
              <a:t>, which is the time integral o f the applied force </a:t>
            </a:r>
            <a:endParaRPr lang="en-US" sz="2400" dirty="0"/>
          </a:p>
        </p:txBody>
      </p:sp>
      <p:graphicFrame>
        <p:nvGraphicFramePr>
          <p:cNvPr id="313346" name="Object 2"/>
          <p:cNvGraphicFramePr>
            <a:graphicFrameLocks noChangeAspect="1"/>
          </p:cNvGraphicFramePr>
          <p:nvPr/>
        </p:nvGraphicFramePr>
        <p:xfrm>
          <a:off x="2316163" y="4038600"/>
          <a:ext cx="4249737" cy="685800"/>
        </p:xfrm>
        <a:graphic>
          <a:graphicData uri="http://schemas.openxmlformats.org/presentationml/2006/ole">
            <p:oleObj spid="_x0000_s313346" name="Equation" r:id="rId5" imgW="1803240" imgH="3553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876800"/>
            <a:ext cx="684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J </a:t>
            </a:r>
            <a:r>
              <a:rPr lang="en-US" sz="2400" dirty="0" smtClean="0"/>
              <a:t>is a vector quantity, which is applied to the vector </a:t>
            </a:r>
            <a:r>
              <a:rPr lang="en-US" sz="2400" b="1" i="1" dirty="0" smtClean="0"/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t="39141"/>
          <a:stretch>
            <a:fillRect/>
          </a:stretch>
        </p:blipFill>
        <p:spPr bwMode="auto">
          <a:xfrm>
            <a:off x="6438900" y="5257801"/>
            <a:ext cx="27051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velocity is a vector: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hand rule to determines direction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Velocity and radius determine magnitude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:\Users\Maziar\AppData\Local\Microsoft\Windows\Temporary Internet Files\Content.IE5\AWMZ5OT6\MCj0311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207" y="2471755"/>
            <a:ext cx="940722" cy="100584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34820" y="4694692"/>
          <a:ext cx="1133475" cy="1096962"/>
        </p:xfrm>
        <a:graphic>
          <a:graphicData uri="http://schemas.openxmlformats.org/presentationml/2006/ole">
            <p:oleObj spid="_x0000_s378882" name="Equation" r:id="rId5" imgW="406080" imgH="393480" progId="Equation.3">
              <p:embed/>
            </p:oleObj>
          </a:graphicData>
        </a:graphic>
      </p:graphicFrame>
      <p:grpSp>
        <p:nvGrpSpPr>
          <p:cNvPr id="6" name="Group 72"/>
          <p:cNvGrpSpPr/>
          <p:nvPr/>
        </p:nvGrpSpPr>
        <p:grpSpPr>
          <a:xfrm>
            <a:off x="1691615" y="3995932"/>
            <a:ext cx="2468880" cy="2471084"/>
            <a:chOff x="3977640" y="3630168"/>
            <a:chExt cx="2468880" cy="2471084"/>
          </a:xfrm>
        </p:grpSpPr>
        <p:grpSp>
          <p:nvGrpSpPr>
            <p:cNvPr id="7" name="Group 68"/>
            <p:cNvGrpSpPr>
              <a:grpSpLocks noChangeAspect="1"/>
            </p:cNvGrpSpPr>
            <p:nvPr/>
          </p:nvGrpSpPr>
          <p:grpSpPr>
            <a:xfrm>
              <a:off x="3977640" y="3630168"/>
              <a:ext cx="2468880" cy="2471084"/>
              <a:chOff x="3977640" y="3629841"/>
              <a:chExt cx="1830978" cy="1832610"/>
            </a:xfrm>
            <a:scene3d>
              <a:camera prst="orthographicFront">
                <a:rot lat="17999990" lon="0" rev="0"/>
              </a:camera>
              <a:lightRig rig="threePt" dir="t"/>
            </a:scene3d>
          </p:grpSpPr>
          <p:sp>
            <p:nvSpPr>
              <p:cNvPr id="9" name="Oval 8"/>
              <p:cNvSpPr/>
              <p:nvPr/>
            </p:nvSpPr>
            <p:spPr>
              <a:xfrm>
                <a:off x="3979818" y="3629841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02778" y="4452801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3979818" y="4548051"/>
                <a:ext cx="0" cy="914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497722" y="3939213"/>
                <a:ext cx="0" cy="60350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V="1">
                <a:off x="5212080" y="4251960"/>
                <a:ext cx="0" cy="603504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-5400000" flipV="1">
                <a:off x="4434840" y="4096512"/>
                <a:ext cx="0" cy="9144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rot="16200000" flipV="1">
              <a:off x="4666052" y="4374642"/>
              <a:ext cx="109728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velocity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95590" y="3792755"/>
          <a:ext cx="2798763" cy="1203325"/>
        </p:xfrm>
        <a:graphic>
          <a:graphicData uri="http://schemas.openxmlformats.org/presentationml/2006/ole">
            <p:oleObj spid="_x0000_s381954" name="Equation" r:id="rId4" imgW="1002960" imgH="431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Acceleration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Acceleration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Rate of change in angular velocity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stationary disk begins to rotate.  After 3 seconds, it is rotating at 60 rad/sec.  What is the average angular acceleration?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41934" y="2409641"/>
          <a:ext cx="1454150" cy="1098550"/>
        </p:xfrm>
        <a:graphic>
          <a:graphicData uri="http://schemas.openxmlformats.org/presentationml/2006/ole">
            <p:oleObj spid="_x0000_s382978" name="Equation" r:id="rId4" imgW="52056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99233" y="5251179"/>
          <a:ext cx="5494338" cy="914400"/>
        </p:xfrm>
        <a:graphic>
          <a:graphicData uri="http://schemas.openxmlformats.org/presentationml/2006/ole">
            <p:oleObj spid="_x0000_s382979" name="Equation" r:id="rId5" imgW="23619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6593" y="2819400"/>
            <a:ext cx="246740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Atwood Machine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Product of position vector and momentum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angular momentum important?  Like energy and momentum,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 is conserved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18263" y="5490214"/>
          <a:ext cx="2124075" cy="650875"/>
        </p:xfrm>
        <a:graphic>
          <a:graphicData uri="http://schemas.openxmlformats.org/presentationml/2006/ole">
            <p:oleObj spid="_x0000_s384002" name="Equation" r:id="rId4" imgW="787320" imgH="2412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15962" y="2469429"/>
          <a:ext cx="1884363" cy="762000"/>
        </p:xfrm>
        <a:graphic>
          <a:graphicData uri="http://schemas.openxmlformats.org/presentationml/2006/ole">
            <p:oleObj spid="_x0000_s384003" name="Equation" r:id="rId5" imgW="596880" imgH="2412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2844" y="4715692"/>
            <a:ext cx="8686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Impulse:  Change in angular momentum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momentum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83088" y="4027260"/>
          <a:ext cx="3224212" cy="601663"/>
        </p:xfrm>
        <a:graphic>
          <a:graphicData uri="http://schemas.openxmlformats.org/presentationml/2006/ole">
            <p:oleObj spid="_x0000_s385026" name="Equation" r:id="rId4" imgW="11556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way will the scale tip?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scale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6"/>
          <p:cNvGrpSpPr/>
          <p:nvPr/>
        </p:nvGrpSpPr>
        <p:grpSpPr>
          <a:xfrm>
            <a:off x="300444" y="2286000"/>
            <a:ext cx="4469130" cy="1723412"/>
            <a:chOff x="300444" y="2286000"/>
            <a:chExt cx="4469130" cy="1723412"/>
          </a:xfrm>
        </p:grpSpPr>
        <p:grpSp>
          <p:nvGrpSpPr>
            <p:cNvPr id="5" name="Group 25"/>
            <p:cNvGrpSpPr>
              <a:grpSpLocks noChangeAspect="1"/>
            </p:cNvGrpSpPr>
            <p:nvPr/>
          </p:nvGrpSpPr>
          <p:grpSpPr>
            <a:xfrm>
              <a:off x="457199" y="2286000"/>
              <a:ext cx="4114782" cy="1723412"/>
              <a:chOff x="330835" y="2143324"/>
              <a:chExt cx="8490268" cy="3556000"/>
            </a:xfrm>
          </p:grpSpPr>
          <p:sp>
            <p:nvSpPr>
              <p:cNvPr id="8" name="Rectangle 2"/>
              <p:cNvSpPr>
                <a:spLocks/>
              </p:cNvSpPr>
              <p:nvPr/>
            </p:nvSpPr>
            <p:spPr bwMode="auto">
              <a:xfrm>
                <a:off x="4468813" y="2143324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" name="Rectangle 3"/>
              <p:cNvSpPr>
                <a:spLocks/>
              </p:cNvSpPr>
              <p:nvPr/>
            </p:nvSpPr>
            <p:spPr bwMode="auto">
              <a:xfrm rot="16200000">
                <a:off x="4526756" y="-1205506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" name="Oval 4"/>
              <p:cNvSpPr>
                <a:spLocks/>
              </p:cNvSpPr>
              <p:nvPr/>
            </p:nvSpPr>
            <p:spPr bwMode="auto">
              <a:xfrm>
                <a:off x="4286250" y="2156024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11" name="Group 23"/>
              <p:cNvGrpSpPr/>
              <p:nvPr/>
            </p:nvGrpSpPr>
            <p:grpSpPr>
              <a:xfrm>
                <a:off x="330835" y="2475112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24"/>
              <p:cNvGrpSpPr/>
              <p:nvPr/>
            </p:nvGrpSpPr>
            <p:grpSpPr>
              <a:xfrm>
                <a:off x="7587615" y="2475112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300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373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  <p:grpSp>
        <p:nvGrpSpPr>
          <p:cNvPr id="21" name="Group 57"/>
          <p:cNvGrpSpPr/>
          <p:nvPr/>
        </p:nvGrpSpPr>
        <p:grpSpPr>
          <a:xfrm>
            <a:off x="4872444" y="2286000"/>
            <a:ext cx="3997236" cy="1733851"/>
            <a:chOff x="4872444" y="2286000"/>
            <a:chExt cx="3997236" cy="1733851"/>
          </a:xfrm>
        </p:grpSpPr>
        <p:grpSp>
          <p:nvGrpSpPr>
            <p:cNvPr id="22" name="Group 38"/>
            <p:cNvGrpSpPr>
              <a:grpSpLocks noChangeAspect="1"/>
            </p:cNvGrpSpPr>
            <p:nvPr/>
          </p:nvGrpSpPr>
          <p:grpSpPr>
            <a:xfrm>
              <a:off x="5029199" y="2286000"/>
              <a:ext cx="3840469" cy="1733851"/>
              <a:chOff x="317772" y="2496025"/>
              <a:chExt cx="7876540" cy="3556000"/>
            </a:xfrm>
          </p:grpSpPr>
          <p:sp>
            <p:nvSpPr>
              <p:cNvPr id="25" name="Rectangle 2"/>
              <p:cNvSpPr>
                <a:spLocks/>
              </p:cNvSpPr>
              <p:nvPr/>
            </p:nvSpPr>
            <p:spPr bwMode="auto">
              <a:xfrm>
                <a:off x="4455750" y="2496025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6" name="Rectangle 3"/>
              <p:cNvSpPr>
                <a:spLocks/>
              </p:cNvSpPr>
              <p:nvPr/>
            </p:nvSpPr>
            <p:spPr bwMode="auto">
              <a:xfrm rot="16200000">
                <a:off x="4513693" y="-852805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7" name="Oval 4"/>
              <p:cNvSpPr>
                <a:spLocks/>
              </p:cNvSpPr>
              <p:nvPr/>
            </p:nvSpPr>
            <p:spPr bwMode="auto">
              <a:xfrm>
                <a:off x="4273187" y="2508725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28" name="Group 23"/>
              <p:cNvGrpSpPr/>
              <p:nvPr/>
            </p:nvGrpSpPr>
            <p:grpSpPr>
              <a:xfrm>
                <a:off x="317772" y="2827813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7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4"/>
              <p:cNvGrpSpPr/>
              <p:nvPr/>
            </p:nvGrpSpPr>
            <p:grpSpPr>
              <a:xfrm>
                <a:off x="5760720" y="2827813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3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4872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8991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more effective?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wrench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457200" y="2038975"/>
            <a:ext cx="3886200" cy="2029350"/>
            <a:chOff x="457200" y="2011679"/>
            <a:chExt cx="3886200" cy="2029350"/>
          </a:xfrm>
        </p:grpSpPr>
        <p:grpSp>
          <p:nvGrpSpPr>
            <p:cNvPr id="5" name="Group 32"/>
            <p:cNvGrpSpPr>
              <a:grpSpLocks noChangeAspect="1"/>
            </p:cNvGrpSpPr>
            <p:nvPr/>
          </p:nvGrpSpPr>
          <p:grpSpPr>
            <a:xfrm>
              <a:off x="457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 flipH="1">
              <a:off x="27432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114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5017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93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71"/>
          <p:cNvGrpSpPr/>
          <p:nvPr/>
        </p:nvGrpSpPr>
        <p:grpSpPr>
          <a:xfrm>
            <a:off x="5029200" y="2038975"/>
            <a:ext cx="3886200" cy="2049670"/>
            <a:chOff x="5029200" y="2011679"/>
            <a:chExt cx="3886200" cy="2049670"/>
          </a:xfrm>
        </p:grpSpPr>
        <p:grpSp>
          <p:nvGrpSpPr>
            <p:cNvPr id="31" name="Group 33"/>
            <p:cNvGrpSpPr>
              <a:grpSpLocks noChangeAspect="1"/>
            </p:cNvGrpSpPr>
            <p:nvPr/>
          </p:nvGrpSpPr>
          <p:grpSpPr>
            <a:xfrm>
              <a:off x="5029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36" name="Hexagon 35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8686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700000" flipH="1">
              <a:off x="8275320" y="246888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40520" y="315710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97440" y="360414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cause or agent of angular acceleration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angular velocity of an object will not change unless acted upon by a torque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net torque on an object is equal to the rate of change of angular momentum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981200" y="3429000"/>
          <a:ext cx="5053012" cy="661987"/>
        </p:xfrm>
        <a:graphic>
          <a:graphicData uri="http://schemas.openxmlformats.org/presentationml/2006/ole">
            <p:oleObj spid="_x0000_s386050" name="Equation" r:id="rId4" imgW="1841400" imgH="2412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48000" y="4953000"/>
          <a:ext cx="2784475" cy="1147762"/>
        </p:xfrm>
        <a:graphic>
          <a:graphicData uri="http://schemas.openxmlformats.org/presentationml/2006/ole">
            <p:oleObj spid="_x0000_s386051" name="Equation" r:id="rId5" imgW="1015920" imgH="4190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81400" y="1828800"/>
          <a:ext cx="1925637" cy="682625"/>
        </p:xfrm>
        <a:graphic>
          <a:graphicData uri="http://schemas.openxmlformats.org/presentationml/2006/ole">
            <p:oleObj spid="_x0000_s386052" name="Equation" r:id="rId6" imgW="609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torque on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65625" y="4027488"/>
          <a:ext cx="3260725" cy="601662"/>
        </p:xfrm>
        <a:graphic>
          <a:graphicData uri="http://schemas.openxmlformats.org/presentationml/2006/ole">
            <p:oleObj spid="_x0000_s387074" name="Equation" r:id="rId4" imgW="11682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78" y="152400"/>
            <a:ext cx="560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5799" y="1219200"/>
          <a:ext cx="7755467" cy="838200"/>
        </p:xfrm>
        <a:graphic>
          <a:graphicData uri="http://schemas.openxmlformats.org/presentationml/2006/ole">
            <p:oleObj spid="_x0000_s312321" name="Equation" r:id="rId4" imgW="2908080" imgH="27936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667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net external impulse in a given direction acting on the system is zero, then there is no change in the linear momentum of the system in that direction; Otherwise there is a change in the momentum equal to the net external  impulse.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1059" y="4648200"/>
            <a:ext cx="57566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348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conservation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25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Announcements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" y="13716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8971" y="152400"/>
            <a:ext cx="166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Rockets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 a model rocket. How high will a 0.2 kg model rocket fly if your install a class “C” Estes rocket engine? An Estes “C” engine provide 8.0 Newton-seconds of impulse.</a:t>
            </a:r>
            <a:endParaRPr lang="en-US" sz="2000" dirty="0"/>
          </a:p>
        </p:txBody>
      </p:sp>
      <p:pic>
        <p:nvPicPr>
          <p:cNvPr id="9" name="Picture 4" descr="014_10A"/>
          <p:cNvPicPr>
            <a:picLocks noChangeAspect="1" noChangeArrowheads="1"/>
          </p:cNvPicPr>
          <p:nvPr/>
        </p:nvPicPr>
        <p:blipFill>
          <a:blip r:embed="rId4" cstate="print"/>
          <a:srcRect l="19643" t="19643" r="40476" b="42857"/>
          <a:stretch>
            <a:fillRect/>
          </a:stretch>
        </p:blipFill>
        <p:spPr bwMode="auto">
          <a:xfrm>
            <a:off x="4038600" y="990600"/>
            <a:ext cx="5105400" cy="3200400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3733800"/>
          <a:ext cx="6588869" cy="2438400"/>
        </p:xfrm>
        <a:graphic>
          <a:graphicData uri="http://schemas.openxmlformats.org/presentationml/2006/ole">
            <p:oleObj spid="_x0000_s325633" name="Equation" r:id="rId5" imgW="322560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722" y="152400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Collisions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15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i="1" dirty="0" smtClean="0"/>
              <a:t>collision </a:t>
            </a:r>
            <a:r>
              <a:rPr lang="en-US" sz="2000" dirty="0" smtClean="0"/>
              <a:t>occurs when two free bodies make contact. The contact results in a repulsive normal force. The magnitude of the force and the duration of the contact will determine the resulting impulse. Newton’s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law indicates that each of the two participating bodies will experience an equal but opposite impulse.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All collisions conserve both energy and momentum</a:t>
            </a:r>
            <a:r>
              <a:rPr lang="en-US" sz="2000" dirty="0" smtClean="0"/>
              <a:t>, however we classify collisions as being either </a:t>
            </a:r>
            <a:r>
              <a:rPr lang="en-US" sz="2000" b="1" i="1" dirty="0" smtClean="0"/>
              <a:t>elastic</a:t>
            </a:r>
            <a:r>
              <a:rPr lang="en-US" sz="2000" dirty="0" smtClean="0"/>
              <a:t> on </a:t>
            </a:r>
            <a:r>
              <a:rPr lang="en-US" sz="2000" b="1" i="1" dirty="0" smtClean="0"/>
              <a:t>inelastic</a:t>
            </a:r>
            <a:r>
              <a:rPr lang="en-US" sz="2000" dirty="0" smtClean="0"/>
              <a:t> based upon whether kinetic energy is conserved.</a:t>
            </a:r>
          </a:p>
          <a:p>
            <a:endParaRPr lang="en-US" sz="2000" dirty="0" smtClean="0"/>
          </a:p>
          <a:p>
            <a:r>
              <a:rPr lang="en-US" sz="2000" b="1" i="1" dirty="0" smtClean="0"/>
              <a:t>Elastic</a:t>
            </a:r>
            <a:r>
              <a:rPr lang="en-US" sz="2000" dirty="0" smtClean="0"/>
              <a:t> collisions conserve  both momentum and kinetic energy.</a:t>
            </a:r>
          </a:p>
          <a:p>
            <a:endParaRPr lang="en-US" sz="2000" dirty="0" smtClean="0"/>
          </a:p>
          <a:p>
            <a:r>
              <a:rPr lang="en-US" sz="2000" dirty="0" smtClean="0"/>
              <a:t>In an </a:t>
            </a:r>
            <a:r>
              <a:rPr lang="en-US" sz="2000" b="1" i="1" dirty="0" smtClean="0"/>
              <a:t>inelastic</a:t>
            </a:r>
            <a:r>
              <a:rPr lang="en-US" sz="2000" dirty="0" smtClean="0"/>
              <a:t> collision some of the energy of the collisions is dissipated as internal energy within the bodies.</a:t>
            </a:r>
          </a:p>
          <a:p>
            <a:endParaRPr lang="en-US" sz="2000" dirty="0" smtClean="0"/>
          </a:p>
          <a:p>
            <a:r>
              <a:rPr lang="en-US" sz="2000" dirty="0" smtClean="0"/>
              <a:t>In a </a:t>
            </a:r>
            <a:r>
              <a:rPr lang="en-US" sz="2000" b="1" i="1" dirty="0" smtClean="0"/>
              <a:t>completely inelastic </a:t>
            </a:r>
            <a:r>
              <a:rPr lang="en-US" sz="2000" dirty="0" smtClean="0"/>
              <a:t>collision, the two bodies stick together and there is only center of mass motion remaining after the collision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394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1D Elastic Collisions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57400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18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Elastic Collisions: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11299" name="Equation" r:id="rId5" imgW="749160" imgH="4824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733800"/>
            <a:ext cx="1513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m1=m2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M1=2m2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m1=(1/2)M2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56388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51024" y="152400"/>
            <a:ext cx="432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1D Inelastic Collisions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1513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r>
              <a:rPr lang="en-US" dirty="0" smtClean="0"/>
              <a:t>Equal masses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m1=m2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M1=2m2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m1=(1/2)M2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06180" name="Equation" r:id="rId5" imgW="74916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143000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Inelastic Collisions: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914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47941"/>
            <a:ext cx="4724400" cy="5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08761" y="152400"/>
            <a:ext cx="540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Particle Physics Collision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1676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an elastic on inelastic collision?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5124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2125" y="152400"/>
            <a:ext cx="369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Inelastic Collisions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cars have crumple zones?</a:t>
            </a:r>
          </a:p>
          <a:p>
            <a:endParaRPr lang="en-US" dirty="0" smtClean="0"/>
          </a:p>
          <a:p>
            <a:r>
              <a:rPr lang="en-US" dirty="0" smtClean="0"/>
              <a:t>Consider an older model car with a 5 cm bumper and a rigid frame.</a:t>
            </a:r>
          </a:p>
          <a:p>
            <a:endParaRPr lang="en-US" dirty="0" smtClean="0"/>
          </a:p>
          <a:p>
            <a:r>
              <a:rPr lang="en-US" dirty="0" smtClean="0"/>
              <a:t>Compare to a more model car with a 25 cm crumple zone.</a:t>
            </a:r>
            <a:endParaRPr lang="en-US" dirty="0"/>
          </a:p>
        </p:txBody>
      </p:sp>
      <p:pic>
        <p:nvPicPr>
          <p:cNvPr id="355329" name="Picture 1" descr="C:\Users\cebra\My Pictures\Image Library One\2006\October\2006_10_30\IMG_2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35269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1065</Words>
  <Application>Microsoft Office PowerPoint</Application>
  <PresentationFormat>On-screen Show (4:3)</PresentationFormat>
  <Paragraphs>247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78</cp:revision>
  <dcterms:created xsi:type="dcterms:W3CDTF">2006-08-16T00:00:00Z</dcterms:created>
  <dcterms:modified xsi:type="dcterms:W3CDTF">2010-02-17T18:46:37Z</dcterms:modified>
</cp:coreProperties>
</file>