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96" r:id="rId3"/>
    <p:sldId id="270" r:id="rId4"/>
    <p:sldId id="269" r:id="rId5"/>
    <p:sldId id="271" r:id="rId6"/>
    <p:sldId id="272" r:id="rId7"/>
    <p:sldId id="273" r:id="rId8"/>
    <p:sldId id="274" r:id="rId9"/>
    <p:sldId id="280" r:id="rId10"/>
    <p:sldId id="279" r:id="rId11"/>
    <p:sldId id="277" r:id="rId12"/>
    <p:sldId id="281" r:id="rId13"/>
    <p:sldId id="283" r:id="rId14"/>
    <p:sldId id="284" r:id="rId15"/>
    <p:sldId id="285" r:id="rId16"/>
    <p:sldId id="286" r:id="rId17"/>
    <p:sldId id="282" r:id="rId18"/>
    <p:sldId id="287" r:id="rId19"/>
    <p:sldId id="288" r:id="rId20"/>
    <p:sldId id="289" r:id="rId21"/>
    <p:sldId id="290" r:id="rId22"/>
    <p:sldId id="291" r:id="rId23"/>
    <p:sldId id="292" r:id="rId24"/>
    <p:sldId id="294" r:id="rId25"/>
    <p:sldId id="29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E2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7" d="100"/>
          <a:sy n="67" d="100"/>
        </p:scale>
        <p:origin x="-46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3A6807-DB0A-E44C-A0F4-FD388BD2677F}" type="datetimeFigureOut">
              <a:rPr lang="en-US" smtClean="0"/>
              <a:pPr/>
              <a:t>2/17/2010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FDE19C-589C-884B-A13D-519CE69588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20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E8B2471-8ED3-D544-8CD8-7C92855E8A3E}" type="datetimeFigureOut">
              <a:rPr lang="en-US" smtClean="0"/>
              <a:pPr/>
              <a:t>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C0304-BB27-004A-97FD-6FD6970572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B2471-8ED3-D544-8CD8-7C92855E8A3E}" type="datetimeFigureOut">
              <a:rPr lang="en-US" smtClean="0"/>
              <a:pPr/>
              <a:t>2/17/2010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C0304-BB27-004A-97FD-6FD697057269}"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E8B2471-8ED3-D544-8CD8-7C92855E8A3E}" type="datetimeFigureOut">
              <a:rPr lang="en-US" smtClean="0"/>
              <a:pPr/>
              <a:t>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C0304-BB27-004A-97FD-6FD69705726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E8B2471-8ED3-D544-8CD8-7C92855E8A3E}" type="datetimeFigureOut">
              <a:rPr lang="en-US" smtClean="0"/>
              <a:pPr/>
              <a:t>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C0304-BB27-004A-97FD-6FD6970572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E8B2471-8ED3-D544-8CD8-7C92855E8A3E}" type="datetimeFigureOut">
              <a:rPr lang="en-US" smtClean="0"/>
              <a:pPr/>
              <a:t>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C0304-BB27-004A-97FD-6FD6970572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E8B2471-8ED3-D544-8CD8-7C92855E8A3E}" type="datetimeFigureOut">
              <a:rPr lang="en-US" smtClean="0"/>
              <a:pPr/>
              <a:t>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C0304-BB27-004A-97FD-6FD697057269}"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8B2471-8ED3-D544-8CD8-7C92855E8A3E}" type="datetimeFigureOut">
              <a:rPr lang="en-US" smtClean="0"/>
              <a:pPr/>
              <a:t>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C0304-BB27-004A-97FD-6FD6970572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E8B2471-8ED3-D544-8CD8-7C92855E8A3E}" type="datetimeFigureOut">
              <a:rPr lang="en-US" smtClean="0"/>
              <a:pPr/>
              <a:t>2/17/2010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C0304-BB27-004A-97FD-6FD6970572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E8B2471-8ED3-D544-8CD8-7C92855E8A3E}" type="datetimeFigureOut">
              <a:rPr lang="en-US" smtClean="0"/>
              <a:pPr/>
              <a:t>2/17/2010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2C0304-BB27-004A-97FD-6FD6970572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E8B2471-8ED3-D544-8CD8-7C92855E8A3E}" type="datetimeFigureOut">
              <a:rPr lang="en-US" smtClean="0"/>
              <a:pPr/>
              <a:t>2/17/2010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C0304-BB27-004A-97FD-6FD6970572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B2471-8ED3-D544-8CD8-7C92855E8A3E}" type="datetimeFigureOut">
              <a:rPr lang="en-US" smtClean="0"/>
              <a:pPr/>
              <a:t>2/17/2010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2C0304-BB27-004A-97FD-6FD6970572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B2471-8ED3-D544-8CD8-7C92855E8A3E}" type="datetimeFigureOut">
              <a:rPr lang="en-US" smtClean="0"/>
              <a:pPr/>
              <a:t>2/17/2010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C0304-BB27-004A-97FD-6FD6970572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5E8B2471-8ED3-D544-8CD8-7C92855E8A3E}" type="datetimeFigureOut">
              <a:rPr lang="en-US" smtClean="0"/>
              <a:pPr/>
              <a:t>2/17/2010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3D2C0304-BB27-004A-97FD-6FD6970572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21.png"/><Relationship Id="rId4" Type="http://schemas.openxmlformats.org/officeDocument/2006/relationships/image" Target="../media/image20.gi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5.png"/><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1.bin"/><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4.png"/><Relationship Id="rId5" Type="http://schemas.openxmlformats.org/officeDocument/2006/relationships/oleObject" Target="../embeddings/oleObject16.bin"/><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video" Target="file:///\\localhost\Users\omall\Downloads\video.mp4" TargetMode="External"/><Relationship Id="rId1" Type="http://schemas.openxmlformats.org/officeDocument/2006/relationships/vmlDrawing" Target="../drawings/vmlDrawing14.vml"/><Relationship Id="rId6" Type="http://schemas.openxmlformats.org/officeDocument/2006/relationships/image" Target="../media/image42.png"/><Relationship Id="rId5" Type="http://schemas.openxmlformats.org/officeDocument/2006/relationships/oleObject" Target="../embeddings/oleObject20.bin"/><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856533"/>
            <a:ext cx="6498158" cy="1724867"/>
          </a:xfrm>
        </p:spPr>
        <p:txBody>
          <a:bodyPr/>
          <a:lstStyle/>
          <a:p>
            <a:r>
              <a:rPr lang="en-US" sz="4000" b="1" dirty="0" smtClean="0">
                <a:solidFill>
                  <a:schemeClr val="accent2"/>
                </a:solidFill>
              </a:rPr>
              <a:t>Lecture 6</a:t>
            </a:r>
            <a:r>
              <a:rPr lang="en-US" sz="3600" dirty="0" smtClean="0">
                <a:solidFill>
                  <a:schemeClr val="accent2"/>
                </a:solidFill>
              </a:rPr>
              <a:t/>
            </a:r>
            <a:br>
              <a:rPr lang="en-US" sz="3600" dirty="0" smtClean="0">
                <a:solidFill>
                  <a:schemeClr val="accent2"/>
                </a:solidFill>
              </a:rPr>
            </a:br>
            <a:r>
              <a:rPr lang="en-US" sz="3600" dirty="0" smtClean="0">
                <a:solidFill>
                  <a:schemeClr val="accent2"/>
                </a:solidFill>
              </a:rPr>
              <a:t>Chapters 6,7:</a:t>
            </a:r>
            <a:br>
              <a:rPr lang="en-US" sz="3600" dirty="0" smtClean="0">
                <a:solidFill>
                  <a:schemeClr val="accent2"/>
                </a:solidFill>
              </a:rPr>
            </a:br>
            <a:r>
              <a:rPr lang="en-US" sz="3600" dirty="0" smtClean="0">
                <a:solidFill>
                  <a:schemeClr val="accent2"/>
                </a:solidFill>
              </a:rPr>
              <a:t>Forces, Momentum and Conservation of Momentum</a:t>
            </a:r>
            <a:br>
              <a:rPr lang="en-US" sz="3600" dirty="0" smtClean="0">
                <a:solidFill>
                  <a:schemeClr val="accent2"/>
                </a:solidFill>
              </a:rPr>
            </a:br>
            <a:endParaRPr lang="en-US" sz="3600" dirty="0">
              <a:solidFill>
                <a:schemeClr val="accent2"/>
              </a:solidFill>
            </a:endParaRPr>
          </a:p>
        </p:txBody>
      </p:sp>
      <p:sp>
        <p:nvSpPr>
          <p:cNvPr id="3" name="Subtitle 2"/>
          <p:cNvSpPr>
            <a:spLocks noGrp="1"/>
          </p:cNvSpPr>
          <p:nvPr>
            <p:ph type="subTitle" idx="1"/>
          </p:nvPr>
        </p:nvSpPr>
        <p:spPr>
          <a:xfrm>
            <a:off x="1322921" y="3655359"/>
            <a:ext cx="6498159" cy="916641"/>
          </a:xfrm>
        </p:spPr>
        <p:txBody>
          <a:bodyPr/>
          <a:lstStyle/>
          <a:p>
            <a:r>
              <a:rPr lang="en-US" dirty="0" smtClean="0">
                <a:solidFill>
                  <a:schemeClr val="accent1"/>
                </a:solidFill>
              </a:rPr>
              <a:t>By Orpheus Mall</a:t>
            </a:r>
            <a:br>
              <a:rPr lang="en-US" dirty="0" smtClean="0">
                <a:solidFill>
                  <a:schemeClr val="accent1"/>
                </a:solidFill>
              </a:rPr>
            </a:br>
            <a:r>
              <a:rPr lang="en-US" dirty="0" smtClean="0">
                <a:solidFill>
                  <a:schemeClr val="accent1"/>
                </a:solidFill>
              </a:rPr>
              <a:t>Feb 4</a:t>
            </a:r>
            <a:r>
              <a:rPr lang="en-US" baseline="30000" dirty="0" smtClean="0">
                <a:solidFill>
                  <a:schemeClr val="accent1"/>
                </a:solidFill>
              </a:rPr>
              <a:t>th</a:t>
            </a:r>
            <a:r>
              <a:rPr lang="en-US" dirty="0" smtClean="0">
                <a:solidFill>
                  <a:schemeClr val="accent1"/>
                </a:solidFill>
              </a:rPr>
              <a:t>,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49275" y="107576"/>
            <a:ext cx="8042276" cy="578224"/>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accent1"/>
                </a:solidFill>
                <a:effectLst/>
                <a:uLnTx/>
                <a:uFillTx/>
                <a:latin typeface="Baskerville"/>
                <a:ea typeface="+mj-ea"/>
                <a:cs typeface="Baskerville"/>
              </a:rPr>
              <a:t>Some Forces to know:</a:t>
            </a:r>
            <a:endParaRPr kumimoji="0" lang="en-US" sz="4000" b="0" i="0" u="none" strike="noStrike" kern="1200" cap="none" spc="0" normalizeH="0" baseline="0" noProof="0" dirty="0">
              <a:ln>
                <a:noFill/>
              </a:ln>
              <a:solidFill>
                <a:schemeClr val="accent1"/>
              </a:solidFill>
              <a:effectLst/>
              <a:uLnTx/>
              <a:uFillTx/>
              <a:latin typeface="Baskerville"/>
              <a:ea typeface="+mj-ea"/>
              <a:cs typeface="Baskerville"/>
            </a:endParaRPr>
          </a:p>
        </p:txBody>
      </p:sp>
      <p:sp>
        <p:nvSpPr>
          <p:cNvPr id="6" name="Content Placeholder 2"/>
          <p:cNvSpPr>
            <a:spLocks noGrp="1"/>
          </p:cNvSpPr>
          <p:nvPr>
            <p:ph idx="1"/>
          </p:nvPr>
        </p:nvSpPr>
        <p:spPr>
          <a:xfrm>
            <a:off x="1066800" y="762000"/>
            <a:ext cx="4267200" cy="6019800"/>
          </a:xfrm>
        </p:spPr>
        <p:txBody>
          <a:bodyPr>
            <a:normAutofit/>
          </a:bodyPr>
          <a:lstStyle/>
          <a:p>
            <a:pPr>
              <a:spcBef>
                <a:spcPts val="1400"/>
              </a:spcBef>
              <a:buNone/>
            </a:pPr>
            <a:r>
              <a:rPr lang="en-US" sz="2800" dirty="0" smtClean="0">
                <a:solidFill>
                  <a:srgbClr val="09213B"/>
                </a:solidFill>
                <a:latin typeface="Baskerville"/>
                <a:cs typeface="Baskerville"/>
              </a:rPr>
              <a:t>Fundamental Forces</a:t>
            </a:r>
          </a:p>
          <a:p>
            <a:pPr>
              <a:spcBef>
                <a:spcPts val="1400"/>
              </a:spcBef>
            </a:pPr>
            <a:r>
              <a:rPr lang="en-US" sz="2800" dirty="0" smtClean="0">
                <a:solidFill>
                  <a:srgbClr val="09213B"/>
                </a:solidFill>
                <a:latin typeface="Baskerville"/>
                <a:cs typeface="Baskerville"/>
              </a:rPr>
              <a:t>Gravitational Force</a:t>
            </a:r>
          </a:p>
          <a:p>
            <a:pPr>
              <a:spcBef>
                <a:spcPts val="1400"/>
              </a:spcBef>
            </a:pPr>
            <a:r>
              <a:rPr lang="en-US" sz="2800" dirty="0" smtClean="0">
                <a:solidFill>
                  <a:srgbClr val="09213B"/>
                </a:solidFill>
                <a:latin typeface="Baskerville"/>
                <a:cs typeface="Baskerville"/>
              </a:rPr>
              <a:t>Electric Force</a:t>
            </a:r>
          </a:p>
          <a:p>
            <a:pPr>
              <a:spcBef>
                <a:spcPts val="1400"/>
              </a:spcBef>
            </a:pPr>
            <a:r>
              <a:rPr lang="en-US" sz="2800" dirty="0" smtClean="0">
                <a:solidFill>
                  <a:srgbClr val="09213B"/>
                </a:solidFill>
                <a:latin typeface="Baskerville"/>
                <a:cs typeface="Baskerville"/>
              </a:rPr>
              <a:t>Magnetic Force</a:t>
            </a:r>
          </a:p>
          <a:p>
            <a:pPr>
              <a:spcBef>
                <a:spcPts val="1400"/>
              </a:spcBef>
            </a:pPr>
            <a:endParaRPr lang="en-US" sz="2800" dirty="0" smtClean="0">
              <a:solidFill>
                <a:srgbClr val="09213B"/>
              </a:solidFill>
              <a:latin typeface="Baskerville"/>
              <a:cs typeface="Baskerville"/>
            </a:endParaRPr>
          </a:p>
          <a:p>
            <a:pPr>
              <a:spcBef>
                <a:spcPts val="1400"/>
              </a:spcBef>
              <a:buNone/>
            </a:pPr>
            <a:r>
              <a:rPr lang="en-US" sz="2800" dirty="0" smtClean="0">
                <a:solidFill>
                  <a:srgbClr val="09213B"/>
                </a:solidFill>
                <a:latin typeface="Baskerville"/>
                <a:cs typeface="Baskerville"/>
              </a:rPr>
              <a:t>Dissipative Forces</a:t>
            </a:r>
          </a:p>
          <a:p>
            <a:pPr>
              <a:spcBef>
                <a:spcPts val="1400"/>
              </a:spcBef>
            </a:pPr>
            <a:r>
              <a:rPr lang="en-US" sz="2800" dirty="0" smtClean="0">
                <a:solidFill>
                  <a:srgbClr val="09213B"/>
                </a:solidFill>
                <a:latin typeface="Baskerville"/>
                <a:cs typeface="Baskerville"/>
              </a:rPr>
              <a:t>Kinetic Frictional Force</a:t>
            </a:r>
          </a:p>
          <a:p>
            <a:pPr>
              <a:spcBef>
                <a:spcPts val="1400"/>
              </a:spcBef>
            </a:pPr>
            <a:r>
              <a:rPr lang="en-US" sz="2800" dirty="0" smtClean="0">
                <a:solidFill>
                  <a:srgbClr val="09213B"/>
                </a:solidFill>
                <a:latin typeface="Baskerville"/>
                <a:cs typeface="Baskerville"/>
              </a:rPr>
              <a:t>Static Frictional Force</a:t>
            </a:r>
          </a:p>
          <a:p>
            <a:pPr>
              <a:spcBef>
                <a:spcPts val="1400"/>
              </a:spcBef>
            </a:pPr>
            <a:r>
              <a:rPr lang="en-US" sz="2800" dirty="0" smtClean="0">
                <a:solidFill>
                  <a:srgbClr val="09213B"/>
                </a:solidFill>
                <a:latin typeface="Baskerville"/>
                <a:cs typeface="Baskerville"/>
              </a:rPr>
              <a:t>Drag Force</a:t>
            </a:r>
            <a:endParaRPr lang="en-US" sz="2800" dirty="0">
              <a:solidFill>
                <a:srgbClr val="09213B"/>
              </a:solidFill>
              <a:latin typeface="Baskerville"/>
              <a:cs typeface="Baskerville"/>
            </a:endParaRPr>
          </a:p>
        </p:txBody>
      </p:sp>
      <p:sp>
        <p:nvSpPr>
          <p:cNvPr id="7" name="Content Placeholder 2"/>
          <p:cNvSpPr txBox="1">
            <a:spLocks/>
          </p:cNvSpPr>
          <p:nvPr/>
        </p:nvSpPr>
        <p:spPr>
          <a:xfrm>
            <a:off x="5334000" y="1181100"/>
            <a:ext cx="4267200" cy="6057900"/>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tabLst/>
              <a:defRPr/>
            </a:pPr>
            <a:r>
              <a:rPr kumimoji="0" lang="en-US" sz="2800" b="0" i="0" u="none" strike="noStrike" kern="1200" cap="none" spc="0" normalizeH="0" baseline="0" noProof="0" dirty="0" smtClean="0">
                <a:ln>
                  <a:noFill/>
                </a:ln>
                <a:solidFill>
                  <a:srgbClr val="09213B"/>
                </a:solidFill>
                <a:effectLst/>
                <a:uLnTx/>
                <a:uFillTx/>
                <a:latin typeface="Baskerville"/>
                <a:ea typeface="+mn-ea"/>
                <a:cs typeface="Baskerville"/>
              </a:rPr>
              <a:t>Miscellaneous</a:t>
            </a:r>
            <a:r>
              <a:rPr kumimoji="0" lang="en-US" sz="2800" b="0" i="0" u="none" strike="noStrike" kern="1200" cap="none" spc="0" normalizeH="0" noProof="0" dirty="0" smtClean="0">
                <a:ln>
                  <a:noFill/>
                </a:ln>
                <a:solidFill>
                  <a:srgbClr val="09213B"/>
                </a:solidFill>
                <a:effectLst/>
                <a:uLnTx/>
                <a:uFillTx/>
                <a:latin typeface="Baskerville"/>
                <a:ea typeface="+mn-ea"/>
                <a:cs typeface="Baskerville"/>
              </a:rPr>
              <a:t> Forces</a:t>
            </a:r>
            <a:endParaRPr kumimoji="0" lang="en-US" sz="2800" b="0" i="0" u="none" strike="noStrike" kern="1200" cap="none" spc="0" normalizeH="0" baseline="0" noProof="0" dirty="0" smtClean="0">
              <a:ln>
                <a:noFill/>
              </a:ln>
              <a:solidFill>
                <a:srgbClr val="09213B"/>
              </a:solidFill>
              <a:effectLst/>
              <a:uLnTx/>
              <a:uFillTx/>
              <a:latin typeface="Baskerville"/>
              <a:ea typeface="+mn-ea"/>
              <a:cs typeface="Baskerville"/>
            </a:endParaRP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kumimoji="0" lang="en-US" sz="2800" b="0" i="0" u="none" strike="noStrike" kern="1200" cap="none" spc="0" normalizeH="0" baseline="0" noProof="0" dirty="0" smtClean="0">
                <a:ln>
                  <a:noFill/>
                </a:ln>
                <a:solidFill>
                  <a:srgbClr val="09213B"/>
                </a:solidFill>
                <a:effectLst/>
                <a:uLnTx/>
                <a:uFillTx/>
                <a:latin typeface="Baskerville"/>
                <a:ea typeface="+mn-ea"/>
                <a:cs typeface="Baskerville"/>
              </a:rPr>
              <a:t>Normal Force</a:t>
            </a: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lang="en-US" sz="2800" dirty="0" smtClean="0">
                <a:solidFill>
                  <a:srgbClr val="09213B"/>
                </a:solidFill>
                <a:latin typeface="Baskerville"/>
                <a:cs typeface="Baskerville"/>
              </a:rPr>
              <a:t>Tension</a:t>
            </a:r>
            <a:endParaRPr kumimoji="0" lang="en-US" sz="2800" b="0" i="0" u="none" strike="noStrike" kern="1200" cap="none" spc="0" normalizeH="0" baseline="0" noProof="0" dirty="0" smtClean="0">
              <a:ln>
                <a:noFill/>
              </a:ln>
              <a:solidFill>
                <a:srgbClr val="09213B"/>
              </a:solidFill>
              <a:effectLst/>
              <a:uLnTx/>
              <a:uFillTx/>
              <a:latin typeface="Baskerville"/>
              <a:ea typeface="+mn-ea"/>
              <a:cs typeface="Baskerville"/>
            </a:endParaRP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kumimoji="0" lang="en-US" sz="2800" b="0" i="0" u="none" strike="noStrike" kern="1200" cap="none" spc="0" normalizeH="0" baseline="0" noProof="0" dirty="0" smtClean="0">
                <a:ln>
                  <a:noFill/>
                </a:ln>
                <a:solidFill>
                  <a:srgbClr val="09213B"/>
                </a:solidFill>
                <a:effectLst/>
                <a:uLnTx/>
                <a:uFillTx/>
                <a:latin typeface="Baskerville"/>
                <a:ea typeface="+mn-ea"/>
                <a:cs typeface="Baskerville"/>
              </a:rPr>
              <a:t>Spring</a:t>
            </a:r>
            <a:r>
              <a:rPr kumimoji="0" lang="en-US" sz="2800" b="0" i="0" u="none" strike="noStrike" kern="1200" cap="none" spc="0" normalizeH="0" noProof="0" dirty="0" smtClean="0">
                <a:ln>
                  <a:noFill/>
                </a:ln>
                <a:solidFill>
                  <a:srgbClr val="09213B"/>
                </a:solidFill>
                <a:effectLst/>
                <a:uLnTx/>
                <a:uFillTx/>
                <a:latin typeface="Baskerville"/>
                <a:ea typeface="+mn-ea"/>
                <a:cs typeface="Baskerville"/>
              </a:rPr>
              <a:t> Force</a:t>
            </a: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lang="en-US" sz="2800" baseline="0" dirty="0" smtClean="0">
                <a:solidFill>
                  <a:srgbClr val="09213B"/>
                </a:solidFill>
                <a:latin typeface="Baskerville"/>
                <a:cs typeface="Baskerville"/>
              </a:rPr>
              <a:t>Buoyant</a:t>
            </a:r>
            <a:r>
              <a:rPr lang="en-US" sz="2800" dirty="0" smtClean="0">
                <a:solidFill>
                  <a:srgbClr val="09213B"/>
                </a:solidFill>
                <a:latin typeface="Baskerville"/>
                <a:cs typeface="Baskerville"/>
              </a:rPr>
              <a:t> Force</a:t>
            </a: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lang="en-US" sz="2800" dirty="0" smtClean="0">
                <a:solidFill>
                  <a:srgbClr val="09213B"/>
                </a:solidFill>
                <a:latin typeface="Baskerville"/>
                <a:cs typeface="Baskerville"/>
              </a:rPr>
              <a:t>etc.</a:t>
            </a: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endParaRPr kumimoji="0" lang="en-US" sz="2800" b="0" i="0" u="none" strike="noStrike" kern="1200" cap="none" spc="0" normalizeH="0" baseline="0" noProof="0" dirty="0" smtClean="0">
              <a:ln>
                <a:noFill/>
              </a:ln>
              <a:solidFill>
                <a:srgbClr val="09213B"/>
              </a:solidFill>
              <a:effectLst/>
              <a:uLnTx/>
              <a:uFillTx/>
              <a:latin typeface="Baskerville"/>
              <a:ea typeface="+mn-ea"/>
              <a:cs typeface="Baskerville"/>
            </a:endParaRP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endParaRPr kumimoji="0" lang="en-US" sz="2800" b="0" i="0" u="none" strike="noStrike" kern="1200" cap="none" spc="0" normalizeH="0" baseline="0" noProof="0" dirty="0">
              <a:ln>
                <a:noFill/>
              </a:ln>
              <a:solidFill>
                <a:srgbClr val="09213B"/>
              </a:solidFill>
              <a:effectLst/>
              <a:uLnTx/>
              <a:uFillTx/>
              <a:latin typeface="Baskerville"/>
              <a:ea typeface="+mn-ea"/>
              <a:cs typeface="Baskerville"/>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Arrow Connector 31"/>
          <p:cNvCxnSpPr/>
          <p:nvPr/>
        </p:nvCxnSpPr>
        <p:spPr>
          <a:xfrm rot="10800000">
            <a:off x="7360090" y="2708532"/>
            <a:ext cx="767722" cy="110868"/>
          </a:xfrm>
          <a:prstGeom prst="straightConnector1">
            <a:avLst/>
          </a:prstGeom>
          <a:ln w="57150" cmpd="sng">
            <a:solidFill>
              <a:srgbClr val="00CE2B"/>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0" y="107576"/>
            <a:ext cx="9143999" cy="578224"/>
          </a:xfrm>
        </p:spPr>
        <p:txBody>
          <a:bodyPr/>
          <a:lstStyle/>
          <a:p>
            <a:r>
              <a:rPr lang="en-US" sz="3400" dirty="0" smtClean="0">
                <a:latin typeface="Baskerville"/>
                <a:cs typeface="Baskerville"/>
              </a:rPr>
              <a:t>Forces: Gravitational Force (</a:t>
            </a:r>
            <a:r>
              <a:rPr lang="en-US" sz="3400" dirty="0" err="1" smtClean="0">
                <a:latin typeface="Baskerville"/>
                <a:cs typeface="Baskerville"/>
              </a:rPr>
              <a:t>F</a:t>
            </a:r>
            <a:r>
              <a:rPr lang="en-US" sz="3400" baseline="-25000" dirty="0" err="1" smtClean="0">
                <a:latin typeface="Baskerville"/>
                <a:cs typeface="Baskerville"/>
              </a:rPr>
              <a:t>g</a:t>
            </a:r>
            <a:r>
              <a:rPr lang="en-US" sz="3400" dirty="0" smtClean="0">
                <a:latin typeface="Baskerville"/>
                <a:cs typeface="Baskerville"/>
              </a:rPr>
              <a:t>)</a:t>
            </a:r>
            <a:endParaRPr lang="en-US" sz="3400" dirty="0">
              <a:latin typeface="Baskerville"/>
              <a:cs typeface="Baskerville"/>
            </a:endParaRPr>
          </a:p>
        </p:txBody>
      </p:sp>
      <p:sp>
        <p:nvSpPr>
          <p:cNvPr id="3" name="Content Placeholder 2"/>
          <p:cNvSpPr>
            <a:spLocks noGrp="1"/>
          </p:cNvSpPr>
          <p:nvPr>
            <p:ph idx="1"/>
          </p:nvPr>
        </p:nvSpPr>
        <p:spPr>
          <a:xfrm>
            <a:off x="228600" y="838200"/>
            <a:ext cx="4724400" cy="5867400"/>
          </a:xfrm>
        </p:spPr>
        <p:txBody>
          <a:bodyPr>
            <a:normAutofit/>
          </a:bodyPr>
          <a:lstStyle/>
          <a:p>
            <a:r>
              <a:rPr lang="en-US" sz="2000" dirty="0" smtClean="0">
                <a:solidFill>
                  <a:srgbClr val="09213B"/>
                </a:solidFill>
                <a:latin typeface="Baskerville"/>
                <a:cs typeface="Baskerville"/>
              </a:rPr>
              <a:t>The gravitational force between any two objects is given by:</a:t>
            </a:r>
          </a:p>
          <a:p>
            <a:endParaRPr lang="en-US" sz="2000" dirty="0" smtClean="0">
              <a:solidFill>
                <a:srgbClr val="09213B"/>
              </a:solidFill>
              <a:latin typeface="Baskerville"/>
              <a:cs typeface="Baskerville"/>
            </a:endParaRPr>
          </a:p>
          <a:p>
            <a:pPr>
              <a:buNone/>
            </a:pPr>
            <a:endParaRPr lang="en-US" sz="2000" dirty="0" smtClean="0">
              <a:solidFill>
                <a:srgbClr val="09213B"/>
              </a:solidFill>
              <a:latin typeface="Baskerville"/>
              <a:cs typeface="Baskerville"/>
            </a:endParaRPr>
          </a:p>
          <a:p>
            <a:pPr>
              <a:buNone/>
            </a:pPr>
            <a:endParaRPr lang="en-US" sz="2000" dirty="0" smtClean="0">
              <a:solidFill>
                <a:srgbClr val="09213B"/>
              </a:solidFill>
              <a:latin typeface="Baskerville"/>
              <a:cs typeface="Baskerville"/>
            </a:endParaRPr>
          </a:p>
          <a:p>
            <a:r>
              <a:rPr lang="en-US" sz="2000" dirty="0" smtClean="0">
                <a:solidFill>
                  <a:srgbClr val="09213B"/>
                </a:solidFill>
                <a:latin typeface="Baskerville"/>
                <a:cs typeface="Baskerville"/>
              </a:rPr>
              <a:t>But we recall, for near the surface of the earth, The gravitational force was just:</a:t>
            </a:r>
          </a:p>
          <a:p>
            <a:endParaRPr lang="en-US" sz="2000" dirty="0" smtClean="0">
              <a:solidFill>
                <a:srgbClr val="09213B"/>
              </a:solidFill>
              <a:latin typeface="Baskerville"/>
              <a:cs typeface="Baskerville"/>
            </a:endParaRPr>
          </a:p>
          <a:p>
            <a:endParaRPr lang="en-US" sz="2000" dirty="0" smtClean="0">
              <a:solidFill>
                <a:srgbClr val="09213B"/>
              </a:solidFill>
              <a:latin typeface="Baskerville"/>
              <a:cs typeface="Baskerville"/>
            </a:endParaRPr>
          </a:p>
          <a:p>
            <a:r>
              <a:rPr lang="en-US" sz="2000" dirty="0" smtClean="0">
                <a:solidFill>
                  <a:srgbClr val="09213B"/>
                </a:solidFill>
                <a:latin typeface="Baskerville"/>
                <a:cs typeface="Baskerville"/>
              </a:rPr>
              <a:t>Given the Radius of the Earth, and the mass of the earth, find g near the surface of the earth. </a:t>
            </a:r>
          </a:p>
          <a:p>
            <a:endParaRPr lang="en-US" sz="2000" dirty="0">
              <a:solidFill>
                <a:srgbClr val="09213B"/>
              </a:solidFill>
              <a:latin typeface="Baskerville"/>
              <a:cs typeface="Baskerville"/>
            </a:endParaRPr>
          </a:p>
        </p:txBody>
      </p:sp>
      <p:pic>
        <p:nvPicPr>
          <p:cNvPr id="5" name="Picture 4"/>
          <p:cNvPicPr>
            <a:picLocks noChangeAspect="1"/>
          </p:cNvPicPr>
          <p:nvPr/>
        </p:nvPicPr>
        <p:blipFill>
          <a:blip r:embed="rId3">
            <a:lum bright="-18000" contrast="23000"/>
          </a:blip>
          <a:stretch>
            <a:fillRect/>
          </a:stretch>
        </p:blipFill>
        <p:spPr>
          <a:xfrm>
            <a:off x="5105400" y="1311532"/>
            <a:ext cx="2223902" cy="2260600"/>
          </a:xfrm>
          <a:prstGeom prst="rect">
            <a:avLst/>
          </a:prstGeom>
        </p:spPr>
      </p:pic>
      <p:pic>
        <p:nvPicPr>
          <p:cNvPr id="6" name="Picture 5"/>
          <p:cNvPicPr>
            <a:picLocks noChangeAspect="1"/>
          </p:cNvPicPr>
          <p:nvPr/>
        </p:nvPicPr>
        <p:blipFill>
          <a:blip r:embed="rId4"/>
          <a:stretch>
            <a:fillRect/>
          </a:stretch>
        </p:blipFill>
        <p:spPr>
          <a:xfrm>
            <a:off x="8284106" y="976808"/>
            <a:ext cx="707494" cy="704056"/>
          </a:xfrm>
          <a:prstGeom prst="rect">
            <a:avLst/>
          </a:prstGeom>
        </p:spPr>
      </p:pic>
      <p:sp>
        <p:nvSpPr>
          <p:cNvPr id="7" name="Left Arrow 6"/>
          <p:cNvSpPr/>
          <p:nvPr/>
        </p:nvSpPr>
        <p:spPr>
          <a:xfrm rot="20189983">
            <a:off x="7918655" y="1430583"/>
            <a:ext cx="435506" cy="22933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rot="20333799" flipH="1">
            <a:off x="7188500" y="1721293"/>
            <a:ext cx="464792" cy="22933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998914" y="912276"/>
            <a:ext cx="1383086" cy="369332"/>
          </a:xfrm>
          <a:prstGeom prst="rect">
            <a:avLst/>
          </a:prstGeom>
          <a:noFill/>
        </p:spPr>
        <p:txBody>
          <a:bodyPr wrap="none" rtlCol="0">
            <a:spAutoFit/>
          </a:bodyPr>
          <a:lstStyle/>
          <a:p>
            <a:r>
              <a:rPr lang="en-US" dirty="0" smtClean="0"/>
              <a:t>F</a:t>
            </a:r>
            <a:r>
              <a:rPr lang="en-US" baseline="-25000" dirty="0" smtClean="0"/>
              <a:t>earth on apple</a:t>
            </a:r>
            <a:endParaRPr lang="en-US" baseline="-25000" dirty="0"/>
          </a:p>
        </p:txBody>
      </p:sp>
      <p:sp>
        <p:nvSpPr>
          <p:cNvPr id="10" name="TextBox 9"/>
          <p:cNvSpPr txBox="1"/>
          <p:nvPr/>
        </p:nvSpPr>
        <p:spPr>
          <a:xfrm>
            <a:off x="7329302" y="1891208"/>
            <a:ext cx="1383086" cy="369332"/>
          </a:xfrm>
          <a:prstGeom prst="rect">
            <a:avLst/>
          </a:prstGeom>
          <a:noFill/>
        </p:spPr>
        <p:txBody>
          <a:bodyPr wrap="none" rtlCol="0">
            <a:spAutoFit/>
          </a:bodyPr>
          <a:lstStyle/>
          <a:p>
            <a:r>
              <a:rPr lang="en-US" dirty="0" smtClean="0"/>
              <a:t>F</a:t>
            </a:r>
            <a:r>
              <a:rPr lang="en-US" baseline="-25000" dirty="0" smtClean="0"/>
              <a:t>apple on earth</a:t>
            </a:r>
            <a:endParaRPr lang="en-US" baseline="-25000" dirty="0"/>
          </a:p>
        </p:txBody>
      </p:sp>
      <p:graphicFrame>
        <p:nvGraphicFramePr>
          <p:cNvPr id="55298" name="Object 2"/>
          <p:cNvGraphicFramePr>
            <a:graphicFrameLocks noChangeAspect="1"/>
          </p:cNvGraphicFramePr>
          <p:nvPr/>
        </p:nvGraphicFramePr>
        <p:xfrm>
          <a:off x="991672" y="1568450"/>
          <a:ext cx="2894528" cy="1784350"/>
        </p:xfrm>
        <a:graphic>
          <a:graphicData uri="http://schemas.openxmlformats.org/presentationml/2006/ole">
            <p:oleObj spid="_x0000_s55298" name="Equation" r:id="rId5" imgW="1892300" imgH="1168400" progId="Equation.3">
              <p:embed/>
            </p:oleObj>
          </a:graphicData>
        </a:graphic>
      </p:graphicFrame>
      <p:graphicFrame>
        <p:nvGraphicFramePr>
          <p:cNvPr id="55299" name="Object 3"/>
          <p:cNvGraphicFramePr>
            <a:graphicFrameLocks noChangeAspect="1"/>
          </p:cNvGraphicFramePr>
          <p:nvPr/>
        </p:nvGraphicFramePr>
        <p:xfrm>
          <a:off x="1066800" y="4179888"/>
          <a:ext cx="1244600" cy="1119187"/>
        </p:xfrm>
        <a:graphic>
          <a:graphicData uri="http://schemas.openxmlformats.org/presentationml/2006/ole">
            <p:oleObj spid="_x0000_s55299" name="Equation" r:id="rId6" imgW="762000" imgH="685800" progId="Equation.3">
              <p:embed/>
            </p:oleObj>
          </a:graphicData>
        </a:graphic>
      </p:graphicFrame>
      <p:sp>
        <p:nvSpPr>
          <p:cNvPr id="13" name="TextBox 12"/>
          <p:cNvSpPr txBox="1"/>
          <p:nvPr/>
        </p:nvSpPr>
        <p:spPr>
          <a:xfrm>
            <a:off x="2311400" y="6059269"/>
            <a:ext cx="1781332" cy="646331"/>
          </a:xfrm>
          <a:prstGeom prst="rect">
            <a:avLst/>
          </a:prstGeom>
          <a:noFill/>
        </p:spPr>
        <p:txBody>
          <a:bodyPr wrap="none" rtlCol="0">
            <a:spAutoFit/>
          </a:bodyPr>
          <a:lstStyle/>
          <a:p>
            <a:r>
              <a:rPr lang="en-US" dirty="0" smtClean="0"/>
              <a:t>R</a:t>
            </a:r>
            <a:r>
              <a:rPr lang="en-US" baseline="-25000" dirty="0" smtClean="0"/>
              <a:t>E</a:t>
            </a:r>
            <a:r>
              <a:rPr lang="en-US" dirty="0" smtClean="0"/>
              <a:t> = 6370 km</a:t>
            </a:r>
          </a:p>
          <a:p>
            <a:r>
              <a:rPr lang="en-US" dirty="0" smtClean="0"/>
              <a:t>M</a:t>
            </a:r>
            <a:r>
              <a:rPr lang="en-US" baseline="-25000" dirty="0" smtClean="0"/>
              <a:t>E </a:t>
            </a:r>
            <a:r>
              <a:rPr lang="en-US" dirty="0" smtClean="0"/>
              <a:t>= 6x10</a:t>
            </a:r>
            <a:r>
              <a:rPr lang="en-US" baseline="30000" dirty="0" smtClean="0"/>
              <a:t>24</a:t>
            </a:r>
            <a:r>
              <a:rPr lang="en-US" dirty="0" smtClean="0"/>
              <a:t>kg</a:t>
            </a:r>
          </a:p>
          <a:p>
            <a:endParaRPr lang="en-US" dirty="0"/>
          </a:p>
        </p:txBody>
      </p:sp>
      <p:sp>
        <p:nvSpPr>
          <p:cNvPr id="14" name="Left Brace 13"/>
          <p:cNvSpPr/>
          <p:nvPr/>
        </p:nvSpPr>
        <p:spPr>
          <a:xfrm rot="14662857">
            <a:off x="6973989" y="1341710"/>
            <a:ext cx="1601822" cy="2718920"/>
          </a:xfrm>
          <a:prstGeom prst="leftBrace">
            <a:avLst>
              <a:gd name="adj1" fmla="val 26172"/>
              <a:gd name="adj2" fmla="val 50000"/>
            </a:avLst>
          </a:prstGeom>
          <a:ln w="38100" cmpd="sng">
            <a:solidFill>
              <a:schemeClr val="tx1"/>
            </a:solidFill>
          </a:ln>
          <a:effectLst>
            <a:glow rad="101600">
              <a:schemeClr val="accent4">
                <a:lumMod val="40000"/>
                <a:lumOff val="60000"/>
                <a:alpha val="75000"/>
              </a:schemeClr>
            </a:glo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8127812" y="3387466"/>
            <a:ext cx="340884" cy="369332"/>
          </a:xfrm>
          <a:prstGeom prst="rect">
            <a:avLst/>
          </a:prstGeom>
          <a:noFill/>
        </p:spPr>
        <p:txBody>
          <a:bodyPr wrap="none" rtlCol="0">
            <a:spAutoFit/>
          </a:bodyPr>
          <a:lstStyle/>
          <a:p>
            <a:r>
              <a:rPr lang="en-US" dirty="0" smtClean="0"/>
              <a:t>R</a:t>
            </a:r>
            <a:endParaRPr lang="en-US" dirty="0"/>
          </a:p>
        </p:txBody>
      </p:sp>
      <p:sp>
        <p:nvSpPr>
          <p:cNvPr id="16" name="TextBox 15"/>
          <p:cNvSpPr txBox="1"/>
          <p:nvPr/>
        </p:nvSpPr>
        <p:spPr>
          <a:xfrm>
            <a:off x="2514359" y="4507468"/>
            <a:ext cx="3156746" cy="646331"/>
          </a:xfrm>
          <a:prstGeom prst="rect">
            <a:avLst/>
          </a:prstGeom>
          <a:noFill/>
          <a:ln w="38100" cmpd="sng">
            <a:solidFill>
              <a:srgbClr val="00CE2B"/>
            </a:solidFill>
          </a:ln>
        </p:spPr>
        <p:txBody>
          <a:bodyPr wrap="none" rtlCol="0">
            <a:spAutoFit/>
          </a:bodyPr>
          <a:lstStyle/>
          <a:p>
            <a:r>
              <a:rPr lang="en-US" dirty="0" smtClean="0"/>
              <a:t>Gravitational Field of Earth</a:t>
            </a:r>
          </a:p>
          <a:p>
            <a:r>
              <a:rPr lang="en-US" dirty="0" smtClean="0"/>
              <a:t>at the surface.</a:t>
            </a:r>
            <a:endParaRPr lang="en-US" dirty="0"/>
          </a:p>
        </p:txBody>
      </p:sp>
      <p:cxnSp>
        <p:nvCxnSpPr>
          <p:cNvPr id="18" name="Straight Arrow Connector 17"/>
          <p:cNvCxnSpPr/>
          <p:nvPr/>
        </p:nvCxnSpPr>
        <p:spPr>
          <a:xfrm rot="16200000" flipV="1">
            <a:off x="6435282" y="3761417"/>
            <a:ext cx="678934" cy="318902"/>
          </a:xfrm>
          <a:prstGeom prst="straightConnector1">
            <a:avLst/>
          </a:prstGeom>
          <a:ln w="57150" cmpd="sng">
            <a:solidFill>
              <a:srgbClr val="00CE2B"/>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H="1">
            <a:off x="5171807" y="847993"/>
            <a:ext cx="552986" cy="381000"/>
          </a:xfrm>
          <a:prstGeom prst="straightConnector1">
            <a:avLst/>
          </a:prstGeom>
          <a:ln w="57150" cmpd="sng">
            <a:solidFill>
              <a:srgbClr val="00CE2B"/>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343400" y="1676400"/>
            <a:ext cx="685800" cy="289375"/>
          </a:xfrm>
          <a:prstGeom prst="straightConnector1">
            <a:avLst/>
          </a:prstGeom>
          <a:ln w="57150" cmpd="sng">
            <a:solidFill>
              <a:srgbClr val="00CE2B"/>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4343400" y="2819400"/>
            <a:ext cx="685800" cy="304800"/>
          </a:xfrm>
          <a:prstGeom prst="straightConnector1">
            <a:avLst/>
          </a:prstGeom>
          <a:ln w="57150" cmpd="sng">
            <a:solidFill>
              <a:srgbClr val="00CE2B"/>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flipH="1" flipV="1">
            <a:off x="5123785" y="3706148"/>
            <a:ext cx="649031" cy="381000"/>
          </a:xfrm>
          <a:prstGeom prst="straightConnector1">
            <a:avLst/>
          </a:prstGeom>
          <a:ln w="57150" cmpd="sng">
            <a:solidFill>
              <a:srgbClr val="00CE2B"/>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5400000">
            <a:off x="6452847" y="876455"/>
            <a:ext cx="595808" cy="214498"/>
          </a:xfrm>
          <a:prstGeom prst="straightConnector1">
            <a:avLst/>
          </a:prstGeom>
          <a:ln w="57150" cmpd="sng">
            <a:solidFill>
              <a:srgbClr val="00CE2B"/>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55302" name="Object 6"/>
          <p:cNvGraphicFramePr>
            <a:graphicFrameLocks noChangeAspect="1"/>
          </p:cNvGraphicFramePr>
          <p:nvPr/>
        </p:nvGraphicFramePr>
        <p:xfrm>
          <a:off x="4495800" y="5875611"/>
          <a:ext cx="4536501" cy="865168"/>
        </p:xfrm>
        <a:graphic>
          <a:graphicData uri="http://schemas.openxmlformats.org/presentationml/2006/ole">
            <p:oleObj spid="_x0000_s55302" name="Equation" r:id="rId7" imgW="3327400" imgH="635000"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07576"/>
            <a:ext cx="9143999" cy="578224"/>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accent1"/>
                </a:solidFill>
                <a:effectLst/>
                <a:uLnTx/>
                <a:uFillTx/>
                <a:latin typeface="Baskerville"/>
                <a:ea typeface="+mj-ea"/>
                <a:cs typeface="Baskerville"/>
              </a:rPr>
              <a:t>Forces: Gravitational Force: Tides</a:t>
            </a:r>
            <a:endParaRPr kumimoji="0" lang="en-US" sz="3400" b="0" i="0" u="none" strike="noStrike" kern="1200" cap="none" spc="0" normalizeH="0" baseline="0" noProof="0" dirty="0">
              <a:ln>
                <a:noFill/>
              </a:ln>
              <a:solidFill>
                <a:schemeClr val="accent1"/>
              </a:solidFill>
              <a:effectLst/>
              <a:uLnTx/>
              <a:uFillTx/>
              <a:latin typeface="Baskerville"/>
              <a:ea typeface="+mj-ea"/>
              <a:cs typeface="Baskerville"/>
            </a:endParaRPr>
          </a:p>
        </p:txBody>
      </p:sp>
      <p:pic>
        <p:nvPicPr>
          <p:cNvPr id="5" name="Picture 4"/>
          <p:cNvPicPr>
            <a:picLocks noChangeAspect="1"/>
          </p:cNvPicPr>
          <p:nvPr/>
        </p:nvPicPr>
        <p:blipFill>
          <a:blip r:embed="rId2">
            <a:lum bright="-18000" contrast="23000"/>
          </a:blip>
          <a:stretch>
            <a:fillRect/>
          </a:stretch>
        </p:blipFill>
        <p:spPr>
          <a:xfrm>
            <a:off x="3678412" y="2844800"/>
            <a:ext cx="2223902" cy="2260600"/>
          </a:xfrm>
          <a:prstGeom prst="rect">
            <a:avLst/>
          </a:prstGeom>
        </p:spPr>
      </p:pic>
      <p:pic>
        <p:nvPicPr>
          <p:cNvPr id="9" name="Picture 8" descr="moon.gif"/>
          <p:cNvPicPr>
            <a:picLocks noChangeAspect="1"/>
          </p:cNvPicPr>
          <p:nvPr/>
        </p:nvPicPr>
        <p:blipFill>
          <a:blip r:embed="rId3"/>
          <a:stretch>
            <a:fillRect/>
          </a:stretch>
        </p:blipFill>
        <p:spPr>
          <a:xfrm>
            <a:off x="8136112" y="3454400"/>
            <a:ext cx="952500" cy="937524"/>
          </a:xfrm>
          <a:prstGeom prst="rect">
            <a:avLst/>
          </a:prstGeom>
        </p:spPr>
      </p:pic>
      <p:pic>
        <p:nvPicPr>
          <p:cNvPr id="10" name="Picture 9"/>
          <p:cNvPicPr>
            <a:picLocks noChangeAspect="1"/>
          </p:cNvPicPr>
          <p:nvPr/>
        </p:nvPicPr>
        <p:blipFill>
          <a:blip r:embed="rId4"/>
          <a:stretch>
            <a:fillRect/>
          </a:stretch>
        </p:blipFill>
        <p:spPr>
          <a:xfrm>
            <a:off x="5902314" y="3761476"/>
            <a:ext cx="325612" cy="353324"/>
          </a:xfrm>
          <a:prstGeom prst="rect">
            <a:avLst/>
          </a:prstGeom>
        </p:spPr>
      </p:pic>
      <p:sp>
        <p:nvSpPr>
          <p:cNvPr id="12" name="Content Placeholder 2"/>
          <p:cNvSpPr>
            <a:spLocks noGrp="1"/>
          </p:cNvSpPr>
          <p:nvPr>
            <p:ph idx="1"/>
          </p:nvPr>
        </p:nvSpPr>
        <p:spPr>
          <a:xfrm>
            <a:off x="228600" y="647700"/>
            <a:ext cx="8763000" cy="6210300"/>
          </a:xfrm>
        </p:spPr>
        <p:txBody>
          <a:bodyPr>
            <a:normAutofit lnSpcReduction="10000"/>
          </a:bodyPr>
          <a:lstStyle/>
          <a:p>
            <a:pPr>
              <a:spcBef>
                <a:spcPts val="1400"/>
              </a:spcBef>
            </a:pPr>
            <a:r>
              <a:rPr lang="en-US" sz="2000" dirty="0" smtClean="0">
                <a:solidFill>
                  <a:schemeClr val="tx2"/>
                </a:solidFill>
                <a:latin typeface="Baskerville"/>
                <a:cs typeface="Baskerville"/>
              </a:rPr>
              <a:t>Find F</a:t>
            </a:r>
            <a:r>
              <a:rPr lang="en-US" sz="2000" baseline="-25000" dirty="0" smtClean="0">
                <a:solidFill>
                  <a:schemeClr val="tx2"/>
                </a:solidFill>
                <a:latin typeface="Baskerville"/>
                <a:cs typeface="Baskerville"/>
              </a:rPr>
              <a:t>net</a:t>
            </a:r>
            <a:r>
              <a:rPr lang="en-US" sz="2000" dirty="0" smtClean="0">
                <a:solidFill>
                  <a:schemeClr val="tx2"/>
                </a:solidFill>
                <a:latin typeface="Baskerville"/>
                <a:cs typeface="Baskerville"/>
              </a:rPr>
              <a:t> for the water droplet on the left. Find F</a:t>
            </a:r>
            <a:r>
              <a:rPr lang="en-US" sz="2000" baseline="-25000" dirty="0" smtClean="0">
                <a:solidFill>
                  <a:schemeClr val="tx2"/>
                </a:solidFill>
                <a:latin typeface="Baskerville"/>
                <a:cs typeface="Baskerville"/>
              </a:rPr>
              <a:t>net</a:t>
            </a:r>
            <a:r>
              <a:rPr lang="en-US" sz="2000" dirty="0" smtClean="0">
                <a:solidFill>
                  <a:schemeClr val="tx2"/>
                </a:solidFill>
                <a:latin typeface="Baskerville"/>
                <a:cs typeface="Baskerville"/>
              </a:rPr>
              <a:t> for the water droplet on the right. The mass of each droplet is 10g.</a:t>
            </a:r>
          </a:p>
          <a:p>
            <a:pPr>
              <a:spcBef>
                <a:spcPts val="1400"/>
              </a:spcBef>
            </a:pPr>
            <a:r>
              <a:rPr lang="en-US" sz="2000" dirty="0" smtClean="0">
                <a:solidFill>
                  <a:schemeClr val="tx2"/>
                </a:solidFill>
                <a:latin typeface="Baskerville"/>
                <a:cs typeface="Baskerville"/>
              </a:rPr>
              <a:t>Q: Where is the Sun (Spatial </a:t>
            </a:r>
            <a:br>
              <a:rPr lang="en-US" sz="2000" dirty="0" smtClean="0">
                <a:solidFill>
                  <a:schemeClr val="tx2"/>
                </a:solidFill>
                <a:latin typeface="Baskerville"/>
                <a:cs typeface="Baskerville"/>
              </a:rPr>
            </a:br>
            <a:r>
              <a:rPr lang="en-US" sz="2000" dirty="0" smtClean="0">
                <a:solidFill>
                  <a:schemeClr val="tx2"/>
                </a:solidFill>
                <a:latin typeface="Baskerville"/>
                <a:cs typeface="Baskerville"/>
              </a:rPr>
              <a:t>Cognition)? Will it be </a:t>
            </a:r>
            <a:br>
              <a:rPr lang="en-US" sz="2000" dirty="0" smtClean="0">
                <a:solidFill>
                  <a:schemeClr val="tx2"/>
                </a:solidFill>
                <a:latin typeface="Baskerville"/>
                <a:cs typeface="Baskerville"/>
              </a:rPr>
            </a:br>
            <a:r>
              <a:rPr lang="en-US" sz="2000" dirty="0" smtClean="0">
                <a:solidFill>
                  <a:schemeClr val="tx2"/>
                </a:solidFill>
                <a:latin typeface="Baskerville"/>
                <a:cs typeface="Baskerville"/>
              </a:rPr>
              <a:t>important in this problem?</a:t>
            </a:r>
          </a:p>
          <a:p>
            <a:pPr>
              <a:spcBef>
                <a:spcPts val="1400"/>
              </a:spcBef>
            </a:pPr>
            <a:r>
              <a:rPr lang="en-US" sz="2000" dirty="0" smtClean="0">
                <a:solidFill>
                  <a:schemeClr val="tx2"/>
                </a:solidFill>
                <a:latin typeface="Baskerville"/>
                <a:cs typeface="Baskerville"/>
              </a:rPr>
              <a:t>For making calculations easier</a:t>
            </a:r>
            <a:br>
              <a:rPr lang="en-US" sz="2000" dirty="0" smtClean="0">
                <a:solidFill>
                  <a:schemeClr val="tx2"/>
                </a:solidFill>
                <a:latin typeface="Baskerville"/>
                <a:cs typeface="Baskerville"/>
              </a:rPr>
            </a:br>
            <a:r>
              <a:rPr lang="en-US" sz="2000" dirty="0" smtClean="0">
                <a:solidFill>
                  <a:schemeClr val="tx2"/>
                </a:solidFill>
                <a:latin typeface="Baskerville"/>
                <a:cs typeface="Baskerville"/>
              </a:rPr>
              <a:t>we can note that R</a:t>
            </a:r>
            <a:r>
              <a:rPr lang="en-US" sz="2000" baseline="-25000" dirty="0" smtClean="0">
                <a:solidFill>
                  <a:schemeClr val="tx2"/>
                </a:solidFill>
                <a:latin typeface="Baskerville"/>
                <a:cs typeface="Baskerville"/>
              </a:rPr>
              <a:t>OM</a:t>
            </a:r>
            <a:r>
              <a:rPr lang="en-US" sz="2000" dirty="0" smtClean="0">
                <a:solidFill>
                  <a:schemeClr val="tx2"/>
                </a:solidFill>
                <a:latin typeface="Baskerville"/>
                <a:cs typeface="Baskerville"/>
              </a:rPr>
              <a:t>=60R</a:t>
            </a:r>
            <a:r>
              <a:rPr lang="en-US" sz="2000" baseline="-25000" dirty="0" smtClean="0">
                <a:solidFill>
                  <a:schemeClr val="tx2"/>
                </a:solidFill>
                <a:latin typeface="Baskerville"/>
                <a:cs typeface="Baskerville"/>
              </a:rPr>
              <a:t>E</a:t>
            </a:r>
            <a:br>
              <a:rPr lang="en-US" sz="2000" baseline="-25000" dirty="0" smtClean="0">
                <a:solidFill>
                  <a:schemeClr val="tx2"/>
                </a:solidFill>
                <a:latin typeface="Baskerville"/>
                <a:cs typeface="Baskerville"/>
              </a:rPr>
            </a:br>
            <a:r>
              <a:rPr lang="en-US" sz="2000" dirty="0" smtClean="0">
                <a:solidFill>
                  <a:schemeClr val="tx2"/>
                </a:solidFill>
                <a:latin typeface="Baskerville"/>
                <a:cs typeface="Baskerville"/>
              </a:rPr>
              <a:t>and M</a:t>
            </a:r>
            <a:r>
              <a:rPr lang="en-US" sz="2000" baseline="-25000" dirty="0" smtClean="0">
                <a:solidFill>
                  <a:schemeClr val="tx2"/>
                </a:solidFill>
                <a:latin typeface="Baskerville"/>
                <a:cs typeface="Baskerville"/>
              </a:rPr>
              <a:t>M</a:t>
            </a:r>
            <a:r>
              <a:rPr lang="en-US" sz="2000" dirty="0" smtClean="0">
                <a:solidFill>
                  <a:schemeClr val="tx2"/>
                </a:solidFill>
                <a:latin typeface="Baskerville"/>
                <a:cs typeface="Baskerville"/>
              </a:rPr>
              <a:t>=M</a:t>
            </a:r>
            <a:r>
              <a:rPr lang="en-US" sz="2000" baseline="-25000" dirty="0" smtClean="0">
                <a:solidFill>
                  <a:schemeClr val="tx2"/>
                </a:solidFill>
                <a:latin typeface="Baskerville"/>
                <a:cs typeface="Baskerville"/>
              </a:rPr>
              <a:t>E</a:t>
            </a:r>
            <a:r>
              <a:rPr lang="en-US" sz="2000" dirty="0" smtClean="0">
                <a:solidFill>
                  <a:schemeClr val="tx2"/>
                </a:solidFill>
                <a:latin typeface="Baskerville"/>
                <a:cs typeface="Baskerville"/>
              </a:rPr>
              <a:t>/100</a:t>
            </a:r>
          </a:p>
          <a:p>
            <a:pPr>
              <a:spcBef>
                <a:spcPts val="1400"/>
              </a:spcBef>
            </a:pPr>
            <a:endParaRPr lang="en-US" sz="2000" dirty="0" smtClean="0">
              <a:solidFill>
                <a:schemeClr val="tx2"/>
              </a:solidFill>
              <a:latin typeface="Baskerville"/>
              <a:cs typeface="Baskerville"/>
            </a:endParaRPr>
          </a:p>
          <a:p>
            <a:pPr>
              <a:spcBef>
                <a:spcPts val="1400"/>
              </a:spcBef>
            </a:pPr>
            <a:r>
              <a:rPr lang="en-US" sz="2000" dirty="0" smtClean="0">
                <a:solidFill>
                  <a:schemeClr val="tx2"/>
                </a:solidFill>
                <a:latin typeface="Baskerville"/>
                <a:cs typeface="Baskerville"/>
              </a:rPr>
              <a:t/>
            </a:r>
            <a:br>
              <a:rPr lang="en-US" sz="2000" dirty="0" smtClean="0">
                <a:solidFill>
                  <a:schemeClr val="tx2"/>
                </a:solidFill>
                <a:latin typeface="Baskerville"/>
                <a:cs typeface="Baskerville"/>
              </a:rPr>
            </a:br>
            <a:endParaRPr lang="en-US" sz="2000" dirty="0" smtClean="0">
              <a:solidFill>
                <a:schemeClr val="tx2"/>
              </a:solidFill>
              <a:latin typeface="Baskerville"/>
              <a:cs typeface="Baskerville"/>
            </a:endParaRPr>
          </a:p>
          <a:p>
            <a:pPr>
              <a:spcBef>
                <a:spcPts val="1400"/>
              </a:spcBef>
            </a:pPr>
            <a:endParaRPr lang="en-US" sz="2000" dirty="0" smtClean="0">
              <a:solidFill>
                <a:schemeClr val="tx2"/>
              </a:solidFill>
              <a:latin typeface="Baskerville"/>
              <a:cs typeface="Baskerville"/>
            </a:endParaRPr>
          </a:p>
          <a:p>
            <a:pPr>
              <a:spcBef>
                <a:spcPts val="1400"/>
              </a:spcBef>
            </a:pPr>
            <a:endParaRPr lang="en-US" sz="2000" dirty="0" smtClean="0">
              <a:solidFill>
                <a:schemeClr val="tx2"/>
              </a:solidFill>
              <a:latin typeface="Baskerville"/>
              <a:cs typeface="Baskerville"/>
            </a:endParaRPr>
          </a:p>
          <a:p>
            <a:pPr>
              <a:spcBef>
                <a:spcPts val="1400"/>
              </a:spcBef>
              <a:buNone/>
            </a:pPr>
            <a:endParaRPr lang="en-US" sz="2000" dirty="0" smtClean="0">
              <a:solidFill>
                <a:schemeClr val="tx2"/>
              </a:solidFill>
              <a:latin typeface="Baskerville"/>
              <a:cs typeface="Baskerville"/>
            </a:endParaRPr>
          </a:p>
          <a:p>
            <a:pPr>
              <a:spcBef>
                <a:spcPts val="1400"/>
              </a:spcBef>
            </a:pPr>
            <a:r>
              <a:rPr lang="en-US" sz="2000" dirty="0" smtClean="0">
                <a:solidFill>
                  <a:srgbClr val="900000"/>
                </a:solidFill>
                <a:latin typeface="Baskerville"/>
                <a:cs typeface="Baskerville"/>
              </a:rPr>
              <a:t>Q: What is the total gravitational field for the drop on the right? the drop on the left?</a:t>
            </a:r>
          </a:p>
          <a:p>
            <a:pPr>
              <a:spcBef>
                <a:spcPts val="1400"/>
              </a:spcBef>
            </a:pPr>
            <a:endParaRPr lang="en-US" sz="2000" dirty="0" smtClean="0">
              <a:solidFill>
                <a:schemeClr val="tx2"/>
              </a:solidFill>
              <a:latin typeface="Baskerville"/>
              <a:cs typeface="Baskerville"/>
            </a:endParaRPr>
          </a:p>
          <a:p>
            <a:pPr>
              <a:spcBef>
                <a:spcPts val="1400"/>
              </a:spcBef>
            </a:pPr>
            <a:endParaRPr lang="en-US" sz="2000" dirty="0" smtClean="0">
              <a:solidFill>
                <a:schemeClr val="tx2"/>
              </a:solidFill>
              <a:latin typeface="Baskerville"/>
              <a:cs typeface="Baskerville"/>
            </a:endParaRPr>
          </a:p>
          <a:p>
            <a:pPr>
              <a:spcBef>
                <a:spcPts val="1400"/>
              </a:spcBef>
            </a:pPr>
            <a:endParaRPr lang="en-US" sz="2000" dirty="0" smtClean="0">
              <a:solidFill>
                <a:schemeClr val="tx2"/>
              </a:solidFill>
              <a:latin typeface="Baskerville"/>
              <a:cs typeface="Baskerville"/>
            </a:endParaRPr>
          </a:p>
          <a:p>
            <a:pPr>
              <a:spcBef>
                <a:spcPts val="1400"/>
              </a:spcBef>
            </a:pPr>
            <a:endParaRPr lang="en-US" sz="2000" dirty="0" smtClean="0">
              <a:solidFill>
                <a:schemeClr val="tx2"/>
              </a:solidFill>
              <a:latin typeface="Baskerville"/>
              <a:cs typeface="Baskerville"/>
            </a:endParaRPr>
          </a:p>
          <a:p>
            <a:pPr>
              <a:spcBef>
                <a:spcPts val="1400"/>
              </a:spcBef>
            </a:pPr>
            <a:endParaRPr lang="en-US" sz="2000" dirty="0" smtClean="0">
              <a:solidFill>
                <a:schemeClr val="tx2"/>
              </a:solidFill>
              <a:latin typeface="Baskerville"/>
              <a:cs typeface="Baskerville"/>
            </a:endParaRPr>
          </a:p>
          <a:p>
            <a:pPr>
              <a:spcBef>
                <a:spcPts val="1400"/>
              </a:spcBef>
            </a:pPr>
            <a:endParaRPr lang="en-US" sz="2000" dirty="0" smtClean="0">
              <a:solidFill>
                <a:schemeClr val="tx2"/>
              </a:solidFill>
              <a:latin typeface="Baskerville"/>
              <a:cs typeface="Baskerville"/>
            </a:endParaRPr>
          </a:p>
          <a:p>
            <a:pPr>
              <a:spcBef>
                <a:spcPts val="1400"/>
              </a:spcBef>
            </a:pPr>
            <a:endParaRPr lang="en-US" sz="2000" dirty="0" smtClean="0">
              <a:solidFill>
                <a:schemeClr val="tx2"/>
              </a:solidFill>
              <a:latin typeface="Baskerville"/>
              <a:cs typeface="Baskerville"/>
            </a:endParaRPr>
          </a:p>
          <a:p>
            <a:pPr>
              <a:spcBef>
                <a:spcPts val="1400"/>
              </a:spcBef>
            </a:pPr>
            <a:endParaRPr lang="en-US" sz="2000" dirty="0">
              <a:solidFill>
                <a:schemeClr val="tx2"/>
              </a:solidFill>
              <a:latin typeface="Baskerville"/>
              <a:cs typeface="Baskerville"/>
            </a:endParaRPr>
          </a:p>
        </p:txBody>
      </p:sp>
      <p:sp>
        <p:nvSpPr>
          <p:cNvPr id="13" name="Right Brace 12"/>
          <p:cNvSpPr/>
          <p:nvPr/>
        </p:nvSpPr>
        <p:spPr>
          <a:xfrm rot="5400000">
            <a:off x="6383115" y="3562747"/>
            <a:ext cx="685800" cy="3771106"/>
          </a:xfrm>
          <a:prstGeom prst="rightBrace">
            <a:avLst>
              <a:gd name="adj1" fmla="val 2833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 name="Straight Connector 14"/>
          <p:cNvCxnSpPr>
            <a:stCxn id="9" idx="2"/>
          </p:cNvCxnSpPr>
          <p:nvPr/>
        </p:nvCxnSpPr>
        <p:spPr>
          <a:xfrm rot="5400000">
            <a:off x="8255624" y="4748662"/>
            <a:ext cx="713476" cy="158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aphicFrame>
        <p:nvGraphicFramePr>
          <p:cNvPr id="20" name="Table 19"/>
          <p:cNvGraphicFramePr>
            <a:graphicFrameLocks noGrp="1"/>
          </p:cNvGraphicFramePr>
          <p:nvPr/>
        </p:nvGraphicFramePr>
        <p:xfrm>
          <a:off x="4495800" y="1183640"/>
          <a:ext cx="4648199" cy="1376680"/>
        </p:xfrm>
        <a:graphic>
          <a:graphicData uri="http://schemas.openxmlformats.org/drawingml/2006/table">
            <a:tbl>
              <a:tblPr firstRow="1" bandRow="1">
                <a:tableStyleId>{2D5ABB26-0587-4C30-8999-92F81FD0307C}</a:tableStyleId>
              </a:tblPr>
              <a:tblGrid>
                <a:gridCol w="804495"/>
                <a:gridCol w="1165081"/>
                <a:gridCol w="1339312"/>
                <a:gridCol w="1339311"/>
              </a:tblGrid>
              <a:tr h="370840">
                <a:tc>
                  <a:txBody>
                    <a:bodyPr/>
                    <a:lstStyle/>
                    <a:p>
                      <a:endParaRPr lang="en-US" sz="1600" b="1" dirty="0"/>
                    </a:p>
                  </a:txBody>
                  <a:tcPr/>
                </a:tc>
                <a:tc>
                  <a:txBody>
                    <a:bodyPr/>
                    <a:lstStyle/>
                    <a:p>
                      <a:r>
                        <a:rPr lang="en-US" sz="1600" dirty="0" smtClean="0"/>
                        <a:t>Mass ~</a:t>
                      </a:r>
                      <a:endParaRPr lang="en-US" sz="1600" b="1" dirty="0"/>
                    </a:p>
                  </a:txBody>
                  <a:tcPr/>
                </a:tc>
                <a:tc>
                  <a:txBody>
                    <a:bodyPr/>
                    <a:lstStyle/>
                    <a:p>
                      <a:r>
                        <a:rPr lang="en-US" sz="1600" dirty="0" smtClean="0"/>
                        <a:t>Radius ~</a:t>
                      </a:r>
                      <a:endParaRPr lang="en-US" sz="1600" b="1" dirty="0"/>
                    </a:p>
                  </a:txBody>
                  <a:tcPr/>
                </a:tc>
                <a:tc>
                  <a:txBody>
                    <a:bodyPr/>
                    <a:lstStyle/>
                    <a:p>
                      <a:r>
                        <a:rPr lang="en-US" sz="1600" dirty="0" smtClean="0"/>
                        <a:t>Orbit ~</a:t>
                      </a:r>
                      <a:endParaRPr lang="en-US" sz="1600" b="1" dirty="0"/>
                    </a:p>
                  </a:txBody>
                  <a:tcPr/>
                </a:tc>
              </a:tr>
              <a:tr h="313690">
                <a:tc>
                  <a:txBody>
                    <a:bodyPr/>
                    <a:lstStyle/>
                    <a:p>
                      <a:r>
                        <a:rPr lang="en-US" sz="1600" dirty="0" smtClean="0"/>
                        <a:t>Sun</a:t>
                      </a:r>
                      <a:endParaRPr lang="en-US" sz="1600" b="1" dirty="0"/>
                    </a:p>
                  </a:txBody>
                  <a:tcPr/>
                </a:tc>
                <a:tc>
                  <a:txBody>
                    <a:bodyPr/>
                    <a:lstStyle/>
                    <a:p>
                      <a:r>
                        <a:rPr lang="en-US" sz="1600" dirty="0" smtClean="0"/>
                        <a:t>2x10</a:t>
                      </a:r>
                      <a:r>
                        <a:rPr lang="en-US" sz="1600" baseline="30000" dirty="0" smtClean="0"/>
                        <a:t>30</a:t>
                      </a:r>
                      <a:r>
                        <a:rPr lang="en-US" sz="1600" dirty="0" smtClean="0"/>
                        <a:t>kg</a:t>
                      </a:r>
                      <a:endParaRPr lang="en-US" sz="1600" b="1" dirty="0"/>
                    </a:p>
                  </a:txBody>
                  <a:tcPr/>
                </a:tc>
                <a:tc>
                  <a:txBody>
                    <a:bodyPr/>
                    <a:lstStyle/>
                    <a:p>
                      <a:r>
                        <a:rPr lang="en-US" sz="1600" dirty="0" smtClean="0"/>
                        <a:t>1.4x10</a:t>
                      </a:r>
                      <a:r>
                        <a:rPr lang="en-US" sz="1600" baseline="30000" dirty="0" smtClean="0"/>
                        <a:t>6</a:t>
                      </a:r>
                      <a:r>
                        <a:rPr lang="en-US" sz="1600" dirty="0" smtClean="0"/>
                        <a:t>km</a:t>
                      </a:r>
                      <a:endParaRPr lang="en-US" sz="1600" b="1" dirty="0"/>
                    </a:p>
                  </a:txBody>
                  <a:tcPr/>
                </a:tc>
                <a:tc>
                  <a:txBody>
                    <a:bodyPr/>
                    <a:lstStyle/>
                    <a:p>
                      <a:r>
                        <a:rPr lang="en-US" sz="1600" dirty="0" smtClean="0"/>
                        <a:t>2.5x10</a:t>
                      </a:r>
                      <a:r>
                        <a:rPr lang="en-US" sz="1600" baseline="30000" dirty="0" smtClean="0"/>
                        <a:t>17</a:t>
                      </a:r>
                      <a:r>
                        <a:rPr lang="en-US" sz="1600" dirty="0" smtClean="0"/>
                        <a:t>km</a:t>
                      </a:r>
                      <a:endParaRPr lang="en-US" sz="1600" b="1" dirty="0"/>
                    </a:p>
                  </a:txBody>
                  <a:tcPr/>
                </a:tc>
              </a:tr>
              <a:tr h="313690">
                <a:tc>
                  <a:txBody>
                    <a:bodyPr/>
                    <a:lstStyle/>
                    <a:p>
                      <a:r>
                        <a:rPr lang="en-US" sz="1600" dirty="0" smtClean="0"/>
                        <a:t>Earth</a:t>
                      </a:r>
                      <a:endParaRPr lang="en-US" sz="1600" b="1" dirty="0"/>
                    </a:p>
                  </a:txBody>
                  <a:tcPr/>
                </a:tc>
                <a:tc>
                  <a:txBody>
                    <a:bodyPr/>
                    <a:lstStyle/>
                    <a:p>
                      <a:r>
                        <a:rPr lang="en-US" sz="1600" dirty="0" smtClean="0"/>
                        <a:t>6x10</a:t>
                      </a:r>
                      <a:r>
                        <a:rPr lang="en-US" sz="1600" baseline="30000" dirty="0" smtClean="0"/>
                        <a:t>24</a:t>
                      </a:r>
                      <a:r>
                        <a:rPr lang="en-US" sz="1600" dirty="0" smtClean="0"/>
                        <a:t>kg</a:t>
                      </a:r>
                      <a:endParaRPr lang="en-US" sz="1600" b="1" dirty="0"/>
                    </a:p>
                  </a:txBody>
                  <a:tcPr/>
                </a:tc>
                <a:tc>
                  <a:txBody>
                    <a:bodyPr/>
                    <a:lstStyle/>
                    <a:p>
                      <a:r>
                        <a:rPr lang="en-US" sz="1600" dirty="0" smtClean="0"/>
                        <a:t>6.4x10</a:t>
                      </a:r>
                      <a:r>
                        <a:rPr lang="en-US" sz="1600" baseline="30000" dirty="0" smtClean="0"/>
                        <a:t>3</a:t>
                      </a:r>
                      <a:r>
                        <a:rPr lang="en-US" sz="1600" dirty="0" smtClean="0"/>
                        <a:t>km</a:t>
                      </a:r>
                      <a:endParaRPr lang="en-US" sz="1600" b="1" dirty="0"/>
                    </a:p>
                  </a:txBody>
                  <a:tcPr/>
                </a:tc>
                <a:tc>
                  <a:txBody>
                    <a:bodyPr/>
                    <a:lstStyle/>
                    <a:p>
                      <a:r>
                        <a:rPr lang="en-US" sz="1600" dirty="0" smtClean="0"/>
                        <a:t>1.5x10</a:t>
                      </a:r>
                      <a:r>
                        <a:rPr lang="en-US" sz="1600" baseline="30000" dirty="0" smtClean="0"/>
                        <a:t>8</a:t>
                      </a:r>
                      <a:r>
                        <a:rPr lang="en-US" sz="1600" baseline="0" dirty="0" smtClean="0"/>
                        <a:t>km</a:t>
                      </a:r>
                      <a:endParaRPr lang="en-US" sz="1600" b="1" baseline="30000" dirty="0"/>
                    </a:p>
                  </a:txBody>
                  <a:tcPr/>
                </a:tc>
              </a:tr>
              <a:tr h="313690">
                <a:tc>
                  <a:txBody>
                    <a:bodyPr/>
                    <a:lstStyle/>
                    <a:p>
                      <a:r>
                        <a:rPr lang="en-US" sz="1600" dirty="0" smtClean="0"/>
                        <a:t>Moon</a:t>
                      </a:r>
                      <a:endParaRPr lang="en-US" sz="1600" b="1" dirty="0"/>
                    </a:p>
                  </a:txBody>
                  <a:tcPr/>
                </a:tc>
                <a:tc>
                  <a:txBody>
                    <a:bodyPr/>
                    <a:lstStyle/>
                    <a:p>
                      <a:r>
                        <a:rPr lang="en-US" sz="1600" dirty="0" smtClean="0"/>
                        <a:t>7x10</a:t>
                      </a:r>
                      <a:r>
                        <a:rPr lang="en-US" sz="1600" baseline="30000" dirty="0" smtClean="0"/>
                        <a:t>22</a:t>
                      </a:r>
                      <a:r>
                        <a:rPr lang="en-US" sz="1600" dirty="0" smtClean="0"/>
                        <a:t>kg</a:t>
                      </a:r>
                      <a:endParaRPr lang="en-US" sz="1600" b="1" dirty="0"/>
                    </a:p>
                  </a:txBody>
                  <a:tcPr/>
                </a:tc>
                <a:tc>
                  <a:txBody>
                    <a:bodyPr/>
                    <a:lstStyle/>
                    <a:p>
                      <a:r>
                        <a:rPr lang="en-US" sz="1600" dirty="0" smtClean="0"/>
                        <a:t>1.7x10</a:t>
                      </a:r>
                      <a:r>
                        <a:rPr lang="en-US" sz="1600" baseline="30000" dirty="0" smtClean="0"/>
                        <a:t>3</a:t>
                      </a:r>
                      <a:r>
                        <a:rPr lang="en-US" sz="1600" dirty="0" smtClean="0"/>
                        <a:t>km</a:t>
                      </a:r>
                      <a:endParaRPr lang="en-US" sz="1600" b="1" dirty="0"/>
                    </a:p>
                  </a:txBody>
                  <a:tcPr/>
                </a:tc>
                <a:tc>
                  <a:txBody>
                    <a:bodyPr/>
                    <a:lstStyle/>
                    <a:p>
                      <a:r>
                        <a:rPr lang="en-US" sz="1600" dirty="0" smtClean="0"/>
                        <a:t>4x10</a:t>
                      </a:r>
                      <a:r>
                        <a:rPr lang="en-US" sz="1600" baseline="30000" dirty="0" smtClean="0"/>
                        <a:t>5</a:t>
                      </a:r>
                      <a:r>
                        <a:rPr lang="en-US" sz="1600" dirty="0" smtClean="0"/>
                        <a:t>km</a:t>
                      </a:r>
                      <a:endParaRPr lang="en-US" sz="1600" b="1" dirty="0"/>
                    </a:p>
                  </a:txBody>
                  <a:tcPr/>
                </a:tc>
              </a:tr>
            </a:tbl>
          </a:graphicData>
        </a:graphic>
      </p:graphicFrame>
      <p:pic>
        <p:nvPicPr>
          <p:cNvPr id="21" name="Picture 20"/>
          <p:cNvPicPr>
            <a:picLocks noChangeAspect="1"/>
          </p:cNvPicPr>
          <p:nvPr/>
        </p:nvPicPr>
        <p:blipFill>
          <a:blip r:embed="rId4"/>
          <a:stretch>
            <a:fillRect/>
          </a:stretch>
        </p:blipFill>
        <p:spPr>
          <a:xfrm>
            <a:off x="3352800" y="3761476"/>
            <a:ext cx="325612" cy="35332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228600" y="647700"/>
            <a:ext cx="8763000" cy="6210300"/>
          </a:xfrm>
        </p:spPr>
        <p:txBody>
          <a:bodyPr>
            <a:normAutofit lnSpcReduction="10000"/>
          </a:bodyPr>
          <a:lstStyle/>
          <a:p>
            <a:pPr>
              <a:spcBef>
                <a:spcPts val="1400"/>
              </a:spcBef>
            </a:pPr>
            <a:r>
              <a:rPr lang="en-US" sz="2000" dirty="0" smtClean="0">
                <a:solidFill>
                  <a:schemeClr val="tx2"/>
                </a:solidFill>
                <a:latin typeface="Baskerville"/>
                <a:cs typeface="Baskerville"/>
              </a:rPr>
              <a:t>Find F</a:t>
            </a:r>
            <a:r>
              <a:rPr lang="en-US" sz="2000" baseline="-25000" dirty="0" smtClean="0">
                <a:solidFill>
                  <a:schemeClr val="tx2"/>
                </a:solidFill>
                <a:latin typeface="Baskerville"/>
                <a:cs typeface="Baskerville"/>
              </a:rPr>
              <a:t>net</a:t>
            </a:r>
            <a:r>
              <a:rPr lang="en-US" sz="2000" dirty="0" smtClean="0">
                <a:solidFill>
                  <a:schemeClr val="tx2"/>
                </a:solidFill>
                <a:latin typeface="Baskerville"/>
                <a:cs typeface="Baskerville"/>
              </a:rPr>
              <a:t> for the water droplet on the left. Find F</a:t>
            </a:r>
            <a:r>
              <a:rPr lang="en-US" sz="2000" baseline="-25000" dirty="0" smtClean="0">
                <a:solidFill>
                  <a:schemeClr val="tx2"/>
                </a:solidFill>
                <a:latin typeface="Baskerville"/>
                <a:cs typeface="Baskerville"/>
              </a:rPr>
              <a:t>net</a:t>
            </a:r>
            <a:r>
              <a:rPr lang="en-US" sz="2000" dirty="0" smtClean="0">
                <a:solidFill>
                  <a:schemeClr val="tx2"/>
                </a:solidFill>
                <a:latin typeface="Baskerville"/>
                <a:cs typeface="Baskerville"/>
              </a:rPr>
              <a:t> for the water droplet on the right. The mass of each droplet is 1g.</a:t>
            </a:r>
          </a:p>
          <a:p>
            <a:pPr>
              <a:spcBef>
                <a:spcPts val="1400"/>
              </a:spcBef>
            </a:pPr>
            <a:r>
              <a:rPr lang="en-US" sz="2000" dirty="0" smtClean="0">
                <a:solidFill>
                  <a:schemeClr val="tx2"/>
                </a:solidFill>
                <a:latin typeface="Baskerville"/>
                <a:cs typeface="Baskerville"/>
              </a:rPr>
              <a:t>Q: Where is the Sun (Spatial </a:t>
            </a:r>
            <a:br>
              <a:rPr lang="en-US" sz="2000" dirty="0" smtClean="0">
                <a:solidFill>
                  <a:schemeClr val="tx2"/>
                </a:solidFill>
                <a:latin typeface="Baskerville"/>
                <a:cs typeface="Baskerville"/>
              </a:rPr>
            </a:br>
            <a:r>
              <a:rPr lang="en-US" sz="2000" dirty="0" smtClean="0">
                <a:solidFill>
                  <a:schemeClr val="tx2"/>
                </a:solidFill>
                <a:latin typeface="Baskerville"/>
                <a:cs typeface="Baskerville"/>
              </a:rPr>
              <a:t>Cognition)? Will it be </a:t>
            </a:r>
            <a:br>
              <a:rPr lang="en-US" sz="2000" dirty="0" smtClean="0">
                <a:solidFill>
                  <a:schemeClr val="tx2"/>
                </a:solidFill>
                <a:latin typeface="Baskerville"/>
                <a:cs typeface="Baskerville"/>
              </a:rPr>
            </a:br>
            <a:r>
              <a:rPr lang="en-US" sz="2000" dirty="0" smtClean="0">
                <a:solidFill>
                  <a:schemeClr val="tx2"/>
                </a:solidFill>
                <a:latin typeface="Baskerville"/>
                <a:cs typeface="Baskerville"/>
              </a:rPr>
              <a:t>important in this problem?</a:t>
            </a:r>
          </a:p>
          <a:p>
            <a:pPr>
              <a:spcBef>
                <a:spcPts val="1400"/>
              </a:spcBef>
            </a:pPr>
            <a:r>
              <a:rPr lang="en-US" sz="2000" dirty="0" smtClean="0">
                <a:solidFill>
                  <a:schemeClr val="tx2"/>
                </a:solidFill>
                <a:latin typeface="Baskerville"/>
                <a:cs typeface="Baskerville"/>
              </a:rPr>
              <a:t>For making calculations easier</a:t>
            </a:r>
            <a:br>
              <a:rPr lang="en-US" sz="2000" dirty="0" smtClean="0">
                <a:solidFill>
                  <a:schemeClr val="tx2"/>
                </a:solidFill>
                <a:latin typeface="Baskerville"/>
                <a:cs typeface="Baskerville"/>
              </a:rPr>
            </a:br>
            <a:r>
              <a:rPr lang="en-US" sz="2000" dirty="0" smtClean="0">
                <a:solidFill>
                  <a:schemeClr val="tx2"/>
                </a:solidFill>
                <a:latin typeface="Baskerville"/>
                <a:cs typeface="Baskerville"/>
              </a:rPr>
              <a:t>we can note that R</a:t>
            </a:r>
            <a:r>
              <a:rPr lang="en-US" sz="2000" baseline="-25000" dirty="0" smtClean="0">
                <a:solidFill>
                  <a:schemeClr val="tx2"/>
                </a:solidFill>
                <a:latin typeface="Baskerville"/>
                <a:cs typeface="Baskerville"/>
              </a:rPr>
              <a:t>OM</a:t>
            </a:r>
            <a:r>
              <a:rPr lang="en-US" sz="2000" dirty="0" smtClean="0">
                <a:solidFill>
                  <a:schemeClr val="tx2"/>
                </a:solidFill>
                <a:latin typeface="Baskerville"/>
                <a:cs typeface="Baskerville"/>
              </a:rPr>
              <a:t>=60R</a:t>
            </a:r>
            <a:r>
              <a:rPr lang="en-US" sz="2000" baseline="-25000" dirty="0" smtClean="0">
                <a:solidFill>
                  <a:schemeClr val="tx2"/>
                </a:solidFill>
                <a:latin typeface="Baskerville"/>
                <a:cs typeface="Baskerville"/>
              </a:rPr>
              <a:t>E</a:t>
            </a:r>
            <a:br>
              <a:rPr lang="en-US" sz="2000" baseline="-25000" dirty="0" smtClean="0">
                <a:solidFill>
                  <a:schemeClr val="tx2"/>
                </a:solidFill>
                <a:latin typeface="Baskerville"/>
                <a:cs typeface="Baskerville"/>
              </a:rPr>
            </a:br>
            <a:r>
              <a:rPr lang="en-US" sz="2000" dirty="0" smtClean="0">
                <a:solidFill>
                  <a:schemeClr val="tx2"/>
                </a:solidFill>
                <a:latin typeface="Baskerville"/>
                <a:cs typeface="Baskerville"/>
              </a:rPr>
              <a:t>and M</a:t>
            </a:r>
            <a:r>
              <a:rPr lang="en-US" sz="2000" baseline="-25000" dirty="0" smtClean="0">
                <a:solidFill>
                  <a:schemeClr val="tx2"/>
                </a:solidFill>
                <a:latin typeface="Baskerville"/>
                <a:cs typeface="Baskerville"/>
              </a:rPr>
              <a:t>M</a:t>
            </a:r>
            <a:r>
              <a:rPr lang="en-US" sz="2000" dirty="0" smtClean="0">
                <a:solidFill>
                  <a:schemeClr val="tx2"/>
                </a:solidFill>
                <a:latin typeface="Baskerville"/>
                <a:cs typeface="Baskerville"/>
              </a:rPr>
              <a:t>=M</a:t>
            </a:r>
            <a:r>
              <a:rPr lang="en-US" sz="2000" baseline="-25000" dirty="0" smtClean="0">
                <a:solidFill>
                  <a:schemeClr val="tx2"/>
                </a:solidFill>
                <a:latin typeface="Baskerville"/>
                <a:cs typeface="Baskerville"/>
              </a:rPr>
              <a:t>E</a:t>
            </a:r>
            <a:r>
              <a:rPr lang="en-US" sz="2000" dirty="0" smtClean="0">
                <a:solidFill>
                  <a:schemeClr val="tx2"/>
                </a:solidFill>
                <a:latin typeface="Baskerville"/>
                <a:cs typeface="Baskerville"/>
              </a:rPr>
              <a:t>/100</a:t>
            </a:r>
          </a:p>
          <a:p>
            <a:pPr>
              <a:spcBef>
                <a:spcPts val="1400"/>
              </a:spcBef>
            </a:pPr>
            <a:endParaRPr lang="en-US" sz="2000" dirty="0" smtClean="0">
              <a:solidFill>
                <a:schemeClr val="tx2"/>
              </a:solidFill>
              <a:latin typeface="Baskerville"/>
              <a:cs typeface="Baskerville"/>
            </a:endParaRPr>
          </a:p>
          <a:p>
            <a:pPr>
              <a:spcBef>
                <a:spcPts val="1400"/>
              </a:spcBef>
            </a:pPr>
            <a:r>
              <a:rPr lang="en-US" sz="2000" dirty="0" smtClean="0">
                <a:solidFill>
                  <a:schemeClr val="tx2"/>
                </a:solidFill>
                <a:latin typeface="Baskerville"/>
                <a:cs typeface="Baskerville"/>
              </a:rPr>
              <a:t/>
            </a:r>
            <a:br>
              <a:rPr lang="en-US" sz="2000" dirty="0" smtClean="0">
                <a:solidFill>
                  <a:schemeClr val="tx2"/>
                </a:solidFill>
                <a:latin typeface="Baskerville"/>
                <a:cs typeface="Baskerville"/>
              </a:rPr>
            </a:br>
            <a:endParaRPr lang="en-US" sz="2000" dirty="0" smtClean="0">
              <a:solidFill>
                <a:schemeClr val="tx2"/>
              </a:solidFill>
              <a:latin typeface="Baskerville"/>
              <a:cs typeface="Baskerville"/>
            </a:endParaRPr>
          </a:p>
          <a:p>
            <a:pPr>
              <a:spcBef>
                <a:spcPts val="1400"/>
              </a:spcBef>
            </a:pPr>
            <a:endParaRPr lang="en-US" sz="2000" dirty="0" smtClean="0">
              <a:solidFill>
                <a:schemeClr val="tx2"/>
              </a:solidFill>
              <a:latin typeface="Baskerville"/>
              <a:cs typeface="Baskerville"/>
            </a:endParaRPr>
          </a:p>
          <a:p>
            <a:pPr>
              <a:spcBef>
                <a:spcPts val="1400"/>
              </a:spcBef>
            </a:pPr>
            <a:endParaRPr lang="en-US" sz="2000" dirty="0" smtClean="0">
              <a:solidFill>
                <a:schemeClr val="tx2"/>
              </a:solidFill>
              <a:latin typeface="Baskerville"/>
              <a:cs typeface="Baskerville"/>
            </a:endParaRPr>
          </a:p>
          <a:p>
            <a:pPr>
              <a:spcBef>
                <a:spcPts val="1400"/>
              </a:spcBef>
              <a:buNone/>
            </a:pPr>
            <a:endParaRPr lang="en-US" sz="2000" dirty="0" smtClean="0">
              <a:solidFill>
                <a:schemeClr val="tx2"/>
              </a:solidFill>
              <a:latin typeface="Baskerville"/>
              <a:cs typeface="Baskerville"/>
            </a:endParaRPr>
          </a:p>
          <a:p>
            <a:pPr>
              <a:spcBef>
                <a:spcPts val="1400"/>
              </a:spcBef>
            </a:pPr>
            <a:r>
              <a:rPr lang="en-US" sz="2000" dirty="0" smtClean="0">
                <a:solidFill>
                  <a:srgbClr val="900000"/>
                </a:solidFill>
                <a:latin typeface="Baskerville"/>
                <a:cs typeface="Baskerville"/>
              </a:rPr>
              <a:t>Q: What is the total gravitational field for the drop on the right? the drop on the left?</a:t>
            </a:r>
          </a:p>
          <a:p>
            <a:pPr>
              <a:spcBef>
                <a:spcPts val="1400"/>
              </a:spcBef>
            </a:pPr>
            <a:endParaRPr lang="en-US" sz="2000" dirty="0" smtClean="0">
              <a:solidFill>
                <a:schemeClr val="tx2"/>
              </a:solidFill>
              <a:latin typeface="Baskerville"/>
              <a:cs typeface="Baskerville"/>
            </a:endParaRPr>
          </a:p>
          <a:p>
            <a:pPr>
              <a:spcBef>
                <a:spcPts val="1400"/>
              </a:spcBef>
            </a:pPr>
            <a:endParaRPr lang="en-US" sz="2000" dirty="0" smtClean="0">
              <a:solidFill>
                <a:schemeClr val="tx2"/>
              </a:solidFill>
              <a:latin typeface="Baskerville"/>
              <a:cs typeface="Baskerville"/>
            </a:endParaRPr>
          </a:p>
          <a:p>
            <a:pPr>
              <a:spcBef>
                <a:spcPts val="1400"/>
              </a:spcBef>
            </a:pPr>
            <a:endParaRPr lang="en-US" sz="2000" dirty="0" smtClean="0">
              <a:solidFill>
                <a:schemeClr val="tx2"/>
              </a:solidFill>
              <a:latin typeface="Baskerville"/>
              <a:cs typeface="Baskerville"/>
            </a:endParaRPr>
          </a:p>
          <a:p>
            <a:pPr>
              <a:spcBef>
                <a:spcPts val="1400"/>
              </a:spcBef>
            </a:pPr>
            <a:endParaRPr lang="en-US" sz="2000" dirty="0" smtClean="0">
              <a:solidFill>
                <a:schemeClr val="tx2"/>
              </a:solidFill>
              <a:latin typeface="Baskerville"/>
              <a:cs typeface="Baskerville"/>
            </a:endParaRPr>
          </a:p>
          <a:p>
            <a:pPr>
              <a:spcBef>
                <a:spcPts val="1400"/>
              </a:spcBef>
            </a:pPr>
            <a:endParaRPr lang="en-US" sz="2000" dirty="0" smtClean="0">
              <a:solidFill>
                <a:schemeClr val="tx2"/>
              </a:solidFill>
              <a:latin typeface="Baskerville"/>
              <a:cs typeface="Baskerville"/>
            </a:endParaRPr>
          </a:p>
          <a:p>
            <a:pPr>
              <a:spcBef>
                <a:spcPts val="1400"/>
              </a:spcBef>
            </a:pPr>
            <a:endParaRPr lang="en-US" sz="2000" dirty="0" smtClean="0">
              <a:solidFill>
                <a:schemeClr val="tx2"/>
              </a:solidFill>
              <a:latin typeface="Baskerville"/>
              <a:cs typeface="Baskerville"/>
            </a:endParaRPr>
          </a:p>
          <a:p>
            <a:pPr>
              <a:spcBef>
                <a:spcPts val="1400"/>
              </a:spcBef>
            </a:pPr>
            <a:endParaRPr lang="en-US" sz="2000" dirty="0" smtClean="0">
              <a:solidFill>
                <a:schemeClr val="tx2"/>
              </a:solidFill>
              <a:latin typeface="Baskerville"/>
              <a:cs typeface="Baskerville"/>
            </a:endParaRPr>
          </a:p>
          <a:p>
            <a:pPr>
              <a:spcBef>
                <a:spcPts val="1400"/>
              </a:spcBef>
            </a:pPr>
            <a:endParaRPr lang="en-US" sz="2000" dirty="0">
              <a:solidFill>
                <a:schemeClr val="tx2"/>
              </a:solidFill>
              <a:latin typeface="Baskerville"/>
              <a:cs typeface="Baskerville"/>
            </a:endParaRPr>
          </a:p>
        </p:txBody>
      </p:sp>
      <p:sp>
        <p:nvSpPr>
          <p:cNvPr id="4" name="Title 1"/>
          <p:cNvSpPr txBox="1">
            <a:spLocks/>
          </p:cNvSpPr>
          <p:nvPr/>
        </p:nvSpPr>
        <p:spPr>
          <a:xfrm>
            <a:off x="0" y="107576"/>
            <a:ext cx="9143999" cy="578224"/>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accent1"/>
                </a:solidFill>
                <a:effectLst/>
                <a:uLnTx/>
                <a:uFillTx/>
                <a:latin typeface="Baskerville"/>
                <a:ea typeface="+mj-ea"/>
                <a:cs typeface="Baskerville"/>
              </a:rPr>
              <a:t>Forces: Gravitational Force: Tides</a:t>
            </a:r>
            <a:endParaRPr kumimoji="0" lang="en-US" sz="3400" b="0" i="0" u="none" strike="noStrike" kern="1200" cap="none" spc="0" normalizeH="0" baseline="0" noProof="0" dirty="0">
              <a:ln>
                <a:noFill/>
              </a:ln>
              <a:solidFill>
                <a:schemeClr val="accent1"/>
              </a:solidFill>
              <a:effectLst/>
              <a:uLnTx/>
              <a:uFillTx/>
              <a:latin typeface="Baskerville"/>
              <a:ea typeface="+mj-ea"/>
              <a:cs typeface="Baskerville"/>
            </a:endParaRPr>
          </a:p>
        </p:txBody>
      </p:sp>
      <p:pic>
        <p:nvPicPr>
          <p:cNvPr id="5" name="Picture 4"/>
          <p:cNvPicPr>
            <a:picLocks noChangeAspect="1"/>
          </p:cNvPicPr>
          <p:nvPr/>
        </p:nvPicPr>
        <p:blipFill>
          <a:blip r:embed="rId3">
            <a:lum bright="-18000" contrast="23000"/>
          </a:blip>
          <a:stretch>
            <a:fillRect/>
          </a:stretch>
        </p:blipFill>
        <p:spPr>
          <a:xfrm>
            <a:off x="3678412" y="2844800"/>
            <a:ext cx="2223902" cy="2260600"/>
          </a:xfrm>
          <a:prstGeom prst="rect">
            <a:avLst/>
          </a:prstGeom>
        </p:spPr>
      </p:pic>
      <p:pic>
        <p:nvPicPr>
          <p:cNvPr id="9" name="Picture 8" descr="moon.gif"/>
          <p:cNvPicPr>
            <a:picLocks noChangeAspect="1"/>
          </p:cNvPicPr>
          <p:nvPr/>
        </p:nvPicPr>
        <p:blipFill>
          <a:blip r:embed="rId4"/>
          <a:stretch>
            <a:fillRect/>
          </a:stretch>
        </p:blipFill>
        <p:spPr>
          <a:xfrm>
            <a:off x="8136112" y="3454400"/>
            <a:ext cx="952500" cy="937524"/>
          </a:xfrm>
          <a:prstGeom prst="rect">
            <a:avLst/>
          </a:prstGeom>
        </p:spPr>
      </p:pic>
      <p:pic>
        <p:nvPicPr>
          <p:cNvPr id="10" name="Picture 9"/>
          <p:cNvPicPr>
            <a:picLocks noChangeAspect="1"/>
          </p:cNvPicPr>
          <p:nvPr/>
        </p:nvPicPr>
        <p:blipFill>
          <a:blip r:embed="rId5"/>
          <a:stretch>
            <a:fillRect/>
          </a:stretch>
        </p:blipFill>
        <p:spPr>
          <a:xfrm rot="5164969">
            <a:off x="5902314" y="3761476"/>
            <a:ext cx="325612" cy="353324"/>
          </a:xfrm>
          <a:prstGeom prst="rect">
            <a:avLst/>
          </a:prstGeom>
        </p:spPr>
      </p:pic>
      <p:sp>
        <p:nvSpPr>
          <p:cNvPr id="13" name="Right Brace 12"/>
          <p:cNvSpPr/>
          <p:nvPr/>
        </p:nvSpPr>
        <p:spPr>
          <a:xfrm rot="5400000">
            <a:off x="6383115" y="3562747"/>
            <a:ext cx="685800" cy="3771106"/>
          </a:xfrm>
          <a:prstGeom prst="rightBrace">
            <a:avLst>
              <a:gd name="adj1" fmla="val 2833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 name="Straight Connector 14"/>
          <p:cNvCxnSpPr>
            <a:stCxn id="9" idx="2"/>
          </p:cNvCxnSpPr>
          <p:nvPr/>
        </p:nvCxnSpPr>
        <p:spPr>
          <a:xfrm rot="5400000">
            <a:off x="8255624" y="4748662"/>
            <a:ext cx="713476" cy="158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aphicFrame>
        <p:nvGraphicFramePr>
          <p:cNvPr id="20" name="Table 19"/>
          <p:cNvGraphicFramePr>
            <a:graphicFrameLocks noGrp="1"/>
          </p:cNvGraphicFramePr>
          <p:nvPr/>
        </p:nvGraphicFramePr>
        <p:xfrm>
          <a:off x="4495800" y="1183640"/>
          <a:ext cx="4648199" cy="1376680"/>
        </p:xfrm>
        <a:graphic>
          <a:graphicData uri="http://schemas.openxmlformats.org/drawingml/2006/table">
            <a:tbl>
              <a:tblPr firstRow="1" bandRow="1">
                <a:tableStyleId>{2D5ABB26-0587-4C30-8999-92F81FD0307C}</a:tableStyleId>
              </a:tblPr>
              <a:tblGrid>
                <a:gridCol w="804495"/>
                <a:gridCol w="1165081"/>
                <a:gridCol w="1339312"/>
                <a:gridCol w="1339311"/>
              </a:tblGrid>
              <a:tr h="370840">
                <a:tc>
                  <a:txBody>
                    <a:bodyPr/>
                    <a:lstStyle/>
                    <a:p>
                      <a:endParaRPr lang="en-US" sz="1600" b="1" dirty="0"/>
                    </a:p>
                  </a:txBody>
                  <a:tcPr/>
                </a:tc>
                <a:tc>
                  <a:txBody>
                    <a:bodyPr/>
                    <a:lstStyle/>
                    <a:p>
                      <a:r>
                        <a:rPr lang="en-US" sz="1600" dirty="0" smtClean="0"/>
                        <a:t>Mass ~</a:t>
                      </a:r>
                      <a:endParaRPr lang="en-US" sz="1600" b="1" dirty="0"/>
                    </a:p>
                  </a:txBody>
                  <a:tcPr/>
                </a:tc>
                <a:tc>
                  <a:txBody>
                    <a:bodyPr/>
                    <a:lstStyle/>
                    <a:p>
                      <a:r>
                        <a:rPr lang="en-US" sz="1600" dirty="0" smtClean="0"/>
                        <a:t>Radius ~</a:t>
                      </a:r>
                      <a:endParaRPr lang="en-US" sz="1600" b="1" dirty="0"/>
                    </a:p>
                  </a:txBody>
                  <a:tcPr/>
                </a:tc>
                <a:tc>
                  <a:txBody>
                    <a:bodyPr/>
                    <a:lstStyle/>
                    <a:p>
                      <a:r>
                        <a:rPr lang="en-US" sz="1600" dirty="0" smtClean="0"/>
                        <a:t>Orbit ~</a:t>
                      </a:r>
                      <a:endParaRPr lang="en-US" sz="1600" b="1" dirty="0"/>
                    </a:p>
                  </a:txBody>
                  <a:tcPr/>
                </a:tc>
              </a:tr>
              <a:tr h="313690">
                <a:tc>
                  <a:txBody>
                    <a:bodyPr/>
                    <a:lstStyle/>
                    <a:p>
                      <a:r>
                        <a:rPr lang="en-US" sz="1600" dirty="0" smtClean="0"/>
                        <a:t>Sun</a:t>
                      </a:r>
                      <a:endParaRPr lang="en-US" sz="1600" b="1" dirty="0"/>
                    </a:p>
                  </a:txBody>
                  <a:tcPr/>
                </a:tc>
                <a:tc>
                  <a:txBody>
                    <a:bodyPr/>
                    <a:lstStyle/>
                    <a:p>
                      <a:r>
                        <a:rPr lang="en-US" sz="1600" dirty="0" smtClean="0"/>
                        <a:t>2x10</a:t>
                      </a:r>
                      <a:r>
                        <a:rPr lang="en-US" sz="1600" baseline="30000" dirty="0" smtClean="0"/>
                        <a:t>30</a:t>
                      </a:r>
                      <a:r>
                        <a:rPr lang="en-US" sz="1600" dirty="0" smtClean="0"/>
                        <a:t>kg</a:t>
                      </a:r>
                      <a:endParaRPr lang="en-US" sz="1600" b="1" dirty="0"/>
                    </a:p>
                  </a:txBody>
                  <a:tcPr/>
                </a:tc>
                <a:tc>
                  <a:txBody>
                    <a:bodyPr/>
                    <a:lstStyle/>
                    <a:p>
                      <a:r>
                        <a:rPr lang="en-US" sz="1600" dirty="0" smtClean="0"/>
                        <a:t>1.4x10</a:t>
                      </a:r>
                      <a:r>
                        <a:rPr lang="en-US" sz="1600" baseline="30000" dirty="0" smtClean="0"/>
                        <a:t>6</a:t>
                      </a:r>
                      <a:r>
                        <a:rPr lang="en-US" sz="1600" dirty="0" smtClean="0"/>
                        <a:t>km</a:t>
                      </a:r>
                      <a:endParaRPr lang="en-US" sz="1600" b="1" dirty="0"/>
                    </a:p>
                  </a:txBody>
                  <a:tcPr/>
                </a:tc>
                <a:tc>
                  <a:txBody>
                    <a:bodyPr/>
                    <a:lstStyle/>
                    <a:p>
                      <a:r>
                        <a:rPr lang="en-US" sz="1600" dirty="0" smtClean="0"/>
                        <a:t>2.5x10</a:t>
                      </a:r>
                      <a:r>
                        <a:rPr lang="en-US" sz="1600" baseline="30000" dirty="0" smtClean="0"/>
                        <a:t>17</a:t>
                      </a:r>
                      <a:r>
                        <a:rPr lang="en-US" sz="1600" dirty="0" smtClean="0"/>
                        <a:t>km</a:t>
                      </a:r>
                      <a:endParaRPr lang="en-US" sz="1600" b="1" dirty="0"/>
                    </a:p>
                  </a:txBody>
                  <a:tcPr/>
                </a:tc>
              </a:tr>
              <a:tr h="313690">
                <a:tc>
                  <a:txBody>
                    <a:bodyPr/>
                    <a:lstStyle/>
                    <a:p>
                      <a:r>
                        <a:rPr lang="en-US" sz="1600" dirty="0" smtClean="0"/>
                        <a:t>Earth</a:t>
                      </a:r>
                      <a:endParaRPr lang="en-US" sz="1600" b="1" dirty="0"/>
                    </a:p>
                  </a:txBody>
                  <a:tcPr/>
                </a:tc>
                <a:tc>
                  <a:txBody>
                    <a:bodyPr/>
                    <a:lstStyle/>
                    <a:p>
                      <a:r>
                        <a:rPr lang="en-US" sz="1600" dirty="0" smtClean="0"/>
                        <a:t>6x10</a:t>
                      </a:r>
                      <a:r>
                        <a:rPr lang="en-US" sz="1600" baseline="30000" dirty="0" smtClean="0"/>
                        <a:t>24</a:t>
                      </a:r>
                      <a:r>
                        <a:rPr lang="en-US" sz="1600" dirty="0" smtClean="0"/>
                        <a:t>kg</a:t>
                      </a:r>
                      <a:endParaRPr lang="en-US" sz="1600" b="1" dirty="0"/>
                    </a:p>
                  </a:txBody>
                  <a:tcPr/>
                </a:tc>
                <a:tc>
                  <a:txBody>
                    <a:bodyPr/>
                    <a:lstStyle/>
                    <a:p>
                      <a:r>
                        <a:rPr lang="en-US" sz="1600" dirty="0" smtClean="0"/>
                        <a:t>6.4x10</a:t>
                      </a:r>
                      <a:r>
                        <a:rPr lang="en-US" sz="1600" baseline="30000" dirty="0" smtClean="0"/>
                        <a:t>3</a:t>
                      </a:r>
                      <a:r>
                        <a:rPr lang="en-US" sz="1600" dirty="0" smtClean="0"/>
                        <a:t>km</a:t>
                      </a:r>
                      <a:endParaRPr lang="en-US" sz="1600" b="1" dirty="0"/>
                    </a:p>
                  </a:txBody>
                  <a:tcPr/>
                </a:tc>
                <a:tc>
                  <a:txBody>
                    <a:bodyPr/>
                    <a:lstStyle/>
                    <a:p>
                      <a:r>
                        <a:rPr lang="en-US" sz="1600" dirty="0" smtClean="0"/>
                        <a:t>1.5x10</a:t>
                      </a:r>
                      <a:r>
                        <a:rPr lang="en-US" sz="1600" baseline="30000" dirty="0" smtClean="0"/>
                        <a:t>8</a:t>
                      </a:r>
                      <a:r>
                        <a:rPr lang="en-US" sz="1600" baseline="0" dirty="0" smtClean="0"/>
                        <a:t>km</a:t>
                      </a:r>
                      <a:endParaRPr lang="en-US" sz="1600" b="1" baseline="30000" dirty="0"/>
                    </a:p>
                  </a:txBody>
                  <a:tcPr/>
                </a:tc>
              </a:tr>
              <a:tr h="313690">
                <a:tc>
                  <a:txBody>
                    <a:bodyPr/>
                    <a:lstStyle/>
                    <a:p>
                      <a:r>
                        <a:rPr lang="en-US" sz="1600" dirty="0" smtClean="0"/>
                        <a:t>Moon</a:t>
                      </a:r>
                      <a:endParaRPr lang="en-US" sz="1600" b="1" dirty="0"/>
                    </a:p>
                  </a:txBody>
                  <a:tcPr/>
                </a:tc>
                <a:tc>
                  <a:txBody>
                    <a:bodyPr/>
                    <a:lstStyle/>
                    <a:p>
                      <a:r>
                        <a:rPr lang="en-US" sz="1600" dirty="0" smtClean="0"/>
                        <a:t>7x10</a:t>
                      </a:r>
                      <a:r>
                        <a:rPr lang="en-US" sz="1600" baseline="30000" dirty="0" smtClean="0"/>
                        <a:t>22</a:t>
                      </a:r>
                      <a:r>
                        <a:rPr lang="en-US" sz="1600" dirty="0" smtClean="0"/>
                        <a:t>kg</a:t>
                      </a:r>
                      <a:endParaRPr lang="en-US" sz="1600" b="1" dirty="0"/>
                    </a:p>
                  </a:txBody>
                  <a:tcPr/>
                </a:tc>
                <a:tc>
                  <a:txBody>
                    <a:bodyPr/>
                    <a:lstStyle/>
                    <a:p>
                      <a:r>
                        <a:rPr lang="en-US" sz="1600" dirty="0" smtClean="0"/>
                        <a:t>1.7x10</a:t>
                      </a:r>
                      <a:r>
                        <a:rPr lang="en-US" sz="1600" baseline="30000" dirty="0" smtClean="0"/>
                        <a:t>3</a:t>
                      </a:r>
                      <a:r>
                        <a:rPr lang="en-US" sz="1600" dirty="0" smtClean="0"/>
                        <a:t>km</a:t>
                      </a:r>
                      <a:endParaRPr lang="en-US" sz="1600" b="1" dirty="0"/>
                    </a:p>
                  </a:txBody>
                  <a:tcPr/>
                </a:tc>
                <a:tc>
                  <a:txBody>
                    <a:bodyPr/>
                    <a:lstStyle/>
                    <a:p>
                      <a:r>
                        <a:rPr lang="en-US" sz="1600" dirty="0" smtClean="0"/>
                        <a:t>4x10</a:t>
                      </a:r>
                      <a:r>
                        <a:rPr lang="en-US" sz="1600" baseline="30000" dirty="0" smtClean="0"/>
                        <a:t>5</a:t>
                      </a:r>
                      <a:r>
                        <a:rPr lang="en-US" sz="1600" dirty="0" smtClean="0"/>
                        <a:t>km</a:t>
                      </a:r>
                      <a:endParaRPr lang="en-US" sz="1600" b="1" dirty="0"/>
                    </a:p>
                  </a:txBody>
                  <a:tcPr/>
                </a:tc>
              </a:tr>
            </a:tbl>
          </a:graphicData>
        </a:graphic>
      </p:graphicFrame>
      <p:pic>
        <p:nvPicPr>
          <p:cNvPr id="21" name="Picture 20"/>
          <p:cNvPicPr>
            <a:picLocks noChangeAspect="1"/>
          </p:cNvPicPr>
          <p:nvPr/>
        </p:nvPicPr>
        <p:blipFill>
          <a:blip r:embed="rId5"/>
          <a:stretch>
            <a:fillRect/>
          </a:stretch>
        </p:blipFill>
        <p:spPr>
          <a:xfrm rot="16048337">
            <a:off x="3352800" y="3761476"/>
            <a:ext cx="325612" cy="353324"/>
          </a:xfrm>
          <a:prstGeom prst="rect">
            <a:avLst/>
          </a:prstGeom>
        </p:spPr>
      </p:pic>
      <p:sp>
        <p:nvSpPr>
          <p:cNvPr id="11" name="Right Arrow 10"/>
          <p:cNvSpPr/>
          <p:nvPr/>
        </p:nvSpPr>
        <p:spPr>
          <a:xfrm>
            <a:off x="6227926" y="3761476"/>
            <a:ext cx="325274" cy="353324"/>
          </a:xfrm>
          <a:prstGeom prst="rightArrow">
            <a:avLst/>
          </a:prstGeom>
          <a:solidFill>
            <a:schemeClr val="bg1">
              <a:lumMod val="50000"/>
            </a:schemeClr>
          </a:solidFill>
          <a:ln>
            <a:solidFill>
              <a:schemeClr val="tx1"/>
            </a:solidFill>
          </a:ln>
          <a:effectLst>
            <a:glow rad="50800">
              <a:schemeClr val="bg1"/>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 Arrow 15"/>
          <p:cNvSpPr/>
          <p:nvPr/>
        </p:nvSpPr>
        <p:spPr>
          <a:xfrm>
            <a:off x="4994286" y="3767699"/>
            <a:ext cx="873114" cy="340878"/>
          </a:xfrm>
          <a:prstGeom prst="leftArrow">
            <a:avLst/>
          </a:prstGeom>
          <a:solidFill>
            <a:srgbClr val="0000FF"/>
          </a:solidFill>
          <a:ln>
            <a:solidFill>
              <a:schemeClr val="tx1"/>
            </a:solidFill>
          </a:ln>
          <a:effectLst>
            <a:glow rad="50800">
              <a:schemeClr val="bg1"/>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Left Arrow 16"/>
          <p:cNvSpPr/>
          <p:nvPr/>
        </p:nvSpPr>
        <p:spPr>
          <a:xfrm flipH="1">
            <a:off x="3698886" y="3773922"/>
            <a:ext cx="873114" cy="340878"/>
          </a:xfrm>
          <a:prstGeom prst="leftArrow">
            <a:avLst/>
          </a:prstGeom>
          <a:solidFill>
            <a:srgbClr val="0000FF"/>
          </a:solidFill>
          <a:ln>
            <a:solidFill>
              <a:schemeClr val="tx1"/>
            </a:solidFill>
          </a:ln>
          <a:effectLst>
            <a:glow rad="50800">
              <a:schemeClr val="bg1"/>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3698886" y="3755253"/>
            <a:ext cx="325274" cy="353324"/>
          </a:xfrm>
          <a:prstGeom prst="rightArrow">
            <a:avLst/>
          </a:prstGeom>
          <a:solidFill>
            <a:schemeClr val="bg1">
              <a:lumMod val="50000"/>
            </a:schemeClr>
          </a:solidFill>
          <a:ln>
            <a:solidFill>
              <a:schemeClr val="tx1"/>
            </a:solidFill>
          </a:ln>
          <a:effectLst>
            <a:glow rad="50800">
              <a:schemeClr val="bg1"/>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1442" name="Object 2"/>
          <p:cNvGraphicFramePr>
            <a:graphicFrameLocks noChangeAspect="1"/>
          </p:cNvGraphicFramePr>
          <p:nvPr/>
        </p:nvGraphicFramePr>
        <p:xfrm>
          <a:off x="152400" y="4546600"/>
          <a:ext cx="3865563" cy="1473200"/>
        </p:xfrm>
        <a:graphic>
          <a:graphicData uri="http://schemas.openxmlformats.org/presentationml/2006/ole">
            <p:oleObj spid="_x0000_s61442" name="Equation" r:id="rId6" imgW="2527300" imgH="96520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3999" cy="578224"/>
          </a:xfrm>
        </p:spPr>
        <p:txBody>
          <a:bodyPr/>
          <a:lstStyle/>
          <a:p>
            <a:r>
              <a:rPr lang="en-US" sz="3400" dirty="0" smtClean="0">
                <a:latin typeface="Baskerville"/>
                <a:cs typeface="Baskerville"/>
              </a:rPr>
              <a:t>Forces: Electric Force (F</a:t>
            </a:r>
            <a:r>
              <a:rPr lang="en-US" sz="3400" baseline="-25000" dirty="0" smtClean="0">
                <a:latin typeface="Baskerville"/>
                <a:cs typeface="Baskerville"/>
              </a:rPr>
              <a:t>E</a:t>
            </a:r>
            <a:r>
              <a:rPr lang="en-US" sz="3400" dirty="0" smtClean="0">
                <a:latin typeface="Baskerville"/>
                <a:cs typeface="Baskerville"/>
              </a:rPr>
              <a:t>)</a:t>
            </a:r>
            <a:endParaRPr lang="en-US" sz="3400" dirty="0">
              <a:latin typeface="Baskerville"/>
              <a:cs typeface="Baskerville"/>
            </a:endParaRPr>
          </a:p>
        </p:txBody>
      </p:sp>
      <p:sp>
        <p:nvSpPr>
          <p:cNvPr id="3" name="Content Placeholder 2"/>
          <p:cNvSpPr>
            <a:spLocks noGrp="1"/>
          </p:cNvSpPr>
          <p:nvPr>
            <p:ph idx="1"/>
          </p:nvPr>
        </p:nvSpPr>
        <p:spPr>
          <a:xfrm>
            <a:off x="228600" y="838200"/>
            <a:ext cx="4724400" cy="5867400"/>
          </a:xfrm>
        </p:spPr>
        <p:txBody>
          <a:bodyPr>
            <a:normAutofit/>
          </a:bodyPr>
          <a:lstStyle/>
          <a:p>
            <a:r>
              <a:rPr lang="en-US" sz="2000" dirty="0" smtClean="0">
                <a:solidFill>
                  <a:srgbClr val="09213B"/>
                </a:solidFill>
                <a:latin typeface="Baskerville"/>
                <a:cs typeface="Baskerville"/>
              </a:rPr>
              <a:t>The electric force between any two objects is given by:</a:t>
            </a:r>
          </a:p>
          <a:p>
            <a:endParaRPr lang="en-US" sz="2000" dirty="0" smtClean="0">
              <a:solidFill>
                <a:srgbClr val="09213B"/>
              </a:solidFill>
              <a:latin typeface="Baskerville"/>
              <a:cs typeface="Baskerville"/>
            </a:endParaRPr>
          </a:p>
          <a:p>
            <a:pPr>
              <a:buNone/>
            </a:pPr>
            <a:endParaRPr lang="en-US" sz="2000" dirty="0" smtClean="0">
              <a:solidFill>
                <a:srgbClr val="09213B"/>
              </a:solidFill>
              <a:latin typeface="Baskerville"/>
              <a:cs typeface="Baskerville"/>
            </a:endParaRPr>
          </a:p>
          <a:p>
            <a:pPr>
              <a:buNone/>
            </a:pPr>
            <a:endParaRPr lang="en-US" sz="2000" dirty="0" smtClean="0">
              <a:solidFill>
                <a:srgbClr val="09213B"/>
              </a:solidFill>
              <a:latin typeface="Baskerville"/>
              <a:cs typeface="Baskerville"/>
            </a:endParaRPr>
          </a:p>
          <a:p>
            <a:r>
              <a:rPr lang="en-US" sz="2000" dirty="0" smtClean="0">
                <a:solidFill>
                  <a:srgbClr val="09213B"/>
                </a:solidFill>
                <a:latin typeface="Baskerville"/>
                <a:cs typeface="Baskerville"/>
              </a:rPr>
              <a:t>Just like gravity we can write the force in terms of the electric field E:</a:t>
            </a:r>
          </a:p>
          <a:p>
            <a:endParaRPr lang="en-US" sz="2000" dirty="0" smtClean="0">
              <a:solidFill>
                <a:srgbClr val="09213B"/>
              </a:solidFill>
              <a:latin typeface="Baskerville"/>
              <a:cs typeface="Baskerville"/>
            </a:endParaRPr>
          </a:p>
          <a:p>
            <a:endParaRPr lang="en-US" sz="2000" dirty="0" smtClean="0">
              <a:solidFill>
                <a:srgbClr val="09213B"/>
              </a:solidFill>
              <a:latin typeface="Baskerville"/>
              <a:cs typeface="Baskerville"/>
            </a:endParaRPr>
          </a:p>
          <a:p>
            <a:r>
              <a:rPr lang="en-US" sz="2000" dirty="0" smtClean="0">
                <a:solidFill>
                  <a:srgbClr val="900000"/>
                </a:solidFill>
                <a:latin typeface="Baskerville"/>
                <a:cs typeface="Baskerville"/>
              </a:rPr>
              <a:t>Q: Find the electric force of attraction between the proton and the electron in the hydrogen atom:</a:t>
            </a:r>
          </a:p>
          <a:p>
            <a:endParaRPr lang="en-US" sz="2000" dirty="0">
              <a:solidFill>
                <a:srgbClr val="09213B"/>
              </a:solidFill>
              <a:latin typeface="Baskerville"/>
              <a:cs typeface="Baskerville"/>
            </a:endParaRPr>
          </a:p>
        </p:txBody>
      </p:sp>
      <p:graphicFrame>
        <p:nvGraphicFramePr>
          <p:cNvPr id="55298" name="Object 2"/>
          <p:cNvGraphicFramePr>
            <a:graphicFrameLocks noChangeAspect="1"/>
          </p:cNvGraphicFramePr>
          <p:nvPr/>
        </p:nvGraphicFramePr>
        <p:xfrm>
          <a:off x="992188" y="1549400"/>
          <a:ext cx="2894012" cy="1824038"/>
        </p:xfrm>
        <a:graphic>
          <a:graphicData uri="http://schemas.openxmlformats.org/presentationml/2006/ole">
            <p:oleObj spid="_x0000_s62466" name="Equation" r:id="rId3" imgW="1892300" imgH="1193800" progId="Equation.3">
              <p:embed/>
            </p:oleObj>
          </a:graphicData>
        </a:graphic>
      </p:graphicFrame>
      <p:graphicFrame>
        <p:nvGraphicFramePr>
          <p:cNvPr id="55299" name="Object 3"/>
          <p:cNvGraphicFramePr>
            <a:graphicFrameLocks noChangeAspect="1"/>
          </p:cNvGraphicFramePr>
          <p:nvPr/>
        </p:nvGraphicFramePr>
        <p:xfrm>
          <a:off x="927729" y="4221163"/>
          <a:ext cx="1212546" cy="1036637"/>
        </p:xfrm>
        <a:graphic>
          <a:graphicData uri="http://schemas.openxmlformats.org/presentationml/2006/ole">
            <p:oleObj spid="_x0000_s62467" name="Equation" r:id="rId4" imgW="762000" imgH="635000" progId="Equation.3">
              <p:embed/>
            </p:oleObj>
          </a:graphicData>
        </a:graphic>
      </p:graphicFrame>
      <p:sp>
        <p:nvSpPr>
          <p:cNvPr id="13" name="TextBox 12"/>
          <p:cNvSpPr txBox="1"/>
          <p:nvPr/>
        </p:nvSpPr>
        <p:spPr>
          <a:xfrm>
            <a:off x="2819400" y="6059269"/>
            <a:ext cx="2423410" cy="646331"/>
          </a:xfrm>
          <a:prstGeom prst="rect">
            <a:avLst/>
          </a:prstGeom>
          <a:noFill/>
        </p:spPr>
        <p:txBody>
          <a:bodyPr wrap="none" rtlCol="0">
            <a:spAutoFit/>
          </a:bodyPr>
          <a:lstStyle/>
          <a:p>
            <a:r>
              <a:rPr lang="en-US" dirty="0" smtClean="0"/>
              <a:t>Q</a:t>
            </a:r>
            <a:r>
              <a:rPr lang="en-US" baseline="-25000" dirty="0" smtClean="0"/>
              <a:t>p</a:t>
            </a:r>
            <a:r>
              <a:rPr lang="en-US" dirty="0" smtClean="0"/>
              <a:t>=−q</a:t>
            </a:r>
            <a:r>
              <a:rPr lang="en-US" baseline="-25000" dirty="0" smtClean="0"/>
              <a:t>e</a:t>
            </a:r>
            <a:r>
              <a:rPr lang="en-US" dirty="0" smtClean="0"/>
              <a:t> =1.6x10</a:t>
            </a:r>
            <a:r>
              <a:rPr lang="en-US" baseline="30000" dirty="0" smtClean="0"/>
              <a:t>−19</a:t>
            </a:r>
            <a:r>
              <a:rPr lang="en-US" dirty="0" smtClean="0"/>
              <a:t>C</a:t>
            </a:r>
            <a:br>
              <a:rPr lang="en-US" dirty="0" smtClean="0"/>
            </a:br>
            <a:r>
              <a:rPr lang="en-US" dirty="0" smtClean="0"/>
              <a:t>R</a:t>
            </a:r>
            <a:r>
              <a:rPr lang="en-US" baseline="-25000" dirty="0" smtClean="0"/>
              <a:t>Bohr </a:t>
            </a:r>
            <a:r>
              <a:rPr lang="en-US" dirty="0" smtClean="0"/>
              <a:t>=0.5Å=.05nm</a:t>
            </a:r>
          </a:p>
          <a:p>
            <a:endParaRPr lang="en-US" dirty="0"/>
          </a:p>
        </p:txBody>
      </p:sp>
      <p:sp>
        <p:nvSpPr>
          <p:cNvPr id="16" name="TextBox 15"/>
          <p:cNvSpPr txBox="1"/>
          <p:nvPr/>
        </p:nvSpPr>
        <p:spPr>
          <a:xfrm>
            <a:off x="2375288" y="4334470"/>
            <a:ext cx="1815712" cy="923330"/>
          </a:xfrm>
          <a:prstGeom prst="rect">
            <a:avLst/>
          </a:prstGeom>
          <a:noFill/>
          <a:ln w="38100" cmpd="sng">
            <a:solidFill>
              <a:srgbClr val="00CE2B"/>
            </a:solidFill>
          </a:ln>
        </p:spPr>
        <p:txBody>
          <a:bodyPr wrap="square" rtlCol="0">
            <a:spAutoFit/>
          </a:bodyPr>
          <a:lstStyle/>
          <a:p>
            <a:r>
              <a:rPr lang="en-US" dirty="0" smtClean="0"/>
              <a:t>Electric Field of a Charge at a distance R</a:t>
            </a:r>
            <a:endParaRPr lang="en-US" dirty="0"/>
          </a:p>
        </p:txBody>
      </p:sp>
      <p:sp>
        <p:nvSpPr>
          <p:cNvPr id="25" name="Oval 24"/>
          <p:cNvSpPr/>
          <p:nvPr/>
        </p:nvSpPr>
        <p:spPr>
          <a:xfrm>
            <a:off x="5486400" y="1567934"/>
            <a:ext cx="609600" cy="6096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7772400" y="1567934"/>
            <a:ext cx="609600" cy="609600"/>
          </a:xfrm>
          <a:prstGeom prst="ellipse">
            <a:avLst/>
          </a:prstGeom>
          <a:solidFill>
            <a:srgbClr val="00CE2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Brace 27"/>
          <p:cNvSpPr/>
          <p:nvPr/>
        </p:nvSpPr>
        <p:spPr>
          <a:xfrm rot="5400000">
            <a:off x="6736833" y="1231900"/>
            <a:ext cx="424895" cy="2316163"/>
          </a:xfrm>
          <a:prstGeom prst="rightBrace">
            <a:avLst>
              <a:gd name="adj1" fmla="val 50179"/>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Cross 29"/>
          <p:cNvSpPr/>
          <p:nvPr/>
        </p:nvSpPr>
        <p:spPr>
          <a:xfrm>
            <a:off x="5577840" y="1659374"/>
            <a:ext cx="365760" cy="365760"/>
          </a:xfrm>
          <a:prstGeom prst="plus">
            <a:avLst>
              <a:gd name="adj" fmla="val 43750"/>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7924800" y="1827015"/>
            <a:ext cx="381000" cy="4571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6781800" y="2602468"/>
            <a:ext cx="340884" cy="369332"/>
          </a:xfrm>
          <a:prstGeom prst="rect">
            <a:avLst/>
          </a:prstGeom>
          <a:noFill/>
        </p:spPr>
        <p:txBody>
          <a:bodyPr wrap="none" rtlCol="0">
            <a:spAutoFit/>
          </a:bodyPr>
          <a:lstStyle/>
          <a:p>
            <a:r>
              <a:rPr lang="en-US" dirty="0" smtClean="0"/>
              <a:t>R</a:t>
            </a:r>
            <a:endParaRPr lang="en-US" dirty="0"/>
          </a:p>
        </p:txBody>
      </p:sp>
      <p:sp>
        <p:nvSpPr>
          <p:cNvPr id="34" name="TextBox 33"/>
          <p:cNvSpPr txBox="1"/>
          <p:nvPr/>
        </p:nvSpPr>
        <p:spPr>
          <a:xfrm>
            <a:off x="5577840" y="1186934"/>
            <a:ext cx="352944" cy="369332"/>
          </a:xfrm>
          <a:prstGeom prst="rect">
            <a:avLst/>
          </a:prstGeom>
          <a:noFill/>
        </p:spPr>
        <p:txBody>
          <a:bodyPr wrap="none" rtlCol="0">
            <a:spAutoFit/>
          </a:bodyPr>
          <a:lstStyle/>
          <a:p>
            <a:r>
              <a:rPr lang="en-US" dirty="0" smtClean="0"/>
              <a:t>Q</a:t>
            </a:r>
            <a:endParaRPr lang="en-US" baseline="-25000" dirty="0"/>
          </a:p>
        </p:txBody>
      </p:sp>
      <p:sp>
        <p:nvSpPr>
          <p:cNvPr id="35" name="TextBox 34"/>
          <p:cNvSpPr txBox="1"/>
          <p:nvPr/>
        </p:nvSpPr>
        <p:spPr>
          <a:xfrm>
            <a:off x="7924800" y="1198602"/>
            <a:ext cx="326682" cy="369332"/>
          </a:xfrm>
          <a:prstGeom prst="rect">
            <a:avLst/>
          </a:prstGeom>
          <a:noFill/>
        </p:spPr>
        <p:txBody>
          <a:bodyPr wrap="none" rtlCol="0">
            <a:spAutoFit/>
          </a:bodyPr>
          <a:lstStyle/>
          <a:p>
            <a:r>
              <a:rPr lang="en-US" dirty="0" smtClean="0"/>
              <a:t>q</a:t>
            </a:r>
            <a:endParaRPr lang="en-US" dirty="0"/>
          </a:p>
        </p:txBody>
      </p:sp>
      <p:pic>
        <p:nvPicPr>
          <p:cNvPr id="36" name="Picture 35"/>
          <p:cNvPicPr>
            <a:picLocks noChangeAspect="1"/>
          </p:cNvPicPr>
          <p:nvPr/>
        </p:nvPicPr>
        <p:blipFill>
          <a:blip r:embed="rId5"/>
          <a:srcRect l="20413" t="34520" r="18669" b="34786"/>
          <a:stretch>
            <a:fillRect/>
          </a:stretch>
        </p:blipFill>
        <p:spPr>
          <a:xfrm>
            <a:off x="5095301" y="3657600"/>
            <a:ext cx="3937000" cy="1905000"/>
          </a:xfrm>
          <a:prstGeom prst="rect">
            <a:avLst/>
          </a:prstGeom>
        </p:spPr>
      </p:pic>
      <p:sp>
        <p:nvSpPr>
          <p:cNvPr id="37" name="TextBox 36"/>
          <p:cNvSpPr txBox="1"/>
          <p:nvPr/>
        </p:nvSpPr>
        <p:spPr>
          <a:xfrm>
            <a:off x="5562600" y="3352800"/>
            <a:ext cx="2892213" cy="369332"/>
          </a:xfrm>
          <a:prstGeom prst="rect">
            <a:avLst/>
          </a:prstGeom>
          <a:noFill/>
        </p:spPr>
        <p:txBody>
          <a:bodyPr wrap="none" rtlCol="0">
            <a:spAutoFit/>
          </a:bodyPr>
          <a:lstStyle/>
          <a:p>
            <a:r>
              <a:rPr lang="en-US" dirty="0" smtClean="0"/>
              <a:t>Electric Field of a Dipole</a:t>
            </a:r>
            <a:endParaRPr lang="en-US" dirty="0"/>
          </a:p>
        </p:txBody>
      </p:sp>
      <p:sp>
        <p:nvSpPr>
          <p:cNvPr id="38" name="Left Arrow 37"/>
          <p:cNvSpPr/>
          <p:nvPr/>
        </p:nvSpPr>
        <p:spPr>
          <a:xfrm>
            <a:off x="7315200" y="1752600"/>
            <a:ext cx="457200" cy="198119"/>
          </a:xfrm>
          <a:prstGeom prst="leftArrow">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ight Arrow 38"/>
          <p:cNvSpPr/>
          <p:nvPr/>
        </p:nvSpPr>
        <p:spPr>
          <a:xfrm>
            <a:off x="6096000" y="1752600"/>
            <a:ext cx="457200" cy="198119"/>
          </a:xfrm>
          <a:prstGeom prst="rightArrow">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5350970" y="5602069"/>
            <a:ext cx="3488230" cy="646331"/>
          </a:xfrm>
          <a:prstGeom prst="rect">
            <a:avLst/>
          </a:prstGeom>
          <a:noFill/>
          <a:ln w="38100" cmpd="sng">
            <a:solidFill>
              <a:srgbClr val="FF0000"/>
            </a:solidFill>
          </a:ln>
        </p:spPr>
        <p:txBody>
          <a:bodyPr wrap="none" rtlCol="0">
            <a:spAutoFit/>
          </a:bodyPr>
          <a:lstStyle/>
          <a:p>
            <a:r>
              <a:rPr lang="en-US" dirty="0" smtClean="0"/>
              <a:t>Electric Field lines: always out</a:t>
            </a:r>
          </a:p>
          <a:p>
            <a:r>
              <a:rPr lang="en-US" dirty="0" smtClean="0"/>
              <a:t>of +q and into −q</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9275" y="107576"/>
            <a:ext cx="8042276" cy="578224"/>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solidFill>
                  <a:schemeClr val="accent1"/>
                </a:solidFill>
                <a:latin typeface="Baskerville"/>
                <a:ea typeface="+mj-ea"/>
                <a:cs typeface="Baskerville"/>
              </a:rPr>
              <a:t>Forces: Normal Force (N)</a:t>
            </a:r>
            <a:endParaRPr kumimoji="0" lang="en-US" sz="4000" b="0" i="0" u="none" strike="noStrike" kern="1200" cap="none" spc="0" normalizeH="0" baseline="0" noProof="0" dirty="0">
              <a:ln>
                <a:noFill/>
              </a:ln>
              <a:solidFill>
                <a:schemeClr val="accent1"/>
              </a:solidFill>
              <a:effectLst/>
              <a:uLnTx/>
              <a:uFillTx/>
              <a:latin typeface="Baskerville"/>
              <a:ea typeface="+mj-ea"/>
              <a:cs typeface="Baskerville"/>
            </a:endParaRPr>
          </a:p>
        </p:txBody>
      </p:sp>
      <p:sp>
        <p:nvSpPr>
          <p:cNvPr id="5" name="Content Placeholder 2"/>
          <p:cNvSpPr txBox="1">
            <a:spLocks/>
          </p:cNvSpPr>
          <p:nvPr/>
        </p:nvSpPr>
        <p:spPr>
          <a:xfrm>
            <a:off x="152400" y="723900"/>
            <a:ext cx="4267200" cy="6019800"/>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lang="en-US" sz="2400" dirty="0" smtClean="0">
                <a:solidFill>
                  <a:srgbClr val="09213B"/>
                </a:solidFill>
                <a:latin typeface="Baskerville"/>
                <a:cs typeface="Baskerville"/>
              </a:rPr>
              <a:t>A Normal force is a force of contact.  It comes from objects pushing on each other.  The direction of the Normal force is always perpendicular to the direction area of contact.  </a:t>
            </a:r>
            <a:endParaRPr kumimoji="0" lang="en-US" sz="2400" b="0" i="0" u="none" strike="noStrike" kern="1200" cap="none" spc="0" normalizeH="0" baseline="0" noProof="0" dirty="0" smtClean="0">
              <a:ln>
                <a:noFill/>
              </a:ln>
              <a:solidFill>
                <a:srgbClr val="09213B"/>
              </a:solidFill>
              <a:effectLst/>
              <a:uLnTx/>
              <a:uFillTx/>
              <a:latin typeface="Baskerville"/>
              <a:ea typeface="+mn-ea"/>
              <a:cs typeface="Baskerville"/>
            </a:endParaRPr>
          </a:p>
        </p:txBody>
      </p:sp>
      <p:pic>
        <p:nvPicPr>
          <p:cNvPr id="10" name="Picture 9"/>
          <p:cNvPicPr>
            <a:picLocks noChangeAspect="1" noChangeArrowheads="1"/>
          </p:cNvPicPr>
          <p:nvPr/>
        </p:nvPicPr>
        <p:blipFill>
          <a:blip r:embed="rId3" cstate="print">
            <a:alphaModFix amt="92000"/>
          </a:blip>
          <a:srcRect/>
          <a:stretch>
            <a:fillRect/>
          </a:stretch>
        </p:blipFill>
        <p:spPr bwMode="auto">
          <a:xfrm>
            <a:off x="4876800" y="1389856"/>
            <a:ext cx="4267200" cy="2156765"/>
          </a:xfrm>
          <a:prstGeom prst="rect">
            <a:avLst/>
          </a:prstGeom>
          <a:noFill/>
          <a:ln w="9525">
            <a:noFill/>
            <a:miter lim="800000"/>
            <a:headEnd/>
            <a:tailEnd/>
          </a:ln>
        </p:spPr>
      </p:pic>
      <p:pic>
        <p:nvPicPr>
          <p:cNvPr id="11" name="Picture 10"/>
          <p:cNvPicPr>
            <a:picLocks noChangeAspect="1"/>
          </p:cNvPicPr>
          <p:nvPr/>
        </p:nvPicPr>
        <p:blipFill>
          <a:blip r:embed="rId4"/>
          <a:stretch>
            <a:fillRect/>
          </a:stretch>
        </p:blipFill>
        <p:spPr>
          <a:xfrm>
            <a:off x="6629401" y="1219200"/>
            <a:ext cx="707494" cy="704056"/>
          </a:xfrm>
          <a:prstGeom prst="rect">
            <a:avLst/>
          </a:prstGeom>
        </p:spPr>
      </p:pic>
      <p:sp>
        <p:nvSpPr>
          <p:cNvPr id="14" name="Down Arrow 13"/>
          <p:cNvSpPr/>
          <p:nvPr/>
        </p:nvSpPr>
        <p:spPr>
          <a:xfrm>
            <a:off x="6858001" y="1905000"/>
            <a:ext cx="228600" cy="533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 Arrow 16"/>
          <p:cNvSpPr/>
          <p:nvPr/>
        </p:nvSpPr>
        <p:spPr>
          <a:xfrm>
            <a:off x="6858001" y="732076"/>
            <a:ext cx="228600" cy="48712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086601" y="803592"/>
            <a:ext cx="857676" cy="400110"/>
          </a:xfrm>
          <a:prstGeom prst="rect">
            <a:avLst/>
          </a:prstGeom>
          <a:noFill/>
        </p:spPr>
        <p:txBody>
          <a:bodyPr wrap="none" rtlCol="0">
            <a:spAutoFit/>
          </a:bodyPr>
          <a:lstStyle/>
          <a:p>
            <a:r>
              <a:rPr lang="en-US" sz="2000" dirty="0" smtClean="0"/>
              <a:t>F</a:t>
            </a:r>
            <a:r>
              <a:rPr lang="en-US" sz="2000" baseline="-25000" dirty="0" smtClean="0"/>
              <a:t>TABLE</a:t>
            </a:r>
            <a:endParaRPr lang="en-US" sz="2000" baseline="-25000" dirty="0"/>
          </a:p>
        </p:txBody>
      </p:sp>
      <p:sp>
        <p:nvSpPr>
          <p:cNvPr id="19" name="TextBox 18"/>
          <p:cNvSpPr txBox="1"/>
          <p:nvPr/>
        </p:nvSpPr>
        <p:spPr>
          <a:xfrm>
            <a:off x="6858000" y="2419290"/>
            <a:ext cx="1056700" cy="400110"/>
          </a:xfrm>
          <a:prstGeom prst="rect">
            <a:avLst/>
          </a:prstGeom>
          <a:noFill/>
        </p:spPr>
        <p:txBody>
          <a:bodyPr wrap="none" rtlCol="0">
            <a:spAutoFit/>
          </a:bodyPr>
          <a:lstStyle/>
          <a:p>
            <a:r>
              <a:rPr lang="en-US" sz="2000" dirty="0" smtClean="0">
                <a:effectLst>
                  <a:glow rad="38100">
                    <a:schemeClr val="bg1">
                      <a:alpha val="97000"/>
                    </a:schemeClr>
                  </a:glow>
                </a:effectLst>
              </a:rPr>
              <a:t>F</a:t>
            </a:r>
            <a:r>
              <a:rPr lang="en-US" sz="2000" baseline="-25000" dirty="0" smtClean="0">
                <a:effectLst>
                  <a:glow rad="38100">
                    <a:schemeClr val="bg1">
                      <a:alpha val="97000"/>
                    </a:schemeClr>
                  </a:glow>
                </a:effectLst>
              </a:rPr>
              <a:t>GRAVITY</a:t>
            </a:r>
            <a:endParaRPr lang="en-US" sz="2000" baseline="-25000" dirty="0">
              <a:effectLst>
                <a:glow rad="38100">
                  <a:schemeClr val="bg1">
                    <a:alpha val="97000"/>
                  </a:schemeClr>
                </a:glow>
              </a:effectLst>
            </a:endParaRPr>
          </a:p>
        </p:txBody>
      </p:sp>
      <p:sp>
        <p:nvSpPr>
          <p:cNvPr id="20" name="TextBox 19"/>
          <p:cNvSpPr txBox="1"/>
          <p:nvPr/>
        </p:nvSpPr>
        <p:spPr>
          <a:xfrm>
            <a:off x="496094" y="5474732"/>
            <a:ext cx="4075906" cy="923330"/>
          </a:xfrm>
          <a:prstGeom prst="rect">
            <a:avLst/>
          </a:prstGeom>
          <a:noFill/>
          <a:ln w="38100" cmpd="sng">
            <a:solidFill>
              <a:srgbClr val="FF0000"/>
            </a:solidFill>
          </a:ln>
        </p:spPr>
        <p:txBody>
          <a:bodyPr wrap="none" rtlCol="0">
            <a:spAutoFit/>
          </a:bodyPr>
          <a:lstStyle/>
          <a:p>
            <a:r>
              <a:rPr lang="en-US" dirty="0" smtClean="0"/>
              <a:t>Must use sum of forces in direction</a:t>
            </a:r>
          </a:p>
          <a:p>
            <a:r>
              <a:rPr lang="en-US" dirty="0" smtClean="0"/>
              <a:t>perpendicular to area of contact to</a:t>
            </a:r>
          </a:p>
          <a:p>
            <a:r>
              <a:rPr lang="en-US" dirty="0" smtClean="0"/>
              <a:t>determine the Normal force.</a:t>
            </a:r>
            <a:endParaRPr lang="en-US" dirty="0"/>
          </a:p>
        </p:txBody>
      </p:sp>
      <p:sp>
        <p:nvSpPr>
          <p:cNvPr id="25" name="Rectangle 24"/>
          <p:cNvSpPr/>
          <p:nvPr/>
        </p:nvSpPr>
        <p:spPr>
          <a:xfrm rot="1224895">
            <a:off x="6552210" y="5106625"/>
            <a:ext cx="990600" cy="609600"/>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Triangle 25"/>
          <p:cNvSpPr/>
          <p:nvPr/>
        </p:nvSpPr>
        <p:spPr>
          <a:xfrm>
            <a:off x="5486400" y="5184338"/>
            <a:ext cx="3505200" cy="1292662"/>
          </a:xfrm>
          <a:prstGeom prst="rtTriangle">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30000" dirty="0">
              <a:solidFill>
                <a:schemeClr val="bg1"/>
              </a:solidFill>
              <a:latin typeface="American Typewriter"/>
              <a:cs typeface="American Typewriter"/>
            </a:endParaRPr>
          </a:p>
        </p:txBody>
      </p:sp>
      <p:sp>
        <p:nvSpPr>
          <p:cNvPr id="27" name="TextBox 26"/>
          <p:cNvSpPr txBox="1"/>
          <p:nvPr/>
        </p:nvSpPr>
        <p:spPr>
          <a:xfrm>
            <a:off x="7396785" y="6107668"/>
            <a:ext cx="909015" cy="369332"/>
          </a:xfrm>
          <a:prstGeom prst="rect">
            <a:avLst/>
          </a:prstGeom>
          <a:noFill/>
        </p:spPr>
        <p:txBody>
          <a:bodyPr wrap="none" rtlCol="0">
            <a:spAutoFit/>
          </a:bodyPr>
          <a:lstStyle/>
          <a:p>
            <a:pPr algn="ctr"/>
            <a:r>
              <a:rPr lang="en-US" dirty="0" err="1" smtClean="0">
                <a:solidFill>
                  <a:schemeClr val="bg1"/>
                </a:solidFill>
                <a:latin typeface="American Typewriter"/>
                <a:cs typeface="American Typewriter"/>
              </a:rPr>
              <a:t>θ</a:t>
            </a:r>
            <a:r>
              <a:rPr lang="en-US" dirty="0" smtClean="0">
                <a:solidFill>
                  <a:schemeClr val="bg1"/>
                </a:solidFill>
                <a:latin typeface="American Typewriter"/>
                <a:cs typeface="American Typewriter"/>
              </a:rPr>
              <a:t>=30</a:t>
            </a:r>
            <a:r>
              <a:rPr lang="en-US" baseline="30000" dirty="0" smtClean="0">
                <a:solidFill>
                  <a:schemeClr val="bg1"/>
                </a:solidFill>
                <a:latin typeface="American Typewriter"/>
                <a:cs typeface="American Typewriter"/>
              </a:rPr>
              <a:t>o</a:t>
            </a:r>
            <a:endParaRPr lang="en-US" baseline="30000" dirty="0">
              <a:solidFill>
                <a:schemeClr val="bg1"/>
              </a:solidFill>
              <a:latin typeface="American Typewriter"/>
              <a:cs typeface="American Typewriter"/>
            </a:endParaRPr>
          </a:p>
        </p:txBody>
      </p:sp>
      <p:sp>
        <p:nvSpPr>
          <p:cNvPr id="28" name="TextBox 27"/>
          <p:cNvSpPr txBox="1"/>
          <p:nvPr/>
        </p:nvSpPr>
        <p:spPr>
          <a:xfrm flipH="1">
            <a:off x="5105401" y="3600271"/>
            <a:ext cx="3962400" cy="1200329"/>
          </a:xfrm>
          <a:prstGeom prst="rect">
            <a:avLst/>
          </a:prstGeom>
          <a:noFill/>
        </p:spPr>
        <p:txBody>
          <a:bodyPr wrap="square" rtlCol="0">
            <a:spAutoFit/>
          </a:bodyPr>
          <a:lstStyle/>
          <a:p>
            <a:r>
              <a:rPr lang="en-US" b="1" dirty="0" smtClean="0">
                <a:solidFill>
                  <a:srgbClr val="900000"/>
                </a:solidFill>
              </a:rPr>
              <a:t>Q: What is the normal force on the Block on this inclined plane, find the acceleration of the block, find v</a:t>
            </a:r>
            <a:r>
              <a:rPr lang="en-US" b="1" baseline="-25000" dirty="0" smtClean="0">
                <a:solidFill>
                  <a:srgbClr val="900000"/>
                </a:solidFill>
              </a:rPr>
              <a:t>f</a:t>
            </a:r>
            <a:endParaRPr lang="en-US" b="1" baseline="-25000" dirty="0">
              <a:solidFill>
                <a:srgbClr val="900000"/>
              </a:solidFill>
            </a:endParaRPr>
          </a:p>
        </p:txBody>
      </p:sp>
      <p:cxnSp>
        <p:nvCxnSpPr>
          <p:cNvPr id="33" name="Straight Arrow Connector 32"/>
          <p:cNvCxnSpPr/>
          <p:nvPr/>
        </p:nvCxnSpPr>
        <p:spPr>
          <a:xfrm rot="5400000">
            <a:off x="4726344" y="5791200"/>
            <a:ext cx="1213724"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724400" y="5650468"/>
            <a:ext cx="689725" cy="369332"/>
          </a:xfrm>
          <a:prstGeom prst="rect">
            <a:avLst/>
          </a:prstGeom>
          <a:noFill/>
        </p:spPr>
        <p:txBody>
          <a:bodyPr wrap="none" rtlCol="0">
            <a:spAutoFit/>
          </a:bodyPr>
          <a:lstStyle/>
          <a:p>
            <a:r>
              <a:rPr lang="en-US" dirty="0" smtClean="0"/>
              <a:t>10m</a:t>
            </a:r>
            <a:endParaRPr lang="en-US" dirty="0"/>
          </a:p>
        </p:txBody>
      </p:sp>
      <p:graphicFrame>
        <p:nvGraphicFramePr>
          <p:cNvPr id="63491" name="Object 3"/>
          <p:cNvGraphicFramePr>
            <a:graphicFrameLocks noChangeAspect="1"/>
          </p:cNvGraphicFramePr>
          <p:nvPr/>
        </p:nvGraphicFramePr>
        <p:xfrm>
          <a:off x="1374775" y="3352800"/>
          <a:ext cx="2282825" cy="1731963"/>
        </p:xfrm>
        <a:graphic>
          <a:graphicData uri="http://schemas.openxmlformats.org/presentationml/2006/ole">
            <p:oleObj spid="_x0000_s63491" name="Equation" r:id="rId5" imgW="1333500" imgH="990600" progId="Equation.3">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9275" y="107576"/>
            <a:ext cx="8042276" cy="578224"/>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solidFill>
                  <a:schemeClr val="accent1"/>
                </a:solidFill>
                <a:latin typeface="Baskerville"/>
                <a:ea typeface="+mj-ea"/>
                <a:cs typeface="Baskerville"/>
              </a:rPr>
              <a:t>Forces: Normal Force (N)</a:t>
            </a:r>
            <a:endParaRPr kumimoji="0" lang="en-US" sz="4000" b="0" i="0" u="none" strike="noStrike" kern="1200" cap="none" spc="0" normalizeH="0" baseline="0" noProof="0" dirty="0">
              <a:ln>
                <a:noFill/>
              </a:ln>
              <a:solidFill>
                <a:schemeClr val="accent1"/>
              </a:solidFill>
              <a:effectLst/>
              <a:uLnTx/>
              <a:uFillTx/>
              <a:latin typeface="Baskerville"/>
              <a:ea typeface="+mj-ea"/>
              <a:cs typeface="Baskerville"/>
            </a:endParaRPr>
          </a:p>
        </p:txBody>
      </p:sp>
      <p:sp>
        <p:nvSpPr>
          <p:cNvPr id="5" name="Content Placeholder 2"/>
          <p:cNvSpPr txBox="1">
            <a:spLocks/>
          </p:cNvSpPr>
          <p:nvPr/>
        </p:nvSpPr>
        <p:spPr>
          <a:xfrm>
            <a:off x="152400" y="723900"/>
            <a:ext cx="4267200" cy="6019800"/>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lang="en-US" sz="2400" dirty="0" smtClean="0">
                <a:solidFill>
                  <a:srgbClr val="09213B"/>
                </a:solidFill>
                <a:latin typeface="Baskerville"/>
                <a:cs typeface="Baskerville"/>
              </a:rPr>
              <a:t>A Normal force is a force of contact.  It comes from objects pushing on each other.  The direction of the Normal force is always perpendicular to the direction area of contact.  </a:t>
            </a:r>
            <a:endParaRPr kumimoji="0" lang="en-US" sz="2400" b="0" i="0" u="none" strike="noStrike" kern="1200" cap="none" spc="0" normalizeH="0" baseline="0" noProof="0" dirty="0" smtClean="0">
              <a:ln>
                <a:noFill/>
              </a:ln>
              <a:solidFill>
                <a:srgbClr val="09213B"/>
              </a:solidFill>
              <a:effectLst/>
              <a:uLnTx/>
              <a:uFillTx/>
              <a:latin typeface="Baskerville"/>
              <a:ea typeface="+mn-ea"/>
              <a:cs typeface="Baskerville"/>
            </a:endParaRPr>
          </a:p>
        </p:txBody>
      </p:sp>
      <p:graphicFrame>
        <p:nvGraphicFramePr>
          <p:cNvPr id="60418" name="Object 2"/>
          <p:cNvGraphicFramePr>
            <a:graphicFrameLocks noChangeAspect="1"/>
          </p:cNvGraphicFramePr>
          <p:nvPr/>
        </p:nvGraphicFramePr>
        <p:xfrm>
          <a:off x="1374775" y="3352800"/>
          <a:ext cx="2282825" cy="1731962"/>
        </p:xfrm>
        <a:graphic>
          <a:graphicData uri="http://schemas.openxmlformats.org/presentationml/2006/ole">
            <p:oleObj spid="_x0000_s64514" name="Equation" r:id="rId3" imgW="1333500" imgH="990600" progId="Equation.3">
              <p:embed/>
            </p:oleObj>
          </a:graphicData>
        </a:graphic>
      </p:graphicFrame>
      <p:pic>
        <p:nvPicPr>
          <p:cNvPr id="10" name="Picture 9"/>
          <p:cNvPicPr>
            <a:picLocks noChangeAspect="1" noChangeArrowheads="1"/>
          </p:cNvPicPr>
          <p:nvPr/>
        </p:nvPicPr>
        <p:blipFill>
          <a:blip r:embed="rId4" cstate="print">
            <a:alphaModFix amt="92000"/>
          </a:blip>
          <a:srcRect/>
          <a:stretch>
            <a:fillRect/>
          </a:stretch>
        </p:blipFill>
        <p:spPr bwMode="auto">
          <a:xfrm>
            <a:off x="4876800" y="1389856"/>
            <a:ext cx="4267200" cy="2156765"/>
          </a:xfrm>
          <a:prstGeom prst="rect">
            <a:avLst/>
          </a:prstGeom>
          <a:noFill/>
          <a:ln w="9525">
            <a:noFill/>
            <a:miter lim="800000"/>
            <a:headEnd/>
            <a:tailEnd/>
          </a:ln>
        </p:spPr>
      </p:pic>
      <p:pic>
        <p:nvPicPr>
          <p:cNvPr id="11" name="Picture 10"/>
          <p:cNvPicPr>
            <a:picLocks noChangeAspect="1"/>
          </p:cNvPicPr>
          <p:nvPr/>
        </p:nvPicPr>
        <p:blipFill>
          <a:blip r:embed="rId5"/>
          <a:stretch>
            <a:fillRect/>
          </a:stretch>
        </p:blipFill>
        <p:spPr>
          <a:xfrm>
            <a:off x="6629401" y="1219200"/>
            <a:ext cx="707494" cy="704056"/>
          </a:xfrm>
          <a:prstGeom prst="rect">
            <a:avLst/>
          </a:prstGeom>
        </p:spPr>
      </p:pic>
      <p:sp>
        <p:nvSpPr>
          <p:cNvPr id="14" name="Down Arrow 13"/>
          <p:cNvSpPr/>
          <p:nvPr/>
        </p:nvSpPr>
        <p:spPr>
          <a:xfrm>
            <a:off x="6858001" y="1905000"/>
            <a:ext cx="228600" cy="533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 Arrow 16"/>
          <p:cNvSpPr/>
          <p:nvPr/>
        </p:nvSpPr>
        <p:spPr>
          <a:xfrm>
            <a:off x="6858001" y="732076"/>
            <a:ext cx="228600" cy="48712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086601" y="803592"/>
            <a:ext cx="857676" cy="400110"/>
          </a:xfrm>
          <a:prstGeom prst="rect">
            <a:avLst/>
          </a:prstGeom>
          <a:noFill/>
        </p:spPr>
        <p:txBody>
          <a:bodyPr wrap="none" rtlCol="0">
            <a:spAutoFit/>
          </a:bodyPr>
          <a:lstStyle/>
          <a:p>
            <a:r>
              <a:rPr lang="en-US" sz="2000" dirty="0" smtClean="0"/>
              <a:t>F</a:t>
            </a:r>
            <a:r>
              <a:rPr lang="en-US" sz="2000" baseline="-25000" dirty="0" smtClean="0"/>
              <a:t>TABLE</a:t>
            </a:r>
            <a:endParaRPr lang="en-US" sz="2000" baseline="-25000" dirty="0"/>
          </a:p>
        </p:txBody>
      </p:sp>
      <p:sp>
        <p:nvSpPr>
          <p:cNvPr id="19" name="TextBox 18"/>
          <p:cNvSpPr txBox="1"/>
          <p:nvPr/>
        </p:nvSpPr>
        <p:spPr>
          <a:xfrm>
            <a:off x="6858000" y="2419290"/>
            <a:ext cx="1056700" cy="400110"/>
          </a:xfrm>
          <a:prstGeom prst="rect">
            <a:avLst/>
          </a:prstGeom>
          <a:noFill/>
        </p:spPr>
        <p:txBody>
          <a:bodyPr wrap="none" rtlCol="0">
            <a:spAutoFit/>
          </a:bodyPr>
          <a:lstStyle/>
          <a:p>
            <a:r>
              <a:rPr lang="en-US" sz="2000" dirty="0" smtClean="0">
                <a:effectLst>
                  <a:glow rad="38100">
                    <a:schemeClr val="bg1">
                      <a:alpha val="97000"/>
                    </a:schemeClr>
                  </a:glow>
                </a:effectLst>
              </a:rPr>
              <a:t>F</a:t>
            </a:r>
            <a:r>
              <a:rPr lang="en-US" sz="2000" baseline="-25000" dirty="0" smtClean="0">
                <a:effectLst>
                  <a:glow rad="38100">
                    <a:schemeClr val="bg1">
                      <a:alpha val="97000"/>
                    </a:schemeClr>
                  </a:glow>
                </a:effectLst>
              </a:rPr>
              <a:t>GRAVITY</a:t>
            </a:r>
            <a:endParaRPr lang="en-US" sz="2000" baseline="-25000" dirty="0">
              <a:effectLst>
                <a:glow rad="38100">
                  <a:schemeClr val="bg1">
                    <a:alpha val="97000"/>
                  </a:schemeClr>
                </a:glow>
              </a:effectLst>
            </a:endParaRPr>
          </a:p>
        </p:txBody>
      </p:sp>
      <p:sp>
        <p:nvSpPr>
          <p:cNvPr id="20" name="TextBox 19"/>
          <p:cNvSpPr txBox="1"/>
          <p:nvPr/>
        </p:nvSpPr>
        <p:spPr>
          <a:xfrm>
            <a:off x="496094" y="5474732"/>
            <a:ext cx="4075906" cy="923330"/>
          </a:xfrm>
          <a:prstGeom prst="rect">
            <a:avLst/>
          </a:prstGeom>
          <a:noFill/>
          <a:ln w="38100" cmpd="sng">
            <a:solidFill>
              <a:srgbClr val="FF0000"/>
            </a:solidFill>
          </a:ln>
        </p:spPr>
        <p:txBody>
          <a:bodyPr wrap="none" rtlCol="0">
            <a:spAutoFit/>
          </a:bodyPr>
          <a:lstStyle/>
          <a:p>
            <a:r>
              <a:rPr lang="en-US" dirty="0" smtClean="0"/>
              <a:t>Must use sum of forces in direction</a:t>
            </a:r>
          </a:p>
          <a:p>
            <a:r>
              <a:rPr lang="en-US" dirty="0" smtClean="0"/>
              <a:t>perpendicular to area of contact to</a:t>
            </a:r>
          </a:p>
          <a:p>
            <a:r>
              <a:rPr lang="en-US" dirty="0" smtClean="0"/>
              <a:t>determine the Normal force.</a:t>
            </a:r>
            <a:endParaRPr lang="en-US" dirty="0"/>
          </a:p>
        </p:txBody>
      </p:sp>
      <p:sp>
        <p:nvSpPr>
          <p:cNvPr id="23" name="Rectangle 22"/>
          <p:cNvSpPr/>
          <p:nvPr/>
        </p:nvSpPr>
        <p:spPr>
          <a:xfrm rot="1224895">
            <a:off x="6552210" y="5106625"/>
            <a:ext cx="990600" cy="609600"/>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Triangle 21"/>
          <p:cNvSpPr/>
          <p:nvPr/>
        </p:nvSpPr>
        <p:spPr>
          <a:xfrm>
            <a:off x="5486400" y="5184338"/>
            <a:ext cx="3505200" cy="1292662"/>
          </a:xfrm>
          <a:prstGeom prst="rtTriangle">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30000" dirty="0">
              <a:solidFill>
                <a:schemeClr val="bg1"/>
              </a:solidFill>
              <a:latin typeface="American Typewriter"/>
              <a:cs typeface="American Typewriter"/>
            </a:endParaRPr>
          </a:p>
        </p:txBody>
      </p:sp>
      <p:sp>
        <p:nvSpPr>
          <p:cNvPr id="24" name="TextBox 23"/>
          <p:cNvSpPr txBox="1"/>
          <p:nvPr/>
        </p:nvSpPr>
        <p:spPr>
          <a:xfrm>
            <a:off x="7396785" y="6107668"/>
            <a:ext cx="909015" cy="369332"/>
          </a:xfrm>
          <a:prstGeom prst="rect">
            <a:avLst/>
          </a:prstGeom>
          <a:noFill/>
        </p:spPr>
        <p:txBody>
          <a:bodyPr wrap="none" rtlCol="0">
            <a:spAutoFit/>
          </a:bodyPr>
          <a:lstStyle/>
          <a:p>
            <a:pPr algn="ctr"/>
            <a:r>
              <a:rPr lang="en-US" dirty="0" err="1" smtClean="0">
                <a:solidFill>
                  <a:schemeClr val="bg1"/>
                </a:solidFill>
                <a:latin typeface="American Typewriter"/>
                <a:cs typeface="American Typewriter"/>
              </a:rPr>
              <a:t>θ</a:t>
            </a:r>
            <a:r>
              <a:rPr lang="en-US" dirty="0" smtClean="0">
                <a:solidFill>
                  <a:schemeClr val="bg1"/>
                </a:solidFill>
                <a:latin typeface="American Typewriter"/>
                <a:cs typeface="American Typewriter"/>
              </a:rPr>
              <a:t>=30</a:t>
            </a:r>
            <a:r>
              <a:rPr lang="en-US" baseline="30000" dirty="0" smtClean="0">
                <a:solidFill>
                  <a:schemeClr val="bg1"/>
                </a:solidFill>
                <a:latin typeface="American Typewriter"/>
                <a:cs typeface="American Typewriter"/>
              </a:rPr>
              <a:t>o</a:t>
            </a:r>
            <a:endParaRPr lang="en-US" baseline="30000" dirty="0">
              <a:solidFill>
                <a:schemeClr val="bg1"/>
              </a:solidFill>
              <a:latin typeface="American Typewriter"/>
              <a:cs typeface="American Typewriter"/>
            </a:endParaRPr>
          </a:p>
        </p:txBody>
      </p:sp>
      <p:sp>
        <p:nvSpPr>
          <p:cNvPr id="16" name="TextBox 15"/>
          <p:cNvSpPr txBox="1"/>
          <p:nvPr/>
        </p:nvSpPr>
        <p:spPr>
          <a:xfrm flipH="1">
            <a:off x="5105401" y="3600271"/>
            <a:ext cx="3962400" cy="1200329"/>
          </a:xfrm>
          <a:prstGeom prst="rect">
            <a:avLst/>
          </a:prstGeom>
          <a:noFill/>
        </p:spPr>
        <p:txBody>
          <a:bodyPr wrap="square" rtlCol="0">
            <a:spAutoFit/>
          </a:bodyPr>
          <a:lstStyle/>
          <a:p>
            <a:r>
              <a:rPr lang="en-US" b="1" dirty="0" smtClean="0">
                <a:solidFill>
                  <a:srgbClr val="900000"/>
                </a:solidFill>
              </a:rPr>
              <a:t>Q: What is the normal force on the Block on this inclined plane, find the acceleration of the block, find v</a:t>
            </a:r>
            <a:r>
              <a:rPr lang="en-US" b="1" baseline="-25000" dirty="0" smtClean="0">
                <a:solidFill>
                  <a:srgbClr val="900000"/>
                </a:solidFill>
              </a:rPr>
              <a:t>f</a:t>
            </a:r>
            <a:endParaRPr lang="en-US" b="1" baseline="-25000" dirty="0">
              <a:solidFill>
                <a:srgbClr val="900000"/>
              </a:solidFill>
            </a:endParaRPr>
          </a:p>
        </p:txBody>
      </p:sp>
      <p:sp>
        <p:nvSpPr>
          <p:cNvPr id="25" name="Up Arrow 24"/>
          <p:cNvSpPr/>
          <p:nvPr/>
        </p:nvSpPr>
        <p:spPr>
          <a:xfrm rot="1243401">
            <a:off x="7050054" y="4616542"/>
            <a:ext cx="381000" cy="706904"/>
          </a:xfrm>
          <a:prstGeom prst="upArrow">
            <a:avLst/>
          </a:prstGeom>
          <a:solidFill>
            <a:srgbClr val="00CE2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wn Arrow 27"/>
          <p:cNvSpPr/>
          <p:nvPr/>
        </p:nvSpPr>
        <p:spPr>
          <a:xfrm>
            <a:off x="6858000" y="5474732"/>
            <a:ext cx="377893" cy="1268968"/>
          </a:xfrm>
          <a:prstGeom prst="downArrow">
            <a:avLst/>
          </a:prstGeom>
          <a:solidFill>
            <a:srgbClr val="00CE2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7391400" y="4495800"/>
            <a:ext cx="360044" cy="369332"/>
          </a:xfrm>
          <a:prstGeom prst="rect">
            <a:avLst/>
          </a:prstGeom>
          <a:noFill/>
        </p:spPr>
        <p:txBody>
          <a:bodyPr wrap="none" rtlCol="0">
            <a:spAutoFit/>
          </a:bodyPr>
          <a:lstStyle/>
          <a:p>
            <a:r>
              <a:rPr lang="en-US" dirty="0" smtClean="0"/>
              <a:t>N</a:t>
            </a:r>
            <a:endParaRPr lang="en-US" dirty="0"/>
          </a:p>
        </p:txBody>
      </p:sp>
      <p:sp>
        <p:nvSpPr>
          <p:cNvPr id="30" name="TextBox 29"/>
          <p:cNvSpPr txBox="1"/>
          <p:nvPr/>
        </p:nvSpPr>
        <p:spPr>
          <a:xfrm>
            <a:off x="7205451" y="6477000"/>
            <a:ext cx="533507" cy="369332"/>
          </a:xfrm>
          <a:prstGeom prst="rect">
            <a:avLst/>
          </a:prstGeom>
          <a:noFill/>
        </p:spPr>
        <p:txBody>
          <a:bodyPr wrap="none" rtlCol="0">
            <a:spAutoFit/>
          </a:bodyPr>
          <a:lstStyle/>
          <a:p>
            <a:r>
              <a:rPr lang="en-US" dirty="0" smtClean="0"/>
              <a:t>mg</a:t>
            </a:r>
            <a:endParaRPr lang="en-US" dirty="0"/>
          </a:p>
        </p:txBody>
      </p:sp>
      <p:cxnSp>
        <p:nvCxnSpPr>
          <p:cNvPr id="32" name="Straight Arrow Connector 31"/>
          <p:cNvCxnSpPr/>
          <p:nvPr/>
        </p:nvCxnSpPr>
        <p:spPr>
          <a:xfrm rot="5400000">
            <a:off x="4726344" y="5791200"/>
            <a:ext cx="1213724"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724400" y="5650468"/>
            <a:ext cx="689725" cy="369332"/>
          </a:xfrm>
          <a:prstGeom prst="rect">
            <a:avLst/>
          </a:prstGeom>
          <a:noFill/>
        </p:spPr>
        <p:txBody>
          <a:bodyPr wrap="none" rtlCol="0">
            <a:spAutoFit/>
          </a:bodyPr>
          <a:lstStyle/>
          <a:p>
            <a:r>
              <a:rPr lang="en-US" dirty="0" smtClean="0"/>
              <a:t>10m</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9275" y="107576"/>
            <a:ext cx="8042276" cy="578224"/>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solidFill>
                  <a:schemeClr val="accent1"/>
                </a:solidFill>
                <a:latin typeface="Baskerville"/>
                <a:ea typeface="+mj-ea"/>
                <a:cs typeface="Baskerville"/>
              </a:rPr>
              <a:t>Frictional Force: Kinetic Friction (</a:t>
            </a:r>
            <a:r>
              <a:rPr lang="en-US" sz="4000" dirty="0" err="1" smtClean="0">
                <a:solidFill>
                  <a:schemeClr val="accent1"/>
                </a:solidFill>
                <a:latin typeface="Baskerville"/>
                <a:ea typeface="+mj-ea"/>
                <a:cs typeface="Baskerville"/>
              </a:rPr>
              <a:t>F</a:t>
            </a:r>
            <a:r>
              <a:rPr lang="en-US" sz="4000" baseline="-25000" dirty="0" err="1" smtClean="0">
                <a:solidFill>
                  <a:schemeClr val="accent1"/>
                </a:solidFill>
                <a:latin typeface="Baskerville"/>
                <a:ea typeface="+mj-ea"/>
                <a:cs typeface="Baskerville"/>
              </a:rPr>
              <a:t>k</a:t>
            </a:r>
            <a:r>
              <a:rPr lang="en-US" sz="4000" dirty="0" smtClean="0">
                <a:solidFill>
                  <a:schemeClr val="accent1"/>
                </a:solidFill>
                <a:latin typeface="Baskerville"/>
                <a:ea typeface="+mj-ea"/>
                <a:cs typeface="Baskerville"/>
              </a:rPr>
              <a:t>)</a:t>
            </a:r>
            <a:endParaRPr kumimoji="0" lang="en-US" sz="4000" b="0" i="0" u="none" strike="noStrike" kern="1200" cap="none" spc="0" normalizeH="0" baseline="0" noProof="0" dirty="0">
              <a:ln>
                <a:noFill/>
              </a:ln>
              <a:solidFill>
                <a:schemeClr val="accent1"/>
              </a:solidFill>
              <a:effectLst/>
              <a:uLnTx/>
              <a:uFillTx/>
              <a:latin typeface="Baskerville"/>
              <a:ea typeface="+mj-ea"/>
              <a:cs typeface="Baskerville"/>
            </a:endParaRPr>
          </a:p>
        </p:txBody>
      </p:sp>
      <p:sp>
        <p:nvSpPr>
          <p:cNvPr id="5" name="Content Placeholder 2"/>
          <p:cNvSpPr txBox="1">
            <a:spLocks/>
          </p:cNvSpPr>
          <p:nvPr/>
        </p:nvSpPr>
        <p:spPr>
          <a:xfrm>
            <a:off x="152400" y="723900"/>
            <a:ext cx="4267200" cy="4838700"/>
          </a:xfrm>
          <a:prstGeom prst="rect">
            <a:avLst/>
          </a:prstGeom>
        </p:spPr>
        <p:txBody>
          <a:bodyPr vert="horz" lIns="91440" tIns="45720" rIns="91440" bIns="45720" rtlCol="0">
            <a:normAutofit fontScale="92500" lnSpcReduction="20000"/>
          </a:bodyPr>
          <a:lstStyle/>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tabLst/>
              <a:defRPr/>
            </a:pPr>
            <a:r>
              <a:rPr kumimoji="0" lang="en-US" sz="2800" b="0" i="0" u="none" strike="noStrike" kern="1200" cap="none" spc="0" normalizeH="0" baseline="0" noProof="0" dirty="0" smtClean="0">
                <a:ln>
                  <a:noFill/>
                </a:ln>
                <a:solidFill>
                  <a:srgbClr val="09213B"/>
                </a:solidFill>
                <a:effectLst/>
                <a:uLnTx/>
                <a:uFillTx/>
                <a:latin typeface="Baskerville"/>
                <a:ea typeface="+mn-ea"/>
                <a:cs typeface="Baskerville"/>
              </a:rPr>
              <a:t>Kinetic Friction: </a:t>
            </a: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kumimoji="0" lang="en-US" sz="2800" b="0" i="0" u="none" strike="noStrike" kern="1200" cap="none" spc="0" normalizeH="0" baseline="0" noProof="0" dirty="0" smtClean="0">
                <a:ln>
                  <a:noFill/>
                </a:ln>
                <a:solidFill>
                  <a:srgbClr val="09213B"/>
                </a:solidFill>
                <a:effectLst/>
                <a:uLnTx/>
                <a:uFillTx/>
                <a:latin typeface="Baskerville"/>
                <a:ea typeface="+mn-ea"/>
                <a:cs typeface="Baskerville"/>
              </a:rPr>
              <a:t>The dissipative</a:t>
            </a:r>
            <a:r>
              <a:rPr kumimoji="0" lang="en-US" sz="2800" b="0" i="0" u="none" strike="noStrike" kern="1200" cap="none" spc="0" normalizeH="0" noProof="0" dirty="0" smtClean="0">
                <a:ln>
                  <a:noFill/>
                </a:ln>
                <a:solidFill>
                  <a:srgbClr val="09213B"/>
                </a:solidFill>
                <a:effectLst/>
                <a:uLnTx/>
                <a:uFillTx/>
                <a:latin typeface="Baskerville"/>
                <a:ea typeface="+mn-ea"/>
                <a:cs typeface="Baskerville"/>
              </a:rPr>
              <a:t> force experienced when two surfaces are sliding against each other.</a:t>
            </a: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lang="en-US" sz="2800" dirty="0" smtClean="0">
                <a:solidFill>
                  <a:srgbClr val="09213B"/>
                </a:solidFill>
                <a:latin typeface="Baskerville"/>
                <a:cs typeface="Baskerville"/>
              </a:rPr>
              <a:t>It is proportional to the normal force.</a:t>
            </a:r>
            <a:r>
              <a:rPr kumimoji="0" lang="en-US" sz="2800" b="0" i="0" u="none" strike="noStrike" kern="1200" cap="none" spc="0" normalizeH="0" noProof="0" dirty="0" smtClean="0">
                <a:ln>
                  <a:noFill/>
                </a:ln>
                <a:solidFill>
                  <a:srgbClr val="09213B"/>
                </a:solidFill>
                <a:effectLst/>
                <a:uLnTx/>
                <a:uFillTx/>
                <a:latin typeface="Baskerville"/>
                <a:ea typeface="+mn-ea"/>
                <a:cs typeface="Baskerville"/>
              </a:rPr>
              <a:t>  </a:t>
            </a: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kumimoji="0" lang="en-US" sz="2800" b="0" i="0" u="none" strike="noStrike" kern="1200" cap="none" spc="0" normalizeH="0" noProof="0" dirty="0" smtClean="0">
                <a:ln>
                  <a:noFill/>
                </a:ln>
                <a:solidFill>
                  <a:srgbClr val="09213B"/>
                </a:solidFill>
                <a:effectLst/>
                <a:uLnTx/>
                <a:uFillTx/>
                <a:latin typeface="Baskerville"/>
                <a:ea typeface="+mn-ea"/>
                <a:cs typeface="Baskerville"/>
              </a:rPr>
              <a:t>Its direction is always opposes the direction of motion</a:t>
            </a: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kumimoji="0" lang="en-US" sz="2800" b="0" i="0" u="none" strike="noStrike" kern="1200" cap="none" spc="0" normalizeH="0" noProof="0" dirty="0" smtClean="0">
                <a:ln>
                  <a:noFill/>
                </a:ln>
                <a:solidFill>
                  <a:srgbClr val="09213B"/>
                </a:solidFill>
                <a:effectLst/>
                <a:uLnTx/>
                <a:uFillTx/>
                <a:latin typeface="Baskerville"/>
                <a:ea typeface="+mn-ea"/>
                <a:cs typeface="Baskerville"/>
              </a:rPr>
              <a:t>Kinetic Energy is lost to thermal energy</a:t>
            </a:r>
            <a:endParaRPr kumimoji="0" lang="en-US" sz="2800" b="0" i="0" u="none" strike="noStrike" kern="1200" cap="none" spc="0" normalizeH="0" baseline="0" noProof="0" dirty="0" smtClean="0">
              <a:ln>
                <a:noFill/>
              </a:ln>
              <a:solidFill>
                <a:srgbClr val="09213B"/>
              </a:solidFill>
              <a:effectLst/>
              <a:uLnTx/>
              <a:uFillTx/>
              <a:latin typeface="Baskerville"/>
              <a:ea typeface="+mn-ea"/>
              <a:cs typeface="Baskerville"/>
            </a:endParaRPr>
          </a:p>
        </p:txBody>
      </p:sp>
      <p:pic>
        <p:nvPicPr>
          <p:cNvPr id="8" name="Picture 7"/>
          <p:cNvPicPr>
            <a:picLocks noChangeAspect="1"/>
          </p:cNvPicPr>
          <p:nvPr/>
        </p:nvPicPr>
        <p:blipFill>
          <a:blip r:embed="rId3"/>
          <a:stretch>
            <a:fillRect/>
          </a:stretch>
        </p:blipFill>
        <p:spPr>
          <a:xfrm>
            <a:off x="6107563" y="1311554"/>
            <a:ext cx="1981200" cy="1339291"/>
          </a:xfrm>
          <a:prstGeom prst="rect">
            <a:avLst/>
          </a:prstGeom>
        </p:spPr>
      </p:pic>
      <p:pic>
        <p:nvPicPr>
          <p:cNvPr id="12" name="Picture 11"/>
          <p:cNvPicPr>
            <a:picLocks noChangeAspect="1"/>
          </p:cNvPicPr>
          <p:nvPr/>
        </p:nvPicPr>
        <p:blipFill>
          <a:blip r:embed="rId3"/>
          <a:stretch>
            <a:fillRect/>
          </a:stretch>
        </p:blipFill>
        <p:spPr>
          <a:xfrm>
            <a:off x="6096000" y="3080309"/>
            <a:ext cx="1981200" cy="1339291"/>
          </a:xfrm>
          <a:prstGeom prst="rect">
            <a:avLst/>
          </a:prstGeom>
        </p:spPr>
      </p:pic>
      <p:sp>
        <p:nvSpPr>
          <p:cNvPr id="13" name="Oval 12"/>
          <p:cNvSpPr/>
          <p:nvPr/>
        </p:nvSpPr>
        <p:spPr>
          <a:xfrm>
            <a:off x="6858000" y="3200400"/>
            <a:ext cx="457200" cy="1524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495800" y="1002268"/>
            <a:ext cx="4729855" cy="369332"/>
          </a:xfrm>
          <a:prstGeom prst="rect">
            <a:avLst/>
          </a:prstGeom>
          <a:noFill/>
        </p:spPr>
        <p:txBody>
          <a:bodyPr wrap="none" rtlCol="0">
            <a:spAutoFit/>
          </a:bodyPr>
          <a:lstStyle/>
          <a:p>
            <a:r>
              <a:rPr lang="en-US" dirty="0" smtClean="0">
                <a:latin typeface="American Typewriter"/>
                <a:cs typeface="American Typewriter"/>
              </a:rPr>
              <a:t>On: Slides without friction (</a:t>
            </a:r>
            <a:r>
              <a:rPr lang="en-US" dirty="0" err="1" smtClean="0">
                <a:latin typeface="American Typewriter"/>
                <a:cs typeface="American Typewriter"/>
              </a:rPr>
              <a:t>μ</a:t>
            </a:r>
            <a:r>
              <a:rPr lang="en-US" baseline="-25000" dirty="0" err="1" smtClean="0">
                <a:latin typeface="American Typewriter"/>
                <a:cs typeface="American Typewriter"/>
              </a:rPr>
              <a:t>k</a:t>
            </a:r>
            <a:r>
              <a:rPr lang="en-US" baseline="-25000" dirty="0" smtClean="0">
                <a:latin typeface="American Typewriter"/>
                <a:cs typeface="American Typewriter"/>
              </a:rPr>
              <a:t> </a:t>
            </a:r>
            <a:r>
              <a:rPr lang="en-US" dirty="0" smtClean="0">
                <a:latin typeface="American Typewriter"/>
                <a:cs typeface="American Typewriter"/>
              </a:rPr>
              <a:t>small or 0)</a:t>
            </a:r>
            <a:endParaRPr lang="en-US" dirty="0">
              <a:latin typeface="American Typewriter"/>
              <a:cs typeface="American Typewriter"/>
            </a:endParaRPr>
          </a:p>
        </p:txBody>
      </p:sp>
      <p:sp>
        <p:nvSpPr>
          <p:cNvPr id="16" name="TextBox 15"/>
          <p:cNvSpPr txBox="1"/>
          <p:nvPr/>
        </p:nvSpPr>
        <p:spPr>
          <a:xfrm>
            <a:off x="5268209" y="2787177"/>
            <a:ext cx="3781099" cy="369332"/>
          </a:xfrm>
          <a:prstGeom prst="rect">
            <a:avLst/>
          </a:prstGeom>
          <a:noFill/>
        </p:spPr>
        <p:txBody>
          <a:bodyPr wrap="none" rtlCol="0">
            <a:spAutoFit/>
          </a:bodyPr>
          <a:lstStyle/>
          <a:p>
            <a:r>
              <a:rPr lang="en-US" dirty="0" smtClean="0">
                <a:latin typeface="American Typewriter"/>
                <a:cs typeface="American Typewriter"/>
              </a:rPr>
              <a:t>Off: Slides with friction (</a:t>
            </a:r>
            <a:r>
              <a:rPr lang="en-US" dirty="0" err="1" smtClean="0">
                <a:latin typeface="American Typewriter"/>
                <a:cs typeface="American Typewriter"/>
              </a:rPr>
              <a:t>μ</a:t>
            </a:r>
            <a:r>
              <a:rPr lang="en-US" baseline="-25000" dirty="0" err="1" smtClean="0">
                <a:latin typeface="American Typewriter"/>
                <a:cs typeface="American Typewriter"/>
              </a:rPr>
              <a:t>k</a:t>
            </a:r>
            <a:r>
              <a:rPr lang="en-US" baseline="-25000" dirty="0" smtClean="0">
                <a:latin typeface="American Typewriter"/>
                <a:cs typeface="American Typewriter"/>
              </a:rPr>
              <a:t> </a:t>
            </a:r>
            <a:r>
              <a:rPr lang="en-US" dirty="0" smtClean="0">
                <a:latin typeface="American Typewriter"/>
                <a:cs typeface="American Typewriter"/>
              </a:rPr>
              <a:t>large) </a:t>
            </a:r>
            <a:endParaRPr lang="en-US" dirty="0">
              <a:latin typeface="American Typewriter"/>
              <a:cs typeface="American Typewriter"/>
            </a:endParaRPr>
          </a:p>
        </p:txBody>
      </p:sp>
      <p:graphicFrame>
        <p:nvGraphicFramePr>
          <p:cNvPr id="60418" name="Object 2"/>
          <p:cNvGraphicFramePr>
            <a:graphicFrameLocks noChangeAspect="1"/>
          </p:cNvGraphicFramePr>
          <p:nvPr/>
        </p:nvGraphicFramePr>
        <p:xfrm>
          <a:off x="6096000" y="4786711"/>
          <a:ext cx="1969637" cy="618859"/>
        </p:xfrm>
        <a:graphic>
          <a:graphicData uri="http://schemas.openxmlformats.org/presentationml/2006/ole">
            <p:oleObj spid="_x0000_s60418" name="Equation" r:id="rId4" imgW="660400" imgH="203200" progId="Equation.3">
              <p:embed/>
            </p:oleObj>
          </a:graphicData>
        </a:graphic>
      </p:graphicFrame>
      <p:cxnSp>
        <p:nvCxnSpPr>
          <p:cNvPr id="21" name="Straight Arrow Connector 20"/>
          <p:cNvCxnSpPr>
            <a:stCxn id="8" idx="3"/>
          </p:cNvCxnSpPr>
          <p:nvPr/>
        </p:nvCxnSpPr>
        <p:spPr>
          <a:xfrm>
            <a:off x="8088763" y="1981200"/>
            <a:ext cx="902837" cy="1588"/>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2" idx="3"/>
          </p:cNvCxnSpPr>
          <p:nvPr/>
        </p:nvCxnSpPr>
        <p:spPr>
          <a:xfrm flipV="1">
            <a:off x="8077200" y="3733800"/>
            <a:ext cx="422514" cy="16155"/>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8305800" y="1600200"/>
            <a:ext cx="300082" cy="369332"/>
          </a:xfrm>
          <a:prstGeom prst="rect">
            <a:avLst/>
          </a:prstGeom>
          <a:noFill/>
        </p:spPr>
        <p:txBody>
          <a:bodyPr wrap="none" rtlCol="0">
            <a:spAutoFit/>
          </a:bodyPr>
          <a:lstStyle/>
          <a:p>
            <a:r>
              <a:rPr lang="en-US" dirty="0" err="1" smtClean="0"/>
              <a:t>v</a:t>
            </a:r>
            <a:r>
              <a:rPr lang="en-US" dirty="0" smtClean="0"/>
              <a:t> </a:t>
            </a:r>
            <a:endParaRPr lang="en-US" dirty="0"/>
          </a:p>
        </p:txBody>
      </p:sp>
      <p:sp>
        <p:nvSpPr>
          <p:cNvPr id="25" name="TextBox 24"/>
          <p:cNvSpPr txBox="1"/>
          <p:nvPr/>
        </p:nvSpPr>
        <p:spPr>
          <a:xfrm>
            <a:off x="8155759" y="3352800"/>
            <a:ext cx="300082" cy="369332"/>
          </a:xfrm>
          <a:prstGeom prst="rect">
            <a:avLst/>
          </a:prstGeom>
          <a:noFill/>
        </p:spPr>
        <p:txBody>
          <a:bodyPr wrap="none" rtlCol="0">
            <a:spAutoFit/>
          </a:bodyPr>
          <a:lstStyle/>
          <a:p>
            <a:r>
              <a:rPr lang="en-US" dirty="0" err="1" smtClean="0"/>
              <a:t>v</a:t>
            </a:r>
            <a:r>
              <a:rPr lang="en-US" dirty="0" smtClean="0"/>
              <a:t> </a:t>
            </a:r>
            <a:endParaRPr lang="en-US" dirty="0"/>
          </a:p>
        </p:txBody>
      </p:sp>
      <p:sp>
        <p:nvSpPr>
          <p:cNvPr id="26" name="Left Arrow 25"/>
          <p:cNvSpPr/>
          <p:nvPr/>
        </p:nvSpPr>
        <p:spPr>
          <a:xfrm>
            <a:off x="5814326" y="1752600"/>
            <a:ext cx="293237" cy="392668"/>
          </a:xfrm>
          <a:prstGeom prst="leftArrow">
            <a:avLst/>
          </a:prstGeom>
          <a:solidFill>
            <a:schemeClr val="bg2">
              <a:lumMod val="2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Left Arrow 26"/>
          <p:cNvSpPr/>
          <p:nvPr/>
        </p:nvSpPr>
        <p:spPr>
          <a:xfrm>
            <a:off x="4953000" y="3537466"/>
            <a:ext cx="1154563" cy="392668"/>
          </a:xfrm>
          <a:prstGeom prst="leftArrow">
            <a:avLst/>
          </a:prstGeom>
          <a:solidFill>
            <a:schemeClr val="bg2">
              <a:lumMod val="2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464726" y="1535668"/>
            <a:ext cx="402674" cy="369332"/>
          </a:xfrm>
          <a:prstGeom prst="rect">
            <a:avLst/>
          </a:prstGeom>
          <a:noFill/>
        </p:spPr>
        <p:txBody>
          <a:bodyPr wrap="none" rtlCol="0">
            <a:spAutoFit/>
          </a:bodyPr>
          <a:lstStyle/>
          <a:p>
            <a:r>
              <a:rPr lang="en-US" dirty="0" err="1" smtClean="0"/>
              <a:t>F</a:t>
            </a:r>
            <a:r>
              <a:rPr lang="en-US" baseline="-25000" dirty="0" err="1" smtClean="0"/>
              <a:t>k</a:t>
            </a:r>
            <a:endParaRPr lang="en-US" baseline="-25000" dirty="0"/>
          </a:p>
        </p:txBody>
      </p:sp>
      <p:sp>
        <p:nvSpPr>
          <p:cNvPr id="29" name="TextBox 28"/>
          <p:cNvSpPr txBox="1"/>
          <p:nvPr/>
        </p:nvSpPr>
        <p:spPr>
          <a:xfrm>
            <a:off x="4626526" y="3352800"/>
            <a:ext cx="402674" cy="369332"/>
          </a:xfrm>
          <a:prstGeom prst="rect">
            <a:avLst/>
          </a:prstGeom>
          <a:noFill/>
        </p:spPr>
        <p:txBody>
          <a:bodyPr wrap="none" rtlCol="0">
            <a:spAutoFit/>
          </a:bodyPr>
          <a:lstStyle/>
          <a:p>
            <a:r>
              <a:rPr lang="en-US" dirty="0" err="1" smtClean="0"/>
              <a:t>F</a:t>
            </a:r>
            <a:r>
              <a:rPr lang="en-US" baseline="-25000" dirty="0" err="1" smtClean="0"/>
              <a:t>k</a:t>
            </a:r>
            <a:endParaRPr lang="en-US" baseline="-25000" dirty="0"/>
          </a:p>
        </p:txBody>
      </p:sp>
      <p:sp>
        <p:nvSpPr>
          <p:cNvPr id="31" name="TextBox 30"/>
          <p:cNvSpPr txBox="1"/>
          <p:nvPr/>
        </p:nvSpPr>
        <p:spPr>
          <a:xfrm>
            <a:off x="7989437" y="3930134"/>
            <a:ext cx="867849" cy="369332"/>
          </a:xfrm>
          <a:prstGeom prst="rect">
            <a:avLst/>
          </a:prstGeom>
          <a:noFill/>
        </p:spPr>
        <p:txBody>
          <a:bodyPr wrap="none" rtlCol="0">
            <a:spAutoFit/>
          </a:bodyPr>
          <a:lstStyle/>
          <a:p>
            <a:r>
              <a:rPr lang="en-US" dirty="0" err="1" smtClean="0">
                <a:latin typeface="American Typewriter"/>
                <a:cs typeface="American Typewriter"/>
              </a:rPr>
              <a:t>μ</a:t>
            </a:r>
            <a:r>
              <a:rPr lang="en-US" baseline="-25000" dirty="0" err="1" smtClean="0">
                <a:latin typeface="American Typewriter"/>
                <a:cs typeface="American Typewriter"/>
              </a:rPr>
              <a:t>k</a:t>
            </a:r>
            <a:r>
              <a:rPr lang="en-US" dirty="0" smtClean="0">
                <a:latin typeface="American Typewriter"/>
                <a:cs typeface="American Typewriter"/>
              </a:rPr>
              <a:t>=0.5</a:t>
            </a:r>
            <a:endParaRPr lang="en-US" baseline="-25000" dirty="0">
              <a:latin typeface="American Typewriter"/>
              <a:cs typeface="American Typewriter"/>
            </a:endParaRPr>
          </a:p>
        </p:txBody>
      </p:sp>
      <p:sp>
        <p:nvSpPr>
          <p:cNvPr id="32" name="TextBox 31"/>
          <p:cNvSpPr txBox="1"/>
          <p:nvPr/>
        </p:nvSpPr>
        <p:spPr>
          <a:xfrm>
            <a:off x="4875487" y="5791200"/>
            <a:ext cx="3965025" cy="646331"/>
          </a:xfrm>
          <a:prstGeom prst="rect">
            <a:avLst/>
          </a:prstGeom>
          <a:noFill/>
        </p:spPr>
        <p:txBody>
          <a:bodyPr wrap="square" rtlCol="0">
            <a:spAutoFit/>
          </a:bodyPr>
          <a:lstStyle/>
          <a:p>
            <a:r>
              <a:rPr lang="en-US" b="1" dirty="0" smtClean="0">
                <a:solidFill>
                  <a:srgbClr val="900000"/>
                </a:solidFill>
              </a:rPr>
              <a:t>Q: Find the acceleration of the puck in both cases:</a:t>
            </a:r>
            <a:endParaRPr lang="en-US" b="1" dirty="0">
              <a:solidFill>
                <a:srgbClr val="9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9275" y="107576"/>
            <a:ext cx="8042276" cy="578224"/>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solidFill>
                  <a:schemeClr val="accent1"/>
                </a:solidFill>
                <a:latin typeface="Baskerville"/>
                <a:ea typeface="+mj-ea"/>
                <a:cs typeface="Baskerville"/>
              </a:rPr>
              <a:t>Frictional Force: Static Friction (F</a:t>
            </a:r>
            <a:r>
              <a:rPr lang="en-US" sz="4000" baseline="-25000" dirty="0" smtClean="0">
                <a:solidFill>
                  <a:schemeClr val="accent1"/>
                </a:solidFill>
                <a:latin typeface="Baskerville"/>
                <a:ea typeface="+mj-ea"/>
                <a:cs typeface="Baskerville"/>
              </a:rPr>
              <a:t>s</a:t>
            </a:r>
            <a:r>
              <a:rPr lang="en-US" sz="4000" dirty="0" smtClean="0">
                <a:solidFill>
                  <a:schemeClr val="accent1"/>
                </a:solidFill>
                <a:latin typeface="Baskerville"/>
                <a:ea typeface="+mj-ea"/>
                <a:cs typeface="Baskerville"/>
              </a:rPr>
              <a:t>)</a:t>
            </a:r>
            <a:endParaRPr kumimoji="0" lang="en-US" sz="4000" b="0" i="0" u="none" strike="noStrike" kern="1200" cap="none" spc="0" normalizeH="0" baseline="0" noProof="0" dirty="0">
              <a:ln>
                <a:noFill/>
              </a:ln>
              <a:solidFill>
                <a:schemeClr val="accent1"/>
              </a:solidFill>
              <a:effectLst/>
              <a:uLnTx/>
              <a:uFillTx/>
              <a:latin typeface="Baskerville"/>
              <a:ea typeface="+mj-ea"/>
              <a:cs typeface="Baskerville"/>
            </a:endParaRPr>
          </a:p>
        </p:txBody>
      </p:sp>
      <p:sp>
        <p:nvSpPr>
          <p:cNvPr id="5" name="Content Placeholder 2"/>
          <p:cNvSpPr txBox="1">
            <a:spLocks/>
          </p:cNvSpPr>
          <p:nvPr/>
        </p:nvSpPr>
        <p:spPr>
          <a:xfrm>
            <a:off x="152400" y="723900"/>
            <a:ext cx="4267200" cy="5514507"/>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tabLst/>
              <a:defRPr/>
            </a:pPr>
            <a:r>
              <a:rPr lang="en-US" sz="2000" dirty="0" smtClean="0">
                <a:solidFill>
                  <a:srgbClr val="09213B"/>
                </a:solidFill>
                <a:latin typeface="Baskerville"/>
                <a:cs typeface="Baskerville"/>
              </a:rPr>
              <a:t>Static</a:t>
            </a:r>
            <a:r>
              <a:rPr kumimoji="0" lang="en-US" sz="2000" b="0" i="0" u="none" strike="noStrike" kern="1200" cap="none" spc="0" normalizeH="0" baseline="0" noProof="0" dirty="0" smtClean="0">
                <a:ln>
                  <a:noFill/>
                </a:ln>
                <a:solidFill>
                  <a:srgbClr val="09213B"/>
                </a:solidFill>
                <a:effectLst/>
                <a:uLnTx/>
                <a:uFillTx/>
                <a:latin typeface="Baskerville"/>
                <a:ea typeface="+mn-ea"/>
                <a:cs typeface="Baskerville"/>
              </a:rPr>
              <a:t> Friction: </a:t>
            </a: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kumimoji="0" lang="en-US" sz="2000" b="0" i="0" u="none" strike="noStrike" kern="1200" cap="none" spc="0" normalizeH="0" baseline="0" noProof="0" dirty="0" smtClean="0">
                <a:ln>
                  <a:noFill/>
                </a:ln>
                <a:solidFill>
                  <a:srgbClr val="09213B"/>
                </a:solidFill>
                <a:effectLst/>
                <a:uLnTx/>
                <a:uFillTx/>
                <a:latin typeface="Baskerville"/>
                <a:ea typeface="+mn-ea"/>
                <a:cs typeface="Baskerville"/>
              </a:rPr>
              <a:t>The dissipative</a:t>
            </a:r>
            <a:r>
              <a:rPr kumimoji="0" lang="en-US" sz="2000" b="0" i="0" u="none" strike="noStrike" kern="1200" cap="none" spc="0" normalizeH="0" noProof="0" dirty="0" smtClean="0">
                <a:ln>
                  <a:noFill/>
                </a:ln>
                <a:solidFill>
                  <a:srgbClr val="09213B"/>
                </a:solidFill>
                <a:effectLst/>
                <a:uLnTx/>
                <a:uFillTx/>
                <a:latin typeface="Baskerville"/>
                <a:ea typeface="+mn-ea"/>
                <a:cs typeface="Baskerville"/>
              </a:rPr>
              <a:t> force experienced when two surfaces in contact (but not sliding) with each other</a:t>
            </a: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lang="en-US" sz="2000" dirty="0" smtClean="0">
                <a:solidFill>
                  <a:srgbClr val="09213B"/>
                </a:solidFill>
                <a:latin typeface="Baskerville"/>
                <a:cs typeface="Baskerville"/>
              </a:rPr>
              <a:t>It is proportional to the normal force</a:t>
            </a:r>
            <a:endParaRPr kumimoji="0" lang="en-US" sz="2000" b="0" i="0" u="none" strike="noStrike" kern="1200" cap="none" spc="0" normalizeH="0" noProof="0" dirty="0" smtClean="0">
              <a:ln>
                <a:noFill/>
              </a:ln>
              <a:solidFill>
                <a:srgbClr val="09213B"/>
              </a:solidFill>
              <a:effectLst/>
              <a:uLnTx/>
              <a:uFillTx/>
              <a:latin typeface="Baskerville"/>
              <a:ea typeface="+mn-ea"/>
              <a:cs typeface="Baskerville"/>
            </a:endParaRP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kumimoji="0" lang="en-US" sz="2000" b="0" i="0" u="none" strike="noStrike" kern="1200" cap="none" spc="0" normalizeH="0" noProof="0" dirty="0" smtClean="0">
                <a:ln>
                  <a:noFill/>
                </a:ln>
                <a:solidFill>
                  <a:srgbClr val="09213B"/>
                </a:solidFill>
                <a:effectLst/>
                <a:uLnTx/>
                <a:uFillTx/>
                <a:latin typeface="Baskerville"/>
                <a:ea typeface="+mn-ea"/>
                <a:cs typeface="Baskerville"/>
              </a:rPr>
              <a:t>Its direction is always opposing any force being applied parallel to it.</a:t>
            </a: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lang="en-US" sz="2000" baseline="0" dirty="0" smtClean="0">
                <a:solidFill>
                  <a:srgbClr val="09213B"/>
                </a:solidFill>
                <a:latin typeface="Baskerville"/>
                <a:cs typeface="Baskerville"/>
              </a:rPr>
              <a:t>Static</a:t>
            </a:r>
            <a:r>
              <a:rPr lang="en-US" sz="2000" dirty="0" smtClean="0">
                <a:solidFill>
                  <a:srgbClr val="09213B"/>
                </a:solidFill>
                <a:latin typeface="Baskerville"/>
                <a:cs typeface="Baskerville"/>
              </a:rPr>
              <a:t> Friction force will increase to cancel out any force being applied.  There will not be any motion until you overcome the maximum</a:t>
            </a: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kumimoji="0" lang="en-US" sz="2000" b="0" i="0" u="none" strike="noStrike" kern="1200" cap="none" spc="0" normalizeH="0" baseline="0" noProof="0" dirty="0" smtClean="0">
                <a:ln>
                  <a:noFill/>
                </a:ln>
                <a:solidFill>
                  <a:srgbClr val="900000"/>
                </a:solidFill>
                <a:effectLst/>
                <a:uLnTx/>
                <a:uFillTx/>
                <a:latin typeface="Baskerville"/>
                <a:ea typeface="+mn-ea"/>
                <a:cs typeface="Baskerville"/>
              </a:rPr>
              <a:t>Q: For this block, find the force you must apply to get the block moving.</a:t>
            </a:r>
          </a:p>
        </p:txBody>
      </p:sp>
      <p:graphicFrame>
        <p:nvGraphicFramePr>
          <p:cNvPr id="60418" name="Object 2"/>
          <p:cNvGraphicFramePr>
            <a:graphicFrameLocks noChangeAspect="1"/>
          </p:cNvGraphicFramePr>
          <p:nvPr/>
        </p:nvGraphicFramePr>
        <p:xfrm>
          <a:off x="2837152" y="6238407"/>
          <a:ext cx="6230648" cy="543393"/>
        </p:xfrm>
        <a:graphic>
          <a:graphicData uri="http://schemas.openxmlformats.org/presentationml/2006/ole">
            <p:oleObj spid="_x0000_s65538" name="Equation" r:id="rId3" imgW="2527300" imgH="215900" progId="Equation.3">
              <p:embed/>
            </p:oleObj>
          </a:graphicData>
        </a:graphic>
      </p:graphicFrame>
      <p:sp>
        <p:nvSpPr>
          <p:cNvPr id="18" name="Rectangle 17"/>
          <p:cNvSpPr/>
          <p:nvPr/>
        </p:nvSpPr>
        <p:spPr>
          <a:xfrm>
            <a:off x="6477000" y="964168"/>
            <a:ext cx="838200" cy="838200"/>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1kg</a:t>
            </a:r>
            <a:endParaRPr lang="en-US" dirty="0"/>
          </a:p>
        </p:txBody>
      </p:sp>
      <p:sp>
        <p:nvSpPr>
          <p:cNvPr id="19" name="TextBox 18"/>
          <p:cNvSpPr txBox="1"/>
          <p:nvPr/>
        </p:nvSpPr>
        <p:spPr>
          <a:xfrm>
            <a:off x="5334000" y="1198602"/>
            <a:ext cx="1112729" cy="369332"/>
          </a:xfrm>
          <a:prstGeom prst="rect">
            <a:avLst/>
          </a:prstGeom>
          <a:noFill/>
        </p:spPr>
        <p:txBody>
          <a:bodyPr wrap="none" rtlCol="0">
            <a:spAutoFit/>
          </a:bodyPr>
          <a:lstStyle/>
          <a:p>
            <a:r>
              <a:rPr lang="en-US" dirty="0" smtClean="0"/>
              <a:t>No Push</a:t>
            </a:r>
            <a:endParaRPr lang="en-US" dirty="0"/>
          </a:p>
        </p:txBody>
      </p:sp>
      <p:sp>
        <p:nvSpPr>
          <p:cNvPr id="20" name="TextBox 19"/>
          <p:cNvSpPr txBox="1"/>
          <p:nvPr/>
        </p:nvSpPr>
        <p:spPr>
          <a:xfrm>
            <a:off x="7391400" y="1198602"/>
            <a:ext cx="775272" cy="369332"/>
          </a:xfrm>
          <a:prstGeom prst="rect">
            <a:avLst/>
          </a:prstGeom>
          <a:noFill/>
        </p:spPr>
        <p:txBody>
          <a:bodyPr wrap="none" rtlCol="0">
            <a:spAutoFit/>
          </a:bodyPr>
          <a:lstStyle/>
          <a:p>
            <a:r>
              <a:rPr lang="en-US" dirty="0" smtClean="0"/>
              <a:t>No F</a:t>
            </a:r>
            <a:r>
              <a:rPr lang="en-US" baseline="-25000" dirty="0" smtClean="0"/>
              <a:t>s</a:t>
            </a:r>
            <a:endParaRPr lang="en-US" baseline="-25000" dirty="0"/>
          </a:p>
        </p:txBody>
      </p:sp>
      <p:sp>
        <p:nvSpPr>
          <p:cNvPr id="22" name="Rectangle 21"/>
          <p:cNvSpPr/>
          <p:nvPr/>
        </p:nvSpPr>
        <p:spPr>
          <a:xfrm>
            <a:off x="6477000" y="2590800"/>
            <a:ext cx="838200" cy="838200"/>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1kg</a:t>
            </a:r>
            <a:endParaRPr lang="en-US" dirty="0"/>
          </a:p>
        </p:txBody>
      </p:sp>
      <p:sp>
        <p:nvSpPr>
          <p:cNvPr id="31" name="TextBox 30"/>
          <p:cNvSpPr txBox="1"/>
          <p:nvPr/>
        </p:nvSpPr>
        <p:spPr>
          <a:xfrm>
            <a:off x="7757964" y="2831068"/>
            <a:ext cx="395436" cy="369332"/>
          </a:xfrm>
          <a:prstGeom prst="rect">
            <a:avLst/>
          </a:prstGeom>
          <a:noFill/>
        </p:spPr>
        <p:txBody>
          <a:bodyPr wrap="none" rtlCol="0">
            <a:spAutoFit/>
          </a:bodyPr>
          <a:lstStyle/>
          <a:p>
            <a:r>
              <a:rPr lang="en-US" dirty="0" smtClean="0"/>
              <a:t>F</a:t>
            </a:r>
            <a:r>
              <a:rPr lang="en-US" baseline="-25000" dirty="0" smtClean="0"/>
              <a:t>s</a:t>
            </a:r>
            <a:endParaRPr lang="en-US" baseline="-25000" dirty="0"/>
          </a:p>
        </p:txBody>
      </p:sp>
      <p:sp>
        <p:nvSpPr>
          <p:cNvPr id="32" name="Right Arrow 31"/>
          <p:cNvSpPr/>
          <p:nvPr/>
        </p:nvSpPr>
        <p:spPr>
          <a:xfrm>
            <a:off x="6019800" y="2831068"/>
            <a:ext cx="457200" cy="369332"/>
          </a:xfrm>
          <a:prstGeom prst="rightArrow">
            <a:avLst>
              <a:gd name="adj1" fmla="val 50000"/>
              <a:gd name="adj2" fmla="val 50000"/>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ight Arrow 32"/>
          <p:cNvSpPr/>
          <p:nvPr/>
        </p:nvSpPr>
        <p:spPr>
          <a:xfrm flipH="1">
            <a:off x="7315200" y="2831068"/>
            <a:ext cx="457200" cy="369332"/>
          </a:xfrm>
          <a:prstGeom prst="rightArrow">
            <a:avLst>
              <a:gd name="adj1" fmla="val 50000"/>
              <a:gd name="adj2" fmla="val 50000"/>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wn Arrow 33"/>
          <p:cNvSpPr/>
          <p:nvPr/>
        </p:nvSpPr>
        <p:spPr>
          <a:xfrm>
            <a:off x="6739128" y="1600200"/>
            <a:ext cx="304800" cy="533400"/>
          </a:xfrm>
          <a:prstGeom prst="downArrow">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wn Arrow 34"/>
          <p:cNvSpPr/>
          <p:nvPr/>
        </p:nvSpPr>
        <p:spPr>
          <a:xfrm flipV="1">
            <a:off x="6739128" y="685800"/>
            <a:ext cx="304800" cy="533400"/>
          </a:xfrm>
          <a:prstGeom prst="downArrow">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Down Arrow 36"/>
          <p:cNvSpPr/>
          <p:nvPr/>
        </p:nvSpPr>
        <p:spPr>
          <a:xfrm>
            <a:off x="6739128" y="3200400"/>
            <a:ext cx="304800" cy="533400"/>
          </a:xfrm>
          <a:prstGeom prst="downArrow">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wn Arrow 37"/>
          <p:cNvSpPr/>
          <p:nvPr/>
        </p:nvSpPr>
        <p:spPr>
          <a:xfrm flipV="1">
            <a:off x="6739128" y="2286000"/>
            <a:ext cx="304800" cy="533400"/>
          </a:xfrm>
          <a:prstGeom prst="downArrow">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5105400" y="1802368"/>
            <a:ext cx="3486151" cy="1588"/>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477000" y="545068"/>
            <a:ext cx="360044" cy="369332"/>
          </a:xfrm>
          <a:prstGeom prst="rect">
            <a:avLst/>
          </a:prstGeom>
          <a:noFill/>
        </p:spPr>
        <p:txBody>
          <a:bodyPr wrap="none" rtlCol="0">
            <a:spAutoFit/>
          </a:bodyPr>
          <a:lstStyle/>
          <a:p>
            <a:r>
              <a:rPr lang="en-US" dirty="0" smtClean="0"/>
              <a:t>N</a:t>
            </a:r>
            <a:endParaRPr lang="en-US" dirty="0"/>
          </a:p>
        </p:txBody>
      </p:sp>
      <p:sp>
        <p:nvSpPr>
          <p:cNvPr id="42" name="TextBox 41"/>
          <p:cNvSpPr txBox="1"/>
          <p:nvPr/>
        </p:nvSpPr>
        <p:spPr>
          <a:xfrm>
            <a:off x="6324493" y="1752600"/>
            <a:ext cx="533507" cy="369332"/>
          </a:xfrm>
          <a:prstGeom prst="rect">
            <a:avLst/>
          </a:prstGeom>
          <a:noFill/>
        </p:spPr>
        <p:txBody>
          <a:bodyPr wrap="none" rtlCol="0">
            <a:spAutoFit/>
          </a:bodyPr>
          <a:lstStyle/>
          <a:p>
            <a:r>
              <a:rPr lang="en-US" dirty="0" smtClean="0"/>
              <a:t>mg</a:t>
            </a:r>
            <a:endParaRPr lang="en-US" dirty="0"/>
          </a:p>
        </p:txBody>
      </p:sp>
      <p:cxnSp>
        <p:nvCxnSpPr>
          <p:cNvPr id="43" name="Straight Connector 42"/>
          <p:cNvCxnSpPr/>
          <p:nvPr/>
        </p:nvCxnSpPr>
        <p:spPr>
          <a:xfrm>
            <a:off x="5105400" y="3467100"/>
            <a:ext cx="3486151" cy="1588"/>
          </a:xfrm>
          <a:prstGeom prst="line">
            <a:avLst/>
          </a:prstGeom>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6477000" y="2209800"/>
            <a:ext cx="360044" cy="369332"/>
          </a:xfrm>
          <a:prstGeom prst="rect">
            <a:avLst/>
          </a:prstGeom>
          <a:noFill/>
        </p:spPr>
        <p:txBody>
          <a:bodyPr wrap="none" rtlCol="0">
            <a:spAutoFit/>
          </a:bodyPr>
          <a:lstStyle/>
          <a:p>
            <a:r>
              <a:rPr lang="en-US" dirty="0" smtClean="0"/>
              <a:t>N</a:t>
            </a:r>
            <a:endParaRPr lang="en-US" dirty="0"/>
          </a:p>
        </p:txBody>
      </p:sp>
      <p:sp>
        <p:nvSpPr>
          <p:cNvPr id="45" name="TextBox 44"/>
          <p:cNvSpPr txBox="1"/>
          <p:nvPr/>
        </p:nvSpPr>
        <p:spPr>
          <a:xfrm>
            <a:off x="6324493" y="3417332"/>
            <a:ext cx="533507" cy="369332"/>
          </a:xfrm>
          <a:prstGeom prst="rect">
            <a:avLst/>
          </a:prstGeom>
          <a:noFill/>
        </p:spPr>
        <p:txBody>
          <a:bodyPr wrap="none" rtlCol="0">
            <a:spAutoFit/>
          </a:bodyPr>
          <a:lstStyle/>
          <a:p>
            <a:r>
              <a:rPr lang="en-US" dirty="0" smtClean="0"/>
              <a:t>mg</a:t>
            </a:r>
            <a:endParaRPr lang="en-US" dirty="0"/>
          </a:p>
        </p:txBody>
      </p:sp>
      <p:sp>
        <p:nvSpPr>
          <p:cNvPr id="46" name="TextBox 45"/>
          <p:cNvSpPr txBox="1"/>
          <p:nvPr/>
        </p:nvSpPr>
        <p:spPr>
          <a:xfrm>
            <a:off x="4265033" y="2514600"/>
            <a:ext cx="992767" cy="369332"/>
          </a:xfrm>
          <a:prstGeom prst="rect">
            <a:avLst/>
          </a:prstGeom>
          <a:noFill/>
        </p:spPr>
        <p:txBody>
          <a:bodyPr wrap="none" rtlCol="0">
            <a:spAutoFit/>
          </a:bodyPr>
          <a:lstStyle/>
          <a:p>
            <a:r>
              <a:rPr lang="en-US" b="1" dirty="0" smtClean="0">
                <a:solidFill>
                  <a:schemeClr val="accent6">
                    <a:lumMod val="75000"/>
                  </a:schemeClr>
                </a:solidFill>
              </a:rPr>
              <a:t>Q: F</a:t>
            </a:r>
            <a:r>
              <a:rPr lang="en-US" b="1" baseline="-25000" dirty="0" smtClean="0">
                <a:solidFill>
                  <a:schemeClr val="accent6">
                    <a:lumMod val="75000"/>
                  </a:schemeClr>
                </a:solidFill>
              </a:rPr>
              <a:t>s</a:t>
            </a:r>
            <a:r>
              <a:rPr lang="en-US" b="1" dirty="0" smtClean="0">
                <a:solidFill>
                  <a:schemeClr val="accent6">
                    <a:lumMod val="75000"/>
                  </a:schemeClr>
                </a:solidFill>
              </a:rPr>
              <a:t>=?</a:t>
            </a:r>
            <a:endParaRPr lang="en-US" b="1" dirty="0">
              <a:solidFill>
                <a:schemeClr val="accent6">
                  <a:lumMod val="75000"/>
                </a:schemeClr>
              </a:solidFill>
            </a:endParaRPr>
          </a:p>
        </p:txBody>
      </p:sp>
      <p:sp>
        <p:nvSpPr>
          <p:cNvPr id="47" name="TextBox 46"/>
          <p:cNvSpPr txBox="1"/>
          <p:nvPr/>
        </p:nvSpPr>
        <p:spPr>
          <a:xfrm>
            <a:off x="8153400" y="1752600"/>
            <a:ext cx="848305" cy="369332"/>
          </a:xfrm>
          <a:prstGeom prst="rect">
            <a:avLst/>
          </a:prstGeom>
          <a:noFill/>
        </p:spPr>
        <p:txBody>
          <a:bodyPr wrap="none" rtlCol="0">
            <a:spAutoFit/>
          </a:bodyPr>
          <a:lstStyle/>
          <a:p>
            <a:r>
              <a:rPr lang="en-US" dirty="0" smtClean="0">
                <a:latin typeface="American Typewriter"/>
                <a:cs typeface="American Typewriter"/>
              </a:rPr>
              <a:t>μ</a:t>
            </a:r>
            <a:r>
              <a:rPr lang="en-US" baseline="-25000" dirty="0" smtClean="0">
                <a:latin typeface="American Typewriter"/>
                <a:cs typeface="American Typewriter"/>
              </a:rPr>
              <a:t>s</a:t>
            </a:r>
            <a:r>
              <a:rPr lang="en-US" dirty="0" smtClean="0">
                <a:latin typeface="American Typewriter"/>
                <a:cs typeface="American Typewriter"/>
              </a:rPr>
              <a:t>=0.4</a:t>
            </a:r>
            <a:endParaRPr lang="en-US" baseline="-25000" dirty="0">
              <a:latin typeface="American Typewriter"/>
              <a:cs typeface="American Typewriter"/>
            </a:endParaRPr>
          </a:p>
        </p:txBody>
      </p:sp>
      <p:sp>
        <p:nvSpPr>
          <p:cNvPr id="48" name="TextBox 47"/>
          <p:cNvSpPr txBox="1"/>
          <p:nvPr/>
        </p:nvSpPr>
        <p:spPr>
          <a:xfrm>
            <a:off x="8167398" y="3364468"/>
            <a:ext cx="848305" cy="369332"/>
          </a:xfrm>
          <a:prstGeom prst="rect">
            <a:avLst/>
          </a:prstGeom>
          <a:noFill/>
        </p:spPr>
        <p:txBody>
          <a:bodyPr wrap="none" rtlCol="0">
            <a:spAutoFit/>
          </a:bodyPr>
          <a:lstStyle/>
          <a:p>
            <a:r>
              <a:rPr lang="en-US" dirty="0" smtClean="0">
                <a:latin typeface="American Typewriter"/>
                <a:cs typeface="American Typewriter"/>
              </a:rPr>
              <a:t>μ</a:t>
            </a:r>
            <a:r>
              <a:rPr lang="en-US" baseline="-25000" dirty="0" smtClean="0">
                <a:latin typeface="American Typewriter"/>
                <a:cs typeface="American Typewriter"/>
              </a:rPr>
              <a:t>s</a:t>
            </a:r>
            <a:r>
              <a:rPr lang="en-US" dirty="0" smtClean="0">
                <a:latin typeface="American Typewriter"/>
                <a:cs typeface="American Typewriter"/>
              </a:rPr>
              <a:t>=0.4</a:t>
            </a:r>
            <a:endParaRPr lang="en-US" baseline="-25000" dirty="0">
              <a:latin typeface="American Typewriter"/>
              <a:cs typeface="American Typewriter"/>
            </a:endParaRPr>
          </a:p>
        </p:txBody>
      </p:sp>
      <p:sp>
        <p:nvSpPr>
          <p:cNvPr id="49" name="TextBox 48"/>
          <p:cNvSpPr txBox="1"/>
          <p:nvPr/>
        </p:nvSpPr>
        <p:spPr>
          <a:xfrm>
            <a:off x="5410200" y="2831068"/>
            <a:ext cx="504315" cy="369332"/>
          </a:xfrm>
          <a:prstGeom prst="rect">
            <a:avLst/>
          </a:prstGeom>
          <a:noFill/>
        </p:spPr>
        <p:txBody>
          <a:bodyPr wrap="none" rtlCol="0">
            <a:spAutoFit/>
          </a:bodyPr>
          <a:lstStyle/>
          <a:p>
            <a:r>
              <a:rPr lang="en-US" dirty="0" smtClean="0"/>
              <a:t>1N</a:t>
            </a:r>
            <a:endParaRPr lang="en-US" dirty="0"/>
          </a:p>
        </p:txBody>
      </p:sp>
      <p:sp>
        <p:nvSpPr>
          <p:cNvPr id="50" name="Rectangle 49"/>
          <p:cNvSpPr/>
          <p:nvPr/>
        </p:nvSpPr>
        <p:spPr>
          <a:xfrm>
            <a:off x="6477000" y="4366736"/>
            <a:ext cx="838200" cy="838200"/>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1kg</a:t>
            </a:r>
            <a:endParaRPr lang="en-US" dirty="0"/>
          </a:p>
        </p:txBody>
      </p:sp>
      <p:sp>
        <p:nvSpPr>
          <p:cNvPr id="51" name="TextBox 50"/>
          <p:cNvSpPr txBox="1"/>
          <p:nvPr/>
        </p:nvSpPr>
        <p:spPr>
          <a:xfrm>
            <a:off x="7757964" y="4607004"/>
            <a:ext cx="395436" cy="369332"/>
          </a:xfrm>
          <a:prstGeom prst="rect">
            <a:avLst/>
          </a:prstGeom>
          <a:noFill/>
        </p:spPr>
        <p:txBody>
          <a:bodyPr wrap="none" rtlCol="0">
            <a:spAutoFit/>
          </a:bodyPr>
          <a:lstStyle/>
          <a:p>
            <a:r>
              <a:rPr lang="en-US" dirty="0" smtClean="0"/>
              <a:t>F</a:t>
            </a:r>
            <a:r>
              <a:rPr lang="en-US" baseline="-25000" dirty="0" smtClean="0"/>
              <a:t>s</a:t>
            </a:r>
            <a:endParaRPr lang="en-US" baseline="-25000" dirty="0"/>
          </a:p>
        </p:txBody>
      </p:sp>
      <p:sp>
        <p:nvSpPr>
          <p:cNvPr id="52" name="Right Arrow 51"/>
          <p:cNvSpPr/>
          <p:nvPr/>
        </p:nvSpPr>
        <p:spPr>
          <a:xfrm>
            <a:off x="6019800" y="4607004"/>
            <a:ext cx="457200" cy="369332"/>
          </a:xfrm>
          <a:prstGeom prst="rightArrow">
            <a:avLst>
              <a:gd name="adj1" fmla="val 50000"/>
              <a:gd name="adj2" fmla="val 50000"/>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ight Arrow 52"/>
          <p:cNvSpPr/>
          <p:nvPr/>
        </p:nvSpPr>
        <p:spPr>
          <a:xfrm flipH="1">
            <a:off x="7315200" y="4607004"/>
            <a:ext cx="457200" cy="369332"/>
          </a:xfrm>
          <a:prstGeom prst="rightArrow">
            <a:avLst>
              <a:gd name="adj1" fmla="val 50000"/>
              <a:gd name="adj2" fmla="val 50000"/>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Down Arrow 53"/>
          <p:cNvSpPr/>
          <p:nvPr/>
        </p:nvSpPr>
        <p:spPr>
          <a:xfrm>
            <a:off x="6739128" y="4976336"/>
            <a:ext cx="304800" cy="533400"/>
          </a:xfrm>
          <a:prstGeom prst="downArrow">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Down Arrow 54"/>
          <p:cNvSpPr/>
          <p:nvPr/>
        </p:nvSpPr>
        <p:spPr>
          <a:xfrm flipV="1">
            <a:off x="6739128" y="4061936"/>
            <a:ext cx="304800" cy="533400"/>
          </a:xfrm>
          <a:prstGeom prst="downArrow">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p:cNvCxnSpPr/>
          <p:nvPr/>
        </p:nvCxnSpPr>
        <p:spPr>
          <a:xfrm>
            <a:off x="5105400" y="5243036"/>
            <a:ext cx="3486151" cy="1588"/>
          </a:xfrm>
          <a:prstGeom prst="line">
            <a:avLst/>
          </a:prstGeom>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6477000" y="3985736"/>
            <a:ext cx="360044" cy="369332"/>
          </a:xfrm>
          <a:prstGeom prst="rect">
            <a:avLst/>
          </a:prstGeom>
          <a:noFill/>
        </p:spPr>
        <p:txBody>
          <a:bodyPr wrap="none" rtlCol="0">
            <a:spAutoFit/>
          </a:bodyPr>
          <a:lstStyle/>
          <a:p>
            <a:r>
              <a:rPr lang="en-US" dirty="0" smtClean="0"/>
              <a:t>N</a:t>
            </a:r>
            <a:endParaRPr lang="en-US" dirty="0"/>
          </a:p>
        </p:txBody>
      </p:sp>
      <p:sp>
        <p:nvSpPr>
          <p:cNvPr id="58" name="TextBox 57"/>
          <p:cNvSpPr txBox="1"/>
          <p:nvPr/>
        </p:nvSpPr>
        <p:spPr>
          <a:xfrm>
            <a:off x="6324493" y="5193268"/>
            <a:ext cx="533507" cy="369332"/>
          </a:xfrm>
          <a:prstGeom prst="rect">
            <a:avLst/>
          </a:prstGeom>
          <a:noFill/>
        </p:spPr>
        <p:txBody>
          <a:bodyPr wrap="none" rtlCol="0">
            <a:spAutoFit/>
          </a:bodyPr>
          <a:lstStyle/>
          <a:p>
            <a:r>
              <a:rPr lang="en-US" dirty="0" smtClean="0"/>
              <a:t>mg</a:t>
            </a:r>
            <a:endParaRPr lang="en-US" dirty="0"/>
          </a:p>
        </p:txBody>
      </p:sp>
      <p:sp>
        <p:nvSpPr>
          <p:cNvPr id="59" name="TextBox 58"/>
          <p:cNvSpPr txBox="1"/>
          <p:nvPr/>
        </p:nvSpPr>
        <p:spPr>
          <a:xfrm>
            <a:off x="4265033" y="4290536"/>
            <a:ext cx="992767" cy="369332"/>
          </a:xfrm>
          <a:prstGeom prst="rect">
            <a:avLst/>
          </a:prstGeom>
          <a:noFill/>
        </p:spPr>
        <p:txBody>
          <a:bodyPr wrap="none" rtlCol="0">
            <a:spAutoFit/>
          </a:bodyPr>
          <a:lstStyle/>
          <a:p>
            <a:r>
              <a:rPr lang="en-US" b="1" dirty="0" smtClean="0">
                <a:solidFill>
                  <a:schemeClr val="accent6">
                    <a:lumMod val="75000"/>
                  </a:schemeClr>
                </a:solidFill>
              </a:rPr>
              <a:t>Q: F</a:t>
            </a:r>
            <a:r>
              <a:rPr lang="en-US" b="1" baseline="-25000" dirty="0" smtClean="0">
                <a:solidFill>
                  <a:schemeClr val="accent6">
                    <a:lumMod val="75000"/>
                  </a:schemeClr>
                </a:solidFill>
              </a:rPr>
              <a:t>s</a:t>
            </a:r>
            <a:r>
              <a:rPr lang="en-US" b="1" dirty="0" smtClean="0">
                <a:solidFill>
                  <a:schemeClr val="accent6">
                    <a:lumMod val="75000"/>
                  </a:schemeClr>
                </a:solidFill>
              </a:rPr>
              <a:t>=?</a:t>
            </a:r>
            <a:endParaRPr lang="en-US" b="1" dirty="0">
              <a:solidFill>
                <a:schemeClr val="accent6">
                  <a:lumMod val="75000"/>
                </a:schemeClr>
              </a:solidFill>
            </a:endParaRPr>
          </a:p>
        </p:txBody>
      </p:sp>
      <p:sp>
        <p:nvSpPr>
          <p:cNvPr id="60" name="TextBox 59"/>
          <p:cNvSpPr txBox="1"/>
          <p:nvPr/>
        </p:nvSpPr>
        <p:spPr>
          <a:xfrm>
            <a:off x="8167398" y="5140404"/>
            <a:ext cx="848305" cy="369332"/>
          </a:xfrm>
          <a:prstGeom prst="rect">
            <a:avLst/>
          </a:prstGeom>
          <a:noFill/>
        </p:spPr>
        <p:txBody>
          <a:bodyPr wrap="none" rtlCol="0">
            <a:spAutoFit/>
          </a:bodyPr>
          <a:lstStyle/>
          <a:p>
            <a:r>
              <a:rPr lang="en-US" dirty="0" smtClean="0">
                <a:latin typeface="American Typewriter"/>
                <a:cs typeface="American Typewriter"/>
              </a:rPr>
              <a:t>μ</a:t>
            </a:r>
            <a:r>
              <a:rPr lang="en-US" baseline="-25000" dirty="0" smtClean="0">
                <a:latin typeface="American Typewriter"/>
                <a:cs typeface="American Typewriter"/>
              </a:rPr>
              <a:t>s</a:t>
            </a:r>
            <a:r>
              <a:rPr lang="en-US" dirty="0" smtClean="0">
                <a:latin typeface="American Typewriter"/>
                <a:cs typeface="American Typewriter"/>
              </a:rPr>
              <a:t>=0.4</a:t>
            </a:r>
            <a:endParaRPr lang="en-US" baseline="-25000" dirty="0">
              <a:latin typeface="American Typewriter"/>
              <a:cs typeface="American Typewriter"/>
            </a:endParaRPr>
          </a:p>
        </p:txBody>
      </p:sp>
      <p:sp>
        <p:nvSpPr>
          <p:cNvPr id="61" name="TextBox 60"/>
          <p:cNvSpPr txBox="1"/>
          <p:nvPr/>
        </p:nvSpPr>
        <p:spPr>
          <a:xfrm>
            <a:off x="5410200" y="4607004"/>
            <a:ext cx="504315" cy="369332"/>
          </a:xfrm>
          <a:prstGeom prst="rect">
            <a:avLst/>
          </a:prstGeom>
          <a:noFill/>
        </p:spPr>
        <p:txBody>
          <a:bodyPr wrap="none" rtlCol="0">
            <a:spAutoFit/>
          </a:bodyPr>
          <a:lstStyle/>
          <a:p>
            <a:r>
              <a:rPr lang="en-US" dirty="0" smtClean="0"/>
              <a:t>3N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9275" y="107576"/>
            <a:ext cx="8042276" cy="578224"/>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accent1"/>
                </a:solidFill>
                <a:effectLst/>
                <a:uLnTx/>
                <a:uFillTx/>
                <a:latin typeface="Baskerville"/>
                <a:ea typeface="+mj-ea"/>
                <a:cs typeface="Baskerville"/>
              </a:rPr>
              <a:t>Forces</a:t>
            </a:r>
            <a:r>
              <a:rPr kumimoji="0" lang="en-US" sz="4000" b="0" i="0" u="none" strike="noStrike" kern="1200" cap="none" spc="0" normalizeH="0" noProof="0" dirty="0" smtClean="0">
                <a:ln>
                  <a:noFill/>
                </a:ln>
                <a:solidFill>
                  <a:schemeClr val="accent1"/>
                </a:solidFill>
                <a:effectLst/>
                <a:uLnTx/>
                <a:uFillTx/>
                <a:latin typeface="Baskerville"/>
                <a:ea typeface="+mj-ea"/>
                <a:cs typeface="Baskerville"/>
              </a:rPr>
              <a:t> Continued</a:t>
            </a:r>
            <a:endParaRPr kumimoji="0" lang="en-US" sz="4000" b="0" i="0" u="none" strike="noStrike" kern="1200" cap="none" spc="0" normalizeH="0" baseline="0" noProof="0" dirty="0">
              <a:ln>
                <a:noFill/>
              </a:ln>
              <a:solidFill>
                <a:schemeClr val="accent1"/>
              </a:solidFill>
              <a:effectLst/>
              <a:uLnTx/>
              <a:uFillTx/>
              <a:latin typeface="Baskerville"/>
              <a:ea typeface="+mj-ea"/>
              <a:cs typeface="Baskerville"/>
            </a:endParaRPr>
          </a:p>
        </p:txBody>
      </p:sp>
      <p:sp>
        <p:nvSpPr>
          <p:cNvPr id="5" name="Content Placeholder 2"/>
          <p:cNvSpPr txBox="1">
            <a:spLocks/>
          </p:cNvSpPr>
          <p:nvPr/>
        </p:nvSpPr>
        <p:spPr>
          <a:xfrm>
            <a:off x="152400" y="723900"/>
            <a:ext cx="4267200" cy="5514507"/>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tabLst/>
              <a:defRPr/>
            </a:pPr>
            <a:r>
              <a:rPr lang="en-US" sz="2000" b="1" dirty="0" smtClean="0">
                <a:solidFill>
                  <a:srgbClr val="09213B"/>
                </a:solidFill>
                <a:latin typeface="Baskerville"/>
                <a:cs typeface="Baskerville"/>
              </a:rPr>
              <a:t>Tension</a:t>
            </a:r>
            <a:endParaRPr kumimoji="0" lang="en-US" sz="2000" b="1" i="0" u="none" strike="noStrike" kern="1200" cap="none" spc="0" normalizeH="0" baseline="0" noProof="0" dirty="0" smtClean="0">
              <a:ln>
                <a:noFill/>
              </a:ln>
              <a:solidFill>
                <a:srgbClr val="09213B"/>
              </a:solidFill>
              <a:effectLst/>
              <a:uLnTx/>
              <a:uFillTx/>
              <a:latin typeface="Baskerville"/>
              <a:ea typeface="+mn-ea"/>
              <a:cs typeface="Baskerville"/>
            </a:endParaRP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kumimoji="0" lang="en-US" sz="2000" b="0" i="0" u="none" strike="noStrike" kern="1200" cap="none" spc="0" normalizeH="0" baseline="0" noProof="0" dirty="0" smtClean="0">
                <a:ln>
                  <a:noFill/>
                </a:ln>
                <a:solidFill>
                  <a:srgbClr val="09213B"/>
                </a:solidFill>
                <a:effectLst/>
                <a:uLnTx/>
                <a:uFillTx/>
                <a:latin typeface="Baskerville"/>
                <a:ea typeface="+mn-ea"/>
                <a:cs typeface="Baskerville"/>
              </a:rPr>
              <a:t>Tension</a:t>
            </a:r>
            <a:r>
              <a:rPr kumimoji="0" lang="en-US" sz="2000" b="0" i="0" u="none" strike="noStrike" kern="1200" cap="none" spc="0" normalizeH="0" noProof="0" dirty="0" smtClean="0">
                <a:ln>
                  <a:noFill/>
                </a:ln>
                <a:solidFill>
                  <a:srgbClr val="09213B"/>
                </a:solidFill>
                <a:effectLst/>
                <a:uLnTx/>
                <a:uFillTx/>
                <a:latin typeface="Baskerville"/>
                <a:ea typeface="+mn-ea"/>
                <a:cs typeface="Baskerville"/>
              </a:rPr>
              <a:t> in a rope (or cable, rod, etc.) is due to the bond forces keeping the rope together.  We will not solve for it directly, it will either be given or we must use Newton’s laws to solve for it.</a:t>
            </a: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tabLst/>
              <a:defRPr/>
            </a:pPr>
            <a:endParaRPr lang="en-US" sz="2000" dirty="0" smtClean="0">
              <a:solidFill>
                <a:srgbClr val="09213B"/>
              </a:solidFill>
              <a:latin typeface="Baskerville"/>
              <a:cs typeface="Baskerville"/>
            </a:endParaRP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tabLst/>
              <a:defRPr/>
            </a:pPr>
            <a:r>
              <a:rPr lang="en-US" sz="2000" b="1" dirty="0" smtClean="0">
                <a:solidFill>
                  <a:srgbClr val="09213B"/>
                </a:solidFill>
                <a:latin typeface="Baskerville"/>
                <a:cs typeface="Baskerville"/>
              </a:rPr>
              <a:t>Spring Force</a:t>
            </a: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kumimoji="0" lang="en-US" sz="2000" b="0" i="0" u="none" strike="noStrike" kern="1200" cap="none" spc="0" normalizeH="0" noProof="0" dirty="0" smtClean="0">
                <a:ln>
                  <a:noFill/>
                </a:ln>
                <a:solidFill>
                  <a:srgbClr val="09213B"/>
                </a:solidFill>
                <a:effectLst/>
                <a:uLnTx/>
                <a:uFillTx/>
                <a:latin typeface="Baskerville"/>
                <a:ea typeface="+mn-ea"/>
                <a:cs typeface="Baskerville"/>
              </a:rPr>
              <a:t>The spring force is proportional to the displacement (x) and the </a:t>
            </a:r>
            <a:r>
              <a:rPr lang="en-US" sz="2000" dirty="0" smtClean="0">
                <a:solidFill>
                  <a:srgbClr val="09213B"/>
                </a:solidFill>
                <a:latin typeface="Baskerville"/>
                <a:cs typeface="Baskerville"/>
              </a:rPr>
              <a:t>tightness of the spring (k) called the spring constant.  It opposes the displacement.</a:t>
            </a:r>
            <a:r>
              <a:rPr kumimoji="0" lang="en-US" sz="2000" b="0" i="0" u="none" strike="noStrike" kern="1200" cap="none" spc="0" normalizeH="0" noProof="0" dirty="0" smtClean="0">
                <a:ln>
                  <a:noFill/>
                </a:ln>
                <a:solidFill>
                  <a:srgbClr val="09213B"/>
                </a:solidFill>
                <a:effectLst/>
                <a:uLnTx/>
                <a:uFillTx/>
                <a:latin typeface="Baskerville"/>
                <a:ea typeface="+mn-ea"/>
                <a:cs typeface="Baskerville"/>
              </a:rPr>
              <a:t> </a:t>
            </a:r>
          </a:p>
        </p:txBody>
      </p:sp>
      <p:graphicFrame>
        <p:nvGraphicFramePr>
          <p:cNvPr id="66562" name="Object 2"/>
          <p:cNvGraphicFramePr>
            <a:graphicFrameLocks noChangeAspect="1"/>
          </p:cNvGraphicFramePr>
          <p:nvPr/>
        </p:nvGraphicFramePr>
        <p:xfrm>
          <a:off x="1371600" y="5941896"/>
          <a:ext cx="1676400" cy="593021"/>
        </p:xfrm>
        <a:graphic>
          <a:graphicData uri="http://schemas.openxmlformats.org/presentationml/2006/ole">
            <p:oleObj spid="_x0000_s66562" name="Equation" r:id="rId3" imgW="660400" imgH="228600" progId="Equation.3">
              <p:embed/>
            </p:oleObj>
          </a:graphicData>
        </a:graphic>
      </p:graphicFrame>
      <p:sp>
        <p:nvSpPr>
          <p:cNvPr id="7" name="Content Placeholder 2"/>
          <p:cNvSpPr txBox="1">
            <a:spLocks/>
          </p:cNvSpPr>
          <p:nvPr/>
        </p:nvSpPr>
        <p:spPr>
          <a:xfrm>
            <a:off x="4724400" y="723900"/>
            <a:ext cx="4267200" cy="5811017"/>
          </a:xfrm>
          <a:prstGeom prst="rect">
            <a:avLst/>
          </a:prstGeom>
        </p:spPr>
        <p:txBody>
          <a:bodyPr vert="horz" lIns="91440" tIns="45720" rIns="91440" bIns="45720" rtlCol="0">
            <a:normAutofit fontScale="92500" lnSpcReduction="10000"/>
          </a:bodyPr>
          <a:lstStyle/>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tabLst/>
              <a:defRPr/>
            </a:pPr>
            <a:r>
              <a:rPr lang="en-US" sz="2000" b="1" dirty="0" smtClean="0">
                <a:solidFill>
                  <a:srgbClr val="09213B"/>
                </a:solidFill>
                <a:latin typeface="Baskerville"/>
                <a:cs typeface="Baskerville"/>
              </a:rPr>
              <a:t>Buoyant Force</a:t>
            </a:r>
            <a:endParaRPr kumimoji="0" lang="en-US" sz="2000" b="1" i="0" u="none" strike="noStrike" kern="1200" cap="none" spc="0" normalizeH="0" baseline="0" noProof="0" dirty="0" smtClean="0">
              <a:ln>
                <a:noFill/>
              </a:ln>
              <a:solidFill>
                <a:srgbClr val="09213B"/>
              </a:solidFill>
              <a:effectLst/>
              <a:uLnTx/>
              <a:uFillTx/>
              <a:latin typeface="Baskerville"/>
              <a:ea typeface="+mn-ea"/>
              <a:cs typeface="Baskerville"/>
            </a:endParaRP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tabLst/>
              <a:defRPr/>
            </a:pPr>
            <a:endParaRPr kumimoji="0" lang="en-US" sz="2000" b="0" i="0" u="none" strike="noStrike" kern="1200" cap="none" spc="0" normalizeH="0" baseline="0" noProof="0" dirty="0" smtClean="0">
              <a:ln>
                <a:noFill/>
              </a:ln>
              <a:solidFill>
                <a:srgbClr val="09213B"/>
              </a:solidFill>
              <a:effectLst/>
              <a:uLnTx/>
              <a:uFillTx/>
              <a:latin typeface="Baskerville"/>
              <a:ea typeface="+mn-ea"/>
              <a:cs typeface="Baskerville"/>
            </a:endParaRP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kumimoji="0" lang="en-US" sz="2000" b="0" i="0" u="none" strike="noStrike" kern="1200" cap="none" spc="0" normalizeH="0" baseline="0" noProof="0" dirty="0" smtClean="0">
                <a:ln>
                  <a:noFill/>
                </a:ln>
                <a:solidFill>
                  <a:srgbClr val="09213B"/>
                </a:solidFill>
                <a:effectLst/>
                <a:uLnTx/>
                <a:uFillTx/>
                <a:latin typeface="Baskerville"/>
                <a:ea typeface="+mn-ea"/>
                <a:cs typeface="Baskerville"/>
              </a:rPr>
              <a:t>The buoyant</a:t>
            </a:r>
            <a:r>
              <a:rPr kumimoji="0" lang="en-US" sz="2000" b="0" i="0" u="none" strike="noStrike" kern="1200" cap="none" spc="0" normalizeH="0" noProof="0" dirty="0" smtClean="0">
                <a:ln>
                  <a:noFill/>
                </a:ln>
                <a:solidFill>
                  <a:srgbClr val="09213B"/>
                </a:solidFill>
                <a:effectLst/>
                <a:uLnTx/>
                <a:uFillTx/>
                <a:latin typeface="Baskerville"/>
                <a:ea typeface="+mn-ea"/>
                <a:cs typeface="Baskerville"/>
              </a:rPr>
              <a:t> force is equal to the weight of the fluid displaced.</a:t>
            </a: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lang="en-US" sz="2000" dirty="0" smtClean="0">
                <a:solidFill>
                  <a:srgbClr val="900000"/>
                </a:solidFill>
                <a:latin typeface="Baskerville"/>
                <a:cs typeface="Baskerville"/>
              </a:rPr>
              <a:t>Q: Find out how much of the iceberg is underwater if density of ice is 900 kg/m</a:t>
            </a:r>
            <a:r>
              <a:rPr lang="en-US" sz="2000" baseline="30000" dirty="0" smtClean="0">
                <a:solidFill>
                  <a:srgbClr val="900000"/>
                </a:solidFill>
                <a:latin typeface="Baskerville"/>
                <a:cs typeface="Baskerville"/>
              </a:rPr>
              <a:t>3</a:t>
            </a: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tabLst/>
              <a:defRPr/>
            </a:pPr>
            <a:endParaRPr lang="en-US" sz="2000" b="1" dirty="0" smtClean="0">
              <a:solidFill>
                <a:srgbClr val="09213B"/>
              </a:solidFill>
              <a:latin typeface="Baskerville"/>
              <a:cs typeface="Baskerville"/>
            </a:endParaRP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tabLst/>
              <a:defRPr/>
            </a:pPr>
            <a:r>
              <a:rPr lang="en-US" sz="2000" b="1" dirty="0" smtClean="0">
                <a:solidFill>
                  <a:srgbClr val="09213B"/>
                </a:solidFill>
                <a:latin typeface="Baskerville"/>
                <a:cs typeface="Baskerville"/>
              </a:rPr>
              <a:t>Drag Force</a:t>
            </a: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tabLst/>
              <a:defRPr/>
            </a:pPr>
            <a:endParaRPr lang="en-US" sz="2000" b="1" dirty="0" smtClean="0">
              <a:solidFill>
                <a:srgbClr val="09213B"/>
              </a:solidFill>
              <a:latin typeface="Baskerville"/>
              <a:cs typeface="Baskerville"/>
            </a:endParaRP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kumimoji="0" lang="en-US" sz="2000" b="0" i="0" u="none" strike="noStrike" kern="1200" cap="none" spc="0" normalizeH="0" noProof="0" dirty="0" smtClean="0">
                <a:ln>
                  <a:noFill/>
                </a:ln>
                <a:solidFill>
                  <a:srgbClr val="09213B"/>
                </a:solidFill>
                <a:effectLst/>
                <a:uLnTx/>
                <a:uFillTx/>
                <a:latin typeface="Baskerville"/>
                <a:ea typeface="+mn-ea"/>
                <a:cs typeface="Baskerville"/>
              </a:rPr>
              <a:t>The Drag force is proportional</a:t>
            </a:r>
            <a:br>
              <a:rPr kumimoji="0" lang="en-US" sz="2000" b="0" i="0" u="none" strike="noStrike" kern="1200" cap="none" spc="0" normalizeH="0" noProof="0" dirty="0" smtClean="0">
                <a:ln>
                  <a:noFill/>
                </a:ln>
                <a:solidFill>
                  <a:srgbClr val="09213B"/>
                </a:solidFill>
                <a:effectLst/>
                <a:uLnTx/>
                <a:uFillTx/>
                <a:latin typeface="Baskerville"/>
                <a:ea typeface="+mn-ea"/>
                <a:cs typeface="Baskerville"/>
              </a:rPr>
            </a:br>
            <a:r>
              <a:rPr kumimoji="0" lang="en-US" sz="2000" b="0" i="0" u="none" strike="noStrike" kern="1200" cap="none" spc="0" normalizeH="0" noProof="0" dirty="0" smtClean="0">
                <a:ln>
                  <a:noFill/>
                </a:ln>
                <a:solidFill>
                  <a:srgbClr val="09213B"/>
                </a:solidFill>
                <a:effectLst/>
                <a:uLnTx/>
                <a:uFillTx/>
                <a:latin typeface="Baskerville"/>
                <a:ea typeface="+mn-ea"/>
                <a:cs typeface="Baskerville"/>
              </a:rPr>
              <a:t>to the cross sectional area (the </a:t>
            </a:r>
            <a:br>
              <a:rPr kumimoji="0" lang="en-US" sz="2000" b="0" i="0" u="none" strike="noStrike" kern="1200" cap="none" spc="0" normalizeH="0" noProof="0" dirty="0" smtClean="0">
                <a:ln>
                  <a:noFill/>
                </a:ln>
                <a:solidFill>
                  <a:srgbClr val="09213B"/>
                </a:solidFill>
                <a:effectLst/>
                <a:uLnTx/>
                <a:uFillTx/>
                <a:latin typeface="Baskerville"/>
                <a:ea typeface="+mn-ea"/>
                <a:cs typeface="Baskerville"/>
              </a:rPr>
            </a:br>
            <a:r>
              <a:rPr kumimoji="0" lang="en-US" sz="2000" b="0" i="0" u="none" strike="noStrike" kern="1200" cap="none" spc="0" normalizeH="0" noProof="0" dirty="0" smtClean="0">
                <a:ln>
                  <a:noFill/>
                </a:ln>
                <a:solidFill>
                  <a:srgbClr val="09213B"/>
                </a:solidFill>
                <a:effectLst/>
                <a:uLnTx/>
                <a:uFillTx/>
                <a:latin typeface="Baskerville"/>
                <a:ea typeface="+mn-ea"/>
                <a:cs typeface="Baskerville"/>
              </a:rPr>
              <a:t>profile the drag force sees) the </a:t>
            </a:r>
            <a:br>
              <a:rPr kumimoji="0" lang="en-US" sz="2000" b="0" i="0" u="none" strike="noStrike" kern="1200" cap="none" spc="0" normalizeH="0" noProof="0" dirty="0" smtClean="0">
                <a:ln>
                  <a:noFill/>
                </a:ln>
                <a:solidFill>
                  <a:srgbClr val="09213B"/>
                </a:solidFill>
                <a:effectLst/>
                <a:uLnTx/>
                <a:uFillTx/>
                <a:latin typeface="Baskerville"/>
                <a:ea typeface="+mn-ea"/>
                <a:cs typeface="Baskerville"/>
              </a:rPr>
            </a:br>
            <a:r>
              <a:rPr kumimoji="0" lang="en-US" sz="2000" b="0" i="0" u="none" strike="noStrike" kern="1200" cap="none" spc="0" normalizeH="0" noProof="0" dirty="0" smtClean="0">
                <a:ln>
                  <a:noFill/>
                </a:ln>
                <a:solidFill>
                  <a:srgbClr val="09213B"/>
                </a:solidFill>
                <a:effectLst/>
                <a:uLnTx/>
                <a:uFillTx/>
                <a:latin typeface="Baskerville"/>
                <a:ea typeface="+mn-ea"/>
                <a:cs typeface="Baskerville"/>
              </a:rPr>
              <a:t>velocity of the object, and the </a:t>
            </a:r>
            <a:br>
              <a:rPr kumimoji="0" lang="en-US" sz="2000" b="0" i="0" u="none" strike="noStrike" kern="1200" cap="none" spc="0" normalizeH="0" noProof="0" dirty="0" smtClean="0">
                <a:ln>
                  <a:noFill/>
                </a:ln>
                <a:solidFill>
                  <a:srgbClr val="09213B"/>
                </a:solidFill>
                <a:effectLst/>
                <a:uLnTx/>
                <a:uFillTx/>
                <a:latin typeface="Baskerville"/>
                <a:ea typeface="+mn-ea"/>
                <a:cs typeface="Baskerville"/>
              </a:rPr>
            </a:br>
            <a:r>
              <a:rPr kumimoji="0" lang="en-US" sz="2000" b="0" i="0" u="none" strike="noStrike" kern="1200" cap="none" spc="0" normalizeH="0" noProof="0" dirty="0" smtClean="0">
                <a:ln>
                  <a:noFill/>
                </a:ln>
                <a:solidFill>
                  <a:srgbClr val="09213B"/>
                </a:solidFill>
                <a:effectLst/>
                <a:uLnTx/>
                <a:uFillTx/>
                <a:latin typeface="Baskerville"/>
                <a:ea typeface="+mn-ea"/>
                <a:cs typeface="Baskerville"/>
              </a:rPr>
              <a:t>density of the fluid you’re </a:t>
            </a:r>
            <a:br>
              <a:rPr kumimoji="0" lang="en-US" sz="2000" b="0" i="0" u="none" strike="noStrike" kern="1200" cap="none" spc="0" normalizeH="0" noProof="0" dirty="0" smtClean="0">
                <a:ln>
                  <a:noFill/>
                </a:ln>
                <a:solidFill>
                  <a:srgbClr val="09213B"/>
                </a:solidFill>
                <a:effectLst/>
                <a:uLnTx/>
                <a:uFillTx/>
                <a:latin typeface="Baskerville"/>
                <a:ea typeface="+mn-ea"/>
                <a:cs typeface="Baskerville"/>
              </a:rPr>
            </a:br>
            <a:r>
              <a:rPr kumimoji="0" lang="en-US" sz="2000" b="0" i="0" u="none" strike="noStrike" kern="1200" cap="none" spc="0" normalizeH="0" noProof="0" dirty="0" smtClean="0">
                <a:ln>
                  <a:noFill/>
                </a:ln>
                <a:solidFill>
                  <a:srgbClr val="09213B"/>
                </a:solidFill>
                <a:effectLst/>
                <a:uLnTx/>
                <a:uFillTx/>
                <a:latin typeface="Baskerville"/>
                <a:ea typeface="+mn-ea"/>
                <a:cs typeface="Baskerville"/>
              </a:rPr>
              <a:t>passing through. </a:t>
            </a:r>
          </a:p>
        </p:txBody>
      </p:sp>
      <p:pic>
        <p:nvPicPr>
          <p:cNvPr id="21" name="Picture 20"/>
          <p:cNvPicPr>
            <a:picLocks noChangeAspect="1"/>
          </p:cNvPicPr>
          <p:nvPr/>
        </p:nvPicPr>
        <p:blipFill>
          <a:blip r:embed="rId4"/>
          <a:stretch>
            <a:fillRect/>
          </a:stretch>
        </p:blipFill>
        <p:spPr>
          <a:xfrm>
            <a:off x="7010400" y="107576"/>
            <a:ext cx="1981200" cy="1485900"/>
          </a:xfrm>
          <a:prstGeom prst="rect">
            <a:avLst/>
          </a:prstGeom>
        </p:spPr>
      </p:pic>
      <p:graphicFrame>
        <p:nvGraphicFramePr>
          <p:cNvPr id="66563" name="Object 3"/>
          <p:cNvGraphicFramePr>
            <a:graphicFrameLocks noChangeAspect="1"/>
          </p:cNvGraphicFramePr>
          <p:nvPr/>
        </p:nvGraphicFramePr>
        <p:xfrm>
          <a:off x="4800600" y="1143000"/>
          <a:ext cx="2433637" cy="451616"/>
        </p:xfrm>
        <a:graphic>
          <a:graphicData uri="http://schemas.openxmlformats.org/presentationml/2006/ole">
            <p:oleObj spid="_x0000_s66563" name="Equation" r:id="rId5" imgW="1257300" imgH="228600" progId="Equation.3">
              <p:embed/>
            </p:oleObj>
          </a:graphicData>
        </a:graphic>
      </p:graphicFrame>
      <p:pic>
        <p:nvPicPr>
          <p:cNvPr id="22" name="Picture 21"/>
          <p:cNvPicPr>
            <a:picLocks noChangeAspect="1"/>
          </p:cNvPicPr>
          <p:nvPr/>
        </p:nvPicPr>
        <p:blipFill>
          <a:blip r:embed="rId6"/>
          <a:stretch>
            <a:fillRect/>
          </a:stretch>
        </p:blipFill>
        <p:spPr>
          <a:xfrm>
            <a:off x="8228250" y="4055946"/>
            <a:ext cx="915750" cy="1885950"/>
          </a:xfrm>
          <a:prstGeom prst="rect">
            <a:avLst/>
          </a:prstGeom>
        </p:spPr>
      </p:pic>
      <p:graphicFrame>
        <p:nvGraphicFramePr>
          <p:cNvPr id="66564" name="Object 4"/>
          <p:cNvGraphicFramePr>
            <a:graphicFrameLocks noChangeAspect="1"/>
          </p:cNvGraphicFramePr>
          <p:nvPr/>
        </p:nvGraphicFramePr>
        <p:xfrm>
          <a:off x="5638800" y="4267200"/>
          <a:ext cx="1600200" cy="473869"/>
        </p:xfrm>
        <a:graphic>
          <a:graphicData uri="http://schemas.openxmlformats.org/presentationml/2006/ole">
            <p:oleObj spid="_x0000_s66564" name="Equation" r:id="rId7" imgW="685800" imgH="20320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I'm also forwarding my last lecture to you.  I did not cover </a:t>
            </a:r>
            <a:r>
              <a:rPr lang="en-US" dirty="0" smtClean="0"/>
              <a:t>slides19-24 </a:t>
            </a:r>
            <a:r>
              <a:rPr lang="en-US" dirty="0" smtClean="0"/>
              <a:t>during the 7:30 section.  You may leave the problem on </a:t>
            </a:r>
            <a:r>
              <a:rPr lang="en-US" dirty="0" smtClean="0"/>
              <a:t>slides 23-24 </a:t>
            </a:r>
            <a:r>
              <a:rPr lang="en-US" dirty="0" smtClean="0"/>
              <a:t>as a problem for them to do at home.  As it is, the 7:30 </a:t>
            </a:r>
            <a:r>
              <a:rPr lang="en-US" dirty="0" smtClean="0"/>
              <a:t>lecture starts </a:t>
            </a:r>
            <a:r>
              <a:rPr lang="en-US" dirty="0" smtClean="0"/>
              <a:t>5min late which is when I give the quiz.  The 9:00 </a:t>
            </a:r>
            <a:r>
              <a:rPr lang="en-US" smtClean="0"/>
              <a:t>lecture </a:t>
            </a:r>
            <a:r>
              <a:rPr lang="en-US" smtClean="0"/>
              <a:t>was on </a:t>
            </a:r>
            <a:r>
              <a:rPr lang="en-US" dirty="0" smtClean="0"/>
              <a:t>time and complete.</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9275" y="107576"/>
            <a:ext cx="8042276" cy="578224"/>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solidFill>
                  <a:schemeClr val="accent1"/>
                </a:solidFill>
                <a:latin typeface="Baskerville"/>
                <a:ea typeface="+mj-ea"/>
                <a:cs typeface="Baskerville"/>
              </a:rPr>
              <a:t>Momentum</a:t>
            </a:r>
            <a:endParaRPr kumimoji="0" lang="en-US" sz="4000" b="0" i="0" u="none" strike="noStrike" kern="1200" cap="none" spc="0" normalizeH="0" baseline="0" noProof="0" dirty="0">
              <a:ln>
                <a:noFill/>
              </a:ln>
              <a:solidFill>
                <a:schemeClr val="accent1"/>
              </a:solidFill>
              <a:effectLst/>
              <a:uLnTx/>
              <a:uFillTx/>
              <a:latin typeface="Baskerville"/>
              <a:ea typeface="+mj-ea"/>
              <a:cs typeface="Baskerville"/>
            </a:endParaRPr>
          </a:p>
        </p:txBody>
      </p:sp>
      <p:sp>
        <p:nvSpPr>
          <p:cNvPr id="5" name="Content Placeholder 2"/>
          <p:cNvSpPr txBox="1">
            <a:spLocks/>
          </p:cNvSpPr>
          <p:nvPr/>
        </p:nvSpPr>
        <p:spPr>
          <a:xfrm>
            <a:off x="152400" y="723900"/>
            <a:ext cx="4267200" cy="5600700"/>
          </a:xfrm>
          <a:prstGeom prst="rect">
            <a:avLst/>
          </a:prstGeom>
        </p:spPr>
        <p:txBody>
          <a:bodyPr vert="horz" lIns="91440" tIns="45720" rIns="91440" bIns="45720" rtlCol="0">
            <a:normAutofit fontScale="77500" lnSpcReduction="20000"/>
          </a:bodyPr>
          <a:lstStyle/>
          <a:p>
            <a:pPr marL="349250" indent="-349250" defTabSz="914400">
              <a:spcBef>
                <a:spcPts val="1400"/>
              </a:spcBef>
              <a:buClr>
                <a:schemeClr val="accent1">
                  <a:lumMod val="60000"/>
                  <a:lumOff val="40000"/>
                </a:schemeClr>
              </a:buClr>
              <a:buSzPct val="110000"/>
              <a:buFont typeface="Wingdings 2" pitchFamily="18" charset="2"/>
              <a:buChar char=""/>
            </a:pPr>
            <a:r>
              <a:rPr lang="en-US" sz="2800" dirty="0" smtClean="0">
                <a:solidFill>
                  <a:srgbClr val="09213B"/>
                </a:solidFill>
                <a:latin typeface="Baskerville"/>
                <a:cs typeface="Baskerville"/>
              </a:rPr>
              <a:t>Choose: Which would you rather be hit by?  A tennis ball going 1m/s or a tennis ball going 10m/s.  Which would transfer more momentum to you?</a:t>
            </a: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kumimoji="0" lang="en-US" sz="2800" b="0" i="0" u="none" strike="noStrike" kern="1200" cap="none" spc="0" normalizeH="0" baseline="0" noProof="0" dirty="0" smtClean="0">
                <a:ln>
                  <a:noFill/>
                </a:ln>
                <a:solidFill>
                  <a:srgbClr val="09213B"/>
                </a:solidFill>
                <a:effectLst/>
                <a:uLnTx/>
                <a:uFillTx/>
                <a:latin typeface="Baskerville"/>
                <a:ea typeface="+mn-ea"/>
                <a:cs typeface="Baskerville"/>
              </a:rPr>
              <a:t>Choose:</a:t>
            </a:r>
            <a:r>
              <a:rPr kumimoji="0" lang="en-US" sz="2800" b="0" i="0" u="none" strike="noStrike" kern="1200" cap="none" spc="0" normalizeH="0" noProof="0" dirty="0" smtClean="0">
                <a:ln>
                  <a:noFill/>
                </a:ln>
                <a:solidFill>
                  <a:srgbClr val="09213B"/>
                </a:solidFill>
                <a:effectLst/>
                <a:uLnTx/>
                <a:uFillTx/>
                <a:latin typeface="Baskerville"/>
                <a:ea typeface="+mn-ea"/>
                <a:cs typeface="Baskerville"/>
              </a:rPr>
              <a:t>  Which would you rather be hit by?  A train going 1 m/s or a tennis ball going 1 m/s.  Which would transfer more momentum to you?</a:t>
            </a: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kumimoji="0" lang="en-US" sz="2800" b="0" i="0" u="none" strike="noStrike" kern="1200" cap="none" spc="0" normalizeH="0" noProof="0" dirty="0" smtClean="0">
                <a:ln>
                  <a:noFill/>
                </a:ln>
                <a:solidFill>
                  <a:srgbClr val="09213B"/>
                </a:solidFill>
                <a:effectLst/>
                <a:uLnTx/>
                <a:uFillTx/>
                <a:latin typeface="Baskerville"/>
                <a:ea typeface="+mn-ea"/>
                <a:cs typeface="Baskerville"/>
              </a:rPr>
              <a:t>Momentum is proportional to the mass and the velocity of an object </a:t>
            </a: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kumimoji="0" lang="en-US" sz="2800" b="0" i="0" u="none" strike="noStrike" kern="1200" cap="none" spc="0" normalizeH="0" noProof="0" dirty="0" smtClean="0">
                <a:ln>
                  <a:noFill/>
                </a:ln>
                <a:solidFill>
                  <a:srgbClr val="09213B"/>
                </a:solidFill>
                <a:effectLst/>
                <a:uLnTx/>
                <a:uFillTx/>
                <a:latin typeface="Baskerville"/>
                <a:ea typeface="+mn-ea"/>
                <a:cs typeface="Baskerville"/>
              </a:rPr>
              <a:t>Momentum has direction and therefore is a vector!</a:t>
            </a:r>
          </a:p>
        </p:txBody>
      </p:sp>
      <p:graphicFrame>
        <p:nvGraphicFramePr>
          <p:cNvPr id="67586" name="Object 2"/>
          <p:cNvGraphicFramePr>
            <a:graphicFrameLocks noChangeAspect="1"/>
          </p:cNvGraphicFramePr>
          <p:nvPr/>
        </p:nvGraphicFramePr>
        <p:xfrm>
          <a:off x="5486400" y="5486400"/>
          <a:ext cx="1985211" cy="571500"/>
        </p:xfrm>
        <a:graphic>
          <a:graphicData uri="http://schemas.openxmlformats.org/presentationml/2006/ole">
            <p:oleObj spid="_x0000_s67586" name="Equation" r:id="rId3" imgW="495300" imgH="139700" progId="Equation.3">
              <p:embed/>
            </p:oleObj>
          </a:graphicData>
        </a:graphic>
      </p:graphicFrame>
      <p:pic>
        <p:nvPicPr>
          <p:cNvPr id="7" name="Picture 6"/>
          <p:cNvPicPr>
            <a:picLocks noChangeAspect="1"/>
          </p:cNvPicPr>
          <p:nvPr/>
        </p:nvPicPr>
        <p:blipFill>
          <a:blip r:embed="rId4"/>
          <a:stretch>
            <a:fillRect/>
          </a:stretch>
        </p:blipFill>
        <p:spPr>
          <a:xfrm>
            <a:off x="6460815" y="1143000"/>
            <a:ext cx="470210" cy="439260"/>
          </a:xfrm>
          <a:prstGeom prst="rect">
            <a:avLst/>
          </a:prstGeom>
        </p:spPr>
      </p:pic>
      <p:pic>
        <p:nvPicPr>
          <p:cNvPr id="8" name="Picture 7"/>
          <p:cNvPicPr>
            <a:picLocks noChangeAspect="1"/>
          </p:cNvPicPr>
          <p:nvPr/>
        </p:nvPicPr>
        <p:blipFill>
          <a:blip r:embed="rId4"/>
          <a:stretch>
            <a:fillRect/>
          </a:stretch>
        </p:blipFill>
        <p:spPr>
          <a:xfrm>
            <a:off x="6460815" y="1828800"/>
            <a:ext cx="470210" cy="439260"/>
          </a:xfrm>
          <a:prstGeom prst="rect">
            <a:avLst/>
          </a:prstGeom>
        </p:spPr>
      </p:pic>
      <p:cxnSp>
        <p:nvCxnSpPr>
          <p:cNvPr id="10" name="Straight Arrow Connector 9"/>
          <p:cNvCxnSpPr>
            <a:stCxn id="7" idx="3"/>
          </p:cNvCxnSpPr>
          <p:nvPr/>
        </p:nvCxnSpPr>
        <p:spPr>
          <a:xfrm>
            <a:off x="6931025" y="1362630"/>
            <a:ext cx="384175" cy="1588"/>
          </a:xfrm>
          <a:prstGeom prst="straightConnector1">
            <a:avLst/>
          </a:prstGeom>
          <a:ln w="38100" cmpd="sng">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931025" y="2075340"/>
            <a:ext cx="1527175" cy="1588"/>
          </a:xfrm>
          <a:prstGeom prst="straightConnector1">
            <a:avLst/>
          </a:prstGeom>
          <a:ln w="38100" cmpd="sng">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5"/>
          <a:stretch>
            <a:fillRect/>
          </a:stretch>
        </p:blipFill>
        <p:spPr>
          <a:xfrm>
            <a:off x="4951536" y="3733799"/>
            <a:ext cx="2593728" cy="1194077"/>
          </a:xfrm>
          <a:prstGeom prst="rect">
            <a:avLst/>
          </a:prstGeom>
        </p:spPr>
      </p:pic>
      <p:pic>
        <p:nvPicPr>
          <p:cNvPr id="19" name="Picture 18"/>
          <p:cNvPicPr>
            <a:picLocks noChangeAspect="1"/>
          </p:cNvPicPr>
          <p:nvPr/>
        </p:nvPicPr>
        <p:blipFill>
          <a:blip r:embed="rId4"/>
          <a:stretch>
            <a:fillRect/>
          </a:stretch>
        </p:blipFill>
        <p:spPr>
          <a:xfrm>
            <a:off x="6999813" y="3048000"/>
            <a:ext cx="470210" cy="439260"/>
          </a:xfrm>
          <a:prstGeom prst="rect">
            <a:avLst/>
          </a:prstGeom>
        </p:spPr>
      </p:pic>
      <p:cxnSp>
        <p:nvCxnSpPr>
          <p:cNvPr id="20" name="Straight Arrow Connector 19"/>
          <p:cNvCxnSpPr/>
          <p:nvPr/>
        </p:nvCxnSpPr>
        <p:spPr>
          <a:xfrm>
            <a:off x="7470023" y="3200400"/>
            <a:ext cx="683377" cy="1588"/>
          </a:xfrm>
          <a:prstGeom prst="straightConnector1">
            <a:avLst/>
          </a:prstGeom>
          <a:ln w="38100" cmpd="sng">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470023" y="4340224"/>
            <a:ext cx="683377" cy="1588"/>
          </a:xfrm>
          <a:prstGeom prst="straightConnector1">
            <a:avLst/>
          </a:prstGeom>
          <a:ln w="38100" cmpd="sng">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999813" y="723900"/>
            <a:ext cx="300082" cy="369332"/>
          </a:xfrm>
          <a:prstGeom prst="rect">
            <a:avLst/>
          </a:prstGeom>
          <a:noFill/>
        </p:spPr>
        <p:txBody>
          <a:bodyPr wrap="none" rtlCol="0">
            <a:spAutoFit/>
          </a:bodyPr>
          <a:lstStyle/>
          <a:p>
            <a:r>
              <a:rPr lang="en-US" dirty="0" err="1" smtClean="0"/>
              <a:t>v</a:t>
            </a:r>
            <a:endParaRPr lang="en-US" dirty="0"/>
          </a:p>
        </p:txBody>
      </p:sp>
      <p:sp>
        <p:nvSpPr>
          <p:cNvPr id="24" name="TextBox 23"/>
          <p:cNvSpPr txBox="1"/>
          <p:nvPr/>
        </p:nvSpPr>
        <p:spPr>
          <a:xfrm>
            <a:off x="7015118" y="1644134"/>
            <a:ext cx="300082" cy="369332"/>
          </a:xfrm>
          <a:prstGeom prst="rect">
            <a:avLst/>
          </a:prstGeom>
          <a:noFill/>
        </p:spPr>
        <p:txBody>
          <a:bodyPr wrap="none" rtlCol="0">
            <a:spAutoFit/>
          </a:bodyPr>
          <a:lstStyle/>
          <a:p>
            <a:r>
              <a:rPr lang="en-US" dirty="0" err="1" smtClean="0"/>
              <a:t>v</a:t>
            </a:r>
            <a:endParaRPr lang="en-US" dirty="0"/>
          </a:p>
        </p:txBody>
      </p:sp>
      <p:sp>
        <p:nvSpPr>
          <p:cNvPr id="25" name="TextBox 24"/>
          <p:cNvSpPr txBox="1"/>
          <p:nvPr/>
        </p:nvSpPr>
        <p:spPr>
          <a:xfrm>
            <a:off x="7470023" y="2831068"/>
            <a:ext cx="300082" cy="369332"/>
          </a:xfrm>
          <a:prstGeom prst="rect">
            <a:avLst/>
          </a:prstGeom>
          <a:noFill/>
        </p:spPr>
        <p:txBody>
          <a:bodyPr wrap="none" rtlCol="0">
            <a:spAutoFit/>
          </a:bodyPr>
          <a:lstStyle/>
          <a:p>
            <a:r>
              <a:rPr lang="en-US" dirty="0" err="1" smtClean="0"/>
              <a:t>v</a:t>
            </a:r>
            <a:endParaRPr lang="en-US" dirty="0"/>
          </a:p>
        </p:txBody>
      </p:sp>
      <p:sp>
        <p:nvSpPr>
          <p:cNvPr id="26" name="TextBox 25"/>
          <p:cNvSpPr txBox="1"/>
          <p:nvPr/>
        </p:nvSpPr>
        <p:spPr>
          <a:xfrm>
            <a:off x="7470023" y="3972480"/>
            <a:ext cx="300082" cy="369332"/>
          </a:xfrm>
          <a:prstGeom prst="rect">
            <a:avLst/>
          </a:prstGeom>
          <a:noFill/>
        </p:spPr>
        <p:txBody>
          <a:bodyPr wrap="none" rtlCol="0">
            <a:spAutoFit/>
          </a:bodyPr>
          <a:lstStyle/>
          <a:p>
            <a:r>
              <a:rPr lang="en-US" dirty="0" err="1" smtClean="0"/>
              <a:t>v</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9275" y="107576"/>
            <a:ext cx="8042276" cy="578224"/>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solidFill>
                  <a:schemeClr val="accent1"/>
                </a:solidFill>
                <a:latin typeface="Baskerville"/>
                <a:ea typeface="+mj-ea"/>
                <a:cs typeface="Baskerville"/>
              </a:rPr>
              <a:t>Momentum and Impulse</a:t>
            </a:r>
            <a:endParaRPr kumimoji="0" lang="en-US" sz="4000" b="0" i="0" u="none" strike="noStrike" kern="1200" cap="none" spc="0" normalizeH="0" baseline="0" noProof="0" dirty="0">
              <a:ln>
                <a:noFill/>
              </a:ln>
              <a:solidFill>
                <a:schemeClr val="accent1"/>
              </a:solidFill>
              <a:effectLst/>
              <a:uLnTx/>
              <a:uFillTx/>
              <a:latin typeface="Baskerville"/>
              <a:ea typeface="+mj-ea"/>
              <a:cs typeface="Baskerville"/>
            </a:endParaRPr>
          </a:p>
        </p:txBody>
      </p:sp>
      <p:sp>
        <p:nvSpPr>
          <p:cNvPr id="5" name="Content Placeholder 2"/>
          <p:cNvSpPr txBox="1">
            <a:spLocks/>
          </p:cNvSpPr>
          <p:nvPr/>
        </p:nvSpPr>
        <p:spPr>
          <a:xfrm>
            <a:off x="152400" y="723900"/>
            <a:ext cx="4267200" cy="5600700"/>
          </a:xfrm>
          <a:prstGeom prst="rect">
            <a:avLst/>
          </a:prstGeom>
        </p:spPr>
        <p:txBody>
          <a:bodyPr vert="horz" lIns="91440" tIns="45720" rIns="91440" bIns="45720" rtlCol="0">
            <a:normAutofit fontScale="92500" lnSpcReduction="20000"/>
          </a:bodyPr>
          <a:lstStyle/>
          <a:p>
            <a:pPr marL="349250" indent="-349250" defTabSz="914400">
              <a:spcBef>
                <a:spcPts val="1400"/>
              </a:spcBef>
              <a:buClr>
                <a:schemeClr val="accent1">
                  <a:lumMod val="60000"/>
                  <a:lumOff val="40000"/>
                </a:schemeClr>
              </a:buClr>
              <a:buSzPct val="110000"/>
              <a:buFont typeface="Wingdings 2" pitchFamily="18" charset="2"/>
              <a:buChar char=""/>
            </a:pPr>
            <a:r>
              <a:rPr lang="en-US" sz="2800" dirty="0" smtClean="0">
                <a:solidFill>
                  <a:srgbClr val="09213B"/>
                </a:solidFill>
                <a:latin typeface="Baskerville"/>
                <a:cs typeface="Baskerville"/>
              </a:rPr>
              <a:t>Q: How would you give an object momentum?</a:t>
            </a: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kumimoji="0" lang="en-US" sz="2800" b="0" i="0" u="none" strike="noStrike" kern="1200" cap="none" spc="0" normalizeH="0" baseline="0" noProof="0" dirty="0" smtClean="0">
                <a:ln>
                  <a:noFill/>
                </a:ln>
                <a:solidFill>
                  <a:srgbClr val="09213B"/>
                </a:solidFill>
                <a:effectLst/>
                <a:uLnTx/>
                <a:uFillTx/>
                <a:latin typeface="Baskerville"/>
                <a:ea typeface="+mn-ea"/>
                <a:cs typeface="Baskerville"/>
              </a:rPr>
              <a:t>We must apply</a:t>
            </a:r>
            <a:r>
              <a:rPr kumimoji="0" lang="en-US" sz="2800" b="0" i="0" u="none" strike="noStrike" kern="1200" cap="none" spc="0" normalizeH="0" noProof="0" dirty="0" smtClean="0">
                <a:ln>
                  <a:noFill/>
                </a:ln>
                <a:solidFill>
                  <a:srgbClr val="09213B"/>
                </a:solidFill>
                <a:effectLst/>
                <a:uLnTx/>
                <a:uFillTx/>
                <a:latin typeface="Baskerville"/>
                <a:ea typeface="+mn-ea"/>
                <a:cs typeface="Baskerville"/>
              </a:rPr>
              <a:t> a force for a given amount of time.  The greater the force, the </a:t>
            </a:r>
            <a:r>
              <a:rPr lang="en-US" sz="2800" dirty="0" smtClean="0">
                <a:solidFill>
                  <a:srgbClr val="09213B"/>
                </a:solidFill>
                <a:latin typeface="Baskerville"/>
                <a:cs typeface="Baskerville"/>
              </a:rPr>
              <a:t>greater the change in momentum. </a:t>
            </a:r>
            <a:r>
              <a:rPr kumimoji="0" lang="en-US" sz="2800" b="0" i="0" u="none" strike="noStrike" kern="1200" cap="none" spc="0" normalizeH="0" noProof="0" dirty="0" smtClean="0">
                <a:ln>
                  <a:noFill/>
                </a:ln>
                <a:solidFill>
                  <a:srgbClr val="09213B"/>
                </a:solidFill>
                <a:effectLst/>
                <a:uLnTx/>
                <a:uFillTx/>
                <a:latin typeface="Baskerville"/>
                <a:ea typeface="+mn-ea"/>
                <a:cs typeface="Baskerville"/>
              </a:rPr>
              <a:t>The longer we apply the force, the greater the change in momentum.</a:t>
            </a: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kumimoji="0" lang="en-US" sz="2800" b="0" i="0" u="none" strike="noStrike" kern="1200" cap="none" spc="0" normalizeH="0" noProof="0" dirty="0" smtClean="0">
                <a:ln>
                  <a:noFill/>
                </a:ln>
                <a:solidFill>
                  <a:srgbClr val="09213B"/>
                </a:solidFill>
                <a:effectLst/>
                <a:uLnTx/>
                <a:uFillTx/>
                <a:latin typeface="Baskerville"/>
                <a:ea typeface="+mn-ea"/>
                <a:cs typeface="Baskerville"/>
              </a:rPr>
              <a:t>A change in momentum is called an impulse </a:t>
            </a:r>
            <a:r>
              <a:rPr lang="en-US" sz="2800" dirty="0" smtClean="0">
                <a:solidFill>
                  <a:srgbClr val="09213B"/>
                </a:solidFill>
                <a:latin typeface="Baskerville"/>
                <a:cs typeface="Baskerville"/>
              </a:rPr>
              <a:t>J</a:t>
            </a:r>
            <a:endParaRPr kumimoji="0" lang="en-US" sz="2800" b="0" i="0" u="none" strike="noStrike" kern="1200" cap="none" spc="0" normalizeH="0" noProof="0" dirty="0" smtClean="0">
              <a:ln>
                <a:noFill/>
              </a:ln>
              <a:solidFill>
                <a:srgbClr val="09213B"/>
              </a:solidFill>
              <a:effectLst/>
              <a:uLnTx/>
              <a:uFillTx/>
              <a:latin typeface="Baskerville"/>
              <a:ea typeface="+mn-ea"/>
              <a:cs typeface="Baskerville"/>
            </a:endParaRP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kumimoji="0" lang="en-US" sz="2800" b="0" i="0" u="none" strike="noStrike" kern="1200" cap="none" spc="0" normalizeH="0" noProof="0" dirty="0" smtClean="0">
                <a:ln>
                  <a:noFill/>
                </a:ln>
                <a:solidFill>
                  <a:srgbClr val="09213B"/>
                </a:solidFill>
                <a:effectLst/>
                <a:uLnTx/>
                <a:uFillTx/>
                <a:latin typeface="Baskerville"/>
                <a:ea typeface="+mn-ea"/>
                <a:cs typeface="Baskerville"/>
              </a:rPr>
              <a:t>Momentum has direction and therefore is a vector!  Impulse is also a vector.</a:t>
            </a:r>
          </a:p>
        </p:txBody>
      </p:sp>
      <p:graphicFrame>
        <p:nvGraphicFramePr>
          <p:cNvPr id="68610" name="Object 2"/>
          <p:cNvGraphicFramePr>
            <a:graphicFrameLocks noChangeAspect="1"/>
          </p:cNvGraphicFramePr>
          <p:nvPr/>
        </p:nvGraphicFramePr>
        <p:xfrm>
          <a:off x="5867400" y="838200"/>
          <a:ext cx="1846847" cy="1828800"/>
        </p:xfrm>
        <a:graphic>
          <a:graphicData uri="http://schemas.openxmlformats.org/presentationml/2006/ole">
            <p:oleObj spid="_x0000_s68610" name="Equation" r:id="rId3" imgW="850900" imgH="825500" progId="Equation.3">
              <p:embed/>
            </p:oleObj>
          </a:graphicData>
        </a:graphic>
      </p:graphicFrame>
      <p:pic>
        <p:nvPicPr>
          <p:cNvPr id="8" name="Picture 7"/>
          <p:cNvPicPr>
            <a:picLocks noChangeAspect="1"/>
          </p:cNvPicPr>
          <p:nvPr/>
        </p:nvPicPr>
        <p:blipFill>
          <a:blip r:embed="rId4"/>
          <a:stretch>
            <a:fillRect/>
          </a:stretch>
        </p:blipFill>
        <p:spPr>
          <a:xfrm>
            <a:off x="4800600" y="3002815"/>
            <a:ext cx="3742991" cy="2483585"/>
          </a:xfrm>
          <a:prstGeom prst="rect">
            <a:avLst/>
          </a:prstGeom>
        </p:spPr>
      </p:pic>
      <p:sp>
        <p:nvSpPr>
          <p:cNvPr id="10" name="Right Arrow 9"/>
          <p:cNvSpPr/>
          <p:nvPr/>
        </p:nvSpPr>
        <p:spPr>
          <a:xfrm rot="20105182">
            <a:off x="6221098" y="3002814"/>
            <a:ext cx="533400" cy="3499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705600" y="2895600"/>
            <a:ext cx="790601" cy="369332"/>
          </a:xfrm>
          <a:prstGeom prst="rect">
            <a:avLst/>
          </a:prstGeom>
          <a:noFill/>
        </p:spPr>
        <p:txBody>
          <a:bodyPr wrap="none" rtlCol="0">
            <a:spAutoFit/>
          </a:bodyPr>
          <a:lstStyle/>
          <a:p>
            <a:r>
              <a:rPr lang="en-US" dirty="0" smtClean="0"/>
              <a:t>F=1N</a:t>
            </a:r>
            <a:endParaRPr lang="en-US" dirty="0"/>
          </a:p>
        </p:txBody>
      </p:sp>
      <p:sp>
        <p:nvSpPr>
          <p:cNvPr id="12" name="Right Brace 11"/>
          <p:cNvSpPr/>
          <p:nvPr/>
        </p:nvSpPr>
        <p:spPr>
          <a:xfrm rot="3808579">
            <a:off x="6501032" y="3124575"/>
            <a:ext cx="381000" cy="1123197"/>
          </a:xfrm>
          <a:prstGeom prst="rightBrace">
            <a:avLst>
              <a:gd name="adj1" fmla="val 53223"/>
              <a:gd name="adj2" fmla="val 50000"/>
            </a:avLst>
          </a:prstGeom>
          <a:ln w="28575" cmpd="sng">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6708242" y="3733800"/>
            <a:ext cx="987958" cy="369332"/>
          </a:xfrm>
          <a:prstGeom prst="rect">
            <a:avLst/>
          </a:prstGeom>
          <a:noFill/>
        </p:spPr>
        <p:txBody>
          <a:bodyPr wrap="none" rtlCol="0">
            <a:spAutoFit/>
          </a:bodyPr>
          <a:lstStyle/>
          <a:p>
            <a:r>
              <a:rPr lang="en-US" dirty="0" smtClean="0"/>
              <a:t>Δt=.1s</a:t>
            </a:r>
            <a:endParaRPr lang="en-US" dirty="0"/>
          </a:p>
        </p:txBody>
      </p:sp>
      <p:sp>
        <p:nvSpPr>
          <p:cNvPr id="14" name="TextBox 13"/>
          <p:cNvSpPr txBox="1"/>
          <p:nvPr/>
        </p:nvSpPr>
        <p:spPr>
          <a:xfrm>
            <a:off x="4876800" y="5456872"/>
            <a:ext cx="4114800" cy="1477328"/>
          </a:xfrm>
          <a:prstGeom prst="rect">
            <a:avLst/>
          </a:prstGeom>
          <a:noFill/>
        </p:spPr>
        <p:txBody>
          <a:bodyPr wrap="square" rtlCol="0">
            <a:spAutoFit/>
          </a:bodyPr>
          <a:lstStyle/>
          <a:p>
            <a:r>
              <a:rPr lang="en-US" b="1" dirty="0" smtClean="0">
                <a:solidFill>
                  <a:srgbClr val="900000"/>
                </a:solidFill>
              </a:rPr>
              <a:t>Q: Find the impulse the player gives to the ball.  If the mass of the basketball is 0.5 kg, what is the speed the ball leaves the player’s hand with?</a:t>
            </a:r>
            <a:endParaRPr lang="en-US" b="1" dirty="0">
              <a:solidFill>
                <a:srgbClr val="9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stretch>
            <a:fillRect/>
          </a:stretch>
        </p:blipFill>
        <p:spPr>
          <a:xfrm>
            <a:off x="6942236" y="1447800"/>
            <a:ext cx="636632" cy="990600"/>
          </a:xfrm>
          <a:prstGeom prst="rect">
            <a:avLst/>
          </a:prstGeom>
        </p:spPr>
      </p:pic>
      <p:sp>
        <p:nvSpPr>
          <p:cNvPr id="4" name="Title 1"/>
          <p:cNvSpPr txBox="1">
            <a:spLocks/>
          </p:cNvSpPr>
          <p:nvPr/>
        </p:nvSpPr>
        <p:spPr>
          <a:xfrm>
            <a:off x="549275" y="107576"/>
            <a:ext cx="8042276" cy="578224"/>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solidFill>
                  <a:schemeClr val="accent1"/>
                </a:solidFill>
                <a:latin typeface="Baskerville"/>
                <a:ea typeface="+mj-ea"/>
                <a:cs typeface="Baskerville"/>
              </a:rPr>
              <a:t>Conservation of Momentum</a:t>
            </a:r>
            <a:endParaRPr kumimoji="0" lang="en-US" sz="4000" b="0" i="0" u="none" strike="noStrike" kern="1200" cap="none" spc="0" normalizeH="0" baseline="0" noProof="0" dirty="0">
              <a:ln>
                <a:noFill/>
              </a:ln>
              <a:solidFill>
                <a:schemeClr val="accent1"/>
              </a:solidFill>
              <a:effectLst/>
              <a:uLnTx/>
              <a:uFillTx/>
              <a:latin typeface="Baskerville"/>
              <a:ea typeface="+mj-ea"/>
              <a:cs typeface="Baskerville"/>
            </a:endParaRPr>
          </a:p>
        </p:txBody>
      </p:sp>
      <p:sp>
        <p:nvSpPr>
          <p:cNvPr id="5" name="Content Placeholder 2"/>
          <p:cNvSpPr txBox="1">
            <a:spLocks/>
          </p:cNvSpPr>
          <p:nvPr/>
        </p:nvSpPr>
        <p:spPr>
          <a:xfrm>
            <a:off x="152400" y="723900"/>
            <a:ext cx="4267200" cy="2247900"/>
          </a:xfrm>
          <a:prstGeom prst="rect">
            <a:avLst/>
          </a:prstGeom>
        </p:spPr>
        <p:txBody>
          <a:bodyPr vert="horz" lIns="91440" tIns="45720" rIns="91440" bIns="45720" rtlCol="0">
            <a:normAutofit fontScale="85000" lnSpcReduction="20000"/>
          </a:bodyPr>
          <a:lstStyle/>
          <a:p>
            <a:pPr marL="349250" indent="-349250" defTabSz="914400">
              <a:spcBef>
                <a:spcPts val="1400"/>
              </a:spcBef>
              <a:buClr>
                <a:schemeClr val="accent1">
                  <a:lumMod val="60000"/>
                  <a:lumOff val="40000"/>
                </a:schemeClr>
              </a:buClr>
              <a:buSzPct val="110000"/>
              <a:buFont typeface="Wingdings 2" pitchFamily="18" charset="2"/>
              <a:buChar char=""/>
            </a:pPr>
            <a:r>
              <a:rPr lang="en-US" sz="2800" dirty="0" smtClean="0">
                <a:solidFill>
                  <a:srgbClr val="09213B"/>
                </a:solidFill>
                <a:latin typeface="Baskerville"/>
                <a:cs typeface="Baskerville"/>
              </a:rPr>
              <a:t>The other big law after conservation of Energy.</a:t>
            </a:r>
          </a:p>
          <a:p>
            <a:pPr marL="349250" marR="0" lvl="0" indent="-349250" algn="l" defTabSz="914400" rtl="0" eaLnBrk="1" fontAlgn="auto" latinLnBrk="0" hangingPunct="1">
              <a:lnSpc>
                <a:spcPct val="100000"/>
              </a:lnSpc>
              <a:spcBef>
                <a:spcPts val="1400"/>
              </a:spcBef>
              <a:spcAft>
                <a:spcPts val="0"/>
              </a:spcAft>
              <a:buClr>
                <a:schemeClr val="accent1">
                  <a:lumMod val="60000"/>
                  <a:lumOff val="40000"/>
                </a:schemeClr>
              </a:buClr>
              <a:buSzPct val="110000"/>
              <a:buFont typeface="Wingdings 2" pitchFamily="18" charset="2"/>
              <a:buChar char=""/>
              <a:tabLst/>
              <a:defRPr/>
            </a:pPr>
            <a:r>
              <a:rPr kumimoji="0" lang="en-US" sz="2800" b="0" i="0" u="none" strike="noStrike" kern="1200" cap="none" spc="0" normalizeH="0" baseline="0" noProof="0" dirty="0" smtClean="0">
                <a:ln>
                  <a:noFill/>
                </a:ln>
                <a:solidFill>
                  <a:srgbClr val="09213B"/>
                </a:solidFill>
                <a:effectLst/>
                <a:uLnTx/>
                <a:uFillTx/>
                <a:latin typeface="Baskerville"/>
                <a:ea typeface="+mn-ea"/>
                <a:cs typeface="Baskerville"/>
              </a:rPr>
              <a:t>Q: If there is a system with no external force acting upon</a:t>
            </a:r>
            <a:r>
              <a:rPr kumimoji="0" lang="en-US" sz="2800" b="0" i="0" u="none" strike="noStrike" kern="1200" cap="none" spc="0" normalizeH="0" noProof="0" dirty="0" smtClean="0">
                <a:ln>
                  <a:noFill/>
                </a:ln>
                <a:solidFill>
                  <a:srgbClr val="09213B"/>
                </a:solidFill>
                <a:effectLst/>
                <a:uLnTx/>
                <a:uFillTx/>
                <a:latin typeface="Baskerville"/>
                <a:ea typeface="+mn-ea"/>
                <a:cs typeface="Baskerville"/>
              </a:rPr>
              <a:t> it, what is the change in momentum of the system?</a:t>
            </a:r>
          </a:p>
        </p:txBody>
      </p:sp>
      <p:graphicFrame>
        <p:nvGraphicFramePr>
          <p:cNvPr id="69634" name="Object 2"/>
          <p:cNvGraphicFramePr>
            <a:graphicFrameLocks noChangeAspect="1"/>
          </p:cNvGraphicFramePr>
          <p:nvPr/>
        </p:nvGraphicFramePr>
        <p:xfrm>
          <a:off x="4500563" y="828436"/>
          <a:ext cx="2205037" cy="957263"/>
        </p:xfrm>
        <a:graphic>
          <a:graphicData uri="http://schemas.openxmlformats.org/presentationml/2006/ole">
            <p:oleObj spid="_x0000_s69634" name="Equation" r:id="rId5" imgW="1016000" imgH="431800" progId="Equation.3">
              <p:embed/>
            </p:oleObj>
          </a:graphicData>
        </a:graphic>
      </p:graphicFrame>
      <p:sp>
        <p:nvSpPr>
          <p:cNvPr id="7" name="Trapezoid 6"/>
          <p:cNvSpPr/>
          <p:nvPr/>
        </p:nvSpPr>
        <p:spPr>
          <a:xfrm flipV="1">
            <a:off x="6553200" y="2362200"/>
            <a:ext cx="2433637" cy="457200"/>
          </a:xfrm>
          <a:prstGeom prst="trapezoid">
            <a:avLst>
              <a:gd name="adj" fmla="val 6880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arallelogram 8"/>
          <p:cNvSpPr/>
          <p:nvPr/>
        </p:nvSpPr>
        <p:spPr>
          <a:xfrm flipH="1">
            <a:off x="7924800" y="1066800"/>
            <a:ext cx="762000" cy="1143000"/>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229600" y="838200"/>
            <a:ext cx="45719" cy="1524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400800" y="2971800"/>
            <a:ext cx="2714017" cy="369332"/>
          </a:xfrm>
          <a:prstGeom prst="rect">
            <a:avLst/>
          </a:prstGeom>
          <a:noFill/>
        </p:spPr>
        <p:txBody>
          <a:bodyPr wrap="none" rtlCol="0">
            <a:spAutoFit/>
          </a:bodyPr>
          <a:lstStyle/>
          <a:p>
            <a:r>
              <a:rPr lang="en-US" b="1" dirty="0" smtClean="0">
                <a:solidFill>
                  <a:srgbClr val="900000"/>
                </a:solidFill>
              </a:rPr>
              <a:t>Q? Will the boat move?</a:t>
            </a:r>
            <a:endParaRPr lang="en-US" b="1" dirty="0">
              <a:solidFill>
                <a:srgbClr val="900000"/>
              </a:solidFill>
            </a:endParaRPr>
          </a:p>
        </p:txBody>
      </p:sp>
      <p:pic>
        <p:nvPicPr>
          <p:cNvPr id="16" name="Picture 15"/>
          <p:cNvPicPr>
            <a:picLocks noChangeAspect="1"/>
          </p:cNvPicPr>
          <p:nvPr/>
        </p:nvPicPr>
        <p:blipFill>
          <a:blip r:embed="rId6"/>
          <a:stretch>
            <a:fillRect/>
          </a:stretch>
        </p:blipFill>
        <p:spPr>
          <a:xfrm rot="16200000">
            <a:off x="5962650" y="2933521"/>
            <a:ext cx="2171700" cy="3276600"/>
          </a:xfrm>
          <a:prstGeom prst="rect">
            <a:avLst/>
          </a:prstGeom>
        </p:spPr>
      </p:pic>
      <p:sp>
        <p:nvSpPr>
          <p:cNvPr id="17" name="TextBox 16"/>
          <p:cNvSpPr txBox="1"/>
          <p:nvPr/>
        </p:nvSpPr>
        <p:spPr>
          <a:xfrm>
            <a:off x="5335731" y="5657671"/>
            <a:ext cx="3579669" cy="1200329"/>
          </a:xfrm>
          <a:prstGeom prst="rect">
            <a:avLst/>
          </a:prstGeom>
          <a:noFill/>
        </p:spPr>
        <p:txBody>
          <a:bodyPr wrap="square" rtlCol="0">
            <a:spAutoFit/>
          </a:bodyPr>
          <a:lstStyle/>
          <a:p>
            <a:r>
              <a:rPr lang="en-US" b="1" dirty="0" smtClean="0">
                <a:solidFill>
                  <a:srgbClr val="900000"/>
                </a:solidFill>
              </a:rPr>
              <a:t>Q: Take a compressed fuel rocket.  Which fuel would be better for this rocket, water or air?</a:t>
            </a:r>
            <a:endParaRPr lang="en-US" b="1" dirty="0">
              <a:solidFill>
                <a:srgbClr val="900000"/>
              </a:solidFill>
            </a:endParaRPr>
          </a:p>
        </p:txBody>
      </p:sp>
      <p:pic>
        <p:nvPicPr>
          <p:cNvPr id="18" name="video.mp4">
            <a:hlinkClick r:id="" action="ppaction://media"/>
          </p:cNvPr>
          <p:cNvPicPr/>
          <p:nvPr>
            <a:videoFile r:link="rId2"/>
          </p:nvPr>
        </p:nvPicPr>
        <p:blipFill>
          <a:blip r:embed="rId7"/>
          <a:stretch>
            <a:fillRect/>
          </a:stretch>
        </p:blipFill>
        <p:spPr>
          <a:xfrm>
            <a:off x="549275" y="3087469"/>
            <a:ext cx="4165600" cy="3124200"/>
          </a:xfrm>
          <a:prstGeom prst="rect">
            <a:avLst/>
          </a:prstGeom>
        </p:spPr>
      </p:pic>
      <p:sp>
        <p:nvSpPr>
          <p:cNvPr id="19" name="TextBox 18"/>
          <p:cNvSpPr txBox="1"/>
          <p:nvPr/>
        </p:nvSpPr>
        <p:spPr>
          <a:xfrm>
            <a:off x="533400" y="6260068"/>
            <a:ext cx="4063282" cy="369332"/>
          </a:xfrm>
          <a:prstGeom prst="rect">
            <a:avLst/>
          </a:prstGeom>
          <a:noFill/>
        </p:spPr>
        <p:txBody>
          <a:bodyPr wrap="none" rtlCol="0">
            <a:spAutoFit/>
          </a:bodyPr>
          <a:lstStyle/>
          <a:p>
            <a:r>
              <a:rPr lang="en-US" b="1" dirty="0" smtClean="0">
                <a:solidFill>
                  <a:srgbClr val="900000"/>
                </a:solidFill>
              </a:rPr>
              <a:t>Q: Why does the tank feel a recoil?</a:t>
            </a:r>
            <a:endParaRPr lang="en-US" b="1" dirty="0">
              <a:solidFill>
                <a:srgbClr val="90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8"/>
                                        </p:tgtEl>
                                      </p:cBhvr>
                                    </p:cmd>
                                  </p:childTnLst>
                                </p:cTn>
                              </p:par>
                            </p:childTnLst>
                          </p:cTn>
                        </p:par>
                      </p:childTnLst>
                    </p:cTn>
                  </p:par>
                </p:childTnLst>
              </p:cTn>
              <p:nextCondLst>
                <p:cond evt="onClick" delay="0">
                  <p:tgtEl>
                    <p:spTgt spid="18"/>
                  </p:tgtEl>
                </p:cond>
              </p:nextCondLst>
            </p:seq>
            <p:video>
              <p:cMediaNode>
                <p:cTn id="7" fill="hold" display="0">
                  <p:stCondLst>
                    <p:cond delay="indefinite"/>
                  </p:stCondLst>
                  <p:endCondLst>
                    <p:cond evt="onNext" delay="0">
                      <p:tgtEl>
                        <p:sldTgt/>
                      </p:tgtEl>
                    </p:cond>
                    <p:cond evt="onPrev" delay="0">
                      <p:tgtEl>
                        <p:sldTgt/>
                      </p:tgtEl>
                    </p:cond>
                  </p:endCondLst>
                </p:cTn>
                <p:tgtEl>
                  <p:spTgt spid="18"/>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Explosion 1 39"/>
          <p:cNvSpPr/>
          <p:nvPr/>
        </p:nvSpPr>
        <p:spPr>
          <a:xfrm>
            <a:off x="7022901" y="4800600"/>
            <a:ext cx="909434" cy="1001530"/>
          </a:xfrm>
          <a:prstGeom prst="irregularSeal1">
            <a:avLst/>
          </a:prstGeom>
          <a:solidFill>
            <a:schemeClr val="bg2">
              <a:lumMod val="25000"/>
            </a:schemeClr>
          </a:solidFill>
          <a:ln>
            <a:solidFill>
              <a:schemeClr val="tx2">
                <a:lumMod val="25000"/>
                <a:lumOff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Explosion 1 38"/>
          <p:cNvSpPr/>
          <p:nvPr/>
        </p:nvSpPr>
        <p:spPr>
          <a:xfrm>
            <a:off x="7017935" y="3733800"/>
            <a:ext cx="909434" cy="1001530"/>
          </a:xfrm>
          <a:prstGeom prst="irregularSeal1">
            <a:avLst/>
          </a:prstGeom>
          <a:solidFill>
            <a:schemeClr val="bg2">
              <a:lumMod val="25000"/>
            </a:schemeClr>
          </a:solidFill>
          <a:ln>
            <a:solidFill>
              <a:schemeClr val="tx2">
                <a:lumMod val="25000"/>
                <a:lumOff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549275" y="107576"/>
            <a:ext cx="8042276" cy="578224"/>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solidFill>
                  <a:schemeClr val="accent1"/>
                </a:solidFill>
                <a:latin typeface="Baskerville"/>
                <a:ea typeface="+mj-ea"/>
                <a:cs typeface="Baskerville"/>
              </a:rPr>
              <a:t>Collisions:</a:t>
            </a:r>
            <a:endParaRPr kumimoji="0" lang="en-US" sz="4000" b="0" i="0" u="none" strike="noStrike" kern="1200" cap="none" spc="0" normalizeH="0" baseline="0" noProof="0" dirty="0">
              <a:ln>
                <a:noFill/>
              </a:ln>
              <a:solidFill>
                <a:schemeClr val="accent1"/>
              </a:solidFill>
              <a:effectLst/>
              <a:uLnTx/>
              <a:uFillTx/>
              <a:latin typeface="Baskerville"/>
              <a:ea typeface="+mj-ea"/>
              <a:cs typeface="Baskerville"/>
            </a:endParaRPr>
          </a:p>
        </p:txBody>
      </p:sp>
      <p:graphicFrame>
        <p:nvGraphicFramePr>
          <p:cNvPr id="6" name="Table 5"/>
          <p:cNvGraphicFramePr>
            <a:graphicFrameLocks noGrp="1"/>
          </p:cNvGraphicFramePr>
          <p:nvPr/>
        </p:nvGraphicFramePr>
        <p:xfrm>
          <a:off x="76200" y="685801"/>
          <a:ext cx="8991600" cy="2625090"/>
        </p:xfrm>
        <a:graphic>
          <a:graphicData uri="http://schemas.openxmlformats.org/drawingml/2006/table">
            <a:tbl>
              <a:tblPr firstRow="1" bandRow="1">
                <a:tableStyleId>{5940675A-B579-460E-94D1-54222C63F5DA}</a:tableStyleId>
              </a:tblPr>
              <a:tblGrid>
                <a:gridCol w="1292879"/>
                <a:gridCol w="3050521"/>
                <a:gridCol w="1219200"/>
                <a:gridCol w="1524000"/>
                <a:gridCol w="1905000"/>
              </a:tblGrid>
              <a:tr h="542644">
                <a:tc>
                  <a:txBody>
                    <a:bodyPr/>
                    <a:lstStyle/>
                    <a:p>
                      <a:r>
                        <a:rPr lang="en-US" b="1" dirty="0" smtClean="0"/>
                        <a:t>Type of Collision</a:t>
                      </a:r>
                      <a:endParaRPr lang="en-US" b="1" dirty="0">
                        <a:latin typeface="American Typewriter"/>
                        <a:cs typeface="American Typewriter"/>
                      </a:endParaRPr>
                    </a:p>
                  </a:txBody>
                  <a:tcPr/>
                </a:tc>
                <a:tc>
                  <a:txBody>
                    <a:bodyPr/>
                    <a:lstStyle/>
                    <a:p>
                      <a:r>
                        <a:rPr lang="en-US" b="1" dirty="0" smtClean="0"/>
                        <a:t>Description</a:t>
                      </a:r>
                      <a:endParaRPr lang="en-US" b="1" dirty="0">
                        <a:latin typeface="American Typewriter"/>
                        <a:cs typeface="American Typewriter"/>
                      </a:endParaRPr>
                    </a:p>
                  </a:txBody>
                  <a:tcPr/>
                </a:tc>
                <a:tc>
                  <a:txBody>
                    <a:bodyPr/>
                    <a:lstStyle/>
                    <a:p>
                      <a:r>
                        <a:rPr lang="en-US" b="1" dirty="0" smtClean="0"/>
                        <a:t>Example</a:t>
                      </a:r>
                      <a:endParaRPr lang="en-US" b="1" dirty="0">
                        <a:latin typeface="American Typewriter"/>
                        <a:cs typeface="American Typewriter"/>
                      </a:endParaRPr>
                    </a:p>
                  </a:txBody>
                  <a:tcPr/>
                </a:tc>
                <a:tc>
                  <a:txBody>
                    <a:bodyPr/>
                    <a:lstStyle/>
                    <a:p>
                      <a:r>
                        <a:rPr lang="en-US" b="1" dirty="0" smtClean="0"/>
                        <a:t>Momentum</a:t>
                      </a:r>
                      <a:br>
                        <a:rPr lang="en-US" b="1" dirty="0" smtClean="0"/>
                      </a:br>
                      <a:r>
                        <a:rPr lang="en-US" b="1" dirty="0" smtClean="0"/>
                        <a:t>(p</a:t>
                      </a:r>
                      <a:r>
                        <a:rPr lang="en-US" b="1" baseline="-25000" dirty="0" smtClean="0"/>
                        <a:t>tot</a:t>
                      </a:r>
                      <a:r>
                        <a:rPr lang="en-US" b="1" dirty="0" smtClean="0"/>
                        <a:t>)</a:t>
                      </a:r>
                      <a:endParaRPr lang="en-US" b="1" dirty="0">
                        <a:latin typeface="American Typewriter"/>
                        <a:cs typeface="American Typewriter"/>
                      </a:endParaRPr>
                    </a:p>
                  </a:txBody>
                  <a:tcPr/>
                </a:tc>
                <a:tc>
                  <a:txBody>
                    <a:bodyPr/>
                    <a:lstStyle/>
                    <a:p>
                      <a:r>
                        <a:rPr lang="en-US" b="1" dirty="0" smtClean="0"/>
                        <a:t>Kinetic</a:t>
                      </a:r>
                      <a:r>
                        <a:rPr lang="en-US" b="1" baseline="0" dirty="0" smtClean="0"/>
                        <a:t> Energy (Ke</a:t>
                      </a:r>
                      <a:r>
                        <a:rPr lang="en-US" b="1" baseline="-25000" dirty="0" smtClean="0"/>
                        <a:t>tot</a:t>
                      </a:r>
                      <a:r>
                        <a:rPr lang="en-US" b="1" baseline="0" dirty="0" smtClean="0"/>
                        <a:t>)</a:t>
                      </a:r>
                      <a:endParaRPr lang="en-US" b="1" dirty="0">
                        <a:latin typeface="American Typewriter"/>
                        <a:cs typeface="American Typewriter"/>
                      </a:endParaRPr>
                    </a:p>
                  </a:txBody>
                  <a:tcPr/>
                </a:tc>
              </a:tr>
              <a:tr h="613903">
                <a:tc>
                  <a:txBody>
                    <a:bodyPr/>
                    <a:lstStyle/>
                    <a:p>
                      <a:r>
                        <a:rPr lang="en-US" dirty="0" smtClean="0"/>
                        <a:t>Elastic</a:t>
                      </a:r>
                      <a:endParaRPr lang="en-US" dirty="0">
                        <a:latin typeface="American Typewriter"/>
                        <a:cs typeface="American Typewriter"/>
                      </a:endParaRPr>
                    </a:p>
                  </a:txBody>
                  <a:tcPr/>
                </a:tc>
                <a:tc>
                  <a:txBody>
                    <a:bodyPr/>
                    <a:lstStyle/>
                    <a:p>
                      <a:r>
                        <a:rPr lang="en-US" dirty="0" smtClean="0"/>
                        <a:t>Perfectly bounce</a:t>
                      </a:r>
                      <a:r>
                        <a:rPr lang="en-US" baseline="0" dirty="0" smtClean="0"/>
                        <a:t> off each other – no deformation</a:t>
                      </a:r>
                      <a:endParaRPr lang="en-US" dirty="0">
                        <a:latin typeface="American Typewriter"/>
                        <a:cs typeface="American Typewriter"/>
                      </a:endParaRPr>
                    </a:p>
                  </a:txBody>
                  <a:tcPr/>
                </a:tc>
                <a:tc>
                  <a:txBody>
                    <a:bodyPr/>
                    <a:lstStyle/>
                    <a:p>
                      <a:r>
                        <a:rPr lang="en-US" dirty="0" smtClean="0"/>
                        <a:t>Billiard Balls</a:t>
                      </a:r>
                      <a:endParaRPr lang="en-US" dirty="0">
                        <a:latin typeface="American Typewriter"/>
                        <a:cs typeface="American Typewriter"/>
                      </a:endParaRPr>
                    </a:p>
                  </a:txBody>
                  <a:tcPr/>
                </a:tc>
                <a:tc>
                  <a:txBody>
                    <a:bodyPr/>
                    <a:lstStyle/>
                    <a:p>
                      <a:r>
                        <a:rPr lang="en-US" dirty="0" smtClean="0">
                          <a:latin typeface="American Typewriter"/>
                          <a:cs typeface="American Typewriter"/>
                        </a:rPr>
                        <a:t>Conserved</a:t>
                      </a:r>
                      <a:endParaRPr lang="en-US" dirty="0">
                        <a:latin typeface="American Typewriter"/>
                        <a:cs typeface="American Typewriter"/>
                      </a:endParaRPr>
                    </a:p>
                  </a:txBody>
                  <a:tcPr/>
                </a:tc>
                <a:tc>
                  <a:txBody>
                    <a:bodyPr/>
                    <a:lstStyle/>
                    <a:p>
                      <a:r>
                        <a:rPr lang="en-US" dirty="0" smtClean="0">
                          <a:latin typeface="American Typewriter"/>
                          <a:cs typeface="American Typewriter"/>
                        </a:rPr>
                        <a:t>Conserved</a:t>
                      </a:r>
                      <a:endParaRPr lang="en-US" dirty="0">
                        <a:latin typeface="American Typewriter"/>
                        <a:cs typeface="American Typewriter"/>
                      </a:endParaRPr>
                    </a:p>
                  </a:txBody>
                  <a:tcPr/>
                </a:tc>
              </a:tr>
              <a:tr h="613903">
                <a:tc>
                  <a:txBody>
                    <a:bodyPr/>
                    <a:lstStyle/>
                    <a:p>
                      <a:r>
                        <a:rPr lang="en-US" dirty="0" smtClean="0"/>
                        <a:t>Inelastic</a:t>
                      </a:r>
                      <a:endParaRPr lang="en-US" dirty="0">
                        <a:latin typeface="American Typewriter"/>
                        <a:cs typeface="American Typewriter"/>
                      </a:endParaRPr>
                    </a:p>
                  </a:txBody>
                  <a:tcPr/>
                </a:tc>
                <a:tc>
                  <a:txBody>
                    <a:bodyPr/>
                    <a:lstStyle/>
                    <a:p>
                      <a:r>
                        <a:rPr lang="en-US" dirty="0" smtClean="0"/>
                        <a:t>Bounce with some Deformation</a:t>
                      </a:r>
                      <a:endParaRPr lang="en-US" dirty="0">
                        <a:latin typeface="American Typewriter"/>
                        <a:cs typeface="American Typewriter"/>
                      </a:endParaRPr>
                    </a:p>
                  </a:txBody>
                  <a:tcPr/>
                </a:tc>
                <a:tc>
                  <a:txBody>
                    <a:bodyPr/>
                    <a:lstStyle/>
                    <a:p>
                      <a:r>
                        <a:rPr lang="en-US" dirty="0" smtClean="0"/>
                        <a:t>Tennis Balls</a:t>
                      </a:r>
                      <a:endParaRPr lang="en-US" dirty="0">
                        <a:latin typeface="American Typewriter"/>
                        <a:cs typeface="American Typewriter"/>
                      </a:endParaRPr>
                    </a:p>
                  </a:txBody>
                  <a:tcPr/>
                </a:tc>
                <a:tc>
                  <a:txBody>
                    <a:bodyPr/>
                    <a:lstStyle/>
                    <a:p>
                      <a:r>
                        <a:rPr lang="en-US" dirty="0" smtClean="0">
                          <a:latin typeface="American Typewriter"/>
                          <a:cs typeface="American Typewriter"/>
                        </a:rPr>
                        <a:t>Conserved</a:t>
                      </a:r>
                      <a:endParaRPr lang="en-US" dirty="0">
                        <a:latin typeface="American Typewriter"/>
                        <a:cs typeface="American Typewriter"/>
                      </a:endParaRPr>
                    </a:p>
                  </a:txBody>
                  <a:tcPr/>
                </a:tc>
                <a:tc>
                  <a:txBody>
                    <a:bodyPr/>
                    <a:lstStyle/>
                    <a:p>
                      <a:r>
                        <a:rPr lang="en-US" dirty="0" smtClean="0">
                          <a:latin typeface="American Typewriter"/>
                          <a:cs typeface="American Typewriter"/>
                        </a:rPr>
                        <a:t>Not Consv’d</a:t>
                      </a:r>
                      <a:endParaRPr lang="en-US" dirty="0">
                        <a:latin typeface="American Typewriter"/>
                        <a:cs typeface="American Typewriter"/>
                      </a:endParaRPr>
                    </a:p>
                  </a:txBody>
                  <a:tcPr/>
                </a:tc>
              </a:tr>
              <a:tr h="439350">
                <a:tc>
                  <a:txBody>
                    <a:bodyPr/>
                    <a:lstStyle/>
                    <a:p>
                      <a:r>
                        <a:rPr lang="en-US" dirty="0" smtClean="0"/>
                        <a:t>Perfectly Inelastic</a:t>
                      </a:r>
                      <a:endParaRPr lang="en-US" dirty="0">
                        <a:latin typeface="American Typewriter"/>
                        <a:cs typeface="American Typewriter"/>
                      </a:endParaRPr>
                    </a:p>
                  </a:txBody>
                  <a:tcPr/>
                </a:tc>
                <a:tc>
                  <a:txBody>
                    <a:bodyPr/>
                    <a:lstStyle/>
                    <a:p>
                      <a:r>
                        <a:rPr lang="en-US" dirty="0" smtClean="0"/>
                        <a:t>Stick to each</a:t>
                      </a:r>
                      <a:r>
                        <a:rPr lang="en-US" baseline="0" dirty="0" smtClean="0"/>
                        <a:t> other</a:t>
                      </a:r>
                      <a:endParaRPr lang="en-US" dirty="0">
                        <a:latin typeface="American Typewriter"/>
                        <a:cs typeface="American Typewriter"/>
                      </a:endParaRPr>
                    </a:p>
                  </a:txBody>
                  <a:tcPr/>
                </a:tc>
                <a:tc>
                  <a:txBody>
                    <a:bodyPr/>
                    <a:lstStyle/>
                    <a:p>
                      <a:r>
                        <a:rPr lang="en-US" dirty="0" smtClean="0"/>
                        <a:t>Play-doh</a:t>
                      </a:r>
                      <a:r>
                        <a:rPr lang="en-US" baseline="0" dirty="0" smtClean="0"/>
                        <a:t> Balls</a:t>
                      </a:r>
                      <a:endParaRPr lang="en-US" dirty="0">
                        <a:latin typeface="American Typewriter"/>
                        <a:cs typeface="American Typewriter"/>
                      </a:endParaRPr>
                    </a:p>
                  </a:txBody>
                  <a:tcPr/>
                </a:tc>
                <a:tc>
                  <a:txBody>
                    <a:bodyPr/>
                    <a:lstStyle/>
                    <a:p>
                      <a:r>
                        <a:rPr lang="en-US" dirty="0" smtClean="0">
                          <a:latin typeface="American Typewriter"/>
                          <a:cs typeface="American Typewriter"/>
                        </a:rPr>
                        <a:t>Conserved</a:t>
                      </a:r>
                      <a:endParaRPr lang="en-US" dirty="0">
                        <a:latin typeface="American Typewriter"/>
                        <a:cs typeface="American Typewriter"/>
                      </a:endParaRPr>
                    </a:p>
                  </a:txBody>
                  <a:tcPr/>
                </a:tc>
                <a:tc>
                  <a:txBody>
                    <a:bodyPr/>
                    <a:lstStyle/>
                    <a:p>
                      <a:r>
                        <a:rPr lang="en-US" dirty="0" smtClean="0">
                          <a:latin typeface="American Typewriter"/>
                          <a:cs typeface="American Typewriter"/>
                        </a:rPr>
                        <a:t>Not Consv’d</a:t>
                      </a:r>
                      <a:endParaRPr lang="en-US" dirty="0">
                        <a:latin typeface="American Typewriter"/>
                        <a:cs typeface="American Typewriter"/>
                      </a:endParaRPr>
                    </a:p>
                  </a:txBody>
                  <a:tcPr/>
                </a:tc>
              </a:tr>
            </a:tbl>
          </a:graphicData>
        </a:graphic>
      </p:graphicFrame>
      <p:pic>
        <p:nvPicPr>
          <p:cNvPr id="8" name="Picture 7"/>
          <p:cNvPicPr>
            <a:picLocks noChangeAspect="1"/>
          </p:cNvPicPr>
          <p:nvPr/>
        </p:nvPicPr>
        <p:blipFill>
          <a:blip r:embed="rId2"/>
          <a:stretch>
            <a:fillRect/>
          </a:stretch>
        </p:blipFill>
        <p:spPr>
          <a:xfrm>
            <a:off x="4183734" y="3968750"/>
            <a:ext cx="609600" cy="602512"/>
          </a:xfrm>
          <a:prstGeom prst="rect">
            <a:avLst/>
          </a:prstGeom>
        </p:spPr>
      </p:pic>
      <p:pic>
        <p:nvPicPr>
          <p:cNvPr id="9" name="Picture 8"/>
          <p:cNvPicPr>
            <a:picLocks noChangeAspect="1"/>
          </p:cNvPicPr>
          <p:nvPr/>
        </p:nvPicPr>
        <p:blipFill>
          <a:blip r:embed="rId3"/>
          <a:stretch>
            <a:fillRect/>
          </a:stretch>
        </p:blipFill>
        <p:spPr>
          <a:xfrm>
            <a:off x="2507334" y="3968750"/>
            <a:ext cx="602512" cy="602512"/>
          </a:xfrm>
          <a:prstGeom prst="rect">
            <a:avLst/>
          </a:prstGeom>
        </p:spPr>
      </p:pic>
      <p:sp>
        <p:nvSpPr>
          <p:cNvPr id="10" name="TextBox 9"/>
          <p:cNvSpPr txBox="1"/>
          <p:nvPr/>
        </p:nvSpPr>
        <p:spPr>
          <a:xfrm>
            <a:off x="3395078" y="3352800"/>
            <a:ext cx="1093456" cy="369332"/>
          </a:xfrm>
          <a:prstGeom prst="rect">
            <a:avLst/>
          </a:prstGeom>
          <a:noFill/>
        </p:spPr>
        <p:txBody>
          <a:bodyPr wrap="none" rtlCol="0">
            <a:spAutoFit/>
          </a:bodyPr>
          <a:lstStyle/>
          <a:p>
            <a:r>
              <a:rPr lang="en-US" dirty="0" smtClean="0"/>
              <a:t>BEFORE</a:t>
            </a:r>
            <a:endParaRPr lang="en-US" dirty="0"/>
          </a:p>
        </p:txBody>
      </p:sp>
      <p:sp>
        <p:nvSpPr>
          <p:cNvPr id="11" name="TextBox 10"/>
          <p:cNvSpPr txBox="1"/>
          <p:nvPr/>
        </p:nvSpPr>
        <p:spPr>
          <a:xfrm>
            <a:off x="7017935" y="3352800"/>
            <a:ext cx="906017" cy="369332"/>
          </a:xfrm>
          <a:prstGeom prst="rect">
            <a:avLst/>
          </a:prstGeom>
          <a:noFill/>
        </p:spPr>
        <p:txBody>
          <a:bodyPr wrap="none" rtlCol="0">
            <a:spAutoFit/>
          </a:bodyPr>
          <a:lstStyle/>
          <a:p>
            <a:r>
              <a:rPr lang="en-US" dirty="0" smtClean="0"/>
              <a:t>AFTER</a:t>
            </a:r>
            <a:endParaRPr lang="en-US" dirty="0"/>
          </a:p>
        </p:txBody>
      </p:sp>
      <p:sp>
        <p:nvSpPr>
          <p:cNvPr id="12" name="TextBox 11"/>
          <p:cNvSpPr txBox="1"/>
          <p:nvPr/>
        </p:nvSpPr>
        <p:spPr>
          <a:xfrm>
            <a:off x="4793334" y="4082534"/>
            <a:ext cx="689649" cy="369332"/>
          </a:xfrm>
          <a:prstGeom prst="rect">
            <a:avLst/>
          </a:prstGeom>
          <a:noFill/>
        </p:spPr>
        <p:txBody>
          <a:bodyPr wrap="none" rtlCol="0">
            <a:spAutoFit/>
          </a:bodyPr>
          <a:lstStyle/>
          <a:p>
            <a:r>
              <a:rPr lang="en-US" dirty="0" smtClean="0"/>
              <a:t>v</a:t>
            </a:r>
            <a:r>
              <a:rPr lang="en-US" baseline="-25000" dirty="0" smtClean="0"/>
              <a:t>8</a:t>
            </a:r>
            <a:r>
              <a:rPr lang="en-US" dirty="0" smtClean="0"/>
              <a:t>=0</a:t>
            </a:r>
            <a:endParaRPr lang="en-US" dirty="0"/>
          </a:p>
        </p:txBody>
      </p:sp>
      <p:sp>
        <p:nvSpPr>
          <p:cNvPr id="13" name="TextBox 12"/>
          <p:cNvSpPr txBox="1"/>
          <p:nvPr/>
        </p:nvSpPr>
        <p:spPr>
          <a:xfrm>
            <a:off x="3040734" y="4355068"/>
            <a:ext cx="1154320" cy="369332"/>
          </a:xfrm>
          <a:prstGeom prst="rect">
            <a:avLst/>
          </a:prstGeom>
          <a:noFill/>
        </p:spPr>
        <p:txBody>
          <a:bodyPr wrap="none" rtlCol="0">
            <a:spAutoFit/>
          </a:bodyPr>
          <a:lstStyle/>
          <a:p>
            <a:r>
              <a:rPr lang="en-US" dirty="0" err="1" smtClean="0"/>
              <a:t>v</a:t>
            </a:r>
            <a:r>
              <a:rPr lang="en-US" baseline="-25000" dirty="0" err="1" smtClean="0"/>
              <a:t>C</a:t>
            </a:r>
            <a:r>
              <a:rPr lang="en-US" dirty="0" smtClean="0"/>
              <a:t>=8m/s</a:t>
            </a:r>
            <a:endParaRPr lang="en-US" dirty="0"/>
          </a:p>
        </p:txBody>
      </p:sp>
      <p:cxnSp>
        <p:nvCxnSpPr>
          <p:cNvPr id="14" name="Straight Arrow Connector 13"/>
          <p:cNvCxnSpPr/>
          <p:nvPr/>
        </p:nvCxnSpPr>
        <p:spPr>
          <a:xfrm>
            <a:off x="3116934" y="4267200"/>
            <a:ext cx="384175" cy="1588"/>
          </a:xfrm>
          <a:prstGeom prst="straightConnector1">
            <a:avLst/>
          </a:prstGeom>
          <a:ln w="38100" cmpd="sng">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2"/>
          <a:stretch>
            <a:fillRect/>
          </a:stretch>
        </p:blipFill>
        <p:spPr>
          <a:xfrm>
            <a:off x="7478806" y="3979680"/>
            <a:ext cx="609600" cy="602512"/>
          </a:xfrm>
          <a:prstGeom prst="rect">
            <a:avLst/>
          </a:prstGeom>
        </p:spPr>
      </p:pic>
      <p:pic>
        <p:nvPicPr>
          <p:cNvPr id="16" name="Picture 15"/>
          <p:cNvPicPr>
            <a:picLocks noChangeAspect="1"/>
          </p:cNvPicPr>
          <p:nvPr/>
        </p:nvPicPr>
        <p:blipFill>
          <a:blip r:embed="rId3"/>
          <a:stretch>
            <a:fillRect/>
          </a:stretch>
        </p:blipFill>
        <p:spPr>
          <a:xfrm>
            <a:off x="6876294" y="3964356"/>
            <a:ext cx="602512" cy="602512"/>
          </a:xfrm>
          <a:prstGeom prst="rect">
            <a:avLst/>
          </a:prstGeom>
        </p:spPr>
      </p:pic>
      <p:sp>
        <p:nvSpPr>
          <p:cNvPr id="18" name="TextBox 17"/>
          <p:cNvSpPr txBox="1"/>
          <p:nvPr/>
        </p:nvSpPr>
        <p:spPr>
          <a:xfrm>
            <a:off x="6255935" y="4354330"/>
            <a:ext cx="649599" cy="369332"/>
          </a:xfrm>
          <a:prstGeom prst="rect">
            <a:avLst/>
          </a:prstGeom>
          <a:noFill/>
        </p:spPr>
        <p:txBody>
          <a:bodyPr wrap="none" rtlCol="0">
            <a:spAutoFit/>
          </a:bodyPr>
          <a:lstStyle/>
          <a:p>
            <a:r>
              <a:rPr lang="en-US" dirty="0" err="1" smtClean="0"/>
              <a:t>v</a:t>
            </a:r>
            <a:r>
              <a:rPr lang="en-US" baseline="-25000" dirty="0" err="1" smtClean="0"/>
              <a:t>C</a:t>
            </a:r>
            <a:r>
              <a:rPr lang="en-US" dirty="0" smtClean="0"/>
              <a:t>=?</a:t>
            </a:r>
            <a:endParaRPr lang="en-US" dirty="0"/>
          </a:p>
        </p:txBody>
      </p:sp>
      <p:cxnSp>
        <p:nvCxnSpPr>
          <p:cNvPr id="19" name="Straight Arrow Connector 18"/>
          <p:cNvCxnSpPr/>
          <p:nvPr/>
        </p:nvCxnSpPr>
        <p:spPr>
          <a:xfrm>
            <a:off x="8088406" y="4265612"/>
            <a:ext cx="384175" cy="1588"/>
          </a:xfrm>
          <a:prstGeom prst="straightConnector1">
            <a:avLst/>
          </a:prstGeom>
          <a:ln w="38100" cmpd="sng">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955134" y="3657600"/>
            <a:ext cx="1317638" cy="369332"/>
          </a:xfrm>
          <a:prstGeom prst="rect">
            <a:avLst/>
          </a:prstGeom>
          <a:noFill/>
        </p:spPr>
        <p:txBody>
          <a:bodyPr wrap="none" rtlCol="0">
            <a:spAutoFit/>
          </a:bodyPr>
          <a:lstStyle/>
          <a:p>
            <a:r>
              <a:rPr lang="en-US" dirty="0" smtClean="0"/>
              <a:t>m=0.16kg</a:t>
            </a:r>
            <a:endParaRPr lang="en-US" dirty="0"/>
          </a:p>
        </p:txBody>
      </p:sp>
      <p:sp>
        <p:nvSpPr>
          <p:cNvPr id="21" name="TextBox 20"/>
          <p:cNvSpPr txBox="1"/>
          <p:nvPr/>
        </p:nvSpPr>
        <p:spPr>
          <a:xfrm>
            <a:off x="2202534" y="3657600"/>
            <a:ext cx="1317638" cy="369332"/>
          </a:xfrm>
          <a:prstGeom prst="rect">
            <a:avLst/>
          </a:prstGeom>
          <a:noFill/>
        </p:spPr>
        <p:txBody>
          <a:bodyPr wrap="none" rtlCol="0">
            <a:spAutoFit/>
          </a:bodyPr>
          <a:lstStyle/>
          <a:p>
            <a:r>
              <a:rPr lang="en-US" dirty="0" smtClean="0"/>
              <a:t>m=0.17kg</a:t>
            </a:r>
            <a:endParaRPr lang="en-US" dirty="0"/>
          </a:p>
        </p:txBody>
      </p:sp>
      <p:sp>
        <p:nvSpPr>
          <p:cNvPr id="25" name="TextBox 24"/>
          <p:cNvSpPr txBox="1"/>
          <p:nvPr/>
        </p:nvSpPr>
        <p:spPr>
          <a:xfrm>
            <a:off x="8088406" y="4354330"/>
            <a:ext cx="641634" cy="369332"/>
          </a:xfrm>
          <a:prstGeom prst="rect">
            <a:avLst/>
          </a:prstGeom>
          <a:noFill/>
        </p:spPr>
        <p:txBody>
          <a:bodyPr wrap="none" rtlCol="0">
            <a:spAutoFit/>
          </a:bodyPr>
          <a:lstStyle/>
          <a:p>
            <a:r>
              <a:rPr lang="en-US" dirty="0" smtClean="0"/>
              <a:t>v</a:t>
            </a:r>
            <a:r>
              <a:rPr lang="en-US" baseline="-25000" dirty="0" smtClean="0"/>
              <a:t>8</a:t>
            </a:r>
            <a:r>
              <a:rPr lang="en-US" dirty="0" smtClean="0"/>
              <a:t>=?</a:t>
            </a:r>
            <a:endParaRPr lang="en-US" dirty="0"/>
          </a:p>
        </p:txBody>
      </p:sp>
      <p:sp>
        <p:nvSpPr>
          <p:cNvPr id="28" name="TextBox 27"/>
          <p:cNvSpPr txBox="1"/>
          <p:nvPr/>
        </p:nvSpPr>
        <p:spPr>
          <a:xfrm>
            <a:off x="4796751" y="5159526"/>
            <a:ext cx="689649" cy="369332"/>
          </a:xfrm>
          <a:prstGeom prst="rect">
            <a:avLst/>
          </a:prstGeom>
          <a:noFill/>
        </p:spPr>
        <p:txBody>
          <a:bodyPr wrap="none" rtlCol="0">
            <a:spAutoFit/>
          </a:bodyPr>
          <a:lstStyle/>
          <a:p>
            <a:r>
              <a:rPr lang="en-US" dirty="0" smtClean="0"/>
              <a:t>v</a:t>
            </a:r>
            <a:r>
              <a:rPr lang="en-US" baseline="-25000" dirty="0" smtClean="0"/>
              <a:t>2</a:t>
            </a:r>
            <a:r>
              <a:rPr lang="en-US" dirty="0" smtClean="0"/>
              <a:t>=0</a:t>
            </a:r>
            <a:endParaRPr lang="en-US" dirty="0"/>
          </a:p>
        </p:txBody>
      </p:sp>
      <p:sp>
        <p:nvSpPr>
          <p:cNvPr id="29" name="TextBox 28"/>
          <p:cNvSpPr txBox="1"/>
          <p:nvPr/>
        </p:nvSpPr>
        <p:spPr>
          <a:xfrm>
            <a:off x="3044151" y="5432060"/>
            <a:ext cx="1290625" cy="369332"/>
          </a:xfrm>
          <a:prstGeom prst="rect">
            <a:avLst/>
          </a:prstGeom>
          <a:noFill/>
        </p:spPr>
        <p:txBody>
          <a:bodyPr wrap="none" rtlCol="0">
            <a:spAutoFit/>
          </a:bodyPr>
          <a:lstStyle/>
          <a:p>
            <a:r>
              <a:rPr lang="en-US" dirty="0" smtClean="0"/>
              <a:t>v</a:t>
            </a:r>
            <a:r>
              <a:rPr lang="en-US" baseline="-25000" dirty="0" smtClean="0"/>
              <a:t>1</a:t>
            </a:r>
            <a:r>
              <a:rPr lang="en-US" dirty="0" smtClean="0"/>
              <a:t>=10m/s</a:t>
            </a:r>
            <a:endParaRPr lang="en-US" dirty="0"/>
          </a:p>
        </p:txBody>
      </p:sp>
      <p:cxnSp>
        <p:nvCxnSpPr>
          <p:cNvPr id="30" name="Straight Arrow Connector 29"/>
          <p:cNvCxnSpPr/>
          <p:nvPr/>
        </p:nvCxnSpPr>
        <p:spPr>
          <a:xfrm>
            <a:off x="3120351" y="5344192"/>
            <a:ext cx="384175" cy="1588"/>
          </a:xfrm>
          <a:prstGeom prst="straightConnector1">
            <a:avLst/>
          </a:prstGeom>
          <a:ln w="38100" cmpd="sng">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332135" y="5410200"/>
            <a:ext cx="641634" cy="369332"/>
          </a:xfrm>
          <a:prstGeom prst="rect">
            <a:avLst/>
          </a:prstGeom>
          <a:noFill/>
        </p:spPr>
        <p:txBody>
          <a:bodyPr wrap="none" rtlCol="0">
            <a:spAutoFit/>
          </a:bodyPr>
          <a:lstStyle/>
          <a:p>
            <a:r>
              <a:rPr lang="en-US" dirty="0" smtClean="0"/>
              <a:t>v</a:t>
            </a:r>
            <a:r>
              <a:rPr lang="en-US" baseline="-25000" dirty="0" smtClean="0"/>
              <a:t>1</a:t>
            </a:r>
            <a:r>
              <a:rPr lang="en-US" dirty="0" smtClean="0"/>
              <a:t>=?</a:t>
            </a:r>
            <a:endParaRPr lang="en-US" dirty="0"/>
          </a:p>
        </p:txBody>
      </p:sp>
      <p:cxnSp>
        <p:nvCxnSpPr>
          <p:cNvPr id="34" name="Straight Arrow Connector 33"/>
          <p:cNvCxnSpPr/>
          <p:nvPr/>
        </p:nvCxnSpPr>
        <p:spPr>
          <a:xfrm>
            <a:off x="7929160" y="5257800"/>
            <a:ext cx="384175" cy="1588"/>
          </a:xfrm>
          <a:prstGeom prst="straightConnector1">
            <a:avLst/>
          </a:prstGeom>
          <a:ln w="38100" cmpd="sng">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958551" y="4734592"/>
            <a:ext cx="1317638" cy="369332"/>
          </a:xfrm>
          <a:prstGeom prst="rect">
            <a:avLst/>
          </a:prstGeom>
          <a:noFill/>
        </p:spPr>
        <p:txBody>
          <a:bodyPr wrap="none" rtlCol="0">
            <a:spAutoFit/>
          </a:bodyPr>
          <a:lstStyle/>
          <a:p>
            <a:r>
              <a:rPr lang="en-US" dirty="0" smtClean="0"/>
              <a:t>m=0.05kg</a:t>
            </a:r>
            <a:endParaRPr lang="en-US" dirty="0"/>
          </a:p>
        </p:txBody>
      </p:sp>
      <p:sp>
        <p:nvSpPr>
          <p:cNvPr id="36" name="TextBox 35"/>
          <p:cNvSpPr txBox="1"/>
          <p:nvPr/>
        </p:nvSpPr>
        <p:spPr>
          <a:xfrm>
            <a:off x="2205951" y="4734592"/>
            <a:ext cx="1317638" cy="369332"/>
          </a:xfrm>
          <a:prstGeom prst="rect">
            <a:avLst/>
          </a:prstGeom>
          <a:noFill/>
        </p:spPr>
        <p:txBody>
          <a:bodyPr wrap="none" rtlCol="0">
            <a:spAutoFit/>
          </a:bodyPr>
          <a:lstStyle/>
          <a:p>
            <a:r>
              <a:rPr lang="en-US" dirty="0" smtClean="0"/>
              <a:t>m=0.05kg</a:t>
            </a:r>
            <a:endParaRPr lang="en-US" dirty="0"/>
          </a:p>
        </p:txBody>
      </p:sp>
      <p:sp>
        <p:nvSpPr>
          <p:cNvPr id="38" name="TextBox 37"/>
          <p:cNvSpPr txBox="1"/>
          <p:nvPr/>
        </p:nvSpPr>
        <p:spPr>
          <a:xfrm>
            <a:off x="8008535" y="5410200"/>
            <a:ext cx="641634" cy="369332"/>
          </a:xfrm>
          <a:prstGeom prst="rect">
            <a:avLst/>
          </a:prstGeom>
          <a:noFill/>
        </p:spPr>
        <p:txBody>
          <a:bodyPr wrap="none" rtlCol="0">
            <a:spAutoFit/>
          </a:bodyPr>
          <a:lstStyle/>
          <a:p>
            <a:r>
              <a:rPr lang="en-US" dirty="0" smtClean="0"/>
              <a:t>v</a:t>
            </a:r>
            <a:r>
              <a:rPr lang="en-US" baseline="-25000" dirty="0" smtClean="0"/>
              <a:t>2</a:t>
            </a:r>
            <a:r>
              <a:rPr lang="en-US" dirty="0" smtClean="0"/>
              <a:t>=?</a:t>
            </a:r>
            <a:endParaRPr lang="en-US" dirty="0"/>
          </a:p>
        </p:txBody>
      </p:sp>
      <p:pic>
        <p:nvPicPr>
          <p:cNvPr id="41" name="Picture 40"/>
          <p:cNvPicPr>
            <a:picLocks noChangeAspect="1"/>
          </p:cNvPicPr>
          <p:nvPr/>
        </p:nvPicPr>
        <p:blipFill>
          <a:blip r:embed="rId4"/>
          <a:stretch>
            <a:fillRect/>
          </a:stretch>
        </p:blipFill>
        <p:spPr>
          <a:xfrm>
            <a:off x="2507334" y="5056672"/>
            <a:ext cx="644964" cy="602512"/>
          </a:xfrm>
          <a:prstGeom prst="rect">
            <a:avLst/>
          </a:prstGeom>
        </p:spPr>
      </p:pic>
      <p:pic>
        <p:nvPicPr>
          <p:cNvPr id="42" name="Picture 41"/>
          <p:cNvPicPr>
            <a:picLocks noChangeAspect="1"/>
          </p:cNvPicPr>
          <p:nvPr/>
        </p:nvPicPr>
        <p:blipFill>
          <a:blip r:embed="rId4"/>
          <a:stretch>
            <a:fillRect/>
          </a:stretch>
        </p:blipFill>
        <p:spPr>
          <a:xfrm>
            <a:off x="4195054" y="5044524"/>
            <a:ext cx="644964" cy="602512"/>
          </a:xfrm>
          <a:prstGeom prst="rect">
            <a:avLst/>
          </a:prstGeom>
        </p:spPr>
      </p:pic>
      <p:pic>
        <p:nvPicPr>
          <p:cNvPr id="43" name="Picture 42"/>
          <p:cNvPicPr>
            <a:picLocks noChangeAspect="1"/>
          </p:cNvPicPr>
          <p:nvPr/>
        </p:nvPicPr>
        <p:blipFill>
          <a:blip r:embed="rId4"/>
          <a:stretch>
            <a:fillRect/>
          </a:stretch>
        </p:blipFill>
        <p:spPr>
          <a:xfrm>
            <a:off x="7022901" y="4953000"/>
            <a:ext cx="476483" cy="640080"/>
          </a:xfrm>
          <a:prstGeom prst="rect">
            <a:avLst/>
          </a:prstGeom>
        </p:spPr>
      </p:pic>
      <p:pic>
        <p:nvPicPr>
          <p:cNvPr id="44" name="Picture 43"/>
          <p:cNvPicPr>
            <a:picLocks noChangeAspect="1"/>
          </p:cNvPicPr>
          <p:nvPr/>
        </p:nvPicPr>
        <p:blipFill>
          <a:blip r:embed="rId4"/>
          <a:stretch>
            <a:fillRect/>
          </a:stretch>
        </p:blipFill>
        <p:spPr>
          <a:xfrm>
            <a:off x="7398935" y="4953000"/>
            <a:ext cx="476483" cy="640080"/>
          </a:xfrm>
          <a:prstGeom prst="rect">
            <a:avLst/>
          </a:prstGeom>
        </p:spPr>
      </p:pic>
      <p:pic>
        <p:nvPicPr>
          <p:cNvPr id="45" name="Picture 44"/>
          <p:cNvPicPr>
            <a:picLocks noChangeAspect="1"/>
          </p:cNvPicPr>
          <p:nvPr/>
        </p:nvPicPr>
        <p:blipFill>
          <a:blip r:embed="rId5"/>
          <a:stretch>
            <a:fillRect/>
          </a:stretch>
        </p:blipFill>
        <p:spPr>
          <a:xfrm>
            <a:off x="2568312" y="6172200"/>
            <a:ext cx="552039" cy="548556"/>
          </a:xfrm>
          <a:prstGeom prst="rect">
            <a:avLst/>
          </a:prstGeom>
        </p:spPr>
      </p:pic>
      <p:sp>
        <p:nvSpPr>
          <p:cNvPr id="46" name="TextBox 45"/>
          <p:cNvSpPr txBox="1"/>
          <p:nvPr/>
        </p:nvSpPr>
        <p:spPr>
          <a:xfrm>
            <a:off x="4796751" y="6236518"/>
            <a:ext cx="689649" cy="369332"/>
          </a:xfrm>
          <a:prstGeom prst="rect">
            <a:avLst/>
          </a:prstGeom>
          <a:noFill/>
        </p:spPr>
        <p:txBody>
          <a:bodyPr wrap="none" rtlCol="0">
            <a:spAutoFit/>
          </a:bodyPr>
          <a:lstStyle/>
          <a:p>
            <a:r>
              <a:rPr lang="en-US" dirty="0" smtClean="0"/>
              <a:t>v</a:t>
            </a:r>
            <a:r>
              <a:rPr lang="en-US" baseline="-25000" dirty="0" smtClean="0"/>
              <a:t>2</a:t>
            </a:r>
            <a:r>
              <a:rPr lang="en-US" dirty="0" smtClean="0"/>
              <a:t>=0</a:t>
            </a:r>
            <a:endParaRPr lang="en-US" dirty="0"/>
          </a:p>
        </p:txBody>
      </p:sp>
      <p:sp>
        <p:nvSpPr>
          <p:cNvPr id="47" name="TextBox 46"/>
          <p:cNvSpPr txBox="1"/>
          <p:nvPr/>
        </p:nvSpPr>
        <p:spPr>
          <a:xfrm>
            <a:off x="3044151" y="6509052"/>
            <a:ext cx="1290625" cy="369332"/>
          </a:xfrm>
          <a:prstGeom prst="rect">
            <a:avLst/>
          </a:prstGeom>
          <a:noFill/>
        </p:spPr>
        <p:txBody>
          <a:bodyPr wrap="none" rtlCol="0">
            <a:spAutoFit/>
          </a:bodyPr>
          <a:lstStyle/>
          <a:p>
            <a:r>
              <a:rPr lang="en-US" dirty="0" smtClean="0"/>
              <a:t>v</a:t>
            </a:r>
            <a:r>
              <a:rPr lang="en-US" baseline="-25000" dirty="0" smtClean="0"/>
              <a:t>1</a:t>
            </a:r>
            <a:r>
              <a:rPr lang="en-US" dirty="0" smtClean="0"/>
              <a:t>=10m/s</a:t>
            </a:r>
            <a:endParaRPr lang="en-US" dirty="0"/>
          </a:p>
        </p:txBody>
      </p:sp>
      <p:cxnSp>
        <p:nvCxnSpPr>
          <p:cNvPr id="48" name="Straight Arrow Connector 47"/>
          <p:cNvCxnSpPr/>
          <p:nvPr/>
        </p:nvCxnSpPr>
        <p:spPr>
          <a:xfrm>
            <a:off x="3120351" y="6421184"/>
            <a:ext cx="384175" cy="1588"/>
          </a:xfrm>
          <a:prstGeom prst="straightConnector1">
            <a:avLst/>
          </a:prstGeom>
          <a:ln w="38100" cmpd="sng">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958551" y="5811584"/>
            <a:ext cx="1173368" cy="369332"/>
          </a:xfrm>
          <a:prstGeom prst="rect">
            <a:avLst/>
          </a:prstGeom>
          <a:noFill/>
        </p:spPr>
        <p:txBody>
          <a:bodyPr wrap="none" rtlCol="0">
            <a:spAutoFit/>
          </a:bodyPr>
          <a:lstStyle/>
          <a:p>
            <a:r>
              <a:rPr lang="en-US" dirty="0" smtClean="0"/>
              <a:t>m=0.1kg</a:t>
            </a:r>
            <a:endParaRPr lang="en-US" dirty="0"/>
          </a:p>
        </p:txBody>
      </p:sp>
      <p:sp>
        <p:nvSpPr>
          <p:cNvPr id="50" name="TextBox 49"/>
          <p:cNvSpPr txBox="1"/>
          <p:nvPr/>
        </p:nvSpPr>
        <p:spPr>
          <a:xfrm>
            <a:off x="2205951" y="5811584"/>
            <a:ext cx="1173368" cy="369332"/>
          </a:xfrm>
          <a:prstGeom prst="rect">
            <a:avLst/>
          </a:prstGeom>
          <a:noFill/>
        </p:spPr>
        <p:txBody>
          <a:bodyPr wrap="none" rtlCol="0">
            <a:spAutoFit/>
          </a:bodyPr>
          <a:lstStyle/>
          <a:p>
            <a:r>
              <a:rPr lang="en-US" dirty="0" smtClean="0"/>
              <a:t>m=0.1kg</a:t>
            </a:r>
            <a:endParaRPr lang="en-US" dirty="0"/>
          </a:p>
        </p:txBody>
      </p:sp>
      <p:pic>
        <p:nvPicPr>
          <p:cNvPr id="53" name="Picture 52"/>
          <p:cNvPicPr>
            <a:picLocks noChangeAspect="1"/>
          </p:cNvPicPr>
          <p:nvPr/>
        </p:nvPicPr>
        <p:blipFill>
          <a:blip r:embed="rId5">
            <a:duotone>
              <a:prstClr val="black"/>
              <a:schemeClr val="accent1">
                <a:tint val="45000"/>
                <a:satMod val="400000"/>
              </a:schemeClr>
            </a:duotone>
          </a:blip>
          <a:stretch>
            <a:fillRect/>
          </a:stretch>
        </p:blipFill>
        <p:spPr>
          <a:xfrm>
            <a:off x="4287979" y="6180916"/>
            <a:ext cx="552039" cy="548556"/>
          </a:xfrm>
          <a:prstGeom prst="rect">
            <a:avLst/>
          </a:prstGeom>
        </p:spPr>
      </p:pic>
      <p:pic>
        <p:nvPicPr>
          <p:cNvPr id="55" name="Picture 54"/>
          <p:cNvPicPr>
            <a:picLocks noChangeAspect="1"/>
          </p:cNvPicPr>
          <p:nvPr/>
        </p:nvPicPr>
        <p:blipFill>
          <a:blip r:embed="rId5">
            <a:duotone>
              <a:prstClr val="black"/>
              <a:schemeClr val="accent1">
                <a:tint val="45000"/>
                <a:satMod val="400000"/>
              </a:schemeClr>
            </a:duotone>
          </a:blip>
          <a:stretch>
            <a:fillRect/>
          </a:stretch>
        </p:blipFill>
        <p:spPr>
          <a:xfrm>
            <a:off x="7094135" y="6035422"/>
            <a:ext cx="779619" cy="774700"/>
          </a:xfrm>
          <a:prstGeom prst="rect">
            <a:avLst/>
          </a:prstGeom>
        </p:spPr>
      </p:pic>
      <p:pic>
        <p:nvPicPr>
          <p:cNvPr id="54" name="Picture 53"/>
          <p:cNvPicPr>
            <a:picLocks noChangeAspect="1"/>
          </p:cNvPicPr>
          <p:nvPr/>
        </p:nvPicPr>
        <p:blipFill>
          <a:blip r:embed="rId6"/>
          <a:stretch>
            <a:fillRect/>
          </a:stretch>
        </p:blipFill>
        <p:spPr>
          <a:xfrm>
            <a:off x="7116968" y="6035422"/>
            <a:ext cx="382416" cy="774700"/>
          </a:xfrm>
          <a:prstGeom prst="rect">
            <a:avLst/>
          </a:prstGeom>
        </p:spPr>
      </p:pic>
      <p:cxnSp>
        <p:nvCxnSpPr>
          <p:cNvPr id="56" name="Straight Arrow Connector 55"/>
          <p:cNvCxnSpPr/>
          <p:nvPr/>
        </p:nvCxnSpPr>
        <p:spPr>
          <a:xfrm>
            <a:off x="7875418" y="6399950"/>
            <a:ext cx="384175" cy="1588"/>
          </a:xfrm>
          <a:prstGeom prst="straightConnector1">
            <a:avLst/>
          </a:prstGeom>
          <a:ln w="38100" cmpd="sng">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7875418" y="6488668"/>
            <a:ext cx="840457" cy="369332"/>
          </a:xfrm>
          <a:prstGeom prst="rect">
            <a:avLst/>
          </a:prstGeom>
          <a:noFill/>
        </p:spPr>
        <p:txBody>
          <a:bodyPr wrap="none" rtlCol="0">
            <a:spAutoFit/>
          </a:bodyPr>
          <a:lstStyle/>
          <a:p>
            <a:r>
              <a:rPr lang="en-US" dirty="0" smtClean="0"/>
              <a:t>v</a:t>
            </a:r>
            <a:r>
              <a:rPr lang="en-US" baseline="-25000" dirty="0" smtClean="0"/>
              <a:t>1+2</a:t>
            </a:r>
            <a:r>
              <a:rPr lang="en-US" dirty="0" smtClean="0"/>
              <a:t>=?</a:t>
            </a:r>
            <a:endParaRPr lang="en-US" dirty="0"/>
          </a:p>
        </p:txBody>
      </p:sp>
      <p:sp>
        <p:nvSpPr>
          <p:cNvPr id="58" name="TextBox 57"/>
          <p:cNvSpPr txBox="1"/>
          <p:nvPr/>
        </p:nvSpPr>
        <p:spPr>
          <a:xfrm>
            <a:off x="5943600" y="6215284"/>
            <a:ext cx="1173368" cy="369332"/>
          </a:xfrm>
          <a:prstGeom prst="rect">
            <a:avLst/>
          </a:prstGeom>
          <a:noFill/>
        </p:spPr>
        <p:txBody>
          <a:bodyPr wrap="none" rtlCol="0">
            <a:spAutoFit/>
          </a:bodyPr>
          <a:lstStyle/>
          <a:p>
            <a:r>
              <a:rPr lang="en-US" dirty="0" smtClean="0"/>
              <a:t>m=0.2kg</a:t>
            </a:r>
            <a:endParaRPr lang="en-US" dirty="0"/>
          </a:p>
        </p:txBody>
      </p:sp>
      <p:sp>
        <p:nvSpPr>
          <p:cNvPr id="59" name="TextBox 58"/>
          <p:cNvSpPr txBox="1"/>
          <p:nvPr/>
        </p:nvSpPr>
        <p:spPr>
          <a:xfrm>
            <a:off x="540666" y="3995677"/>
            <a:ext cx="1440534" cy="2862323"/>
          </a:xfrm>
          <a:prstGeom prst="rect">
            <a:avLst/>
          </a:prstGeom>
          <a:noFill/>
        </p:spPr>
        <p:txBody>
          <a:bodyPr wrap="square" rtlCol="0">
            <a:spAutoFit/>
          </a:bodyPr>
          <a:lstStyle/>
          <a:p>
            <a:pPr algn="r"/>
            <a:r>
              <a:rPr lang="en-US" b="1" dirty="0" smtClean="0"/>
              <a:t>Elastic</a:t>
            </a:r>
          </a:p>
          <a:p>
            <a:pPr algn="r"/>
            <a:endParaRPr lang="en-US" b="1" dirty="0" smtClean="0"/>
          </a:p>
          <a:p>
            <a:pPr algn="r"/>
            <a:endParaRPr lang="en-US" b="1" dirty="0" smtClean="0"/>
          </a:p>
          <a:p>
            <a:pPr algn="r"/>
            <a:endParaRPr lang="en-US" b="1" dirty="0" smtClean="0"/>
          </a:p>
          <a:p>
            <a:pPr algn="r"/>
            <a:r>
              <a:rPr lang="en-US" b="1" dirty="0" smtClean="0"/>
              <a:t>Inelastic</a:t>
            </a:r>
          </a:p>
          <a:p>
            <a:pPr algn="r"/>
            <a:endParaRPr lang="en-US" b="1" dirty="0" smtClean="0"/>
          </a:p>
          <a:p>
            <a:pPr algn="r"/>
            <a:endParaRPr lang="en-US" b="1" dirty="0" smtClean="0"/>
          </a:p>
          <a:p>
            <a:pPr algn="r"/>
            <a:endParaRPr lang="en-US" b="1" dirty="0" smtClean="0"/>
          </a:p>
          <a:p>
            <a:pPr algn="r"/>
            <a:r>
              <a:rPr lang="en-US" b="1" dirty="0" smtClean="0"/>
              <a:t>Perfectly </a:t>
            </a:r>
            <a:br>
              <a:rPr lang="en-US" b="1" dirty="0" smtClean="0"/>
            </a:br>
            <a:r>
              <a:rPr lang="en-US" b="1" dirty="0" smtClean="0"/>
              <a:t>Inelastic</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l="24129" r="42216" b="58683"/>
          <a:stretch>
            <a:fillRect/>
          </a:stretch>
        </p:blipFill>
        <p:spPr>
          <a:xfrm>
            <a:off x="4800600" y="76199"/>
            <a:ext cx="4267200" cy="6594765"/>
          </a:xfrm>
          <a:prstGeom prst="rect">
            <a:avLst/>
          </a:prstGeom>
        </p:spPr>
      </p:pic>
      <p:pic>
        <p:nvPicPr>
          <p:cNvPr id="6" name="Picture 5"/>
          <p:cNvPicPr>
            <a:picLocks noChangeAspect="1"/>
          </p:cNvPicPr>
          <p:nvPr/>
        </p:nvPicPr>
        <p:blipFill>
          <a:blip r:embed="rId3"/>
          <a:stretch>
            <a:fillRect/>
          </a:stretch>
        </p:blipFill>
        <p:spPr>
          <a:xfrm>
            <a:off x="5411788" y="2743200"/>
            <a:ext cx="1447800" cy="1085850"/>
          </a:xfrm>
          <a:prstGeom prst="rect">
            <a:avLst/>
          </a:prstGeom>
        </p:spPr>
      </p:pic>
      <p:sp>
        <p:nvSpPr>
          <p:cNvPr id="7" name="Content Placeholder 2"/>
          <p:cNvSpPr txBox="1">
            <a:spLocks/>
          </p:cNvSpPr>
          <p:nvPr/>
        </p:nvSpPr>
        <p:spPr>
          <a:xfrm>
            <a:off x="304800" y="247650"/>
            <a:ext cx="4267200" cy="6153150"/>
          </a:xfrm>
          <a:prstGeom prst="rect">
            <a:avLst/>
          </a:prstGeom>
        </p:spPr>
        <p:txBody>
          <a:bodyPr vert="horz" lIns="91440" tIns="45720" rIns="91440" bIns="45720" rtlCol="0">
            <a:normAutofit/>
          </a:bodyPr>
          <a:lstStyle/>
          <a:p>
            <a:pPr marL="349250" indent="-349250" defTabSz="914400">
              <a:spcBef>
                <a:spcPts val="1400"/>
              </a:spcBef>
              <a:buClr>
                <a:schemeClr val="accent1">
                  <a:lumMod val="60000"/>
                  <a:lumOff val="40000"/>
                </a:schemeClr>
              </a:buClr>
              <a:buSzPct val="110000"/>
              <a:buFont typeface="Wingdings 2" pitchFamily="18" charset="2"/>
              <a:buChar char=""/>
            </a:pPr>
            <a:r>
              <a:rPr lang="en-US" sz="2400" dirty="0" smtClean="0">
                <a:solidFill>
                  <a:srgbClr val="09213B"/>
                </a:solidFill>
                <a:latin typeface="Baskerville"/>
                <a:cs typeface="Baskerville"/>
              </a:rPr>
              <a:t>Q: An astronaut is performing a spacewalk when his tether breaks.  He happens to be holding a 1kg tool.  Because the astronaut was paying attention in his physics class, he knows that he can use </a:t>
            </a:r>
            <a:r>
              <a:rPr lang="en-US" sz="2400" b="1" dirty="0" smtClean="0">
                <a:solidFill>
                  <a:srgbClr val="900000"/>
                </a:solidFill>
                <a:latin typeface="Baskerville"/>
                <a:cs typeface="Baskerville"/>
              </a:rPr>
              <a:t>conservation of momentum </a:t>
            </a:r>
            <a:r>
              <a:rPr lang="en-US" sz="2400" dirty="0" smtClean="0">
                <a:solidFill>
                  <a:srgbClr val="09213B"/>
                </a:solidFill>
                <a:latin typeface="Baskerville"/>
                <a:cs typeface="Baskerville"/>
              </a:rPr>
              <a:t>to his advantage.  How?</a:t>
            </a:r>
          </a:p>
        </p:txBody>
      </p:sp>
      <p:pic>
        <p:nvPicPr>
          <p:cNvPr id="12" name="Picture 11"/>
          <p:cNvPicPr>
            <a:picLocks noChangeAspect="1"/>
          </p:cNvPicPr>
          <p:nvPr/>
        </p:nvPicPr>
        <p:blipFill>
          <a:blip r:embed="rId4"/>
          <a:stretch>
            <a:fillRect/>
          </a:stretch>
        </p:blipFill>
        <p:spPr>
          <a:xfrm>
            <a:off x="5486400" y="2933700"/>
            <a:ext cx="533400" cy="5334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l="24129" r="42216" b="58683"/>
          <a:stretch>
            <a:fillRect/>
          </a:stretch>
        </p:blipFill>
        <p:spPr>
          <a:xfrm>
            <a:off x="4800600" y="76199"/>
            <a:ext cx="4267200" cy="6594765"/>
          </a:xfrm>
          <a:prstGeom prst="rect">
            <a:avLst/>
          </a:prstGeom>
        </p:spPr>
      </p:pic>
      <p:pic>
        <p:nvPicPr>
          <p:cNvPr id="6" name="Picture 5"/>
          <p:cNvPicPr>
            <a:picLocks noChangeAspect="1"/>
          </p:cNvPicPr>
          <p:nvPr/>
        </p:nvPicPr>
        <p:blipFill>
          <a:blip r:embed="rId3"/>
          <a:stretch>
            <a:fillRect/>
          </a:stretch>
        </p:blipFill>
        <p:spPr>
          <a:xfrm>
            <a:off x="5411788" y="2743200"/>
            <a:ext cx="1447800" cy="1085850"/>
          </a:xfrm>
          <a:prstGeom prst="rect">
            <a:avLst/>
          </a:prstGeom>
        </p:spPr>
      </p:pic>
      <p:sp>
        <p:nvSpPr>
          <p:cNvPr id="7" name="Content Placeholder 2"/>
          <p:cNvSpPr txBox="1">
            <a:spLocks/>
          </p:cNvSpPr>
          <p:nvPr/>
        </p:nvSpPr>
        <p:spPr>
          <a:xfrm>
            <a:off x="304800" y="247650"/>
            <a:ext cx="4267200" cy="6153150"/>
          </a:xfrm>
          <a:prstGeom prst="rect">
            <a:avLst/>
          </a:prstGeom>
        </p:spPr>
        <p:txBody>
          <a:bodyPr vert="horz" lIns="91440" tIns="45720" rIns="91440" bIns="45720" rtlCol="0">
            <a:normAutofit fontScale="85000" lnSpcReduction="10000"/>
          </a:bodyPr>
          <a:lstStyle/>
          <a:p>
            <a:pPr marL="349250" indent="-349250" defTabSz="914400">
              <a:spcBef>
                <a:spcPts val="1400"/>
              </a:spcBef>
              <a:buClr>
                <a:schemeClr val="accent1">
                  <a:lumMod val="60000"/>
                  <a:lumOff val="40000"/>
                </a:schemeClr>
              </a:buClr>
              <a:buSzPct val="110000"/>
              <a:buFont typeface="Wingdings 2" pitchFamily="18" charset="2"/>
              <a:buChar char=""/>
            </a:pPr>
            <a:r>
              <a:rPr lang="en-US" sz="2800" dirty="0" smtClean="0">
                <a:solidFill>
                  <a:srgbClr val="09213B"/>
                </a:solidFill>
                <a:latin typeface="Baskerville"/>
                <a:cs typeface="Baskerville"/>
              </a:rPr>
              <a:t>Q: An astronaut is performing a spacewalk when his tether breaks.  He happens to be holding a 1kg tool.  Because the astronaut was paying attention in his physics class, he knows that he can use </a:t>
            </a:r>
            <a:r>
              <a:rPr lang="en-US" sz="2800" b="1" dirty="0" smtClean="0">
                <a:solidFill>
                  <a:srgbClr val="900000"/>
                </a:solidFill>
                <a:latin typeface="Baskerville"/>
                <a:cs typeface="Baskerville"/>
              </a:rPr>
              <a:t>conservation of momentum </a:t>
            </a:r>
            <a:r>
              <a:rPr lang="en-US" sz="2800" dirty="0" smtClean="0">
                <a:solidFill>
                  <a:srgbClr val="09213B"/>
                </a:solidFill>
                <a:latin typeface="Baskerville"/>
                <a:cs typeface="Baskerville"/>
              </a:rPr>
              <a:t>to his advantage.  How?</a:t>
            </a:r>
          </a:p>
          <a:p>
            <a:pPr marL="349250" indent="-349250" defTabSz="914400">
              <a:spcBef>
                <a:spcPts val="1400"/>
              </a:spcBef>
              <a:buClr>
                <a:schemeClr val="accent1">
                  <a:lumMod val="60000"/>
                  <a:lumOff val="40000"/>
                </a:schemeClr>
              </a:buClr>
              <a:buSzPct val="110000"/>
              <a:buFont typeface="Wingdings 2" pitchFamily="18" charset="2"/>
              <a:buChar char=""/>
            </a:pPr>
            <a:r>
              <a:rPr lang="en-US" sz="2800" dirty="0" smtClean="0">
                <a:solidFill>
                  <a:srgbClr val="09213B"/>
                </a:solidFill>
                <a:latin typeface="Baskerville"/>
                <a:cs typeface="Baskerville"/>
              </a:rPr>
              <a:t>He can manage to throw the tool at 10m/s</a:t>
            </a:r>
          </a:p>
          <a:p>
            <a:pPr marL="349250" indent="-349250" defTabSz="914400">
              <a:spcBef>
                <a:spcPts val="1400"/>
              </a:spcBef>
              <a:buClr>
                <a:schemeClr val="accent1">
                  <a:lumMod val="60000"/>
                  <a:lumOff val="40000"/>
                </a:schemeClr>
              </a:buClr>
              <a:buSzPct val="110000"/>
              <a:buFont typeface="Wingdings 2" pitchFamily="18" charset="2"/>
              <a:buChar char=""/>
            </a:pPr>
            <a:r>
              <a:rPr lang="en-US" sz="2800" dirty="0" smtClean="0">
                <a:solidFill>
                  <a:srgbClr val="09213B"/>
                </a:solidFill>
                <a:latin typeface="Baskerville"/>
                <a:cs typeface="Baskerville"/>
              </a:rPr>
              <a:t>If the astronaut is 10m away from the space shuttle and his mass is 100kg, find the time it takes for him to get back to the Space Shuttle.</a:t>
            </a:r>
          </a:p>
        </p:txBody>
      </p:sp>
      <p:cxnSp>
        <p:nvCxnSpPr>
          <p:cNvPr id="8" name="Straight Arrow Connector 7"/>
          <p:cNvCxnSpPr/>
          <p:nvPr/>
        </p:nvCxnSpPr>
        <p:spPr>
          <a:xfrm>
            <a:off x="6475413" y="3200400"/>
            <a:ext cx="384175" cy="1588"/>
          </a:xfrm>
          <a:prstGeom prst="straightConnector1">
            <a:avLst/>
          </a:prstGeom>
          <a:ln w="38100" cmpd="sng">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0800000" flipV="1">
            <a:off x="4572000" y="3203575"/>
            <a:ext cx="682626" cy="1"/>
          </a:xfrm>
          <a:prstGeom prst="straightConnector1">
            <a:avLst/>
          </a:prstGeom>
          <a:ln w="38100" cmpd="sng">
            <a:solidFill>
              <a:schemeClr val="bg2"/>
            </a:solidFill>
            <a:tailEnd type="arrow"/>
          </a:ln>
          <a:effectLst>
            <a:glow rad="25400">
              <a:schemeClr val="tx1"/>
            </a:glow>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4"/>
          <a:stretch>
            <a:fillRect/>
          </a:stretch>
        </p:blipFill>
        <p:spPr>
          <a:xfrm>
            <a:off x="5145088" y="2933700"/>
            <a:ext cx="533400" cy="533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609600"/>
          </a:xfrm>
        </p:spPr>
        <p:txBody>
          <a:bodyPr/>
          <a:lstStyle/>
          <a:p>
            <a:r>
              <a:rPr lang="en-US" sz="3200" dirty="0" smtClean="0">
                <a:latin typeface="Baskerville"/>
                <a:cs typeface="Baskerville"/>
              </a:rPr>
              <a:t>Dynamics: Force – The agent of change in motion</a:t>
            </a:r>
            <a:endParaRPr lang="en-US" sz="3200" dirty="0">
              <a:latin typeface="Baskerville"/>
              <a:cs typeface="Baskerville"/>
            </a:endParaRPr>
          </a:p>
        </p:txBody>
      </p:sp>
      <p:pic>
        <p:nvPicPr>
          <p:cNvPr id="31" name="Picture 3"/>
          <p:cNvPicPr>
            <a:picLocks noChangeAspect="1" noChangeArrowheads="1"/>
          </p:cNvPicPr>
          <p:nvPr/>
        </p:nvPicPr>
        <p:blipFill>
          <a:blip r:embed="rId2" cstate="print">
            <a:alphaModFix amt="92000"/>
          </a:blip>
          <a:srcRect/>
          <a:stretch>
            <a:fillRect/>
          </a:stretch>
        </p:blipFill>
        <p:spPr bwMode="auto">
          <a:xfrm>
            <a:off x="6855644" y="1389856"/>
            <a:ext cx="2212155" cy="2156765"/>
          </a:xfrm>
          <a:prstGeom prst="rect">
            <a:avLst/>
          </a:prstGeom>
          <a:noFill/>
          <a:ln w="9525">
            <a:noFill/>
            <a:miter lim="800000"/>
            <a:headEnd/>
            <a:tailEnd/>
          </a:ln>
        </p:spPr>
      </p:pic>
      <p:pic>
        <p:nvPicPr>
          <p:cNvPr id="30" name="Picture 29"/>
          <p:cNvPicPr>
            <a:picLocks noChangeAspect="1"/>
          </p:cNvPicPr>
          <p:nvPr/>
        </p:nvPicPr>
        <p:blipFill>
          <a:blip r:embed="rId3"/>
          <a:stretch>
            <a:fillRect/>
          </a:stretch>
        </p:blipFill>
        <p:spPr>
          <a:xfrm>
            <a:off x="7620000" y="1219200"/>
            <a:ext cx="707494" cy="704056"/>
          </a:xfrm>
          <a:prstGeom prst="rect">
            <a:avLst/>
          </a:prstGeom>
        </p:spPr>
      </p:pic>
      <p:sp>
        <p:nvSpPr>
          <p:cNvPr id="3" name="Content Placeholder 2"/>
          <p:cNvSpPr>
            <a:spLocks noGrp="1"/>
          </p:cNvSpPr>
          <p:nvPr>
            <p:ph idx="1"/>
          </p:nvPr>
        </p:nvSpPr>
        <p:spPr>
          <a:xfrm>
            <a:off x="0" y="685800"/>
            <a:ext cx="4724400" cy="6096000"/>
          </a:xfrm>
        </p:spPr>
        <p:txBody>
          <a:bodyPr>
            <a:noAutofit/>
          </a:bodyPr>
          <a:lstStyle/>
          <a:p>
            <a:r>
              <a:rPr lang="en-US" sz="1900" dirty="0" smtClean="0">
                <a:solidFill>
                  <a:srgbClr val="09213B"/>
                </a:solidFill>
                <a:latin typeface="Baskerville"/>
                <a:cs typeface="Baskerville"/>
              </a:rPr>
              <a:t>A Force is a push or pull interaction, either through direct contact or through space, that has the potential of changing an object’s motion.</a:t>
            </a:r>
          </a:p>
          <a:p>
            <a:r>
              <a:rPr lang="en-US" sz="1900" dirty="0" smtClean="0">
                <a:solidFill>
                  <a:srgbClr val="09213B"/>
                </a:solidFill>
                <a:latin typeface="Baskerville"/>
                <a:cs typeface="Baskerville"/>
              </a:rPr>
              <a:t>An apple falls from a tree, what interaction does it have with the Earth? How does the interaction change the motion?  </a:t>
            </a:r>
          </a:p>
          <a:p>
            <a:r>
              <a:rPr lang="en-US" sz="1900" dirty="0" smtClean="0">
                <a:solidFill>
                  <a:srgbClr val="09213B"/>
                </a:solidFill>
                <a:latin typeface="Baskerville"/>
                <a:cs typeface="Baskerville"/>
              </a:rPr>
              <a:t>What interaction does the apple have with the table, what interaction does it have with the earth.  We can picture these interactions with force vectors!</a:t>
            </a:r>
          </a:p>
          <a:p>
            <a:r>
              <a:rPr lang="en-US" sz="1900" dirty="0" smtClean="0">
                <a:solidFill>
                  <a:srgbClr val="09213B"/>
                </a:solidFill>
                <a:latin typeface="Baskerville"/>
                <a:cs typeface="Baskerville"/>
              </a:rPr>
              <a:t>Q: For the apple are the forces causing any change in motion?  Why or Why not?</a:t>
            </a:r>
          </a:p>
          <a:p>
            <a:r>
              <a:rPr lang="en-US" sz="1900" dirty="0" smtClean="0">
                <a:solidFill>
                  <a:srgbClr val="09213B"/>
                </a:solidFill>
                <a:latin typeface="Baskerville"/>
                <a:cs typeface="Baskerville"/>
              </a:rPr>
              <a:t>For the person falling with a parachute at constant velocity, Are the forces causing any change in motion? </a:t>
            </a:r>
          </a:p>
          <a:p>
            <a:endParaRPr lang="en-US" sz="1900" dirty="0" smtClean="0">
              <a:solidFill>
                <a:srgbClr val="09213B"/>
              </a:solidFill>
              <a:latin typeface="Baskerville"/>
              <a:cs typeface="Baskerville"/>
            </a:endParaRPr>
          </a:p>
          <a:p>
            <a:endParaRPr lang="en-US" sz="1900" dirty="0" smtClean="0">
              <a:solidFill>
                <a:srgbClr val="09213B"/>
              </a:solidFill>
              <a:latin typeface="Baskerville"/>
              <a:cs typeface="Baskerville"/>
            </a:endParaRPr>
          </a:p>
          <a:p>
            <a:endParaRPr lang="en-US" sz="1900" dirty="0" smtClean="0">
              <a:solidFill>
                <a:srgbClr val="09213B"/>
              </a:solidFill>
              <a:latin typeface="Baskerville"/>
              <a:cs typeface="Baskerville"/>
            </a:endParaRPr>
          </a:p>
          <a:p>
            <a:pPr>
              <a:buNone/>
            </a:pPr>
            <a:endParaRPr lang="en-US" sz="1900" dirty="0" smtClean="0">
              <a:solidFill>
                <a:srgbClr val="09213B"/>
              </a:solidFill>
              <a:latin typeface="Baskerville"/>
              <a:cs typeface="Baskerville"/>
            </a:endParaRPr>
          </a:p>
          <a:p>
            <a:pPr>
              <a:buNone/>
            </a:pPr>
            <a:endParaRPr lang="en-US" sz="1900" dirty="0" smtClean="0">
              <a:solidFill>
                <a:srgbClr val="09213B"/>
              </a:solidFill>
              <a:latin typeface="Baskerville"/>
              <a:cs typeface="Baskerville"/>
            </a:endParaRPr>
          </a:p>
          <a:p>
            <a:endParaRPr lang="en-US" sz="1900" dirty="0" smtClean="0">
              <a:solidFill>
                <a:srgbClr val="09213B"/>
              </a:solidFill>
              <a:latin typeface="Baskerville"/>
              <a:cs typeface="Baskerville"/>
            </a:endParaRPr>
          </a:p>
        </p:txBody>
      </p:sp>
      <p:sp>
        <p:nvSpPr>
          <p:cNvPr id="34" name="Down Arrow 33"/>
          <p:cNvSpPr/>
          <p:nvPr/>
        </p:nvSpPr>
        <p:spPr>
          <a:xfrm>
            <a:off x="7848600" y="1905000"/>
            <a:ext cx="228600" cy="533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Up Arrow 35"/>
          <p:cNvSpPr/>
          <p:nvPr/>
        </p:nvSpPr>
        <p:spPr>
          <a:xfrm>
            <a:off x="7848600" y="732076"/>
            <a:ext cx="228600" cy="48712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8077200" y="803592"/>
            <a:ext cx="857676" cy="400110"/>
          </a:xfrm>
          <a:prstGeom prst="rect">
            <a:avLst/>
          </a:prstGeom>
          <a:noFill/>
        </p:spPr>
        <p:txBody>
          <a:bodyPr wrap="none" rtlCol="0">
            <a:spAutoFit/>
          </a:bodyPr>
          <a:lstStyle/>
          <a:p>
            <a:r>
              <a:rPr lang="en-US" sz="2000" dirty="0" smtClean="0"/>
              <a:t>F</a:t>
            </a:r>
            <a:r>
              <a:rPr lang="en-US" sz="2000" baseline="-25000" dirty="0" smtClean="0"/>
              <a:t>TABLE</a:t>
            </a:r>
            <a:endParaRPr lang="en-US" sz="2000" baseline="-25000" dirty="0"/>
          </a:p>
        </p:txBody>
      </p:sp>
      <p:sp>
        <p:nvSpPr>
          <p:cNvPr id="38" name="TextBox 37"/>
          <p:cNvSpPr txBox="1"/>
          <p:nvPr/>
        </p:nvSpPr>
        <p:spPr>
          <a:xfrm>
            <a:off x="7961293" y="2341602"/>
            <a:ext cx="1056700" cy="400110"/>
          </a:xfrm>
          <a:prstGeom prst="rect">
            <a:avLst/>
          </a:prstGeom>
          <a:noFill/>
        </p:spPr>
        <p:txBody>
          <a:bodyPr wrap="none" rtlCol="0">
            <a:spAutoFit/>
          </a:bodyPr>
          <a:lstStyle/>
          <a:p>
            <a:r>
              <a:rPr lang="en-US" sz="2000" dirty="0" smtClean="0">
                <a:effectLst>
                  <a:glow rad="38100">
                    <a:schemeClr val="bg1">
                      <a:alpha val="97000"/>
                    </a:schemeClr>
                  </a:glow>
                </a:effectLst>
              </a:rPr>
              <a:t>F</a:t>
            </a:r>
            <a:r>
              <a:rPr lang="en-US" sz="2000" baseline="-25000" dirty="0" smtClean="0">
                <a:effectLst>
                  <a:glow rad="38100">
                    <a:schemeClr val="bg1">
                      <a:alpha val="97000"/>
                    </a:schemeClr>
                  </a:glow>
                </a:effectLst>
              </a:rPr>
              <a:t>GRAVITY</a:t>
            </a:r>
            <a:endParaRPr lang="en-US" sz="2000" baseline="-25000" dirty="0">
              <a:effectLst>
                <a:glow rad="38100">
                  <a:schemeClr val="bg1">
                    <a:alpha val="97000"/>
                  </a:schemeClr>
                </a:glow>
              </a:effectLst>
            </a:endParaRPr>
          </a:p>
        </p:txBody>
      </p:sp>
      <p:cxnSp>
        <p:nvCxnSpPr>
          <p:cNvPr id="59" name="Straight Connector 58"/>
          <p:cNvCxnSpPr/>
          <p:nvPr/>
        </p:nvCxnSpPr>
        <p:spPr>
          <a:xfrm rot="5400000">
            <a:off x="6360346" y="4536725"/>
            <a:ext cx="1676400" cy="457992"/>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6200000" flipH="1">
            <a:off x="5903146" y="4537517"/>
            <a:ext cx="1676397" cy="456407"/>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1" name="Block Arc 60"/>
          <p:cNvSpPr/>
          <p:nvPr/>
        </p:nvSpPr>
        <p:spPr>
          <a:xfrm>
            <a:off x="5979741" y="3771059"/>
            <a:ext cx="1962151" cy="841469"/>
          </a:xfrm>
          <a:prstGeom prst="blockArc">
            <a:avLst/>
          </a:prstGeom>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62" name="Straight Connector 61"/>
          <p:cNvCxnSpPr>
            <a:stCxn id="61" idx="0"/>
          </p:cNvCxnSpPr>
          <p:nvPr/>
        </p:nvCxnSpPr>
        <p:spPr>
          <a:xfrm rot="16200000" flipH="1">
            <a:off x="5821967" y="4454752"/>
            <a:ext cx="1411332" cy="885416"/>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61" idx="1"/>
          </p:cNvCxnSpPr>
          <p:nvPr/>
        </p:nvCxnSpPr>
        <p:spPr>
          <a:xfrm rot="5400000">
            <a:off x="6697859" y="4464277"/>
            <a:ext cx="1411333" cy="866366"/>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4" name="Smiley Face 63"/>
          <p:cNvSpPr/>
          <p:nvPr/>
        </p:nvSpPr>
        <p:spPr>
          <a:xfrm>
            <a:off x="6855645" y="5603126"/>
            <a:ext cx="229393" cy="228601"/>
          </a:xfrm>
          <a:prstGeom prst="smileyFace">
            <a:avLst/>
          </a:prstGeom>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Connector 64"/>
          <p:cNvCxnSpPr>
            <a:stCxn id="64" idx="4"/>
          </p:cNvCxnSpPr>
          <p:nvPr/>
        </p:nvCxnSpPr>
        <p:spPr>
          <a:xfrm rot="5400000">
            <a:off x="6798694" y="5888679"/>
            <a:ext cx="228600" cy="114697"/>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64" idx="4"/>
          </p:cNvCxnSpPr>
          <p:nvPr/>
        </p:nvCxnSpPr>
        <p:spPr>
          <a:xfrm rot="16200000" flipH="1">
            <a:off x="6913390" y="5888678"/>
            <a:ext cx="228600" cy="114697"/>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64" idx="4"/>
          </p:cNvCxnSpPr>
          <p:nvPr/>
        </p:nvCxnSpPr>
        <p:spPr>
          <a:xfrm rot="16200000" flipH="1">
            <a:off x="6856042" y="5946026"/>
            <a:ext cx="228601" cy="1"/>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a:off x="6798298" y="6117676"/>
            <a:ext cx="228599" cy="113903"/>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16200000" flipH="1">
            <a:off x="6913392" y="6117279"/>
            <a:ext cx="228599" cy="11469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5400000">
            <a:off x="7045369" y="5907928"/>
            <a:ext cx="609602"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7427542" y="5603921"/>
            <a:ext cx="1152529" cy="461665"/>
          </a:xfrm>
          <a:prstGeom prst="rect">
            <a:avLst/>
          </a:prstGeom>
          <a:noFill/>
        </p:spPr>
        <p:txBody>
          <a:bodyPr wrap="none" rtlCol="0">
            <a:spAutoFit/>
          </a:bodyPr>
          <a:lstStyle/>
          <a:p>
            <a:r>
              <a:rPr lang="en-US" sz="2400" dirty="0" smtClean="0"/>
              <a:t>v</a:t>
            </a:r>
            <a:r>
              <a:rPr lang="en-US" sz="2400" baseline="-25000" dirty="0" smtClean="0"/>
              <a:t>terminal</a:t>
            </a:r>
            <a:endParaRPr lang="en-US" sz="2400" baseline="-25000" dirty="0"/>
          </a:p>
        </p:txBody>
      </p:sp>
      <p:pic>
        <p:nvPicPr>
          <p:cNvPr id="79" name="Picture 78"/>
          <p:cNvPicPr>
            <a:picLocks noChangeAspect="1"/>
          </p:cNvPicPr>
          <p:nvPr/>
        </p:nvPicPr>
        <p:blipFill>
          <a:blip r:embed="rId4"/>
          <a:stretch>
            <a:fillRect/>
          </a:stretch>
        </p:blipFill>
        <p:spPr>
          <a:xfrm>
            <a:off x="4495800" y="609600"/>
            <a:ext cx="1873588" cy="2778079"/>
          </a:xfrm>
          <a:prstGeom prst="rect">
            <a:avLst/>
          </a:prstGeom>
        </p:spPr>
      </p:pic>
      <p:pic>
        <p:nvPicPr>
          <p:cNvPr id="80" name="Picture 79"/>
          <p:cNvPicPr>
            <a:picLocks noChangeAspect="1"/>
          </p:cNvPicPr>
          <p:nvPr/>
        </p:nvPicPr>
        <p:blipFill>
          <a:blip r:embed="rId3"/>
          <a:stretch>
            <a:fillRect/>
          </a:stretch>
        </p:blipFill>
        <p:spPr>
          <a:xfrm>
            <a:off x="5661894" y="1905000"/>
            <a:ext cx="707494" cy="704056"/>
          </a:xfrm>
          <a:prstGeom prst="rect">
            <a:avLst/>
          </a:prstGeom>
        </p:spPr>
      </p:pic>
      <p:sp>
        <p:nvSpPr>
          <p:cNvPr id="81" name="Down Arrow 80"/>
          <p:cNvSpPr/>
          <p:nvPr/>
        </p:nvSpPr>
        <p:spPr>
          <a:xfrm>
            <a:off x="5915647" y="2590800"/>
            <a:ext cx="228600" cy="533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TextBox 81"/>
          <p:cNvSpPr txBox="1"/>
          <p:nvPr/>
        </p:nvSpPr>
        <p:spPr>
          <a:xfrm>
            <a:off x="5562600" y="3028890"/>
            <a:ext cx="1056700" cy="400110"/>
          </a:xfrm>
          <a:prstGeom prst="rect">
            <a:avLst/>
          </a:prstGeom>
          <a:noFill/>
        </p:spPr>
        <p:txBody>
          <a:bodyPr wrap="none" rtlCol="0">
            <a:spAutoFit/>
          </a:bodyPr>
          <a:lstStyle/>
          <a:p>
            <a:r>
              <a:rPr lang="en-US" sz="2000" dirty="0" smtClean="0">
                <a:effectLst>
                  <a:glow rad="38100">
                    <a:schemeClr val="bg1">
                      <a:alpha val="97000"/>
                    </a:schemeClr>
                  </a:glow>
                </a:effectLst>
              </a:rPr>
              <a:t>F</a:t>
            </a:r>
            <a:r>
              <a:rPr lang="en-US" sz="2000" baseline="-25000" dirty="0" smtClean="0">
                <a:effectLst>
                  <a:glow rad="38100">
                    <a:schemeClr val="bg1">
                      <a:alpha val="97000"/>
                    </a:schemeClr>
                  </a:glow>
                </a:effectLst>
              </a:rPr>
              <a:t>GRAVITY</a:t>
            </a:r>
            <a:endParaRPr lang="en-US" sz="2000" baseline="-25000" dirty="0">
              <a:effectLst>
                <a:glow rad="38100">
                  <a:schemeClr val="bg1">
                    <a:alpha val="97000"/>
                  </a:schemeClr>
                </a:glow>
              </a:effectLst>
            </a:endParaRPr>
          </a:p>
        </p:txBody>
      </p:sp>
      <p:sp>
        <p:nvSpPr>
          <p:cNvPr id="83" name="Down Arrow 82"/>
          <p:cNvSpPr/>
          <p:nvPr/>
        </p:nvSpPr>
        <p:spPr>
          <a:xfrm>
            <a:off x="6477000" y="6061123"/>
            <a:ext cx="228600" cy="64447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Up Arrow 83"/>
          <p:cNvSpPr/>
          <p:nvPr/>
        </p:nvSpPr>
        <p:spPr>
          <a:xfrm>
            <a:off x="6477000" y="5257800"/>
            <a:ext cx="228600" cy="65835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p:cNvSpPr txBox="1"/>
          <p:nvPr/>
        </p:nvSpPr>
        <p:spPr>
          <a:xfrm>
            <a:off x="5715409" y="5403864"/>
            <a:ext cx="796729" cy="400110"/>
          </a:xfrm>
          <a:prstGeom prst="rect">
            <a:avLst/>
          </a:prstGeom>
          <a:noFill/>
        </p:spPr>
        <p:txBody>
          <a:bodyPr wrap="none" rtlCol="0">
            <a:spAutoFit/>
          </a:bodyPr>
          <a:lstStyle/>
          <a:p>
            <a:r>
              <a:rPr lang="en-US" sz="2000" dirty="0" smtClean="0"/>
              <a:t>F</a:t>
            </a:r>
            <a:r>
              <a:rPr lang="en-US" sz="2000" baseline="-25000" dirty="0" smtClean="0"/>
              <a:t>DRAG</a:t>
            </a:r>
            <a:endParaRPr lang="en-US" sz="2000" baseline="-25000" dirty="0"/>
          </a:p>
        </p:txBody>
      </p:sp>
      <p:sp>
        <p:nvSpPr>
          <p:cNvPr id="87" name="TextBox 86"/>
          <p:cNvSpPr txBox="1"/>
          <p:nvPr/>
        </p:nvSpPr>
        <p:spPr>
          <a:xfrm>
            <a:off x="5572700" y="6153090"/>
            <a:ext cx="1056700" cy="400110"/>
          </a:xfrm>
          <a:prstGeom prst="rect">
            <a:avLst/>
          </a:prstGeom>
          <a:noFill/>
        </p:spPr>
        <p:txBody>
          <a:bodyPr wrap="none" rtlCol="0">
            <a:spAutoFit/>
          </a:bodyPr>
          <a:lstStyle/>
          <a:p>
            <a:r>
              <a:rPr lang="en-US" sz="2000" dirty="0" smtClean="0"/>
              <a:t>F</a:t>
            </a:r>
            <a:r>
              <a:rPr lang="en-US" sz="2000" baseline="-25000" dirty="0" smtClean="0"/>
              <a:t>GRAVITY</a:t>
            </a:r>
            <a:endParaRPr lang="en-US" sz="2000" baseline="-25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578224"/>
          </a:xfrm>
        </p:spPr>
        <p:txBody>
          <a:bodyPr/>
          <a:lstStyle/>
          <a:p>
            <a:r>
              <a:rPr lang="en-US" sz="4000" dirty="0" smtClean="0">
                <a:latin typeface="Baskerville"/>
                <a:cs typeface="Baskerville"/>
              </a:rPr>
              <a:t>Newton’s Laws – N1: Law of Inertia</a:t>
            </a:r>
            <a:endParaRPr lang="en-US" sz="4000" dirty="0">
              <a:latin typeface="Baskerville"/>
              <a:cs typeface="Baskerville"/>
            </a:endParaRPr>
          </a:p>
        </p:txBody>
      </p:sp>
      <p:pic>
        <p:nvPicPr>
          <p:cNvPr id="4" name="Picture 3"/>
          <p:cNvPicPr>
            <a:picLocks noChangeAspect="1" noChangeArrowheads="1"/>
          </p:cNvPicPr>
          <p:nvPr/>
        </p:nvPicPr>
        <p:blipFill>
          <a:blip r:embed="rId3" cstate="print">
            <a:alphaModFix amt="92000"/>
          </a:blip>
          <a:srcRect/>
          <a:stretch>
            <a:fillRect/>
          </a:stretch>
        </p:blipFill>
        <p:spPr bwMode="auto">
          <a:xfrm>
            <a:off x="4876800" y="1389856"/>
            <a:ext cx="4267200" cy="2156765"/>
          </a:xfrm>
          <a:prstGeom prst="rect">
            <a:avLst/>
          </a:prstGeom>
          <a:noFill/>
          <a:ln w="9525">
            <a:noFill/>
            <a:miter lim="800000"/>
            <a:headEnd/>
            <a:tailEnd/>
          </a:ln>
        </p:spPr>
      </p:pic>
      <p:pic>
        <p:nvPicPr>
          <p:cNvPr id="5" name="Picture 4"/>
          <p:cNvPicPr>
            <a:picLocks noChangeAspect="1"/>
          </p:cNvPicPr>
          <p:nvPr/>
        </p:nvPicPr>
        <p:blipFill>
          <a:blip r:embed="rId4"/>
          <a:stretch>
            <a:fillRect/>
          </a:stretch>
        </p:blipFill>
        <p:spPr>
          <a:xfrm>
            <a:off x="6629401" y="1219200"/>
            <a:ext cx="707494" cy="704056"/>
          </a:xfrm>
          <a:prstGeom prst="rect">
            <a:avLst/>
          </a:prstGeom>
        </p:spPr>
      </p:pic>
      <p:sp>
        <p:nvSpPr>
          <p:cNvPr id="6" name="Down Arrow 5"/>
          <p:cNvSpPr/>
          <p:nvPr/>
        </p:nvSpPr>
        <p:spPr>
          <a:xfrm>
            <a:off x="6858001" y="1905000"/>
            <a:ext cx="228600" cy="533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Up Arrow 6"/>
          <p:cNvSpPr/>
          <p:nvPr/>
        </p:nvSpPr>
        <p:spPr>
          <a:xfrm>
            <a:off x="6858001" y="732076"/>
            <a:ext cx="228600" cy="48712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086601" y="803592"/>
            <a:ext cx="857676" cy="400110"/>
          </a:xfrm>
          <a:prstGeom prst="rect">
            <a:avLst/>
          </a:prstGeom>
          <a:noFill/>
        </p:spPr>
        <p:txBody>
          <a:bodyPr wrap="none" rtlCol="0">
            <a:spAutoFit/>
          </a:bodyPr>
          <a:lstStyle/>
          <a:p>
            <a:r>
              <a:rPr lang="en-US" sz="2000" dirty="0" smtClean="0"/>
              <a:t>F</a:t>
            </a:r>
            <a:r>
              <a:rPr lang="en-US" sz="2000" baseline="-25000" dirty="0" smtClean="0"/>
              <a:t>TABLE</a:t>
            </a:r>
            <a:endParaRPr lang="en-US" sz="2000" baseline="-25000" dirty="0"/>
          </a:p>
        </p:txBody>
      </p:sp>
      <p:sp>
        <p:nvSpPr>
          <p:cNvPr id="9" name="TextBox 8"/>
          <p:cNvSpPr txBox="1"/>
          <p:nvPr/>
        </p:nvSpPr>
        <p:spPr>
          <a:xfrm>
            <a:off x="6858000" y="2419290"/>
            <a:ext cx="1056700" cy="400110"/>
          </a:xfrm>
          <a:prstGeom prst="rect">
            <a:avLst/>
          </a:prstGeom>
          <a:noFill/>
        </p:spPr>
        <p:txBody>
          <a:bodyPr wrap="none" rtlCol="0">
            <a:spAutoFit/>
          </a:bodyPr>
          <a:lstStyle/>
          <a:p>
            <a:r>
              <a:rPr lang="en-US" sz="2000" dirty="0" smtClean="0">
                <a:effectLst>
                  <a:glow rad="38100">
                    <a:schemeClr val="bg1">
                      <a:alpha val="97000"/>
                    </a:schemeClr>
                  </a:glow>
                </a:effectLst>
              </a:rPr>
              <a:t>F</a:t>
            </a:r>
            <a:r>
              <a:rPr lang="en-US" sz="2000" baseline="-25000" dirty="0" smtClean="0">
                <a:effectLst>
                  <a:glow rad="38100">
                    <a:schemeClr val="bg1">
                      <a:alpha val="97000"/>
                    </a:schemeClr>
                  </a:glow>
                </a:effectLst>
              </a:rPr>
              <a:t>GRAVITY</a:t>
            </a:r>
            <a:endParaRPr lang="en-US" sz="2000" baseline="-25000" dirty="0">
              <a:effectLst>
                <a:glow rad="38100">
                  <a:schemeClr val="bg1">
                    <a:alpha val="97000"/>
                  </a:schemeClr>
                </a:glow>
              </a:effectLst>
            </a:endParaRPr>
          </a:p>
        </p:txBody>
      </p:sp>
      <p:cxnSp>
        <p:nvCxnSpPr>
          <p:cNvPr id="10" name="Straight Connector 9"/>
          <p:cNvCxnSpPr/>
          <p:nvPr/>
        </p:nvCxnSpPr>
        <p:spPr>
          <a:xfrm rot="5400000">
            <a:off x="6360346" y="4536725"/>
            <a:ext cx="1676400" cy="457992"/>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6200000" flipH="1">
            <a:off x="5903146" y="4537517"/>
            <a:ext cx="1676397" cy="456407"/>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Block Arc 11"/>
          <p:cNvSpPr/>
          <p:nvPr/>
        </p:nvSpPr>
        <p:spPr>
          <a:xfrm>
            <a:off x="5979741" y="3771059"/>
            <a:ext cx="1962151" cy="841469"/>
          </a:xfrm>
          <a:prstGeom prst="blockArc">
            <a:avLst/>
          </a:prstGeom>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p:cNvCxnSpPr>
            <a:stCxn id="12" idx="0"/>
          </p:cNvCxnSpPr>
          <p:nvPr/>
        </p:nvCxnSpPr>
        <p:spPr>
          <a:xfrm rot="16200000" flipH="1">
            <a:off x="5821967" y="4454752"/>
            <a:ext cx="1411332" cy="885416"/>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2" idx="1"/>
          </p:cNvCxnSpPr>
          <p:nvPr/>
        </p:nvCxnSpPr>
        <p:spPr>
          <a:xfrm rot="5400000">
            <a:off x="6697859" y="4464277"/>
            <a:ext cx="1411333" cy="866366"/>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Smiley Face 14"/>
          <p:cNvSpPr/>
          <p:nvPr/>
        </p:nvSpPr>
        <p:spPr>
          <a:xfrm>
            <a:off x="6855645" y="5603126"/>
            <a:ext cx="229393" cy="228601"/>
          </a:xfrm>
          <a:prstGeom prst="smileyFace">
            <a:avLst/>
          </a:prstGeom>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15" idx="4"/>
          </p:cNvCxnSpPr>
          <p:nvPr/>
        </p:nvCxnSpPr>
        <p:spPr>
          <a:xfrm rot="5400000">
            <a:off x="6798694" y="5888679"/>
            <a:ext cx="228600" cy="114697"/>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5" idx="4"/>
          </p:cNvCxnSpPr>
          <p:nvPr/>
        </p:nvCxnSpPr>
        <p:spPr>
          <a:xfrm rot="16200000" flipH="1">
            <a:off x="6913390" y="5888678"/>
            <a:ext cx="228600" cy="114697"/>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5" idx="4"/>
          </p:cNvCxnSpPr>
          <p:nvPr/>
        </p:nvCxnSpPr>
        <p:spPr>
          <a:xfrm rot="16200000" flipH="1">
            <a:off x="6856042" y="5946026"/>
            <a:ext cx="228601" cy="1"/>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6798298" y="6117676"/>
            <a:ext cx="228599" cy="113903"/>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H="1">
            <a:off x="6913392" y="6117279"/>
            <a:ext cx="228599" cy="11469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a:off x="7045369" y="5907928"/>
            <a:ext cx="609602"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427542" y="5603921"/>
            <a:ext cx="1152529" cy="461665"/>
          </a:xfrm>
          <a:prstGeom prst="rect">
            <a:avLst/>
          </a:prstGeom>
          <a:noFill/>
        </p:spPr>
        <p:txBody>
          <a:bodyPr wrap="none" rtlCol="0">
            <a:spAutoFit/>
          </a:bodyPr>
          <a:lstStyle/>
          <a:p>
            <a:r>
              <a:rPr lang="en-US" sz="2400" dirty="0" smtClean="0"/>
              <a:t>v</a:t>
            </a:r>
            <a:r>
              <a:rPr lang="en-US" sz="2400" baseline="-25000" dirty="0" smtClean="0"/>
              <a:t>terminal</a:t>
            </a:r>
            <a:endParaRPr lang="en-US" sz="2400" baseline="-25000" dirty="0"/>
          </a:p>
        </p:txBody>
      </p:sp>
      <p:sp>
        <p:nvSpPr>
          <p:cNvPr id="23" name="Down Arrow 22"/>
          <p:cNvSpPr/>
          <p:nvPr/>
        </p:nvSpPr>
        <p:spPr>
          <a:xfrm>
            <a:off x="6477000" y="6061123"/>
            <a:ext cx="228600" cy="64447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Up Arrow 23"/>
          <p:cNvSpPr/>
          <p:nvPr/>
        </p:nvSpPr>
        <p:spPr>
          <a:xfrm>
            <a:off x="6477000" y="5257800"/>
            <a:ext cx="228600" cy="65835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5715409" y="5403864"/>
            <a:ext cx="796729" cy="400110"/>
          </a:xfrm>
          <a:prstGeom prst="rect">
            <a:avLst/>
          </a:prstGeom>
          <a:noFill/>
        </p:spPr>
        <p:txBody>
          <a:bodyPr wrap="none" rtlCol="0">
            <a:spAutoFit/>
          </a:bodyPr>
          <a:lstStyle/>
          <a:p>
            <a:r>
              <a:rPr lang="en-US" sz="2000" dirty="0" smtClean="0"/>
              <a:t>F</a:t>
            </a:r>
            <a:r>
              <a:rPr lang="en-US" sz="2000" baseline="-25000" dirty="0" smtClean="0"/>
              <a:t>DRAG</a:t>
            </a:r>
            <a:endParaRPr lang="en-US" sz="2000" baseline="-25000" dirty="0"/>
          </a:p>
        </p:txBody>
      </p:sp>
      <p:sp>
        <p:nvSpPr>
          <p:cNvPr id="26" name="TextBox 25"/>
          <p:cNvSpPr txBox="1"/>
          <p:nvPr/>
        </p:nvSpPr>
        <p:spPr>
          <a:xfrm>
            <a:off x="5572700" y="6153090"/>
            <a:ext cx="1056700" cy="400110"/>
          </a:xfrm>
          <a:prstGeom prst="rect">
            <a:avLst/>
          </a:prstGeom>
          <a:noFill/>
        </p:spPr>
        <p:txBody>
          <a:bodyPr wrap="none" rtlCol="0">
            <a:spAutoFit/>
          </a:bodyPr>
          <a:lstStyle/>
          <a:p>
            <a:r>
              <a:rPr lang="en-US" sz="2000" dirty="0" smtClean="0"/>
              <a:t>F</a:t>
            </a:r>
            <a:r>
              <a:rPr lang="en-US" sz="2000" baseline="-25000" dirty="0" smtClean="0"/>
              <a:t>GRAVITY</a:t>
            </a:r>
            <a:endParaRPr lang="en-US" sz="2000" baseline="-25000" dirty="0"/>
          </a:p>
        </p:txBody>
      </p:sp>
      <p:sp>
        <p:nvSpPr>
          <p:cNvPr id="3" name="Content Placeholder 2"/>
          <p:cNvSpPr>
            <a:spLocks noGrp="1"/>
          </p:cNvSpPr>
          <p:nvPr>
            <p:ph idx="1"/>
          </p:nvPr>
        </p:nvSpPr>
        <p:spPr>
          <a:xfrm>
            <a:off x="66100" y="914400"/>
            <a:ext cx="5344100" cy="5867400"/>
          </a:xfrm>
        </p:spPr>
        <p:txBody>
          <a:bodyPr/>
          <a:lstStyle/>
          <a:p>
            <a:r>
              <a:rPr lang="en-US" dirty="0" smtClean="0">
                <a:solidFill>
                  <a:srgbClr val="09213B"/>
                </a:solidFill>
                <a:latin typeface="Baskerville"/>
                <a:cs typeface="Baskerville"/>
              </a:rPr>
              <a:t>If the Sum of Forces on an object is zero, there will be no change in the motion of that object, or vice versa.</a:t>
            </a:r>
          </a:p>
          <a:p>
            <a:endParaRPr lang="en-US" dirty="0" smtClean="0">
              <a:solidFill>
                <a:srgbClr val="09213B"/>
              </a:solidFill>
              <a:latin typeface="Baskerville"/>
              <a:cs typeface="Baskerville"/>
            </a:endParaRPr>
          </a:p>
          <a:p>
            <a:endParaRPr lang="en-US" dirty="0" smtClean="0">
              <a:solidFill>
                <a:srgbClr val="09213B"/>
              </a:solidFill>
              <a:latin typeface="Baskerville"/>
              <a:cs typeface="Baskerville"/>
            </a:endParaRPr>
          </a:p>
          <a:p>
            <a:endParaRPr lang="en-US" dirty="0" smtClean="0">
              <a:solidFill>
                <a:srgbClr val="09213B"/>
              </a:solidFill>
              <a:latin typeface="Baskerville"/>
              <a:cs typeface="Baskerville"/>
            </a:endParaRPr>
          </a:p>
          <a:p>
            <a:r>
              <a:rPr lang="en-US" dirty="0" smtClean="0">
                <a:solidFill>
                  <a:srgbClr val="09213B"/>
                </a:solidFill>
                <a:latin typeface="Baskerville"/>
                <a:cs typeface="Baskerville"/>
              </a:rPr>
              <a:t>This is the law of inertia</a:t>
            </a:r>
          </a:p>
          <a:p>
            <a:r>
              <a:rPr lang="en-US" dirty="0" smtClean="0">
                <a:solidFill>
                  <a:srgbClr val="09213B"/>
                </a:solidFill>
                <a:latin typeface="Baskerville"/>
                <a:cs typeface="Baskerville"/>
              </a:rPr>
              <a:t>Mass is the </a:t>
            </a:r>
            <a:r>
              <a:rPr lang="en-US" u="sng" dirty="0" smtClean="0">
                <a:solidFill>
                  <a:srgbClr val="09213B"/>
                </a:solidFill>
                <a:latin typeface="Baskerville"/>
                <a:cs typeface="Baskerville"/>
              </a:rPr>
              <a:t>measure of inertia</a:t>
            </a:r>
            <a:r>
              <a:rPr lang="en-US" dirty="0" smtClean="0">
                <a:solidFill>
                  <a:srgbClr val="09213B"/>
                </a:solidFill>
                <a:latin typeface="Baskerville"/>
                <a:cs typeface="Baskerville"/>
              </a:rPr>
              <a:t>, the greater the mass of an object, the lower it’s inclination to change it’s motion</a:t>
            </a:r>
          </a:p>
        </p:txBody>
      </p:sp>
      <p:graphicFrame>
        <p:nvGraphicFramePr>
          <p:cNvPr id="46082" name="Object 2"/>
          <p:cNvGraphicFramePr>
            <a:graphicFrameLocks noChangeAspect="1"/>
          </p:cNvGraphicFramePr>
          <p:nvPr/>
        </p:nvGraphicFramePr>
        <p:xfrm>
          <a:off x="1536700" y="2419290"/>
          <a:ext cx="2433638" cy="1295400"/>
        </p:xfrm>
        <a:graphic>
          <a:graphicData uri="http://schemas.openxmlformats.org/presentationml/2006/ole">
            <p:oleObj spid="_x0000_s46082" name="Equation" r:id="rId5" imgW="1219200" imgH="647700" progId="Equation.3">
              <p:embed/>
            </p:oleObj>
          </a:graphicData>
        </a:graphic>
      </p:graphicFrame>
      <p:graphicFrame>
        <p:nvGraphicFramePr>
          <p:cNvPr id="46083" name="Object 3"/>
          <p:cNvGraphicFramePr>
            <a:graphicFrameLocks noChangeAspect="1"/>
          </p:cNvGraphicFramePr>
          <p:nvPr/>
        </p:nvGraphicFramePr>
        <p:xfrm>
          <a:off x="1981200" y="6096000"/>
          <a:ext cx="1533932" cy="352425"/>
        </p:xfrm>
        <a:graphic>
          <a:graphicData uri="http://schemas.openxmlformats.org/presentationml/2006/ole">
            <p:oleObj spid="_x0000_s46083" name="Equation" r:id="rId6" imgW="774700" imgH="17780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3999" cy="578224"/>
          </a:xfrm>
        </p:spPr>
        <p:txBody>
          <a:bodyPr/>
          <a:lstStyle/>
          <a:p>
            <a:r>
              <a:rPr lang="en-US" sz="4000" dirty="0" smtClean="0">
                <a:latin typeface="Baskerville"/>
                <a:cs typeface="Baskerville"/>
              </a:rPr>
              <a:t>Newton’s Laws – N2: Definition of Force</a:t>
            </a:r>
            <a:endParaRPr lang="en-US" sz="4000" dirty="0">
              <a:latin typeface="Baskerville"/>
              <a:cs typeface="Baskerville"/>
            </a:endParaRPr>
          </a:p>
        </p:txBody>
      </p:sp>
      <p:sp>
        <p:nvSpPr>
          <p:cNvPr id="3" name="Content Placeholder 2"/>
          <p:cNvSpPr>
            <a:spLocks noGrp="1"/>
          </p:cNvSpPr>
          <p:nvPr>
            <p:ph idx="1"/>
          </p:nvPr>
        </p:nvSpPr>
        <p:spPr>
          <a:xfrm>
            <a:off x="228600" y="838200"/>
            <a:ext cx="4953000" cy="5867400"/>
          </a:xfrm>
        </p:spPr>
        <p:txBody>
          <a:bodyPr>
            <a:normAutofit/>
          </a:bodyPr>
          <a:lstStyle/>
          <a:p>
            <a:r>
              <a:rPr lang="en-US" sz="2200" dirty="0" smtClean="0">
                <a:solidFill>
                  <a:srgbClr val="09213B"/>
                </a:solidFill>
                <a:latin typeface="Baskerville"/>
                <a:cs typeface="Baskerville"/>
              </a:rPr>
              <a:t>If the Sum of Forces on an object is non-zero, there will be a change in motion (acceleration).  This motion is related to the Sum of Forces acting upon the object and the mass of the object.</a:t>
            </a:r>
          </a:p>
          <a:p>
            <a:endParaRPr lang="en-US" sz="2200" dirty="0" smtClean="0">
              <a:solidFill>
                <a:srgbClr val="09213B"/>
              </a:solidFill>
              <a:latin typeface="Baskerville"/>
              <a:cs typeface="Baskerville"/>
            </a:endParaRPr>
          </a:p>
          <a:p>
            <a:pPr>
              <a:buNone/>
            </a:pPr>
            <a:endParaRPr lang="en-US" sz="2200" dirty="0" smtClean="0">
              <a:solidFill>
                <a:srgbClr val="09213B"/>
              </a:solidFill>
              <a:latin typeface="Baskerville"/>
              <a:cs typeface="Baskerville"/>
            </a:endParaRPr>
          </a:p>
          <a:p>
            <a:pPr>
              <a:buNone/>
            </a:pPr>
            <a:endParaRPr lang="en-US" sz="2200" dirty="0" smtClean="0">
              <a:solidFill>
                <a:srgbClr val="09213B"/>
              </a:solidFill>
              <a:latin typeface="Baskerville"/>
              <a:cs typeface="Baskerville"/>
            </a:endParaRPr>
          </a:p>
          <a:p>
            <a:r>
              <a:rPr lang="en-US" sz="2200" dirty="0" smtClean="0">
                <a:solidFill>
                  <a:srgbClr val="09213B"/>
                </a:solidFill>
                <a:latin typeface="Baskerville"/>
                <a:cs typeface="Baskerville"/>
              </a:rPr>
              <a:t>Warning: never ever write F=ma, each force will not have it’s own a, it is only the sum of forces, or the net force that is related to the acceleration. </a:t>
            </a:r>
            <a:endParaRPr lang="en-US" sz="2200" dirty="0">
              <a:solidFill>
                <a:srgbClr val="09213B"/>
              </a:solidFill>
              <a:latin typeface="Baskerville"/>
              <a:cs typeface="Baskerville"/>
            </a:endParaRPr>
          </a:p>
        </p:txBody>
      </p:sp>
      <p:pic>
        <p:nvPicPr>
          <p:cNvPr id="4" name="Picture 3"/>
          <p:cNvPicPr>
            <a:picLocks noChangeAspect="1"/>
          </p:cNvPicPr>
          <p:nvPr/>
        </p:nvPicPr>
        <p:blipFill>
          <a:blip r:embed="rId3"/>
          <a:stretch>
            <a:fillRect/>
          </a:stretch>
        </p:blipFill>
        <p:spPr>
          <a:xfrm>
            <a:off x="5344100" y="838200"/>
            <a:ext cx="3064835" cy="4544411"/>
          </a:xfrm>
          <a:prstGeom prst="rect">
            <a:avLst/>
          </a:prstGeom>
        </p:spPr>
      </p:pic>
      <p:pic>
        <p:nvPicPr>
          <p:cNvPr id="5" name="Picture 4"/>
          <p:cNvPicPr>
            <a:picLocks noChangeAspect="1"/>
          </p:cNvPicPr>
          <p:nvPr/>
        </p:nvPicPr>
        <p:blipFill>
          <a:blip r:embed="rId4"/>
          <a:stretch>
            <a:fillRect/>
          </a:stretch>
        </p:blipFill>
        <p:spPr>
          <a:xfrm>
            <a:off x="7805594" y="3276600"/>
            <a:ext cx="707494" cy="704056"/>
          </a:xfrm>
          <a:prstGeom prst="rect">
            <a:avLst/>
          </a:prstGeom>
        </p:spPr>
      </p:pic>
      <p:sp>
        <p:nvSpPr>
          <p:cNvPr id="6" name="Down Arrow 5"/>
          <p:cNvSpPr/>
          <p:nvPr/>
        </p:nvSpPr>
        <p:spPr>
          <a:xfrm>
            <a:off x="8059347" y="3962400"/>
            <a:ext cx="228600" cy="533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706300" y="4400490"/>
            <a:ext cx="1056700" cy="400110"/>
          </a:xfrm>
          <a:prstGeom prst="rect">
            <a:avLst/>
          </a:prstGeom>
          <a:noFill/>
        </p:spPr>
        <p:txBody>
          <a:bodyPr wrap="none" rtlCol="0">
            <a:spAutoFit/>
          </a:bodyPr>
          <a:lstStyle/>
          <a:p>
            <a:r>
              <a:rPr lang="en-US" sz="2000" dirty="0" smtClean="0">
                <a:effectLst>
                  <a:glow rad="38100">
                    <a:schemeClr val="bg1">
                      <a:alpha val="97000"/>
                    </a:schemeClr>
                  </a:glow>
                </a:effectLst>
              </a:rPr>
              <a:t>F</a:t>
            </a:r>
            <a:r>
              <a:rPr lang="en-US" sz="2000" baseline="-25000" dirty="0" smtClean="0">
                <a:effectLst>
                  <a:glow rad="38100">
                    <a:schemeClr val="bg1">
                      <a:alpha val="97000"/>
                    </a:schemeClr>
                  </a:glow>
                </a:effectLst>
              </a:rPr>
              <a:t>GRAVITY</a:t>
            </a:r>
            <a:endParaRPr lang="en-US" sz="2000" baseline="-25000" dirty="0">
              <a:effectLst>
                <a:glow rad="38100">
                  <a:schemeClr val="bg1">
                    <a:alpha val="97000"/>
                  </a:schemeClr>
                </a:glow>
              </a:effectLst>
            </a:endParaRPr>
          </a:p>
        </p:txBody>
      </p:sp>
      <p:graphicFrame>
        <p:nvGraphicFramePr>
          <p:cNvPr id="48130" name="Object 2"/>
          <p:cNvGraphicFramePr>
            <a:graphicFrameLocks noChangeAspect="1"/>
          </p:cNvGraphicFramePr>
          <p:nvPr/>
        </p:nvGraphicFramePr>
        <p:xfrm>
          <a:off x="1447800" y="3283853"/>
          <a:ext cx="2332037" cy="1288147"/>
        </p:xfrm>
        <a:graphic>
          <a:graphicData uri="http://schemas.openxmlformats.org/presentationml/2006/ole">
            <p:oleObj spid="_x0000_s48130" name="Equation" r:id="rId5" imgW="1358900" imgH="749300" progId="Equation.3">
              <p:embed/>
            </p:oleObj>
          </a:graphicData>
        </a:graphic>
      </p:graphicFrame>
      <p:sp>
        <p:nvSpPr>
          <p:cNvPr id="9" name="TextBox 8"/>
          <p:cNvSpPr txBox="1"/>
          <p:nvPr/>
        </p:nvSpPr>
        <p:spPr>
          <a:xfrm>
            <a:off x="5410200" y="5505271"/>
            <a:ext cx="3124200" cy="1200329"/>
          </a:xfrm>
          <a:prstGeom prst="rect">
            <a:avLst/>
          </a:prstGeom>
          <a:noFill/>
        </p:spPr>
        <p:txBody>
          <a:bodyPr wrap="square" rtlCol="0">
            <a:spAutoFit/>
          </a:bodyPr>
          <a:lstStyle/>
          <a:p>
            <a:r>
              <a:rPr lang="en-US" dirty="0" smtClean="0">
                <a:solidFill>
                  <a:srgbClr val="900000"/>
                </a:solidFill>
              </a:rPr>
              <a:t>Q: If the force of gravity is 1N, and the acceleration of gravity is 10m/s</a:t>
            </a:r>
            <a:r>
              <a:rPr lang="en-US" baseline="30000" dirty="0" smtClean="0">
                <a:solidFill>
                  <a:srgbClr val="900000"/>
                </a:solidFill>
              </a:rPr>
              <a:t>2</a:t>
            </a:r>
            <a:r>
              <a:rPr lang="en-US" dirty="0" smtClean="0">
                <a:solidFill>
                  <a:srgbClr val="900000"/>
                </a:solidFill>
              </a:rPr>
              <a:t>, what is the mass of the apple</a:t>
            </a:r>
            <a:endParaRPr lang="en-US" dirty="0">
              <a:solidFill>
                <a:srgbClr val="9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3999" cy="578224"/>
          </a:xfrm>
        </p:spPr>
        <p:txBody>
          <a:bodyPr/>
          <a:lstStyle/>
          <a:p>
            <a:r>
              <a:rPr lang="en-US" sz="3600" dirty="0" smtClean="0">
                <a:latin typeface="Baskerville"/>
                <a:cs typeface="Baskerville"/>
              </a:rPr>
              <a:t>Newton’s Laws – N3: Law of Action-Reaction</a:t>
            </a:r>
            <a:endParaRPr lang="en-US" sz="3600" dirty="0">
              <a:latin typeface="Baskerville"/>
              <a:cs typeface="Baskerville"/>
            </a:endParaRPr>
          </a:p>
        </p:txBody>
      </p:sp>
      <p:sp>
        <p:nvSpPr>
          <p:cNvPr id="3" name="Content Placeholder 2"/>
          <p:cNvSpPr>
            <a:spLocks noGrp="1"/>
          </p:cNvSpPr>
          <p:nvPr>
            <p:ph idx="1"/>
          </p:nvPr>
        </p:nvSpPr>
        <p:spPr>
          <a:xfrm>
            <a:off x="228600" y="838200"/>
            <a:ext cx="8763000" cy="5867400"/>
          </a:xfrm>
        </p:spPr>
        <p:txBody>
          <a:bodyPr>
            <a:normAutofit/>
          </a:bodyPr>
          <a:lstStyle/>
          <a:p>
            <a:pPr>
              <a:spcBef>
                <a:spcPts val="800"/>
              </a:spcBef>
              <a:tabLst>
                <a:tab pos="685800" algn="l"/>
                <a:tab pos="4064000" algn="l"/>
                <a:tab pos="6921500" algn="l"/>
                <a:tab pos="8407400" algn="l"/>
              </a:tabLst>
            </a:pPr>
            <a:r>
              <a:rPr lang="en-US" sz="2000" dirty="0" smtClean="0">
                <a:solidFill>
                  <a:srgbClr val="09213B"/>
                </a:solidFill>
                <a:latin typeface="Baskerville"/>
                <a:cs typeface="Baskerville"/>
              </a:rPr>
              <a:t>Newton’s third law states every action has </a:t>
            </a:r>
            <a:br>
              <a:rPr lang="en-US" sz="2000" dirty="0" smtClean="0">
                <a:solidFill>
                  <a:srgbClr val="09213B"/>
                </a:solidFill>
                <a:latin typeface="Baskerville"/>
                <a:cs typeface="Baskerville"/>
              </a:rPr>
            </a:br>
            <a:r>
              <a:rPr lang="en-US" sz="2000" dirty="0" smtClean="0">
                <a:solidFill>
                  <a:srgbClr val="09213B"/>
                </a:solidFill>
                <a:latin typeface="Baskerville"/>
                <a:cs typeface="Baskerville"/>
              </a:rPr>
              <a:t>an equal and opposite reaction.  That if </a:t>
            </a:r>
            <a:br>
              <a:rPr lang="en-US" sz="2000" dirty="0" smtClean="0">
                <a:solidFill>
                  <a:srgbClr val="09213B"/>
                </a:solidFill>
                <a:latin typeface="Baskerville"/>
                <a:cs typeface="Baskerville"/>
              </a:rPr>
            </a:br>
            <a:r>
              <a:rPr lang="en-US" sz="2000" dirty="0" smtClean="0">
                <a:solidFill>
                  <a:srgbClr val="09213B"/>
                </a:solidFill>
                <a:latin typeface="Baskerville"/>
                <a:cs typeface="Baskerville"/>
              </a:rPr>
              <a:t>object A exerts a force on object B, then object B exerts an equal and opposite force on object A</a:t>
            </a:r>
          </a:p>
          <a:p>
            <a:pPr>
              <a:spcBef>
                <a:spcPts val="800"/>
              </a:spcBef>
            </a:pPr>
            <a:r>
              <a:rPr lang="en-US" sz="1800" dirty="0" smtClean="0">
                <a:solidFill>
                  <a:srgbClr val="09213B"/>
                </a:solidFill>
                <a:latin typeface="Baskerville"/>
                <a:cs typeface="Baskerville"/>
              </a:rPr>
              <a:t>The apple exerts a force on the Table and that the table exerts a force on the apple, these are equal and opposite and form an action-reaction pair</a:t>
            </a:r>
          </a:p>
          <a:p>
            <a:pPr>
              <a:spcBef>
                <a:spcPts val="800"/>
              </a:spcBef>
            </a:pPr>
            <a:r>
              <a:rPr lang="en-US" sz="1800" dirty="0" smtClean="0">
                <a:solidFill>
                  <a:srgbClr val="09213B"/>
                </a:solidFill>
                <a:latin typeface="Baskerville"/>
                <a:cs typeface="Baskerville"/>
              </a:rPr>
              <a:t>Do the forces on the apple to to gravity and the table form an action-reaction pair?</a:t>
            </a:r>
          </a:p>
          <a:p>
            <a:pPr>
              <a:spcBef>
                <a:spcPts val="800"/>
              </a:spcBef>
            </a:pPr>
            <a:r>
              <a:rPr lang="en-US" sz="1800" dirty="0" smtClean="0">
                <a:solidFill>
                  <a:srgbClr val="09213B"/>
                </a:solidFill>
                <a:latin typeface="Baskerville"/>
                <a:cs typeface="Baskerville"/>
              </a:rPr>
              <a:t>Does this law make sense?  It states that the force that the entire giant earth exerts on the tiny apple is equal and opposite to the force the tiny apple exerts on the earth?</a:t>
            </a:r>
          </a:p>
        </p:txBody>
      </p:sp>
      <p:pic>
        <p:nvPicPr>
          <p:cNvPr id="4" name="Picture 3"/>
          <p:cNvPicPr>
            <a:picLocks noChangeAspect="1"/>
          </p:cNvPicPr>
          <p:nvPr/>
        </p:nvPicPr>
        <p:blipFill>
          <a:blip r:embed="rId3">
            <a:lum bright="-18000" contrast="23000"/>
          </a:blip>
          <a:stretch>
            <a:fillRect/>
          </a:stretch>
        </p:blipFill>
        <p:spPr>
          <a:xfrm>
            <a:off x="4953000" y="4297124"/>
            <a:ext cx="2223902" cy="2260600"/>
          </a:xfrm>
          <a:prstGeom prst="rect">
            <a:avLst/>
          </a:prstGeom>
        </p:spPr>
      </p:pic>
      <p:pic>
        <p:nvPicPr>
          <p:cNvPr id="5" name="Picture 4"/>
          <p:cNvPicPr>
            <a:picLocks noChangeAspect="1"/>
          </p:cNvPicPr>
          <p:nvPr/>
        </p:nvPicPr>
        <p:blipFill>
          <a:blip r:embed="rId4"/>
          <a:stretch>
            <a:fillRect/>
          </a:stretch>
        </p:blipFill>
        <p:spPr>
          <a:xfrm>
            <a:off x="8131706" y="3962400"/>
            <a:ext cx="707494" cy="704056"/>
          </a:xfrm>
          <a:prstGeom prst="rect">
            <a:avLst/>
          </a:prstGeom>
        </p:spPr>
      </p:pic>
      <p:pic>
        <p:nvPicPr>
          <p:cNvPr id="6" name="Picture 5"/>
          <p:cNvPicPr>
            <a:picLocks noChangeAspect="1" noChangeArrowheads="1"/>
          </p:cNvPicPr>
          <p:nvPr/>
        </p:nvPicPr>
        <p:blipFill>
          <a:blip r:embed="rId5" cstate="print">
            <a:alphaModFix amt="92000"/>
          </a:blip>
          <a:srcRect/>
          <a:stretch>
            <a:fillRect/>
          </a:stretch>
        </p:blipFill>
        <p:spPr bwMode="auto">
          <a:xfrm>
            <a:off x="228600" y="4620180"/>
            <a:ext cx="4267200" cy="2156765"/>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1981201" y="4449524"/>
            <a:ext cx="707494" cy="704056"/>
          </a:xfrm>
          <a:prstGeom prst="rect">
            <a:avLst/>
          </a:prstGeom>
        </p:spPr>
      </p:pic>
      <p:sp>
        <p:nvSpPr>
          <p:cNvPr id="8" name="Down Arrow 7"/>
          <p:cNvSpPr/>
          <p:nvPr/>
        </p:nvSpPr>
        <p:spPr>
          <a:xfrm>
            <a:off x="2209801" y="5382914"/>
            <a:ext cx="228600" cy="533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 Arrow 8"/>
          <p:cNvSpPr/>
          <p:nvPr/>
        </p:nvSpPr>
        <p:spPr>
          <a:xfrm>
            <a:off x="2209801" y="3962400"/>
            <a:ext cx="228600" cy="48712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438401" y="4033916"/>
            <a:ext cx="1709020" cy="400110"/>
          </a:xfrm>
          <a:prstGeom prst="rect">
            <a:avLst/>
          </a:prstGeom>
          <a:noFill/>
        </p:spPr>
        <p:txBody>
          <a:bodyPr wrap="none" rtlCol="0">
            <a:spAutoFit/>
          </a:bodyPr>
          <a:lstStyle/>
          <a:p>
            <a:r>
              <a:rPr lang="en-US" sz="2000" dirty="0" smtClean="0"/>
              <a:t>F</a:t>
            </a:r>
            <a:r>
              <a:rPr lang="en-US" sz="2000" baseline="-25000" dirty="0" smtClean="0"/>
              <a:t>TABLE on APPLE </a:t>
            </a:r>
            <a:endParaRPr lang="en-US" sz="2000" baseline="-25000" dirty="0"/>
          </a:p>
        </p:txBody>
      </p:sp>
      <p:sp>
        <p:nvSpPr>
          <p:cNvPr id="11" name="TextBox 10"/>
          <p:cNvSpPr txBox="1"/>
          <p:nvPr/>
        </p:nvSpPr>
        <p:spPr>
          <a:xfrm>
            <a:off x="2438401" y="5716259"/>
            <a:ext cx="1763956" cy="400110"/>
          </a:xfrm>
          <a:prstGeom prst="rect">
            <a:avLst/>
          </a:prstGeom>
          <a:noFill/>
        </p:spPr>
        <p:txBody>
          <a:bodyPr wrap="none" rtlCol="0">
            <a:spAutoFit/>
          </a:bodyPr>
          <a:lstStyle/>
          <a:p>
            <a:r>
              <a:rPr lang="en-US" sz="2000" dirty="0" smtClean="0">
                <a:effectLst>
                  <a:glow rad="38100">
                    <a:schemeClr val="bg1">
                      <a:alpha val="97000"/>
                    </a:schemeClr>
                  </a:glow>
                </a:effectLst>
              </a:rPr>
              <a:t>F</a:t>
            </a:r>
            <a:r>
              <a:rPr lang="en-US" sz="2000" baseline="-25000" dirty="0" smtClean="0">
                <a:effectLst>
                  <a:glow rad="38100">
                    <a:schemeClr val="bg1">
                      <a:alpha val="97000"/>
                    </a:schemeClr>
                  </a:glow>
                </a:effectLst>
              </a:rPr>
              <a:t>APPLE ON TABLE</a:t>
            </a:r>
            <a:endParaRPr lang="en-US" sz="2000" baseline="-25000" dirty="0">
              <a:effectLst>
                <a:glow rad="38100">
                  <a:schemeClr val="bg1">
                    <a:alpha val="97000"/>
                  </a:schemeClr>
                </a:glow>
              </a:effectLst>
            </a:endParaRPr>
          </a:p>
        </p:txBody>
      </p:sp>
      <p:graphicFrame>
        <p:nvGraphicFramePr>
          <p:cNvPr id="49154" name="Object 2"/>
          <p:cNvGraphicFramePr>
            <a:graphicFrameLocks noChangeAspect="1"/>
          </p:cNvGraphicFramePr>
          <p:nvPr/>
        </p:nvGraphicFramePr>
        <p:xfrm>
          <a:off x="5486400" y="838200"/>
          <a:ext cx="2934303" cy="522287"/>
        </p:xfrm>
        <a:graphic>
          <a:graphicData uri="http://schemas.openxmlformats.org/presentationml/2006/ole">
            <p:oleObj spid="_x0000_s49154" name="Equation" r:id="rId6" imgW="1143000" imgH="203200" progId="Equation.3">
              <p:embed/>
            </p:oleObj>
          </a:graphicData>
        </a:graphic>
      </p:graphicFrame>
      <p:sp>
        <p:nvSpPr>
          <p:cNvPr id="13" name="Left Arrow 12"/>
          <p:cNvSpPr/>
          <p:nvPr/>
        </p:nvSpPr>
        <p:spPr>
          <a:xfrm rot="20189983">
            <a:off x="7766255" y="4416175"/>
            <a:ext cx="435506" cy="22933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 Arrow 13"/>
          <p:cNvSpPr/>
          <p:nvPr/>
        </p:nvSpPr>
        <p:spPr>
          <a:xfrm rot="20333799" flipH="1">
            <a:off x="7036100" y="4706885"/>
            <a:ext cx="464792" cy="22933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846514" y="3897868"/>
            <a:ext cx="1383086" cy="369332"/>
          </a:xfrm>
          <a:prstGeom prst="rect">
            <a:avLst/>
          </a:prstGeom>
          <a:noFill/>
        </p:spPr>
        <p:txBody>
          <a:bodyPr wrap="none" rtlCol="0">
            <a:spAutoFit/>
          </a:bodyPr>
          <a:lstStyle/>
          <a:p>
            <a:r>
              <a:rPr lang="en-US" dirty="0" smtClean="0"/>
              <a:t>F</a:t>
            </a:r>
            <a:r>
              <a:rPr lang="en-US" baseline="-25000" dirty="0" smtClean="0"/>
              <a:t>earth on apple</a:t>
            </a:r>
            <a:endParaRPr lang="en-US" baseline="-25000" dirty="0"/>
          </a:p>
        </p:txBody>
      </p:sp>
      <p:sp>
        <p:nvSpPr>
          <p:cNvPr id="16" name="TextBox 15"/>
          <p:cNvSpPr txBox="1"/>
          <p:nvPr/>
        </p:nvSpPr>
        <p:spPr>
          <a:xfrm>
            <a:off x="7176902" y="4876800"/>
            <a:ext cx="1383086" cy="369332"/>
          </a:xfrm>
          <a:prstGeom prst="rect">
            <a:avLst/>
          </a:prstGeom>
          <a:noFill/>
        </p:spPr>
        <p:txBody>
          <a:bodyPr wrap="none" rtlCol="0">
            <a:spAutoFit/>
          </a:bodyPr>
          <a:lstStyle/>
          <a:p>
            <a:r>
              <a:rPr lang="en-US" dirty="0" smtClean="0"/>
              <a:t>F</a:t>
            </a:r>
            <a:r>
              <a:rPr lang="en-US" baseline="-25000" dirty="0" smtClean="0"/>
              <a:t>apple on earth</a:t>
            </a:r>
            <a:endParaRPr lang="en-US" baseline="-25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578224"/>
          </a:xfrm>
        </p:spPr>
        <p:txBody>
          <a:bodyPr/>
          <a:lstStyle/>
          <a:p>
            <a:r>
              <a:rPr lang="en-US" sz="4000" dirty="0" smtClean="0">
                <a:latin typeface="Baskerville"/>
                <a:cs typeface="Baskerville"/>
              </a:rPr>
              <a:t>Fundamental Forces of the Universe</a:t>
            </a:r>
            <a:endParaRPr lang="en-US" sz="4000" dirty="0">
              <a:latin typeface="Baskerville"/>
              <a:cs typeface="Baskerville"/>
            </a:endParaRPr>
          </a:p>
        </p:txBody>
      </p:sp>
      <p:sp>
        <p:nvSpPr>
          <p:cNvPr id="3" name="Content Placeholder 2"/>
          <p:cNvSpPr>
            <a:spLocks noGrp="1"/>
          </p:cNvSpPr>
          <p:nvPr>
            <p:ph idx="1"/>
          </p:nvPr>
        </p:nvSpPr>
        <p:spPr>
          <a:xfrm>
            <a:off x="228600" y="685800"/>
            <a:ext cx="8763000" cy="5867400"/>
          </a:xfrm>
        </p:spPr>
        <p:txBody>
          <a:bodyPr/>
          <a:lstStyle/>
          <a:p>
            <a:pPr algn="ctr">
              <a:buNone/>
            </a:pPr>
            <a:r>
              <a:rPr lang="en-US" dirty="0" smtClean="0">
                <a:solidFill>
                  <a:srgbClr val="09213B"/>
                </a:solidFill>
                <a:latin typeface="Baskerville"/>
                <a:cs typeface="Baskerville"/>
              </a:rPr>
              <a:t>There are 4 fundamental forces of the universe:</a:t>
            </a:r>
          </a:p>
          <a:p>
            <a:pPr algn="ctr">
              <a:buNone/>
            </a:pPr>
            <a:endParaRPr lang="en-US" dirty="0">
              <a:solidFill>
                <a:srgbClr val="09213B"/>
              </a:solidFill>
              <a:latin typeface="Baskerville"/>
              <a:cs typeface="Baskerville"/>
            </a:endParaRPr>
          </a:p>
        </p:txBody>
      </p:sp>
      <p:pic>
        <p:nvPicPr>
          <p:cNvPr id="5" name="Picture 4"/>
          <p:cNvPicPr>
            <a:picLocks noChangeAspect="1"/>
          </p:cNvPicPr>
          <p:nvPr/>
        </p:nvPicPr>
        <p:blipFill>
          <a:blip r:embed="rId2"/>
          <a:stretch>
            <a:fillRect/>
          </a:stretch>
        </p:blipFill>
        <p:spPr>
          <a:xfrm>
            <a:off x="381000" y="1508590"/>
            <a:ext cx="1066800" cy="1600200"/>
          </a:xfrm>
          <a:prstGeom prst="rect">
            <a:avLst/>
          </a:prstGeom>
        </p:spPr>
      </p:pic>
      <p:pic>
        <p:nvPicPr>
          <p:cNvPr id="7" name="Picture 6"/>
          <p:cNvPicPr>
            <a:picLocks noChangeAspect="1"/>
          </p:cNvPicPr>
          <p:nvPr/>
        </p:nvPicPr>
        <p:blipFill>
          <a:blip r:embed="rId3"/>
          <a:stretch>
            <a:fillRect/>
          </a:stretch>
        </p:blipFill>
        <p:spPr>
          <a:xfrm>
            <a:off x="1676400" y="1508590"/>
            <a:ext cx="2209800" cy="1615610"/>
          </a:xfrm>
          <a:prstGeom prst="rect">
            <a:avLst/>
          </a:prstGeom>
        </p:spPr>
      </p:pic>
      <p:pic>
        <p:nvPicPr>
          <p:cNvPr id="9" name="Picture 8"/>
          <p:cNvPicPr>
            <a:picLocks noChangeAspect="1"/>
          </p:cNvPicPr>
          <p:nvPr/>
        </p:nvPicPr>
        <p:blipFill>
          <a:blip r:embed="rId4"/>
          <a:stretch>
            <a:fillRect/>
          </a:stretch>
        </p:blipFill>
        <p:spPr>
          <a:xfrm>
            <a:off x="5517071" y="1511741"/>
            <a:ext cx="3474529" cy="1905592"/>
          </a:xfrm>
          <a:prstGeom prst="rect">
            <a:avLst/>
          </a:prstGeom>
        </p:spPr>
      </p:pic>
      <p:sp>
        <p:nvSpPr>
          <p:cNvPr id="10" name="TextBox 9"/>
          <p:cNvSpPr txBox="1"/>
          <p:nvPr/>
        </p:nvSpPr>
        <p:spPr>
          <a:xfrm>
            <a:off x="238946" y="1139258"/>
            <a:ext cx="1274708" cy="369332"/>
          </a:xfrm>
          <a:prstGeom prst="rect">
            <a:avLst/>
          </a:prstGeom>
          <a:noFill/>
        </p:spPr>
        <p:txBody>
          <a:bodyPr wrap="none" rtlCol="0">
            <a:spAutoFit/>
          </a:bodyPr>
          <a:lstStyle/>
          <a:p>
            <a:r>
              <a:rPr lang="en-US" dirty="0" smtClean="0"/>
              <a:t>Electricity</a:t>
            </a:r>
            <a:endParaRPr lang="en-US" dirty="0"/>
          </a:p>
        </p:txBody>
      </p:sp>
      <p:sp>
        <p:nvSpPr>
          <p:cNvPr id="11" name="TextBox 10"/>
          <p:cNvSpPr txBox="1"/>
          <p:nvPr/>
        </p:nvSpPr>
        <p:spPr>
          <a:xfrm>
            <a:off x="2164762" y="1142409"/>
            <a:ext cx="1399354" cy="369332"/>
          </a:xfrm>
          <a:prstGeom prst="rect">
            <a:avLst/>
          </a:prstGeom>
          <a:noFill/>
        </p:spPr>
        <p:txBody>
          <a:bodyPr wrap="none" rtlCol="0">
            <a:spAutoFit/>
          </a:bodyPr>
          <a:lstStyle/>
          <a:p>
            <a:r>
              <a:rPr lang="en-US" dirty="0" smtClean="0"/>
              <a:t>Magnetism</a:t>
            </a:r>
            <a:endParaRPr lang="en-US" dirty="0"/>
          </a:p>
        </p:txBody>
      </p:sp>
      <p:sp>
        <p:nvSpPr>
          <p:cNvPr id="12" name="TextBox 11"/>
          <p:cNvSpPr txBox="1"/>
          <p:nvPr/>
        </p:nvSpPr>
        <p:spPr>
          <a:xfrm>
            <a:off x="6858000" y="3364468"/>
            <a:ext cx="944339" cy="369332"/>
          </a:xfrm>
          <a:prstGeom prst="rect">
            <a:avLst/>
          </a:prstGeom>
          <a:solidFill>
            <a:schemeClr val="bg1"/>
          </a:solidFill>
          <a:ln w="38100">
            <a:solidFill>
              <a:srgbClr val="FF0000"/>
            </a:solidFill>
          </a:ln>
        </p:spPr>
        <p:txBody>
          <a:bodyPr wrap="none" rtlCol="0">
            <a:spAutoFit/>
          </a:bodyPr>
          <a:lstStyle/>
          <a:p>
            <a:r>
              <a:rPr lang="en-US" dirty="0" smtClean="0"/>
              <a:t>Gravity</a:t>
            </a:r>
            <a:endParaRPr lang="en-US" dirty="0"/>
          </a:p>
        </p:txBody>
      </p:sp>
      <p:sp>
        <p:nvSpPr>
          <p:cNvPr id="13" name="Left Brace 12"/>
          <p:cNvSpPr/>
          <p:nvPr/>
        </p:nvSpPr>
        <p:spPr>
          <a:xfrm rot="16200000">
            <a:off x="1491734" y="2470666"/>
            <a:ext cx="293132" cy="1600200"/>
          </a:xfrm>
          <a:prstGeom prst="leftBrace">
            <a:avLst>
              <a:gd name="adj1" fmla="val 3690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609600" y="3429000"/>
            <a:ext cx="2178639" cy="369332"/>
          </a:xfrm>
          <a:prstGeom prst="rect">
            <a:avLst/>
          </a:prstGeom>
          <a:solidFill>
            <a:schemeClr val="bg1"/>
          </a:solidFill>
          <a:ln w="38100">
            <a:solidFill>
              <a:srgbClr val="FF0000"/>
            </a:solidFill>
          </a:ln>
        </p:spPr>
        <p:txBody>
          <a:bodyPr wrap="none" rtlCol="0">
            <a:spAutoFit/>
          </a:bodyPr>
          <a:lstStyle/>
          <a:p>
            <a:r>
              <a:rPr lang="en-US" dirty="0" smtClean="0"/>
              <a:t>Electromagnetism</a:t>
            </a:r>
            <a:endParaRPr lang="en-US" dirty="0"/>
          </a:p>
        </p:txBody>
      </p:sp>
      <p:pic>
        <p:nvPicPr>
          <p:cNvPr id="15" name="Picture 14"/>
          <p:cNvPicPr>
            <a:picLocks noChangeAspect="1"/>
          </p:cNvPicPr>
          <p:nvPr/>
        </p:nvPicPr>
        <p:blipFill>
          <a:blip r:embed="rId5"/>
          <a:srcRect/>
          <a:stretch>
            <a:fillRect/>
          </a:stretch>
        </p:blipFill>
        <p:spPr>
          <a:xfrm>
            <a:off x="5517071" y="4074438"/>
            <a:ext cx="3733800" cy="2631162"/>
          </a:xfrm>
          <a:prstGeom prst="rect">
            <a:avLst/>
          </a:prstGeom>
        </p:spPr>
      </p:pic>
      <p:sp>
        <p:nvSpPr>
          <p:cNvPr id="17" name="TextBox 16"/>
          <p:cNvSpPr txBox="1"/>
          <p:nvPr/>
        </p:nvSpPr>
        <p:spPr>
          <a:xfrm>
            <a:off x="6553200" y="4343400"/>
            <a:ext cx="1566279" cy="369332"/>
          </a:xfrm>
          <a:prstGeom prst="rect">
            <a:avLst/>
          </a:prstGeom>
          <a:solidFill>
            <a:schemeClr val="bg1"/>
          </a:solidFill>
          <a:ln w="38100">
            <a:solidFill>
              <a:srgbClr val="FF0000"/>
            </a:solidFill>
          </a:ln>
        </p:spPr>
        <p:txBody>
          <a:bodyPr wrap="none" rtlCol="0">
            <a:spAutoFit/>
          </a:bodyPr>
          <a:lstStyle/>
          <a:p>
            <a:r>
              <a:rPr lang="en-US" dirty="0" smtClean="0"/>
              <a:t>Strong Force</a:t>
            </a:r>
            <a:endParaRPr lang="en-US" dirty="0"/>
          </a:p>
        </p:txBody>
      </p:sp>
      <p:pic>
        <p:nvPicPr>
          <p:cNvPr id="20" name="Picture 19"/>
          <p:cNvPicPr>
            <a:picLocks noChangeAspect="1"/>
          </p:cNvPicPr>
          <p:nvPr/>
        </p:nvPicPr>
        <p:blipFill>
          <a:blip r:embed="rId6"/>
          <a:stretch>
            <a:fillRect/>
          </a:stretch>
        </p:blipFill>
        <p:spPr>
          <a:xfrm>
            <a:off x="1503308" y="4309892"/>
            <a:ext cx="3373492" cy="2519533"/>
          </a:xfrm>
          <a:prstGeom prst="rect">
            <a:avLst/>
          </a:prstGeom>
        </p:spPr>
      </p:pic>
      <p:pic>
        <p:nvPicPr>
          <p:cNvPr id="18" name="Picture 17"/>
          <p:cNvPicPr>
            <a:picLocks noChangeAspect="1"/>
          </p:cNvPicPr>
          <p:nvPr/>
        </p:nvPicPr>
        <p:blipFill>
          <a:blip r:embed="rId7"/>
          <a:stretch>
            <a:fillRect/>
          </a:stretch>
        </p:blipFill>
        <p:spPr>
          <a:xfrm>
            <a:off x="381000" y="5390071"/>
            <a:ext cx="1381460" cy="1439354"/>
          </a:xfrm>
          <a:prstGeom prst="rect">
            <a:avLst/>
          </a:prstGeom>
        </p:spPr>
      </p:pic>
      <p:sp>
        <p:nvSpPr>
          <p:cNvPr id="21" name="TextBox 20"/>
          <p:cNvSpPr txBox="1"/>
          <p:nvPr/>
        </p:nvSpPr>
        <p:spPr>
          <a:xfrm>
            <a:off x="347777" y="4343400"/>
            <a:ext cx="1414683" cy="369332"/>
          </a:xfrm>
          <a:prstGeom prst="rect">
            <a:avLst/>
          </a:prstGeom>
          <a:solidFill>
            <a:schemeClr val="bg1"/>
          </a:solidFill>
          <a:ln w="38100">
            <a:solidFill>
              <a:srgbClr val="FF0000"/>
            </a:solidFill>
          </a:ln>
        </p:spPr>
        <p:txBody>
          <a:bodyPr wrap="none" rtlCol="0">
            <a:spAutoFit/>
          </a:bodyPr>
          <a:lstStyle/>
          <a:p>
            <a:r>
              <a:rPr lang="en-US" dirty="0" smtClean="0"/>
              <a:t>Weak Force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578224"/>
          </a:xfrm>
        </p:spPr>
        <p:txBody>
          <a:bodyPr/>
          <a:lstStyle/>
          <a:p>
            <a:r>
              <a:rPr lang="en-US" sz="4000" dirty="0" smtClean="0">
                <a:latin typeface="Baskerville"/>
                <a:cs typeface="Baskerville"/>
              </a:rPr>
              <a:t>Force Diagrams</a:t>
            </a:r>
            <a:endParaRPr lang="en-US" sz="4000" dirty="0">
              <a:latin typeface="Baskerville"/>
              <a:cs typeface="Baskerville"/>
            </a:endParaRPr>
          </a:p>
        </p:txBody>
      </p:sp>
      <p:sp>
        <p:nvSpPr>
          <p:cNvPr id="3" name="Content Placeholder 2"/>
          <p:cNvSpPr>
            <a:spLocks noGrp="1"/>
          </p:cNvSpPr>
          <p:nvPr>
            <p:ph idx="1"/>
          </p:nvPr>
        </p:nvSpPr>
        <p:spPr>
          <a:xfrm>
            <a:off x="228600" y="647700"/>
            <a:ext cx="8763000" cy="2133600"/>
          </a:xfrm>
        </p:spPr>
        <p:txBody>
          <a:bodyPr>
            <a:normAutofit/>
          </a:bodyPr>
          <a:lstStyle/>
          <a:p>
            <a:pPr>
              <a:spcBef>
                <a:spcPts val="1400"/>
              </a:spcBef>
            </a:pPr>
            <a:r>
              <a:rPr lang="en-US" sz="2000" dirty="0" smtClean="0">
                <a:solidFill>
                  <a:srgbClr val="09213B"/>
                </a:solidFill>
                <a:latin typeface="Baskerville"/>
                <a:cs typeface="Baskerville"/>
              </a:rPr>
              <a:t>A little girl is pushing a cart, what are the forces on the cart?  What are the forces on the little girl?</a:t>
            </a:r>
          </a:p>
          <a:p>
            <a:pPr>
              <a:spcBef>
                <a:spcPts val="1400"/>
              </a:spcBef>
            </a:pPr>
            <a:r>
              <a:rPr lang="en-US" sz="2000" dirty="0" smtClean="0">
                <a:solidFill>
                  <a:srgbClr val="09213B"/>
                </a:solidFill>
                <a:latin typeface="Baskerville"/>
                <a:cs typeface="Baskerville"/>
              </a:rPr>
              <a:t>Does the cart experience an acceleration?  Does the girl?</a:t>
            </a:r>
          </a:p>
          <a:p>
            <a:pPr>
              <a:spcBef>
                <a:spcPts val="1400"/>
              </a:spcBef>
            </a:pPr>
            <a:r>
              <a:rPr lang="en-US" sz="2000" dirty="0" smtClean="0">
                <a:solidFill>
                  <a:srgbClr val="09213B"/>
                </a:solidFill>
                <a:latin typeface="Baskerville"/>
                <a:cs typeface="Baskerville"/>
              </a:rPr>
              <a:t>What can you say about the sum of forces on the cart?  What can you say about the sum of forces on the little girl? </a:t>
            </a:r>
            <a:endParaRPr lang="en-US" sz="2000" dirty="0">
              <a:solidFill>
                <a:srgbClr val="09213B"/>
              </a:solidFill>
              <a:latin typeface="Baskerville"/>
              <a:cs typeface="Baskerville"/>
            </a:endParaRPr>
          </a:p>
        </p:txBody>
      </p:sp>
      <p:pic>
        <p:nvPicPr>
          <p:cNvPr id="5" name="Picture 4"/>
          <p:cNvPicPr>
            <a:picLocks noChangeAspect="1"/>
          </p:cNvPicPr>
          <p:nvPr/>
        </p:nvPicPr>
        <p:blipFill>
          <a:blip r:embed="rId2"/>
          <a:stretch>
            <a:fillRect/>
          </a:stretch>
        </p:blipFill>
        <p:spPr>
          <a:xfrm>
            <a:off x="2095500" y="2743200"/>
            <a:ext cx="4953000" cy="39243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578224"/>
          </a:xfrm>
        </p:spPr>
        <p:txBody>
          <a:bodyPr/>
          <a:lstStyle/>
          <a:p>
            <a:r>
              <a:rPr lang="en-US" sz="4000" dirty="0" smtClean="0">
                <a:latin typeface="Baskerville"/>
                <a:cs typeface="Baskerville"/>
              </a:rPr>
              <a:t>Force Diagrams</a:t>
            </a:r>
            <a:endParaRPr lang="en-US" sz="4000" dirty="0">
              <a:latin typeface="Baskerville"/>
              <a:cs typeface="Baskerville"/>
            </a:endParaRPr>
          </a:p>
        </p:txBody>
      </p:sp>
      <p:sp>
        <p:nvSpPr>
          <p:cNvPr id="3" name="Content Placeholder 2"/>
          <p:cNvSpPr>
            <a:spLocks noGrp="1"/>
          </p:cNvSpPr>
          <p:nvPr>
            <p:ph idx="1"/>
          </p:nvPr>
        </p:nvSpPr>
        <p:spPr>
          <a:xfrm>
            <a:off x="228600" y="647700"/>
            <a:ext cx="8763000" cy="2133600"/>
          </a:xfrm>
        </p:spPr>
        <p:txBody>
          <a:bodyPr>
            <a:normAutofit/>
          </a:bodyPr>
          <a:lstStyle/>
          <a:p>
            <a:pPr>
              <a:spcBef>
                <a:spcPts val="1400"/>
              </a:spcBef>
            </a:pPr>
            <a:r>
              <a:rPr lang="en-US" sz="2000" dirty="0" smtClean="0">
                <a:solidFill>
                  <a:srgbClr val="09213B"/>
                </a:solidFill>
                <a:latin typeface="Baskerville"/>
                <a:cs typeface="Baskerville"/>
              </a:rPr>
              <a:t>A little girl is pushing a cart, what are the forces on the cart?  What are the forces on the little girl?</a:t>
            </a:r>
          </a:p>
          <a:p>
            <a:pPr>
              <a:spcBef>
                <a:spcPts val="1400"/>
              </a:spcBef>
            </a:pPr>
            <a:r>
              <a:rPr lang="en-US" sz="2000" dirty="0" smtClean="0">
                <a:solidFill>
                  <a:srgbClr val="09213B"/>
                </a:solidFill>
                <a:latin typeface="Baskerville"/>
                <a:cs typeface="Baskerville"/>
              </a:rPr>
              <a:t>Does the cart experience an acceleration?  Does the girl?</a:t>
            </a:r>
          </a:p>
          <a:p>
            <a:pPr>
              <a:spcBef>
                <a:spcPts val="1400"/>
              </a:spcBef>
            </a:pPr>
            <a:r>
              <a:rPr lang="en-US" sz="2000" dirty="0" smtClean="0">
                <a:solidFill>
                  <a:srgbClr val="09213B"/>
                </a:solidFill>
                <a:latin typeface="Baskerville"/>
                <a:cs typeface="Baskerville"/>
              </a:rPr>
              <a:t>What can you say about the sum of forces on the cart?  What can you say about the sum of forces on the little girl? </a:t>
            </a:r>
            <a:endParaRPr lang="en-US" sz="2000" dirty="0">
              <a:solidFill>
                <a:srgbClr val="09213B"/>
              </a:solidFill>
              <a:latin typeface="Baskerville"/>
              <a:cs typeface="Baskerville"/>
            </a:endParaRPr>
          </a:p>
        </p:txBody>
      </p:sp>
      <p:pic>
        <p:nvPicPr>
          <p:cNvPr id="5" name="Picture 4"/>
          <p:cNvPicPr>
            <a:picLocks noChangeAspect="1"/>
          </p:cNvPicPr>
          <p:nvPr/>
        </p:nvPicPr>
        <p:blipFill>
          <a:blip r:embed="rId2"/>
          <a:stretch>
            <a:fillRect/>
          </a:stretch>
        </p:blipFill>
        <p:spPr>
          <a:xfrm>
            <a:off x="2095500" y="2743200"/>
            <a:ext cx="4953000" cy="3924300"/>
          </a:xfrm>
          <a:prstGeom prst="rect">
            <a:avLst/>
          </a:prstGeom>
        </p:spPr>
      </p:pic>
      <p:sp>
        <p:nvSpPr>
          <p:cNvPr id="6" name="Up Arrow 5"/>
          <p:cNvSpPr/>
          <p:nvPr/>
        </p:nvSpPr>
        <p:spPr>
          <a:xfrm>
            <a:off x="6324600" y="3810000"/>
            <a:ext cx="304800" cy="838200"/>
          </a:xfrm>
          <a:prstGeom prst="upArrow">
            <a:avLst/>
          </a:prstGeom>
          <a:solidFill>
            <a:schemeClr val="tx2">
              <a:lumMod val="50000"/>
              <a:lumOff val="50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6324600" y="4953000"/>
            <a:ext cx="304800" cy="914400"/>
          </a:xfrm>
          <a:prstGeom prst="downArrow">
            <a:avLst/>
          </a:prstGeom>
          <a:solidFill>
            <a:schemeClr val="tx2">
              <a:lumMod val="50000"/>
              <a:lumOff val="50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6629400" y="4648200"/>
            <a:ext cx="990600" cy="304800"/>
          </a:xfrm>
          <a:prstGeom prst="rightArrow">
            <a:avLst/>
          </a:prstGeom>
          <a:solidFill>
            <a:schemeClr val="tx2">
              <a:lumMod val="50000"/>
              <a:lumOff val="50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8"/>
          <p:cNvSpPr/>
          <p:nvPr/>
        </p:nvSpPr>
        <p:spPr>
          <a:xfrm>
            <a:off x="5486400" y="6019800"/>
            <a:ext cx="914400" cy="304800"/>
          </a:xfrm>
          <a:prstGeom prst="leftArrow">
            <a:avLst/>
          </a:prstGeom>
          <a:solidFill>
            <a:schemeClr val="tx2">
              <a:lumMod val="50000"/>
              <a:lumOff val="50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a:off x="2819400" y="5410200"/>
            <a:ext cx="990600" cy="304800"/>
          </a:xfrm>
          <a:prstGeom prst="leftArrow">
            <a:avLst/>
          </a:prstGeom>
          <a:solidFill>
            <a:schemeClr val="accent5">
              <a:lumMod val="60000"/>
              <a:lumOff val="40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 Arrow 10"/>
          <p:cNvSpPr/>
          <p:nvPr/>
        </p:nvSpPr>
        <p:spPr>
          <a:xfrm>
            <a:off x="4038600" y="4229100"/>
            <a:ext cx="304800" cy="838200"/>
          </a:xfrm>
          <a:prstGeom prst="upArrow">
            <a:avLst/>
          </a:prstGeom>
          <a:solidFill>
            <a:schemeClr val="accent5">
              <a:lumMod val="60000"/>
              <a:lumOff val="40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4038600" y="5715000"/>
            <a:ext cx="304800" cy="914400"/>
          </a:xfrm>
          <a:prstGeom prst="downArrow">
            <a:avLst/>
          </a:prstGeom>
          <a:solidFill>
            <a:schemeClr val="accent5">
              <a:lumMod val="60000"/>
              <a:lumOff val="40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1313</TotalTime>
  <Words>1819</Words>
  <Application>Microsoft Office PowerPoint</Application>
  <PresentationFormat>On-screen Show (4:3)</PresentationFormat>
  <Paragraphs>329</Paragraphs>
  <Slides>25</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Breeze</vt:lpstr>
      <vt:lpstr>Equation</vt:lpstr>
      <vt:lpstr>Lecture 6 Chapters 6,7: Forces, Momentum and Conservation of Momentum </vt:lpstr>
      <vt:lpstr>Slide 2</vt:lpstr>
      <vt:lpstr>Dynamics: Force – The agent of change in motion</vt:lpstr>
      <vt:lpstr>Newton’s Laws – N1: Law of Inertia</vt:lpstr>
      <vt:lpstr>Newton’s Laws – N2: Definition of Force</vt:lpstr>
      <vt:lpstr>Newton’s Laws – N3: Law of Action-Reaction</vt:lpstr>
      <vt:lpstr>Fundamental Forces of the Universe</vt:lpstr>
      <vt:lpstr>Force Diagrams</vt:lpstr>
      <vt:lpstr>Force Diagrams</vt:lpstr>
      <vt:lpstr>Slide 10</vt:lpstr>
      <vt:lpstr>Forces: Gravitational Force (Fg)</vt:lpstr>
      <vt:lpstr>Slide 12</vt:lpstr>
      <vt:lpstr>Slide 13</vt:lpstr>
      <vt:lpstr>Forces: Electric Force (FE)</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blah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4</dc:title>
  <dc:creator>blah b</dc:creator>
  <cp:lastModifiedBy>Daniel Cebra</cp:lastModifiedBy>
  <cp:revision>105</cp:revision>
  <dcterms:created xsi:type="dcterms:W3CDTF">2010-02-11T15:51:32Z</dcterms:created>
  <dcterms:modified xsi:type="dcterms:W3CDTF">2010-02-18T02:13:35Z</dcterms:modified>
</cp:coreProperties>
</file>