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18" r:id="rId3"/>
    <p:sldId id="370" r:id="rId4"/>
    <p:sldId id="344" r:id="rId5"/>
    <p:sldId id="377" r:id="rId6"/>
    <p:sldId id="326" r:id="rId7"/>
    <p:sldId id="325" r:id="rId8"/>
    <p:sldId id="322" r:id="rId9"/>
    <p:sldId id="379" r:id="rId10"/>
    <p:sldId id="385" r:id="rId11"/>
    <p:sldId id="386" r:id="rId12"/>
    <p:sldId id="387" r:id="rId13"/>
    <p:sldId id="380" r:id="rId14"/>
    <p:sldId id="383" r:id="rId15"/>
    <p:sldId id="390" r:id="rId16"/>
    <p:sldId id="388" r:id="rId17"/>
    <p:sldId id="382" r:id="rId18"/>
    <p:sldId id="389" r:id="rId19"/>
    <p:sldId id="384" r:id="rId20"/>
    <p:sldId id="392" r:id="rId21"/>
    <p:sldId id="381" r:id="rId22"/>
    <p:sldId id="391" r:id="rId23"/>
    <p:sldId id="276" r:id="rId24"/>
    <p:sldId id="34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86"/>
    <a:srgbClr val="0731B9"/>
    <a:srgbClr val="1E09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68" autoAdjust="0"/>
    <p:restoredTop sz="94660"/>
  </p:normalViewPr>
  <p:slideViewPr>
    <p:cSldViewPr>
      <p:cViewPr varScale="1">
        <p:scale>
          <a:sx n="40" d="100"/>
          <a:sy n="40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C3DA-C422-460F-9213-1ECE3B81F04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9AE0-D5DC-4B38-8920-D5002A17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D86D-D09C-43E2-97CE-57C3570A0E2C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1EC-021D-457D-97E5-1EEB54C3AA99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8F62-36C2-4E7B-A167-97CD4477DF93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9A6-0306-4898-9E63-BDBE398E8989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313B-6F92-450B-AC44-BDF78F463D8E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F36-449E-4666-945B-B984E6B683E6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40A-B9E7-4B5D-AB87-B1FFB67BAE4E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96-8E5A-4221-98E7-AE8980D9B04D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81400" y="6324600"/>
            <a:ext cx="1862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Physics 7B Lecture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 6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632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10-Feb-2010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43800" y="6400800"/>
            <a:ext cx="11977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Slide </a:t>
            </a:r>
            <a:fld id="{B619E0C2-2CEF-451E-B3E7-70B2E23D4312}" type="slidenum">
              <a:rPr lang="en-US" sz="1400">
                <a:solidFill>
                  <a:schemeClr val="bg1">
                    <a:lumMod val="65000"/>
                  </a:schemeClr>
                </a:solidFill>
                <a:cs typeface="+mn-cs"/>
              </a:rPr>
              <a:pPr>
                <a:defRPr/>
              </a:pPr>
              <a:t>‹#›</a:t>
            </a:fld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of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22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BE24-A0C7-40C3-A59B-2BADB1A7ED30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8342-85C5-48FB-B308-064B8B3E1C3D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F1B2-B901-470C-B554-6FB9FF9CDE37}" type="datetime1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Physics 7B-1 (A/B)</a:t>
            </a:r>
          </a:p>
          <a:p>
            <a:r>
              <a:rPr lang="en-US" sz="2800" b="1" dirty="0" smtClean="0"/>
              <a:t>Professor Cebra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Review of Forces</a:t>
            </a:r>
          </a:p>
          <a:p>
            <a:pPr algn="ctr"/>
            <a:r>
              <a:rPr lang="en-US" sz="6600" dirty="0" smtClean="0"/>
              <a:t>and </a:t>
            </a:r>
          </a:p>
          <a:p>
            <a:pPr algn="ctr"/>
            <a:r>
              <a:rPr lang="en-US" sz="6600" dirty="0" smtClean="0"/>
              <a:t>Conservation of Momentum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0"/>
            <a:ext cx="2030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Winter 2010</a:t>
            </a:r>
          </a:p>
          <a:p>
            <a:pPr algn="r"/>
            <a:r>
              <a:rPr lang="en-US" sz="2800" b="1" dirty="0" smtClean="0"/>
              <a:t>Lecture 6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488" y="152400"/>
            <a:ext cx="580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Definition of Momentum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1" y="11430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Previously we considered forces. Newton’s first law or </a:t>
            </a:r>
            <a:r>
              <a:rPr lang="en-US" sz="2800" dirty="0" err="1" smtClean="0"/>
              <a:t>Gallileo’s</a:t>
            </a:r>
            <a:r>
              <a:rPr lang="en-US" sz="2800" dirty="0" smtClean="0"/>
              <a:t> law of inertia states that in the absence of external forces, a body at rest will stay at rest and a body in motion will continue to move with the same inertia.</a:t>
            </a:r>
          </a:p>
          <a:p>
            <a:endParaRPr lang="en-US" sz="2800" dirty="0" smtClean="0"/>
          </a:p>
          <a:p>
            <a:r>
              <a:rPr lang="en-US" sz="2800" dirty="0" smtClean="0"/>
              <a:t>Here will define the unchanged quantity to be the </a:t>
            </a:r>
            <a:r>
              <a:rPr lang="en-US" sz="2800" i="1" dirty="0" smtClean="0"/>
              <a:t>momentum</a:t>
            </a:r>
            <a:r>
              <a:rPr lang="en-US" sz="2800" dirty="0" smtClean="0"/>
              <a:t> (</a:t>
            </a:r>
            <a:r>
              <a:rPr lang="en-US" sz="2800" b="1" i="1" dirty="0" smtClean="0"/>
              <a:t>p</a:t>
            </a:r>
            <a:r>
              <a:rPr lang="en-US" sz="2800" dirty="0" smtClean="0"/>
              <a:t>), where </a:t>
            </a:r>
          </a:p>
          <a:p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57600" y="4876800"/>
          <a:ext cx="1295400" cy="746927"/>
        </p:xfrm>
        <a:graphic>
          <a:graphicData uri="http://schemas.openxmlformats.org/presentationml/2006/ole">
            <p:oleObj spid="_x0000_s314370" name="Equation" r:id="rId4" imgW="495000" imgH="203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4876800"/>
            <a:ext cx="16289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Air puck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791200"/>
            <a:ext cx="295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that </a:t>
            </a:r>
            <a:r>
              <a:rPr lang="en-US" i="1" dirty="0" smtClean="0"/>
              <a:t>energy</a:t>
            </a:r>
            <a:r>
              <a:rPr lang="en-US" dirty="0" smtClean="0"/>
              <a:t> = (1/2)</a:t>
            </a:r>
            <a:r>
              <a:rPr lang="en-US" i="1" dirty="0" smtClean="0"/>
              <a:t>mv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4191000"/>
            <a:ext cx="2441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</a:t>
            </a:r>
            <a:r>
              <a:rPr lang="en-US" b="1" i="1" dirty="0" smtClean="0"/>
              <a:t>p</a:t>
            </a:r>
            <a:r>
              <a:rPr lang="en-US" dirty="0" smtClean="0"/>
              <a:t> is a vector</a:t>
            </a:r>
          </a:p>
          <a:p>
            <a:r>
              <a:rPr lang="en-US" dirty="0" smtClean="0"/>
              <a:t>with three components.</a:t>
            </a:r>
            <a:endParaRPr lang="en-US" dirty="0"/>
          </a:p>
        </p:txBody>
      </p:sp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5" cstate="print"/>
          <a:srcRect t="39141"/>
          <a:stretch>
            <a:fillRect/>
          </a:stretch>
        </p:blipFill>
        <p:spPr bwMode="auto">
          <a:xfrm>
            <a:off x="6438900" y="5257801"/>
            <a:ext cx="27051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70" y="152400"/>
            <a:ext cx="504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Definition of Impulse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40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 that </a:t>
            </a:r>
            <a:r>
              <a:rPr lang="en-US" sz="2400" i="1" dirty="0" smtClean="0"/>
              <a:t>work</a:t>
            </a:r>
            <a:r>
              <a:rPr lang="en-US" sz="2400" dirty="0" smtClean="0"/>
              <a:t> was resulted in a change in </a:t>
            </a:r>
            <a:r>
              <a:rPr lang="en-US" sz="2400" i="1" dirty="0" smtClean="0"/>
              <a:t>energy, where work is</a:t>
            </a:r>
            <a:endParaRPr lang="en-US" sz="24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57388" y="1905000"/>
          <a:ext cx="4819650" cy="685800"/>
        </p:xfrm>
        <a:graphic>
          <a:graphicData uri="http://schemas.openxmlformats.org/presentationml/2006/ole">
            <p:oleObj spid="_x0000_s313345" name="Equation" r:id="rId4" imgW="2044440" imgH="35532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048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similarly define a quantity called the </a:t>
            </a:r>
            <a:r>
              <a:rPr lang="en-US" sz="2400" i="1" dirty="0" smtClean="0"/>
              <a:t>impulse</a:t>
            </a:r>
            <a:r>
              <a:rPr lang="en-US" sz="2400" dirty="0" smtClean="0"/>
              <a:t>, which is the time integral o f the applied force </a:t>
            </a:r>
            <a:endParaRPr lang="en-US" sz="2400" dirty="0"/>
          </a:p>
        </p:txBody>
      </p:sp>
      <p:graphicFrame>
        <p:nvGraphicFramePr>
          <p:cNvPr id="313346" name="Object 2"/>
          <p:cNvGraphicFramePr>
            <a:graphicFrameLocks noChangeAspect="1"/>
          </p:cNvGraphicFramePr>
          <p:nvPr/>
        </p:nvGraphicFramePr>
        <p:xfrm>
          <a:off x="2316163" y="4038600"/>
          <a:ext cx="4249737" cy="685800"/>
        </p:xfrm>
        <a:graphic>
          <a:graphicData uri="http://schemas.openxmlformats.org/presentationml/2006/ole">
            <p:oleObj spid="_x0000_s313346" name="Equation" r:id="rId5" imgW="1803240" imgH="3553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876800"/>
            <a:ext cx="684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J </a:t>
            </a:r>
            <a:r>
              <a:rPr lang="en-US" sz="2400" dirty="0" smtClean="0"/>
              <a:t>is a vector quantity, which is applied to the vector </a:t>
            </a:r>
            <a:r>
              <a:rPr lang="en-US" sz="2400" b="1" i="1" dirty="0" smtClean="0"/>
              <a:t>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15028" y="4800600"/>
            <a:ext cx="16289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Air puck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t="39141"/>
          <a:stretch>
            <a:fillRect/>
          </a:stretch>
        </p:blipFill>
        <p:spPr bwMode="auto">
          <a:xfrm>
            <a:off x="6438900" y="5257801"/>
            <a:ext cx="27051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578" y="152400"/>
            <a:ext cx="560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Conservation of Momentum</a:t>
            </a:r>
            <a:endParaRPr lang="en-US" sz="3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5799" y="1219200"/>
          <a:ext cx="7755467" cy="838200"/>
        </p:xfrm>
        <a:graphic>
          <a:graphicData uri="http://schemas.openxmlformats.org/presentationml/2006/ole">
            <p:oleObj spid="_x0000_s312321" name="Equation" r:id="rId4" imgW="2908080" imgH="27936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2667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net external impulse in a given direction acting on the system is zero, then there is no change in the linear momentum of the system in that direction; Otherwise there is a change in the momentum equal to the net external  impulse.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638800"/>
            <a:ext cx="208422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Cart with sail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1059" y="4648200"/>
            <a:ext cx="57566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Conservation of Momentum!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348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to conservation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90600"/>
            <a:ext cx="2809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5715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124200"/>
            <a:ext cx="2057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70682" y="152400"/>
            <a:ext cx="413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Newton’s Cradle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57800"/>
            <a:ext cx="3886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Conservation of momentum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Newton’s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144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8971" y="152400"/>
            <a:ext cx="1661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Rockets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a rocket exhibit conservation of momentum?</a:t>
            </a:r>
          </a:p>
          <a:p>
            <a:endParaRPr lang="en-US" dirty="0" smtClean="0"/>
          </a:p>
          <a:p>
            <a:r>
              <a:rPr lang="en-US" dirty="0" smtClean="0"/>
              <a:t>No external forces – shouldn’t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b="1" i="1" dirty="0" err="1" smtClean="0"/>
              <a:t>p</a:t>
            </a:r>
            <a:r>
              <a:rPr lang="en-US" dirty="0" smtClean="0"/>
              <a:t> = 0?</a:t>
            </a:r>
          </a:p>
          <a:p>
            <a:endParaRPr lang="en-US" dirty="0" smtClean="0"/>
          </a:p>
          <a:p>
            <a:r>
              <a:rPr lang="en-US" dirty="0" smtClean="0"/>
              <a:t>The rocket expels propellant at a high velocity backwards.</a:t>
            </a:r>
          </a:p>
          <a:p>
            <a:endParaRPr lang="en-US" dirty="0" smtClean="0"/>
          </a:p>
          <a:p>
            <a:r>
              <a:rPr lang="en-US" dirty="0" smtClean="0"/>
              <a:t>Net forward </a:t>
            </a:r>
            <a:r>
              <a:rPr lang="en-US" b="1" i="1" dirty="0" smtClean="0"/>
              <a:t>p</a:t>
            </a:r>
            <a:r>
              <a:rPr lang="en-US" dirty="0" smtClean="0"/>
              <a:t> of the rocket must equal the net backward </a:t>
            </a:r>
            <a:r>
              <a:rPr lang="en-US" b="1" i="1" dirty="0" smtClean="0"/>
              <a:t>p</a:t>
            </a:r>
            <a:r>
              <a:rPr lang="en-US" dirty="0" smtClean="0"/>
              <a:t> of the propellant.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5638800"/>
            <a:ext cx="158190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Rockets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810000"/>
            <a:ext cx="2857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4876800"/>
            <a:ext cx="2168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Discuss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Bernoulli’s principle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Add water to rocket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722" y="152400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Collisions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collision </a:t>
            </a:r>
            <a:r>
              <a:rPr lang="en-US" dirty="0" smtClean="0"/>
              <a:t>occurs when two free bodies make contact. The contact results in a repulsive normal force. The magnitude of the force and the duration of the contact will determine the resulting impulse. Newton’s 3</a:t>
            </a:r>
            <a:r>
              <a:rPr lang="en-US" baseline="30000" dirty="0" smtClean="0"/>
              <a:t>rd</a:t>
            </a:r>
            <a:r>
              <a:rPr lang="en-US" dirty="0" smtClean="0"/>
              <a:t> law indicates that each of the two participating bodies will experience an equal but opposite impulse.</a:t>
            </a:r>
          </a:p>
          <a:p>
            <a:endParaRPr lang="en-US" dirty="0" smtClean="0"/>
          </a:p>
          <a:p>
            <a:r>
              <a:rPr lang="en-US" b="1" dirty="0" smtClean="0"/>
              <a:t>All collisions conserve both energy and momentum</a:t>
            </a:r>
            <a:r>
              <a:rPr lang="en-US" dirty="0" smtClean="0"/>
              <a:t>, however we classify collisions as being either </a:t>
            </a:r>
            <a:r>
              <a:rPr lang="en-US" b="1" i="1" dirty="0" smtClean="0"/>
              <a:t>elastic</a:t>
            </a:r>
            <a:r>
              <a:rPr lang="en-US" dirty="0" smtClean="0"/>
              <a:t> on </a:t>
            </a:r>
            <a:r>
              <a:rPr lang="en-US" b="1" i="1" dirty="0" smtClean="0"/>
              <a:t>inelastic</a:t>
            </a:r>
            <a:r>
              <a:rPr lang="en-US" dirty="0" smtClean="0"/>
              <a:t> based upon whether kinetic energy is conserved.</a:t>
            </a:r>
          </a:p>
          <a:p>
            <a:endParaRPr lang="en-US" dirty="0" smtClean="0"/>
          </a:p>
          <a:p>
            <a:r>
              <a:rPr lang="en-US" b="1" i="1" dirty="0" smtClean="0"/>
              <a:t>Elastic</a:t>
            </a:r>
            <a:r>
              <a:rPr lang="en-US" dirty="0" smtClean="0"/>
              <a:t> collisions conserve  both momentum and kinetic energy.</a:t>
            </a:r>
          </a:p>
          <a:p>
            <a:endParaRPr lang="en-US" dirty="0" smtClean="0"/>
          </a:p>
          <a:p>
            <a:r>
              <a:rPr lang="en-US" dirty="0" smtClean="0"/>
              <a:t>In an </a:t>
            </a:r>
            <a:r>
              <a:rPr lang="en-US" b="1" i="1" dirty="0" smtClean="0"/>
              <a:t>inelastic</a:t>
            </a:r>
            <a:r>
              <a:rPr lang="en-US" dirty="0" smtClean="0"/>
              <a:t> collision some of the energy of the collisions is dissipated as internal energy within the bodies.</a:t>
            </a:r>
          </a:p>
          <a:p>
            <a:endParaRPr lang="en-US" dirty="0" smtClean="0"/>
          </a:p>
          <a:p>
            <a:r>
              <a:rPr lang="en-US" dirty="0" smtClean="0"/>
              <a:t>In a </a:t>
            </a:r>
            <a:r>
              <a:rPr lang="en-US" b="1" i="1" dirty="0" smtClean="0"/>
              <a:t>completely inelastic </a:t>
            </a:r>
            <a:r>
              <a:rPr lang="en-US" dirty="0" smtClean="0"/>
              <a:t>collision, the two bodies stick together and there is only center of mass motion remaining after the collision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5638800"/>
            <a:ext cx="31860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Rubber Ball and Clay Ball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3944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1D Elastic Collisions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057400"/>
            <a:ext cx="4762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143000"/>
            <a:ext cx="180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Elastic Collisions: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0" y="1600200"/>
          <a:ext cx="1676400" cy="1320800"/>
        </p:xfrm>
        <a:graphic>
          <a:graphicData uri="http://schemas.openxmlformats.org/presentationml/2006/ole">
            <p:oleObj spid="_x0000_s311299" name="Equation" r:id="rId5" imgW="749160" imgH="48240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4290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1447800"/>
            <a:ext cx="990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056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7200" y="13716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10400" y="13716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733800"/>
            <a:ext cx="14332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cases of:</a:t>
            </a:r>
          </a:p>
          <a:p>
            <a:r>
              <a:rPr lang="en-US" dirty="0" smtClean="0"/>
              <a:t>Equal masses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M1&gt;m2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m1&lt;M2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v1&gt;v2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v1&lt;v2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5638800"/>
            <a:ext cx="215482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collision table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57200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11688" y="152400"/>
            <a:ext cx="580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Definition of Momentum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791200"/>
            <a:ext cx="215482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collision table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33800"/>
            <a:ext cx="14332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cases of:</a:t>
            </a:r>
          </a:p>
          <a:p>
            <a:r>
              <a:rPr lang="en-US" dirty="0" smtClean="0"/>
              <a:t>Equal masses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M1&gt;m2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m1&lt;M2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v1&gt;v2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v1&lt;v2</a:t>
            </a:r>
            <a:endParaRPr lang="en-US" dirty="0"/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762000" y="1600200"/>
          <a:ext cx="1676400" cy="1320800"/>
        </p:xfrm>
        <a:graphic>
          <a:graphicData uri="http://schemas.openxmlformats.org/presentationml/2006/ole">
            <p:oleObj spid="_x0000_s306180" name="Equation" r:id="rId5" imgW="749160" imgH="482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143000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Inelastic Collisions:</a:t>
            </a:r>
          </a:p>
        </p:txBody>
      </p:sp>
      <p:sp>
        <p:nvSpPr>
          <p:cNvPr id="9" name="Oval 8"/>
          <p:cNvSpPr/>
          <p:nvPr/>
        </p:nvSpPr>
        <p:spPr>
          <a:xfrm>
            <a:off x="34290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1447800"/>
            <a:ext cx="990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391400" y="1143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1143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7200" y="13716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47941"/>
            <a:ext cx="4724400" cy="50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1800225"/>
            <a:ext cx="5124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2125" y="152400"/>
            <a:ext cx="369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Inelastic Collisions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Vector Addition and Subtraction</a:t>
            </a:r>
          </a:p>
        </p:txBody>
      </p:sp>
      <p:pic>
        <p:nvPicPr>
          <p:cNvPr id="218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900766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6629400" y="4038600"/>
            <a:ext cx="2819400" cy="533400"/>
          </a:xfrm>
          <a:prstGeom prst="straightConnector1">
            <a:avLst/>
          </a:prstGeom>
          <a:ln w="28575">
            <a:solidFill>
              <a:srgbClr val="0731B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3048000" cy="1295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257800" y="4191000"/>
            <a:ext cx="2514600" cy="1524000"/>
          </a:xfrm>
          <a:prstGeom prst="straightConnector1">
            <a:avLst/>
          </a:prstGeom>
          <a:ln w="28575">
            <a:solidFill>
              <a:srgbClr val="9933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534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31B9"/>
                </a:solidFill>
              </a:rPr>
              <a:t>a</a:t>
            </a:r>
            <a:endParaRPr lang="en-US" sz="2800" b="1" dirty="0">
              <a:solidFill>
                <a:srgbClr val="0731B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29718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4876800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93386"/>
                </a:solidFill>
              </a:rPr>
              <a:t>a-b</a:t>
            </a:r>
            <a:endParaRPr lang="en-US" sz="2800" b="1" dirty="0">
              <a:solidFill>
                <a:srgbClr val="99338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1143000"/>
            <a:ext cx="33075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Vectors are added head to tail</a:t>
            </a:r>
          </a:p>
          <a:p>
            <a:r>
              <a:rPr lang="en-US" sz="2000" dirty="0" smtClean="0"/>
              <a:t>Note:   </a:t>
            </a:r>
            <a:r>
              <a:rPr lang="en-US" sz="2000" dirty="0" err="1" smtClean="0"/>
              <a:t>a+b</a:t>
            </a:r>
            <a:r>
              <a:rPr lang="en-US" sz="2000" dirty="0" smtClean="0"/>
              <a:t> = </a:t>
            </a:r>
            <a:r>
              <a:rPr lang="en-US" sz="2000" dirty="0" err="1" smtClean="0"/>
              <a:t>b+a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1" y="1143000"/>
            <a:ext cx="3352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Vectors are subtracted by added –b to vector a</a:t>
            </a:r>
          </a:p>
          <a:p>
            <a:r>
              <a:rPr lang="en-US" sz="2000" dirty="0" smtClean="0"/>
              <a:t>Note:   a-b does not equal b-a</a:t>
            </a:r>
          </a:p>
          <a:p>
            <a:r>
              <a:rPr lang="en-US" sz="2000" dirty="0" smtClean="0"/>
              <a:t>             (a-b) = -(b-a)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635" y="152400"/>
            <a:ext cx="273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2D Collisions</a:t>
            </a:r>
            <a:endParaRPr lang="en-US" sz="3600" b="1" dirty="0"/>
          </a:p>
        </p:txBody>
      </p:sp>
      <p:pic>
        <p:nvPicPr>
          <p:cNvPr id="316418" name="Picture 2" descr="C:\Users\cebra\Downloads\A5_Air_Puck_collision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4957763" cy="3713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62800" y="5486400"/>
            <a:ext cx="16289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Air puck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10953" y="152400"/>
            <a:ext cx="407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Many Body Problem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Up Arrow 7"/>
          <p:cNvSpPr/>
          <p:nvPr/>
        </p:nvSpPr>
        <p:spPr>
          <a:xfrm>
            <a:off x="3810000" y="3505200"/>
            <a:ext cx="2819400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0120" y="152400"/>
            <a:ext cx="4078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Angular Momentum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5715000"/>
            <a:ext cx="224676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Ball on a string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00600" y="4191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 rot="5400000">
            <a:off x="4419600" y="35052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Up Arrow 8"/>
          <p:cNvSpPr/>
          <p:nvPr/>
        </p:nvSpPr>
        <p:spPr>
          <a:xfrm rot="10800000">
            <a:off x="3733800" y="1600200"/>
            <a:ext cx="2819400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610100" y="39243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05400" y="4343400"/>
            <a:ext cx="1677194" cy="76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35052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495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P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676400"/>
            <a:ext cx="1659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c</a:t>
            </a:r>
            <a:r>
              <a:rPr lang="en-US" sz="2800" i="1" dirty="0" smtClean="0"/>
              <a:t> = mv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/r</a:t>
            </a:r>
            <a:endParaRPr lang="en-US" sz="2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 the ball, then let it go. Due to conservation of momentum, it must go in the straight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3259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Announcements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330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President’s day Holiday - Monday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52400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DL Sections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" y="1371600"/>
            <a:ext cx="898969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295400"/>
            <a:ext cx="3048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89313" y="1295400"/>
            <a:ext cx="1563687" cy="4251416"/>
            <a:chOff x="3291840" y="1484222"/>
            <a:chExt cx="1563687" cy="4251416"/>
          </a:xfrm>
        </p:grpSpPr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3291840" y="4191544"/>
            <a:ext cx="1563687" cy="641350"/>
          </p:xfrm>
          <a:graphic>
            <a:graphicData uri="http://schemas.openxmlformats.org/presentationml/2006/ole">
              <p:oleObj spid="_x0000_s242690" name="Equation" r:id="rId4" imgW="495000" imgH="203040" progId="Equation.3">
                <p:embed/>
              </p:oleObj>
            </a:graphicData>
          </a:graphic>
        </p:graphicFrame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3291840" y="3192009"/>
            <a:ext cx="1270370" cy="914400"/>
          </p:xfrm>
          <a:graphic>
            <a:graphicData uri="http://schemas.openxmlformats.org/presentationml/2006/ole">
              <p:oleObj spid="_x0000_s242691" name="Equation" r:id="rId5" imgW="545760" imgH="393480" progId="Equation.3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3291840" y="2266997"/>
            <a:ext cx="1329620" cy="914400"/>
          </p:xfrm>
          <a:graphic>
            <a:graphicData uri="http://schemas.openxmlformats.org/presentationml/2006/ole">
              <p:oleObj spid="_x0000_s242692" name="Equation" r:id="rId6" imgW="571320" imgH="393480" progId="Equation.3">
                <p:embed/>
              </p:oleObj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3291840" y="1484222"/>
            <a:ext cx="493713" cy="641350"/>
          </p:xfrm>
          <a:graphic>
            <a:graphicData uri="http://schemas.openxmlformats.org/presentationml/2006/ole">
              <p:oleObj spid="_x0000_s242693" name="Equation" r:id="rId7" imgW="126720" imgH="164880" progId="Equation.3">
                <p:embed/>
              </p:oleObj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3291840" y="5005388"/>
            <a:ext cx="1206500" cy="730250"/>
          </p:xfrm>
          <a:graphic>
            <a:graphicData uri="http://schemas.openxmlformats.org/presentationml/2006/ole">
              <p:oleObj spid="_x0000_s242694" name="Equation" r:id="rId8" imgW="419040" imgH="253800" progId="Equation.3">
                <p:embed/>
              </p:oleObj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2362200" y="152400"/>
            <a:ext cx="4475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Vectors of Kinematics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371600"/>
            <a:ext cx="60198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velocity of an object will not change unless acted upon by a force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net force on an object is equal to the rate of change of momentum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For every force there is an equal but opposite force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 Laws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2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4564" y="914400"/>
            <a:ext cx="27994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Force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forces:  Require physical contact between two objects (action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reaction)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Friction force:  Acts parallel to contact surface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force:  Acts perpendicular to contact surface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Long-range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forces:  Require presence of a field between two objects (a</a:t>
            </a:r>
            <a:r>
              <a:rPr lang="en-US" sz="3200" dirty="0" err="1" smtClean="0"/>
              <a:t>ction</a:t>
            </a:r>
            <a:r>
              <a:rPr lang="en-US" sz="3200" dirty="0" smtClean="0"/>
              <a:t> at a distance)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Gravitational force:  Exerted by one massive object on another massive object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Electrostatic force: Exerted by one charged object on another charged object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28600"/>
            <a:ext cx="747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Long Range Force --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g</a:t>
            </a:r>
            <a:r>
              <a:rPr lang="en-US" sz="2800" i="1" dirty="0" smtClean="0"/>
              <a:t>= Gm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/r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Gravitational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90600"/>
            <a:ext cx="387927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67200" y="2667000"/>
            <a:ext cx="6096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3200400"/>
            <a:ext cx="13716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62000" y="4800600"/>
            <a:ext cx="7585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/>
              <a:t>G</a:t>
            </a:r>
            <a:r>
              <a:rPr lang="en-US" sz="2000" dirty="0"/>
              <a:t> = 6.67 </a:t>
            </a:r>
            <a:r>
              <a:rPr lang="en-US" sz="2000" dirty="0">
                <a:latin typeface="Tahoma" pitchFamily="34" charset="0"/>
              </a:rPr>
              <a:t>x</a:t>
            </a:r>
            <a:r>
              <a:rPr lang="en-US" sz="2000" dirty="0"/>
              <a:t> 10</a:t>
            </a:r>
            <a:r>
              <a:rPr lang="en-US" sz="2000" baseline="30000" dirty="0"/>
              <a:t>-11</a:t>
            </a:r>
            <a:r>
              <a:rPr lang="en-US" sz="2000" dirty="0"/>
              <a:t> Nm</a:t>
            </a:r>
            <a:r>
              <a:rPr lang="en-US" sz="2000" baseline="30000" dirty="0"/>
              <a:t>2</a:t>
            </a:r>
            <a:r>
              <a:rPr lang="en-US" sz="2000" dirty="0"/>
              <a:t>/kg</a:t>
            </a:r>
            <a:r>
              <a:rPr lang="en-US" sz="2000" baseline="30000" dirty="0"/>
              <a:t>2</a:t>
            </a:r>
            <a:r>
              <a:rPr lang="en-US" sz="2000" dirty="0"/>
              <a:t>   “universal gravitational constant”</a:t>
            </a:r>
          </a:p>
          <a:p>
            <a:r>
              <a:rPr lang="en-US" sz="2000" i="1" dirty="0"/>
              <a:t>M</a:t>
            </a:r>
            <a:r>
              <a:rPr lang="en-US" sz="2000" dirty="0"/>
              <a:t> = mass of the object which creates the field</a:t>
            </a:r>
          </a:p>
          <a:p>
            <a:r>
              <a:rPr lang="en-US" sz="2000" i="1" dirty="0"/>
              <a:t>m</a:t>
            </a:r>
            <a:r>
              <a:rPr lang="en-US" sz="2000" dirty="0"/>
              <a:t> = mass of the object which experiences the field</a:t>
            </a:r>
          </a:p>
          <a:p>
            <a:r>
              <a:rPr lang="en-US" sz="2000" i="1" dirty="0"/>
              <a:t>r</a:t>
            </a:r>
            <a:r>
              <a:rPr lang="en-US" sz="2000" dirty="0"/>
              <a:t> = distance between m and </a:t>
            </a:r>
            <a:r>
              <a:rPr lang="en-US" sz="2000" dirty="0" smtClean="0"/>
              <a:t>M (pointing from M to m)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2600" y="2971800"/>
            <a:ext cx="2819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143000" y="1219200"/>
          <a:ext cx="2802194" cy="1143000"/>
        </p:xfrm>
        <a:graphic>
          <a:graphicData uri="http://schemas.openxmlformats.org/presentationml/2006/ole">
            <p:oleObj spid="_x0000_s209921" name="Equation" r:id="rId5" imgW="96516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200" y="2667000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25146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3429000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2098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3962400" y="29718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962400"/>
            <a:ext cx="32428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Gravity is always attractive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477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Long Range Force --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e</a:t>
            </a:r>
            <a:r>
              <a:rPr lang="en-US" sz="2800" i="1" dirty="0" smtClean="0"/>
              <a:t>=kq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q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/r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-- Electromagnetic</a:t>
            </a:r>
            <a:endParaRPr lang="en-US" sz="2800" dirty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90600"/>
            <a:ext cx="3276600" cy="314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1038225" y="1219200"/>
          <a:ext cx="2249488" cy="1143000"/>
        </p:xfrm>
        <a:graphic>
          <a:graphicData uri="http://schemas.openxmlformats.org/presentationml/2006/ole">
            <p:oleObj spid="_x0000_s210948" name="Equation" r:id="rId5" imgW="774360" imgH="393480" progId="Equation.3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4267200" y="2667000"/>
            <a:ext cx="6096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3581400"/>
            <a:ext cx="6858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2600" y="2971800"/>
            <a:ext cx="2819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25146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3429000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22098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962400" y="29718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4191000"/>
            <a:ext cx="39069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 Opposites attract, like signs repel</a:t>
            </a:r>
            <a:endParaRPr lang="en-US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838200" y="4572000"/>
            <a:ext cx="6794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/>
              <a:t>k</a:t>
            </a:r>
            <a:r>
              <a:rPr lang="en-US" sz="2400" dirty="0"/>
              <a:t> = 9.0 </a:t>
            </a:r>
            <a:r>
              <a:rPr lang="en-US" sz="2400" dirty="0">
                <a:latin typeface="Tahoma" pitchFamily="34" charset="0"/>
              </a:rPr>
              <a:t>x</a:t>
            </a:r>
            <a:r>
              <a:rPr lang="en-US" sz="2400" dirty="0"/>
              <a:t> 10</a:t>
            </a:r>
            <a:r>
              <a:rPr lang="en-US" sz="2400" baseline="30000" dirty="0"/>
              <a:t>9</a:t>
            </a:r>
            <a:r>
              <a:rPr lang="en-US" sz="2400" dirty="0"/>
              <a:t> Nm</a:t>
            </a:r>
            <a:r>
              <a:rPr lang="en-US" sz="2400" baseline="30000" dirty="0"/>
              <a:t>2</a:t>
            </a:r>
            <a:r>
              <a:rPr lang="en-US" sz="2400" dirty="0"/>
              <a:t>/C</a:t>
            </a:r>
            <a:r>
              <a:rPr lang="en-US" sz="2400" baseline="30000" dirty="0"/>
              <a:t>2</a:t>
            </a:r>
            <a:r>
              <a:rPr lang="en-US" sz="2400" dirty="0"/>
              <a:t>   “universal </a:t>
            </a:r>
            <a:r>
              <a:rPr lang="en-US" sz="2400" dirty="0" smtClean="0"/>
              <a:t>electric </a:t>
            </a:r>
            <a:r>
              <a:rPr lang="en-US" sz="2400" dirty="0" smtClean="0"/>
              <a:t>constant</a:t>
            </a:r>
            <a:r>
              <a:rPr lang="en-US" sz="2400" dirty="0"/>
              <a:t>”</a:t>
            </a:r>
          </a:p>
          <a:p>
            <a:r>
              <a:rPr lang="en-US" sz="2400" i="1" dirty="0"/>
              <a:t>Q </a:t>
            </a:r>
            <a:r>
              <a:rPr lang="en-US" sz="2400" dirty="0"/>
              <a:t>= charge of the object which creates the field</a:t>
            </a:r>
          </a:p>
          <a:p>
            <a:r>
              <a:rPr lang="en-US" sz="2400" i="1" dirty="0"/>
              <a:t>q</a:t>
            </a:r>
            <a:r>
              <a:rPr lang="en-US" sz="2400" dirty="0"/>
              <a:t> = charge of the object which experiences the field</a:t>
            </a:r>
          </a:p>
          <a:p>
            <a:r>
              <a:rPr lang="en-US" sz="2400" i="1" dirty="0"/>
              <a:t>r</a:t>
            </a:r>
            <a:r>
              <a:rPr lang="en-US" sz="2400" dirty="0"/>
              <a:t> = distance between q and 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3048000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381000"/>
            <a:ext cx="8229600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Force Diagram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forces on Alice?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forces on Bob?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kat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6460" y="2928257"/>
            <a:ext cx="2985334" cy="24688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2172062" y="3884749"/>
            <a:ext cx="1463040" cy="0"/>
          </a:xfrm>
          <a:prstGeom prst="straightConnector1">
            <a:avLst/>
          </a:prstGeom>
          <a:ln w="50800">
            <a:solidFill>
              <a:srgbClr val="C83C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76452" y="4365172"/>
            <a:ext cx="914400" cy="0"/>
          </a:xfrm>
          <a:prstGeom prst="straightConnector1">
            <a:avLst/>
          </a:prstGeom>
          <a:ln w="50800">
            <a:solidFill>
              <a:srgbClr val="C83C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-5400000">
            <a:off x="3177903" y="3410131"/>
            <a:ext cx="914400" cy="0"/>
          </a:xfrm>
          <a:prstGeom prst="straightConnector1">
            <a:avLst/>
          </a:prstGeom>
          <a:ln w="50800">
            <a:solidFill>
              <a:srgbClr val="C83C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36554" y="3892731"/>
            <a:ext cx="457200" cy="0"/>
          </a:xfrm>
          <a:prstGeom prst="straightConnector1">
            <a:avLst/>
          </a:prstGeom>
          <a:ln w="50800">
            <a:solidFill>
              <a:srgbClr val="C83C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2 9"/>
          <p:cNvSpPr/>
          <p:nvPr/>
        </p:nvSpPr>
        <p:spPr>
          <a:xfrm>
            <a:off x="976839" y="5103230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41832"/>
              <a:gd name="adj4" fmla="val 124912"/>
              <a:gd name="adj5" fmla="val -91235"/>
              <a:gd name="adj6" fmla="val 184205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gravity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502210" y="4142013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42785"/>
              <a:gd name="adj4" fmla="val 120467"/>
              <a:gd name="adj5" fmla="val -30520"/>
              <a:gd name="adj6" fmla="val 128570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B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976827" y="3040378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44213"/>
              <a:gd name="adj4" fmla="val 125070"/>
              <a:gd name="adj5" fmla="val 6147"/>
              <a:gd name="adj6" fmla="val 184602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normal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2749029" y="5569139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-13882"/>
              <a:gd name="adj4" fmla="val 117610"/>
              <a:gd name="adj5" fmla="val -341949"/>
              <a:gd name="adj6" fmla="val 92142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friction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643128" y="3884022"/>
            <a:ext cx="731520" cy="0"/>
          </a:xfrm>
          <a:prstGeom prst="straightConnector1">
            <a:avLst/>
          </a:prstGeom>
          <a:ln w="50800">
            <a:solidFill>
              <a:srgbClr val="FA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778838" y="4501605"/>
            <a:ext cx="1188720" cy="0"/>
          </a:xfrm>
          <a:prstGeom prst="straightConnector1">
            <a:avLst/>
          </a:prstGeom>
          <a:ln w="50800">
            <a:solidFill>
              <a:srgbClr val="FA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-5400000">
            <a:off x="4780289" y="3272244"/>
            <a:ext cx="1188720" cy="0"/>
          </a:xfrm>
          <a:prstGeom prst="straightConnector1">
            <a:avLst/>
          </a:prstGeom>
          <a:ln w="50800">
            <a:solidFill>
              <a:srgbClr val="FA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76100" y="3892004"/>
            <a:ext cx="1463040" cy="0"/>
          </a:xfrm>
          <a:prstGeom prst="straightConnector1">
            <a:avLst/>
          </a:prstGeom>
          <a:ln w="50800">
            <a:solidFill>
              <a:srgbClr val="FA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Callout 2 17"/>
          <p:cNvSpPr/>
          <p:nvPr/>
        </p:nvSpPr>
        <p:spPr>
          <a:xfrm>
            <a:off x="6963970" y="4359722"/>
            <a:ext cx="1920240" cy="457200"/>
          </a:xfrm>
          <a:prstGeom prst="borderCallout2">
            <a:avLst>
              <a:gd name="adj1" fmla="val 42509"/>
              <a:gd name="adj2" fmla="val -1522"/>
              <a:gd name="adj3" fmla="val 42785"/>
              <a:gd name="adj4" fmla="val -21166"/>
              <a:gd name="adj5" fmla="val -61948"/>
              <a:gd name="adj6" fmla="val -16056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A on B </a:t>
            </a:r>
            <a:r>
              <a:rPr lang="en-US" sz="2400" dirty="0" smtClean="0">
                <a:solidFill>
                  <a:schemeClr val="tx2"/>
                </a:solidFill>
              </a:rPr>
              <a:t>= -F</a:t>
            </a:r>
            <a:r>
              <a:rPr lang="en-US" sz="2400" baseline="-25000" dirty="0" smtClean="0">
                <a:solidFill>
                  <a:schemeClr val="tx2"/>
                </a:solidFill>
              </a:rPr>
              <a:t>B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35542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Momentum</a:t>
            </a:r>
          </a:p>
          <a:p>
            <a:r>
              <a:rPr lang="en-US" dirty="0" smtClean="0"/>
              <a:t>Definition of Impulse</a:t>
            </a:r>
          </a:p>
          <a:p>
            <a:r>
              <a:rPr lang="en-US" dirty="0" smtClean="0"/>
              <a:t>Net force and Net Impulse</a:t>
            </a:r>
          </a:p>
          <a:p>
            <a:r>
              <a:rPr lang="en-US" dirty="0" smtClean="0"/>
              <a:t>Momentum of a system of particles</a:t>
            </a:r>
          </a:p>
          <a:p>
            <a:r>
              <a:rPr lang="en-US" dirty="0" smtClean="0"/>
              <a:t>Momentum Conservation</a:t>
            </a:r>
          </a:p>
          <a:p>
            <a:r>
              <a:rPr lang="en-US" dirty="0" smtClean="0"/>
              <a:t>Collisions</a:t>
            </a:r>
          </a:p>
          <a:p>
            <a:r>
              <a:rPr lang="en-US" dirty="0" smtClean="0"/>
              <a:t>	Elastic </a:t>
            </a:r>
          </a:p>
          <a:p>
            <a:r>
              <a:rPr lang="en-US" dirty="0" smtClean="0"/>
              <a:t>	Newton’s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	Inelastic</a:t>
            </a:r>
          </a:p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Representations</a:t>
            </a:r>
          </a:p>
          <a:p>
            <a:r>
              <a:rPr lang="en-US" dirty="0" smtClean="0"/>
              <a:t>Introduction of Angular Momentum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1524000"/>
            <a:ext cx="21360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Demos:</a:t>
            </a:r>
          </a:p>
          <a:p>
            <a:r>
              <a:rPr lang="en-US" dirty="0" smtClean="0"/>
              <a:t>Cart track</a:t>
            </a:r>
          </a:p>
          <a:p>
            <a:r>
              <a:rPr lang="en-US" dirty="0" smtClean="0"/>
              <a:t>Water Rockets</a:t>
            </a:r>
          </a:p>
          <a:p>
            <a:r>
              <a:rPr lang="en-US" dirty="0" smtClean="0"/>
              <a:t>Cart with fan</a:t>
            </a:r>
          </a:p>
          <a:p>
            <a:r>
              <a:rPr lang="en-US" dirty="0" smtClean="0"/>
              <a:t>Ball on a string</a:t>
            </a:r>
          </a:p>
          <a:p>
            <a:r>
              <a:rPr lang="en-US" dirty="0" smtClean="0"/>
              <a:t>Hockey pucks</a:t>
            </a:r>
          </a:p>
          <a:p>
            <a:r>
              <a:rPr lang="en-US" dirty="0" smtClean="0"/>
              <a:t>Rubber Ball/Clay Ball</a:t>
            </a:r>
          </a:p>
          <a:p>
            <a:r>
              <a:rPr lang="en-US" dirty="0" smtClean="0"/>
              <a:t>Newton’s Cradle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937</Words>
  <Application>Microsoft Office PowerPoint</Application>
  <PresentationFormat>On-screen Show (4:3)</PresentationFormat>
  <Paragraphs>182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cebra</dc:creator>
  <cp:lastModifiedBy>Daniel Cebra</cp:lastModifiedBy>
  <cp:revision>67</cp:revision>
  <dcterms:created xsi:type="dcterms:W3CDTF">2006-08-16T00:00:00Z</dcterms:created>
  <dcterms:modified xsi:type="dcterms:W3CDTF">2010-02-10T19:28:09Z</dcterms:modified>
</cp:coreProperties>
</file>