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309" r:id="rId3"/>
    <p:sldId id="371" r:id="rId4"/>
    <p:sldId id="311" r:id="rId5"/>
    <p:sldId id="372" r:id="rId6"/>
    <p:sldId id="298" r:id="rId7"/>
    <p:sldId id="301" r:id="rId8"/>
    <p:sldId id="303" r:id="rId9"/>
    <p:sldId id="374" r:id="rId10"/>
    <p:sldId id="302" r:id="rId11"/>
    <p:sldId id="306" r:id="rId12"/>
    <p:sldId id="316" r:id="rId13"/>
    <p:sldId id="317" r:id="rId14"/>
    <p:sldId id="366" r:id="rId15"/>
    <p:sldId id="367" r:id="rId16"/>
    <p:sldId id="368" r:id="rId17"/>
    <p:sldId id="369" r:id="rId18"/>
    <p:sldId id="318" r:id="rId19"/>
    <p:sldId id="375" r:id="rId20"/>
    <p:sldId id="370" r:id="rId21"/>
    <p:sldId id="319" r:id="rId22"/>
    <p:sldId id="344" r:id="rId23"/>
    <p:sldId id="345" r:id="rId24"/>
    <p:sldId id="346" r:id="rId25"/>
    <p:sldId id="347" r:id="rId26"/>
    <p:sldId id="321" r:id="rId27"/>
    <p:sldId id="377" r:id="rId28"/>
    <p:sldId id="328" r:id="rId29"/>
    <p:sldId id="378" r:id="rId30"/>
    <p:sldId id="326" r:id="rId31"/>
    <p:sldId id="325" r:id="rId32"/>
    <p:sldId id="327" r:id="rId33"/>
    <p:sldId id="322" r:id="rId34"/>
    <p:sldId id="329" r:id="rId35"/>
    <p:sldId id="330" r:id="rId36"/>
    <p:sldId id="331" r:id="rId37"/>
    <p:sldId id="333" r:id="rId38"/>
    <p:sldId id="276" r:id="rId39"/>
    <p:sldId id="348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4" r:id="rId50"/>
    <p:sldId id="365" r:id="rId51"/>
    <p:sldId id="37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86"/>
    <a:srgbClr val="0731B9"/>
    <a:srgbClr val="1E09B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68" autoAdjust="0"/>
    <p:restoredTop sz="94660"/>
  </p:normalViewPr>
  <p:slideViewPr>
    <p:cSldViewPr>
      <p:cViewPr varScale="1">
        <p:scale>
          <a:sx n="73" d="100"/>
          <a:sy n="73" d="100"/>
        </p:scale>
        <p:origin x="-1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6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2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C3DA-C422-460F-9213-1ECE3B81F046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A9AE0-D5DC-4B38-8920-D5002A176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resultant points to the second vector.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resultant points to the first vector.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use Cartesian</a:t>
            </a:r>
            <a:r>
              <a:rPr lang="en-US" baseline="0" dirty="0" smtClean="0"/>
              <a:t> coordinates for the algebraic method.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What is the location of your camp site?  Same location has different position vectors for different origins.</a:t>
            </a:r>
          </a:p>
          <a:p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r=r(t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)-r(t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Note that displacement is also a vector.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Velocity = how</a:t>
            </a:r>
            <a:r>
              <a:rPr lang="en-US" baseline="0" dirty="0" smtClean="0"/>
              <a:t> fast the position vector is changing.</a:t>
            </a:r>
          </a:p>
          <a:p>
            <a:r>
              <a:rPr lang="en-US" baseline="0" dirty="0" smtClean="0"/>
              <a:t>Draw two velocity vectors, one twice as long as the other, and both pointing in the same direction.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/>
                <a:cs typeface="Times New Roman"/>
              </a:rPr>
              <a:t>Draw</a:t>
            </a:r>
            <a:r>
              <a:rPr lang="en-US" baseline="0" dirty="0" smtClean="0">
                <a:latin typeface="Times New Roman"/>
                <a:cs typeface="Times New Roman"/>
              </a:rPr>
              <a:t> a roller coaster with a sine wave, a loop-de-loop, and a Gaussian.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Acceleration = how</a:t>
            </a:r>
            <a:r>
              <a:rPr lang="en-US" baseline="0" dirty="0" smtClean="0"/>
              <a:t> fast the velocity vector is changing.</a:t>
            </a:r>
          </a:p>
          <a:p>
            <a:r>
              <a:rPr lang="en-US" dirty="0" smtClean="0"/>
              <a:t>a=dv/dt=d</a:t>
            </a:r>
            <a:r>
              <a:rPr lang="en-US" baseline="30000" dirty="0" smtClean="0"/>
              <a:t>2</a:t>
            </a:r>
            <a:r>
              <a:rPr lang="en-US" dirty="0" smtClean="0"/>
              <a:t>r/dt</a:t>
            </a:r>
            <a:r>
              <a:rPr lang="en-US" baseline="30000" dirty="0" smtClean="0"/>
              <a:t>2</a:t>
            </a:r>
            <a:endParaRPr lang="en-US" baseline="0" dirty="0" smtClean="0"/>
          </a:p>
          <a:p>
            <a:r>
              <a:rPr lang="en-US" baseline="0" dirty="0" smtClean="0"/>
              <a:t>One could define the rate of change of acceleration, but this is rarely necessary.</a:t>
            </a:r>
            <a:endParaRPr lang="en-US" baseline="300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p=p(t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)-p(t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labeling of forces.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a.k.a.</a:t>
            </a:r>
            <a:r>
              <a:rPr lang="en-US" baseline="0" dirty="0" smtClean="0"/>
              <a:t> free body diagram</a:t>
            </a:r>
          </a:p>
          <a:p>
            <a:r>
              <a:rPr lang="en-US" baseline="0" dirty="0" smtClean="0"/>
              <a:t>F</a:t>
            </a:r>
            <a:r>
              <a:rPr lang="en-US" baseline="-25000" dirty="0" smtClean="0"/>
              <a:t>gravity on block</a:t>
            </a:r>
            <a:r>
              <a:rPr lang="en-US" baseline="0" dirty="0" smtClean="0"/>
              <a:t> = F</a:t>
            </a:r>
            <a:r>
              <a:rPr lang="en-US" baseline="-25000" dirty="0" smtClean="0"/>
              <a:t>earth on block</a:t>
            </a:r>
            <a:endParaRPr lang="en-US" baseline="0" dirty="0" smtClean="0"/>
          </a:p>
          <a:p>
            <a:r>
              <a:rPr lang="en-US" baseline="0" dirty="0" smtClean="0"/>
              <a:t>What’s the net force on the block?</a:t>
            </a:r>
            <a:endParaRPr lang="en-US" baseline="-250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A9AE0-D5DC-4B38-8920-D5002A176E9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D86D-D09C-43E2-97CE-57C3570A0E2C}" type="datetime1">
              <a:rPr lang="en-US" smtClean="0"/>
              <a:pPr/>
              <a:t>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11EC-021D-457D-97E5-1EEB54C3AA99}" type="datetime1">
              <a:rPr lang="en-US" smtClean="0"/>
              <a:pPr/>
              <a:t>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8F62-36C2-4E7B-A167-97CD4477DF93}" type="datetime1">
              <a:rPr lang="en-US" smtClean="0"/>
              <a:pPr/>
              <a:t>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99A6-0306-4898-9E63-BDBE398E8989}" type="datetime1">
              <a:rPr lang="en-US" smtClean="0"/>
              <a:pPr/>
              <a:t>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313B-6F92-450B-AC44-BDF78F463D8E}" type="datetime1">
              <a:rPr lang="en-US" smtClean="0"/>
              <a:pPr/>
              <a:t>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8F36-449E-4666-945B-B984E6B683E6}" type="datetime1">
              <a:rPr lang="en-US" smtClean="0"/>
              <a:pPr/>
              <a:t>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D40A-B9E7-4B5D-AB87-B1FFB67BAE4E}" type="datetime1">
              <a:rPr lang="en-US" smtClean="0"/>
              <a:pPr/>
              <a:t>2/2/2010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3096-8E5A-4221-98E7-AE8980D9B04D}" type="datetime1">
              <a:rPr lang="en-US" smtClean="0"/>
              <a:pPr/>
              <a:t>2/2/2010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581400" y="6324600"/>
            <a:ext cx="1862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Physics 7B Lecture</a:t>
            </a:r>
            <a:r>
              <a:rPr lang="en-US" sz="1600" baseline="0" dirty="0" smtClean="0">
                <a:solidFill>
                  <a:schemeClr val="bg1">
                    <a:lumMod val="65000"/>
                  </a:schemeClr>
                </a:solidFill>
              </a:rPr>
              <a:t> 5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28600" y="6324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03-Feb-2010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543800" y="6400800"/>
            <a:ext cx="119776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cs"/>
              </a:rPr>
              <a:t>Slide </a:t>
            </a:r>
            <a:fld id="{B619E0C2-2CEF-451E-B3E7-70B2E23D4312}" type="slidenum">
              <a:rPr lang="en-US" sz="1400">
                <a:solidFill>
                  <a:schemeClr val="bg1">
                    <a:lumMod val="65000"/>
                  </a:schemeClr>
                </a:solidFill>
                <a:cs typeface="+mn-cs"/>
              </a:rPr>
              <a:pPr>
                <a:defRPr/>
              </a:pPr>
              <a:t>‹#›</a:t>
            </a:fld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cs"/>
              </a:rPr>
              <a:t> of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37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9144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BE24-A0C7-40C3-A59B-2BADB1A7ED30}" type="datetime1">
              <a:rPr lang="en-US" smtClean="0"/>
              <a:pPr/>
              <a:t>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8342-85C5-48FB-B308-064B8B3E1C3D}" type="datetime1">
              <a:rPr lang="en-US" smtClean="0"/>
              <a:pPr/>
              <a:t>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9F1B2-B901-470C-B554-6FB9FF9CDE37}" type="datetime1">
              <a:rPr lang="en-US" smtClean="0"/>
              <a:pPr/>
              <a:t>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47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0"/>
            <a:ext cx="297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Physics 7B-1 (A/B)</a:t>
            </a:r>
          </a:p>
          <a:p>
            <a:r>
              <a:rPr lang="en-US" sz="2800" b="1" dirty="0" smtClean="0"/>
              <a:t>Professor Cebra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Review of </a:t>
            </a:r>
            <a:r>
              <a:rPr lang="en-US" sz="6600" dirty="0" smtClean="0"/>
              <a:t>Exponential </a:t>
            </a:r>
            <a:r>
              <a:rPr lang="en-US" sz="6600" dirty="0" smtClean="0"/>
              <a:t>Change </a:t>
            </a:r>
            <a:r>
              <a:rPr lang="en-US" sz="6600" dirty="0" smtClean="0"/>
              <a:t>Model</a:t>
            </a:r>
          </a:p>
          <a:p>
            <a:pPr algn="ctr"/>
            <a:r>
              <a:rPr lang="en-US" sz="6600" dirty="0" smtClean="0"/>
              <a:t>a</a:t>
            </a:r>
            <a:r>
              <a:rPr lang="en-US" sz="6600" dirty="0" smtClean="0"/>
              <a:t>nd</a:t>
            </a:r>
          </a:p>
          <a:p>
            <a:pPr algn="ctr"/>
            <a:r>
              <a:rPr lang="en-US" sz="6600" dirty="0" smtClean="0"/>
              <a:t>Forces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0"/>
            <a:ext cx="2030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/>
              <a:t>Winter 2010</a:t>
            </a:r>
          </a:p>
          <a:p>
            <a:pPr algn="r"/>
            <a:r>
              <a:rPr lang="en-US" sz="2800" b="1" dirty="0" smtClean="0"/>
              <a:t>Lecture 5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431" y="152400"/>
            <a:ext cx="74331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dirty="0" smtClean="0"/>
              <a:t>Capacitors in Series and Parallel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4288025" cy="617220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Circuit Diagrams: Capacitors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Capacitors in parallel (~2xA)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Capacitors in series (~2xd)</a:t>
            </a:r>
            <a:endParaRPr lang="en-US" sz="240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389C7-83D3-2946-9B44-2DE3B43F196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905000" y="1828800"/>
          <a:ext cx="1177560" cy="671892"/>
        </p:xfrm>
        <a:graphic>
          <a:graphicData uri="http://schemas.openxmlformats.org/presentationml/2006/ole">
            <p:oleObj spid="_x0000_s134146" name="Equation" r:id="rId4" imgW="685800" imgH="393700" progId="Equation.3">
              <p:embed/>
            </p:oleObj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4572000" y="1066800"/>
            <a:ext cx="4288025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3550" marR="0" lvl="0" indent="-463550" algn="l" defTabSz="9144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Circuit Diagrams: Resistors</a:t>
            </a:r>
          </a:p>
          <a:p>
            <a:pPr marL="463550" marR="0" lvl="0" indent="-463550" algn="l" defTabSz="9144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463550" marR="0" lvl="0" indent="-463550" algn="l" defTabSz="9144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Resistors in Series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(~2xL)</a:t>
            </a:r>
          </a:p>
          <a:p>
            <a:pPr marL="463550" marR="0" lvl="0" indent="-463550" algn="l" defTabSz="9144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endParaRPr lang="en-US" sz="2400" baseline="0" dirty="0" smtClean="0"/>
          </a:p>
          <a:p>
            <a:pPr marL="463550" marR="0" lvl="0" indent="-463550" algn="l" defTabSz="9144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/>
              <a:t>Resistors in parallel (~2xA)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4876800" y="1600200"/>
            <a:ext cx="3833560" cy="320679"/>
            <a:chOff x="5172472" y="1151633"/>
            <a:chExt cx="3833560" cy="320679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172472" y="1300511"/>
              <a:ext cx="460232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559296" y="1293365"/>
              <a:ext cx="46023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5647880" y="1226693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5952680" y="1235773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800280" y="1218753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5632704" y="1168653"/>
              <a:ext cx="82296" cy="132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6257481" y="1252792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6105081" y="1235772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6437184" y="1333181"/>
              <a:ext cx="161928" cy="82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292860" y="1283491"/>
              <a:ext cx="460232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545800" y="1282697"/>
              <a:ext cx="460232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7623283" y="1299730"/>
              <a:ext cx="2596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753886" y="1436685"/>
              <a:ext cx="79032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8415197" y="1296079"/>
              <a:ext cx="2596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752298" y="1162205"/>
              <a:ext cx="791914" cy="48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Object 6"/>
          <p:cNvGraphicFramePr>
            <a:graphicFrameLocks noChangeAspect="1"/>
          </p:cNvGraphicFramePr>
          <p:nvPr/>
        </p:nvGraphicFramePr>
        <p:xfrm>
          <a:off x="6334125" y="1905000"/>
          <a:ext cx="941388" cy="671513"/>
        </p:xfrm>
        <a:graphic>
          <a:graphicData uri="http://schemas.openxmlformats.org/presentationml/2006/ole">
            <p:oleObj spid="_x0000_s134147" name="Equation" r:id="rId5" imgW="545760" imgH="393480" progId="Equation.3">
              <p:embed/>
            </p:oleObj>
          </a:graphicData>
        </a:graphic>
      </p:graphicFrame>
      <p:grpSp>
        <p:nvGrpSpPr>
          <p:cNvPr id="95" name="Group 94"/>
          <p:cNvGrpSpPr/>
          <p:nvPr/>
        </p:nvGrpSpPr>
        <p:grpSpPr>
          <a:xfrm>
            <a:off x="1066800" y="2971800"/>
            <a:ext cx="2210590" cy="883920"/>
            <a:chOff x="1370810" y="2971800"/>
            <a:chExt cx="2210590" cy="883920"/>
          </a:xfrm>
        </p:grpSpPr>
        <p:cxnSp>
          <p:nvCxnSpPr>
            <p:cNvPr id="30" name="Straight Connector 29"/>
            <p:cNvCxnSpPr/>
            <p:nvPr/>
          </p:nvCxnSpPr>
          <p:spPr>
            <a:xfrm rot="5400000">
              <a:off x="2219407" y="3153886"/>
              <a:ext cx="36576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370219" y="3153886"/>
              <a:ext cx="36576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553893" y="3127376"/>
              <a:ext cx="68818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13311" y="3125788"/>
              <a:ext cx="68818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2217819" y="3672046"/>
              <a:ext cx="36576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2368631" y="3672046"/>
              <a:ext cx="36576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552305" y="3645536"/>
              <a:ext cx="68818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11723" y="3643948"/>
              <a:ext cx="68818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V="1">
              <a:off x="2980613" y="3385662"/>
              <a:ext cx="52133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V="1">
              <a:off x="1453437" y="3388838"/>
              <a:ext cx="52133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 flipV="1">
              <a:off x="3240487" y="3352802"/>
              <a:ext cx="340913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V="1">
              <a:off x="1370810" y="3352804"/>
              <a:ext cx="340913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4953000" y="3352800"/>
            <a:ext cx="3541712" cy="337699"/>
            <a:chOff x="5324872" y="3247068"/>
            <a:chExt cx="3541712" cy="337699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324872" y="3412966"/>
              <a:ext cx="460232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711696" y="3388006"/>
              <a:ext cx="76806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800280" y="3339148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6105080" y="3348228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5952680" y="3331208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 flipV="1">
              <a:off x="5785104" y="3281108"/>
              <a:ext cx="82296" cy="132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6409881" y="3365247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6257481" y="3348227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6589584" y="3445636"/>
              <a:ext cx="161928" cy="82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406352" y="3388800"/>
              <a:ext cx="46023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7494936" y="3322128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7799736" y="3331208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7647336" y="3314188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V="1">
              <a:off x="7479760" y="3264088"/>
              <a:ext cx="82296" cy="132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H="1">
              <a:off x="8104537" y="3348227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7952137" y="3331207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8284240" y="3428616"/>
              <a:ext cx="161928" cy="82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9" name="Object 6"/>
          <p:cNvGraphicFramePr>
            <a:graphicFrameLocks noChangeAspect="1"/>
          </p:cNvGraphicFramePr>
          <p:nvPr/>
        </p:nvGraphicFramePr>
        <p:xfrm>
          <a:off x="1066800" y="4038600"/>
          <a:ext cx="2292350" cy="369887"/>
        </p:xfrm>
        <a:graphic>
          <a:graphicData uri="http://schemas.openxmlformats.org/presentationml/2006/ole">
            <p:oleObj spid="_x0000_s134148" name="Equation" r:id="rId6" imgW="1333500" imgH="215900" progId="Equation.3">
              <p:embed/>
            </p:oleObj>
          </a:graphicData>
        </a:graphic>
      </p:graphicFrame>
      <p:graphicFrame>
        <p:nvGraphicFramePr>
          <p:cNvPr id="60" name="Object 7"/>
          <p:cNvGraphicFramePr>
            <a:graphicFrameLocks noChangeAspect="1"/>
          </p:cNvGraphicFramePr>
          <p:nvPr/>
        </p:nvGraphicFramePr>
        <p:xfrm>
          <a:off x="5791200" y="3962400"/>
          <a:ext cx="2117725" cy="347663"/>
        </p:xfrm>
        <a:graphic>
          <a:graphicData uri="http://schemas.openxmlformats.org/presentationml/2006/ole">
            <p:oleObj spid="_x0000_s134149" name="Equation" r:id="rId7" imgW="1231900" imgH="203200" progId="Equation.3">
              <p:embed/>
            </p:oleObj>
          </a:graphicData>
        </a:graphic>
      </p:graphicFrame>
      <p:grpSp>
        <p:nvGrpSpPr>
          <p:cNvPr id="96" name="Group 95"/>
          <p:cNvGrpSpPr/>
          <p:nvPr/>
        </p:nvGrpSpPr>
        <p:grpSpPr>
          <a:xfrm>
            <a:off x="990600" y="5029200"/>
            <a:ext cx="2741406" cy="367348"/>
            <a:chOff x="1066800" y="5105400"/>
            <a:chExt cx="2741406" cy="367348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1572896" y="5287486"/>
              <a:ext cx="36576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1723708" y="5287486"/>
              <a:ext cx="36576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907382" y="5260976"/>
              <a:ext cx="1060242" cy="3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066800" y="5259388"/>
              <a:ext cx="68818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785538" y="5289074"/>
              <a:ext cx="36576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2936350" y="5289074"/>
              <a:ext cx="36576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120024" y="5262564"/>
              <a:ext cx="68818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5849143" y="4802188"/>
            <a:ext cx="2557209" cy="919264"/>
            <a:chOff x="5849143" y="4802188"/>
            <a:chExt cx="2557209" cy="919264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6233176" y="4951066"/>
              <a:ext cx="460232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620000" y="4926106"/>
              <a:ext cx="39925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6708584" y="4877248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7013384" y="4886328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6860984" y="4869308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0800000" flipV="1">
              <a:off x="6693408" y="4819208"/>
              <a:ext cx="82296" cy="132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7318185" y="4903347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7165785" y="4886327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7497888" y="4983736"/>
              <a:ext cx="161928" cy="82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233178" y="5549651"/>
              <a:ext cx="460232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620002" y="5524691"/>
              <a:ext cx="39925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6708586" y="5475833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7013386" y="5484913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6860986" y="5467893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0800000" flipV="1">
              <a:off x="6693410" y="5417793"/>
              <a:ext cx="82296" cy="132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7318187" y="5501932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7165787" y="5484912"/>
              <a:ext cx="28664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7497890" y="5582321"/>
              <a:ext cx="161928" cy="82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 flipH="1" flipV="1">
              <a:off x="5964937" y="5241228"/>
              <a:ext cx="565339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 flipH="1" flipV="1">
              <a:off x="7719964" y="5225399"/>
              <a:ext cx="59699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8007095" y="5183188"/>
              <a:ext cx="39925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849143" y="5162390"/>
              <a:ext cx="39925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0" name="Object 8"/>
          <p:cNvGraphicFramePr>
            <a:graphicFrameLocks noChangeAspect="1"/>
          </p:cNvGraphicFramePr>
          <p:nvPr/>
        </p:nvGraphicFramePr>
        <p:xfrm>
          <a:off x="1219200" y="5486400"/>
          <a:ext cx="2270125" cy="739775"/>
        </p:xfrm>
        <a:graphic>
          <a:graphicData uri="http://schemas.openxmlformats.org/presentationml/2006/ole">
            <p:oleObj spid="_x0000_s134150" name="Equation" r:id="rId8" imgW="1320800" imgH="431800" progId="Equation.3">
              <p:embed/>
            </p:oleObj>
          </a:graphicData>
        </a:graphic>
      </p:graphicFrame>
      <p:graphicFrame>
        <p:nvGraphicFramePr>
          <p:cNvPr id="91" name="Object 9"/>
          <p:cNvGraphicFramePr>
            <a:graphicFrameLocks noChangeAspect="1"/>
          </p:cNvGraphicFramePr>
          <p:nvPr/>
        </p:nvGraphicFramePr>
        <p:xfrm>
          <a:off x="5867400" y="5867400"/>
          <a:ext cx="2400300" cy="760413"/>
        </p:xfrm>
        <a:graphic>
          <a:graphicData uri="http://schemas.openxmlformats.org/presentationml/2006/ole">
            <p:oleObj spid="_x0000_s134151" name="Equation" r:id="rId9" imgW="1397000" imgH="444500" progId="Equation.3">
              <p:embed/>
            </p:oleObj>
          </a:graphicData>
        </a:graphic>
      </p:graphicFrame>
      <p:grpSp>
        <p:nvGrpSpPr>
          <p:cNvPr id="100" name="Group 99"/>
          <p:cNvGrpSpPr/>
          <p:nvPr/>
        </p:nvGrpSpPr>
        <p:grpSpPr>
          <a:xfrm>
            <a:off x="762000" y="1370700"/>
            <a:ext cx="3397620" cy="731520"/>
            <a:chOff x="762000" y="1370700"/>
            <a:chExt cx="3397620" cy="731520"/>
          </a:xfrm>
        </p:grpSpPr>
        <p:sp>
          <p:nvSpPr>
            <p:cNvPr id="11" name="Arc 10"/>
            <p:cNvSpPr/>
            <p:nvPr/>
          </p:nvSpPr>
          <p:spPr>
            <a:xfrm rot="13512276">
              <a:off x="3428100" y="1370700"/>
              <a:ext cx="731520" cy="73152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762000" y="1447800"/>
              <a:ext cx="3396060" cy="560960"/>
              <a:chOff x="721122" y="1082986"/>
              <a:chExt cx="3396060" cy="56096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1560116" y="1357306"/>
                <a:ext cx="68818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721122" y="1358894"/>
                <a:ext cx="68818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3035808" y="1368038"/>
                <a:ext cx="548640" cy="3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429000" y="1360482"/>
                <a:ext cx="68818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590800" y="1357306"/>
                <a:ext cx="717740" cy="47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>
                <a:off x="1287384" y="1355718"/>
                <a:ext cx="548640" cy="3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>
                <a:off x="1133396" y="1355718"/>
                <a:ext cx="548640" cy="3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6300" y="152400"/>
            <a:ext cx="9264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4400" dirty="0" smtClean="0"/>
              <a:t>Capacitors: Energy Stored in a capacitor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52400" y="914400"/>
            <a:ext cx="8796669" cy="57610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dirty="0" smtClean="0"/>
              <a:t>Because resistors dissipate power, we wrote a an equation for the power dissipated in a Resistor:</a:t>
            </a:r>
          </a:p>
          <a:p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Because capacitors are used to store charge and energy, we concentrate on the energy stored in a capacitor.  </a:t>
            </a:r>
          </a:p>
          <a:p>
            <a:r>
              <a:rPr lang="en-US" sz="2200" dirty="0" smtClean="0"/>
              <a:t>We imagine the first and the last electrons to make the journey to the capacitor.  What are their ΔPE’s?</a:t>
            </a:r>
            <a:br>
              <a:rPr lang="en-US" sz="2200" dirty="0" smtClean="0"/>
            </a:br>
            <a:r>
              <a:rPr lang="en-US" sz="1800" dirty="0" err="1" smtClean="0"/>
              <a:t>ΔPE</a:t>
            </a:r>
            <a:r>
              <a:rPr lang="en-US" sz="1800" baseline="-25000" dirty="0" err="1" smtClean="0"/>
              <a:t>first</a:t>
            </a:r>
            <a:r>
              <a:rPr lang="en-US" sz="1800" dirty="0" smtClean="0"/>
              <a:t>=</a:t>
            </a:r>
            <a:r>
              <a:rPr lang="en-US" sz="1800" dirty="0" err="1" smtClean="0"/>
              <a:t>qΔV</a:t>
            </a:r>
            <a:r>
              <a:rPr lang="en-US" sz="1800" dirty="0" smtClean="0"/>
              <a:t> ,ΔV=20      </a:t>
            </a:r>
            <a:r>
              <a:rPr lang="en-US" sz="1800" dirty="0" err="1" smtClean="0"/>
              <a:t>ΔPE</a:t>
            </a:r>
            <a:r>
              <a:rPr lang="en-US" sz="1800" baseline="-25000" dirty="0" err="1" smtClean="0"/>
              <a:t>last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=</a:t>
            </a:r>
            <a:r>
              <a:rPr lang="en-US" sz="1800" dirty="0" err="1" smtClean="0"/>
              <a:t>qΔV</a:t>
            </a:r>
            <a:r>
              <a:rPr lang="en-US" sz="1800" dirty="0" smtClean="0"/>
              <a:t> , ΔV=0</a:t>
            </a:r>
            <a:br>
              <a:rPr lang="en-US" sz="1800" dirty="0" smtClean="0"/>
            </a:br>
            <a:r>
              <a:rPr lang="en-US" sz="2200" dirty="0" smtClean="0"/>
              <a:t>Thus on average for the whole charge:</a:t>
            </a:r>
          </a:p>
          <a:p>
            <a:endParaRPr lang="en-US" sz="2200" dirty="0" smtClean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838200" y="1752600"/>
          <a:ext cx="2704851" cy="1143000"/>
        </p:xfrm>
        <a:graphic>
          <a:graphicData uri="http://schemas.openxmlformats.org/presentationml/2006/ole">
            <p:oleObj spid="_x0000_s135170" name="Equation" r:id="rId4" imgW="1498600" imgH="6350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1542871"/>
            <a:ext cx="5004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Since</a:t>
            </a:r>
            <a:r>
              <a:rPr lang="en-US" i="1" dirty="0" smtClean="0"/>
              <a:t> I </a:t>
            </a:r>
            <a:r>
              <a:rPr lang="en-US" dirty="0" smtClean="0"/>
              <a:t>is same for resistors in series, identical resistors in series will have the same power loss.</a:t>
            </a:r>
          </a:p>
          <a:p>
            <a:r>
              <a:rPr lang="en-US" dirty="0" smtClean="0"/>
              <a:t>Since </a:t>
            </a:r>
            <a:r>
              <a:rPr lang="en-US" i="1" dirty="0" smtClean="0"/>
              <a:t>V</a:t>
            </a:r>
            <a:r>
              <a:rPr lang="en-US" dirty="0" smtClean="0"/>
              <a:t> is the same for resistors in parallel, identical resistors in parallel will have the same power loss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81800" y="5943600"/>
            <a:ext cx="91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ε=20V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5105400" y="3962400"/>
            <a:ext cx="3886200" cy="2014868"/>
            <a:chOff x="5225896" y="4160677"/>
            <a:chExt cx="3842750" cy="216726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419371" y="4434997"/>
              <a:ext cx="671303" cy="317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176171" y="4434997"/>
              <a:ext cx="1092388" cy="317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7146639" y="4433409"/>
              <a:ext cx="548640" cy="317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992651" y="4433409"/>
              <a:ext cx="548640" cy="317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398547" y="5924395"/>
              <a:ext cx="1063624" cy="317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176171" y="5924395"/>
              <a:ext cx="1071564" cy="317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7080095" y="5938047"/>
              <a:ext cx="640080" cy="317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7063267" y="5953287"/>
              <a:ext cx="365760" cy="317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5961216" y="4648364"/>
              <a:ext cx="429116" cy="2382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>
              <a:off x="5945261" y="5696661"/>
              <a:ext cx="460232" cy="158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V="1">
              <a:off x="6067109" y="5359864"/>
              <a:ext cx="82296" cy="132652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041931" y="5293600"/>
              <a:ext cx="296936" cy="9144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V="1">
              <a:off x="6220700" y="4824311"/>
              <a:ext cx="82296" cy="161902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026115" y="5120005"/>
              <a:ext cx="296936" cy="9144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045863" y="5211445"/>
              <a:ext cx="296936" cy="82155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041931" y="5037850"/>
              <a:ext cx="296936" cy="82155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045863" y="4946410"/>
              <a:ext cx="296936" cy="9144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7853044" y="5318444"/>
              <a:ext cx="1218254" cy="158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90674" y="4438173"/>
              <a:ext cx="533400" cy="271144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urved Left Arrow 27"/>
            <p:cNvSpPr/>
            <p:nvPr/>
          </p:nvSpPr>
          <p:spPr>
            <a:xfrm>
              <a:off x="8712902" y="4438173"/>
              <a:ext cx="355744" cy="602853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25896" y="4893983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R</a:t>
              </a:r>
              <a:r>
                <a:rPr lang="en-US" dirty="0" smtClean="0"/>
                <a:t>=IR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10524" y="4709317"/>
              <a:ext cx="906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Q=CV</a:t>
              </a:r>
              <a:r>
                <a:rPr lang="en-US" baseline="-25000" dirty="0" smtClean="0"/>
                <a:t>C</a:t>
              </a:r>
              <a:endParaRPr lang="en-US" baseline="-250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6485085" y="6145065"/>
              <a:ext cx="182880" cy="182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Bent-Up Arrow 32"/>
            <p:cNvSpPr/>
            <p:nvPr/>
          </p:nvSpPr>
          <p:spPr>
            <a:xfrm flipH="1">
              <a:off x="5793166" y="5407427"/>
              <a:ext cx="465897" cy="852248"/>
            </a:xfrm>
            <a:prstGeom prst="bentUpArrow">
              <a:avLst>
                <a:gd name="adj1" fmla="val 12516"/>
                <a:gd name="adj2" fmla="val 19798"/>
                <a:gd name="adj3" fmla="val 25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4" name="Object 4"/>
          <p:cNvGraphicFramePr>
            <a:graphicFrameLocks noChangeAspect="1"/>
          </p:cNvGraphicFramePr>
          <p:nvPr/>
        </p:nvGraphicFramePr>
        <p:xfrm>
          <a:off x="1066800" y="4876800"/>
          <a:ext cx="2971800" cy="1406682"/>
        </p:xfrm>
        <a:graphic>
          <a:graphicData uri="http://schemas.openxmlformats.org/presentationml/2006/ole">
            <p:oleObj spid="_x0000_s135171" name="Equation" r:id="rId5" imgW="1765300" imgH="838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90600"/>
            <a:ext cx="723005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Galilean Space-time; Galilean Relativity</a:t>
            </a:r>
          </a:p>
          <a:p>
            <a:r>
              <a:rPr lang="en-US" dirty="0" smtClean="0"/>
              <a:t>Vectors – Vector Addition and Subtraction – r, v, a</a:t>
            </a:r>
          </a:p>
          <a:p>
            <a:r>
              <a:rPr lang="en-US" dirty="0" smtClean="0"/>
              <a:t>Forces</a:t>
            </a:r>
          </a:p>
          <a:p>
            <a:r>
              <a:rPr lang="en-US" dirty="0" smtClean="0"/>
              <a:t>	Newton’s 3</a:t>
            </a:r>
            <a:r>
              <a:rPr lang="en-US" baseline="30000" dirty="0" smtClean="0"/>
              <a:t>rd</a:t>
            </a:r>
            <a:r>
              <a:rPr lang="en-US" dirty="0" smtClean="0"/>
              <a:t> law – Equal and opposite forces</a:t>
            </a:r>
          </a:p>
          <a:p>
            <a:r>
              <a:rPr lang="en-US" dirty="0" smtClean="0"/>
              <a:t>	Net Force – SF</a:t>
            </a:r>
          </a:p>
          <a:p>
            <a:r>
              <a:rPr lang="en-US" dirty="0" smtClean="0"/>
              <a:t>	Force Diagrams – center of mass</a:t>
            </a:r>
          </a:p>
          <a:p>
            <a:r>
              <a:rPr lang="en-US" dirty="0" smtClean="0"/>
              <a:t>	Long range vs. contact forces</a:t>
            </a:r>
          </a:p>
          <a:p>
            <a:r>
              <a:rPr lang="en-US" dirty="0" smtClean="0"/>
              <a:t>	Balanced forces – Inertia, Newton’s 1</a:t>
            </a:r>
            <a:r>
              <a:rPr lang="en-US" baseline="30000" dirty="0" smtClean="0"/>
              <a:t>st</a:t>
            </a:r>
            <a:r>
              <a:rPr lang="en-US" dirty="0" smtClean="0"/>
              <a:t> Law</a:t>
            </a:r>
          </a:p>
          <a:p>
            <a:r>
              <a:rPr lang="en-US" dirty="0" smtClean="0"/>
              <a:t>Two Fundamental Forces Fe and </a:t>
            </a:r>
            <a:r>
              <a:rPr lang="en-US" dirty="0" err="1" smtClean="0"/>
              <a:t>Fg</a:t>
            </a:r>
            <a:endParaRPr lang="en-US" dirty="0" smtClean="0"/>
          </a:p>
          <a:p>
            <a:r>
              <a:rPr lang="en-US" dirty="0" smtClean="0"/>
              <a:t>	Fe=kq1q2/r2		</a:t>
            </a:r>
            <a:r>
              <a:rPr lang="en-US" dirty="0" err="1" smtClean="0"/>
              <a:t>Fg</a:t>
            </a:r>
            <a:r>
              <a:rPr lang="en-US" dirty="0" smtClean="0"/>
              <a:t>=Gm1m2/r2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ke</a:t>
            </a:r>
            <a:r>
              <a:rPr lang="en-US" dirty="0" smtClean="0"/>
              <a:t>=9x109 Nm2/C2		G=6.672x10-11 Nm2/kg2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qe</a:t>
            </a:r>
            <a:r>
              <a:rPr lang="en-US" dirty="0" smtClean="0"/>
              <a:t>=1.602x10-19 C</a:t>
            </a:r>
          </a:p>
          <a:p>
            <a:r>
              <a:rPr lang="en-US" dirty="0" smtClean="0"/>
              <a:t>Forces we feel – gravity of the earth</a:t>
            </a:r>
          </a:p>
          <a:p>
            <a:r>
              <a:rPr lang="en-US" dirty="0" smtClean="0"/>
              <a:t>Contact forces – electromagnetic</a:t>
            </a:r>
          </a:p>
          <a:p>
            <a:r>
              <a:rPr lang="en-US" dirty="0" smtClean="0"/>
              <a:t>Little g </a:t>
            </a:r>
            <a:r>
              <a:rPr lang="en-US" dirty="0" smtClean="0">
                <a:sym typeface="Wingdings" pitchFamily="2" charset="2"/>
              </a:rPr>
              <a:t> g=GME/rE2</a:t>
            </a:r>
          </a:p>
          <a:p>
            <a:r>
              <a:rPr lang="en-US" dirty="0" smtClean="0">
                <a:sym typeface="Wingdings" pitchFamily="2" charset="2"/>
              </a:rPr>
              <a:t>Orbits – Big Gravity</a:t>
            </a:r>
          </a:p>
          <a:p>
            <a:r>
              <a:rPr lang="en-US" dirty="0" smtClean="0">
                <a:sym typeface="Wingdings" pitchFamily="2" charset="2"/>
              </a:rPr>
              <a:t>Springs – Hooke’s Law F=-</a:t>
            </a:r>
            <a:r>
              <a:rPr lang="en-US" dirty="0" err="1" smtClean="0">
                <a:sym typeface="Wingdings" pitchFamily="2" charset="2"/>
              </a:rPr>
              <a:t>kx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Normal Force – Perpendicular contact force – Parallel contact force, friction</a:t>
            </a:r>
          </a:p>
          <a:p>
            <a:r>
              <a:rPr lang="en-US" dirty="0" smtClean="0">
                <a:sym typeface="Wingdings" pitchFamily="2" charset="2"/>
              </a:rPr>
              <a:t>Drag forces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810000" y="30480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28600"/>
            <a:ext cx="6402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Galilean </a:t>
            </a:r>
            <a:r>
              <a:rPr lang="en-US" sz="2800" dirty="0" smtClean="0"/>
              <a:t>Space-time and Galilean </a:t>
            </a:r>
            <a:r>
              <a:rPr lang="en-US" sz="2800" dirty="0" smtClean="0"/>
              <a:t>Relativity</a:t>
            </a:r>
          </a:p>
        </p:txBody>
      </p:sp>
      <p:pic>
        <p:nvPicPr>
          <p:cNvPr id="2191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90600"/>
            <a:ext cx="4579424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762000"/>
            <a:ext cx="21431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086600" y="3352800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Galileo 1564-1642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1000" y="990600"/>
            <a:ext cx="32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motion of uniformly accelerated </a:t>
            </a:r>
            <a:r>
              <a:rPr lang="en-US" dirty="0" smtClean="0"/>
              <a:t>objects was </a:t>
            </a:r>
            <a:r>
              <a:rPr lang="en-US" dirty="0" smtClean="0"/>
              <a:t>studied by Galileo as the subject of </a:t>
            </a:r>
            <a:r>
              <a:rPr lang="en-US" b="1" dirty="0" smtClean="0"/>
              <a:t>kinematics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2209800"/>
            <a:ext cx="3124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Galileo's Principle of Inertia stated: "</a:t>
            </a:r>
            <a:r>
              <a:rPr lang="en-US" i="1" dirty="0" smtClean="0"/>
              <a:t>A body moving on a level surface will continue in the same direction at constant speed unless disturbed</a:t>
            </a:r>
            <a:r>
              <a:rPr lang="en-US" dirty="0" smtClean="0"/>
              <a:t>." This principle was incorporated into Newton's laws of motion (first law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Galileo’s concept of inertia refuted the generally accepted Aristotelian hypothesis that objects generally slow down.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4343400"/>
            <a:ext cx="304800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Galileo introduced space-time and the concept of an inertial reference frame.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Vector - Definition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2954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Merriam-Webster defines vector as: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quantity that has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83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magnitude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83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that is commonly represented by a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83C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directed line segment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whose length represents the magnitude and whose orientation in space represents the direction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organism (as an insect) that transmits a pathogen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agent (as a plasmid or virus) that contains or carries modified genetic material (as recombinant DNA) and can be used to introduce exogenous genes into the genome of an organism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715000"/>
            <a:ext cx="62353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Vectors will either be written in bold (</a:t>
            </a:r>
            <a:r>
              <a:rPr lang="en-US" b="1" i="1" dirty="0" smtClean="0"/>
              <a:t>v</a:t>
            </a:r>
            <a:r>
              <a:rPr lang="en-US" dirty="0" smtClean="0"/>
              <a:t>) or with an overstrike (   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629400" y="5791200"/>
          <a:ext cx="127000" cy="228600"/>
        </p:xfrm>
        <a:graphic>
          <a:graphicData uri="http://schemas.openxmlformats.org/presentationml/2006/ole">
            <p:oleObj spid="_x0000_s243714" name="Equation" r:id="rId3" imgW="12672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Vector - Applications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Vectors are used to represent: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Position of an object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Velocity of an object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Acceleration of an object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Force on an object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representations of vectors: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Cartesian Coordinates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Polar Coordinates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Cartesian Coordinates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ontent Placeholder 9"/>
          <p:cNvGraphicFramePr>
            <a:graphicFrameLocks/>
          </p:cNvGraphicFramePr>
          <p:nvPr/>
        </p:nvGraphicFramePr>
        <p:xfrm>
          <a:off x="197426" y="1332410"/>
          <a:ext cx="3840480" cy="3840480"/>
        </p:xfrm>
        <a:graphic>
          <a:graphicData uri="http://schemas.openxmlformats.org/drawingml/2006/table">
            <a:tbl>
              <a:tblPr/>
              <a:tblGrid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</a:tblGrid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118392" y="2439125"/>
            <a:ext cx="1366520" cy="81788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Brace 4"/>
          <p:cNvSpPr/>
          <p:nvPr/>
        </p:nvSpPr>
        <p:spPr>
          <a:xfrm>
            <a:off x="3505594" y="2445475"/>
            <a:ext cx="182880" cy="803366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-5400000">
            <a:off x="2710827" y="2681441"/>
            <a:ext cx="182880" cy="1372911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Callout 2 6"/>
          <p:cNvSpPr/>
          <p:nvPr/>
        </p:nvSpPr>
        <p:spPr>
          <a:xfrm>
            <a:off x="4425429" y="3000112"/>
            <a:ext cx="1920240" cy="457200"/>
          </a:xfrm>
          <a:prstGeom prst="borderCallout2">
            <a:avLst>
              <a:gd name="adj1" fmla="val 48223"/>
              <a:gd name="adj2" fmla="val -1929"/>
              <a:gd name="adj3" fmla="val 48975"/>
              <a:gd name="adj4" fmla="val -15042"/>
              <a:gd name="adj5" fmla="val -40281"/>
              <a:gd name="adj6" fmla="val -36372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Y Component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4251254" y="3648906"/>
            <a:ext cx="1920240" cy="457200"/>
          </a:xfrm>
          <a:prstGeom prst="borderCallout2">
            <a:avLst>
              <a:gd name="adj1" fmla="val 48223"/>
              <a:gd name="adj2" fmla="val -1929"/>
              <a:gd name="adj3" fmla="val 46118"/>
              <a:gd name="adj4" fmla="val -40042"/>
              <a:gd name="adj5" fmla="val -28853"/>
              <a:gd name="adj6" fmla="val -79943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cs typeface="Times New Roman"/>
              </a:rPr>
              <a:t>X Component</a:t>
            </a: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343400" y="1106488"/>
          <a:ext cx="4105275" cy="1543050"/>
        </p:xfrm>
        <a:graphic>
          <a:graphicData uri="http://schemas.openxmlformats.org/presentationml/2006/ole">
            <p:oleObj spid="_x0000_s240642" name="Equation" r:id="rId3" imgW="1282680" imgH="4824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6400" y="15240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32766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1181100" y="2247900"/>
            <a:ext cx="1905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33600" y="3275012"/>
            <a:ext cx="1905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962400"/>
            <a:ext cx="1905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7391400" y="3276600"/>
            <a:ext cx="1625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Rene Descartes</a:t>
            </a:r>
          </a:p>
          <a:p>
            <a:r>
              <a:rPr lang="en-US" dirty="0" smtClean="0"/>
              <a:t>1596-1650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 flipH="1">
            <a:off x="3429000" y="23622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52400"/>
            <a:ext cx="82296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Polar Coordinates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ontent Placeholder 9"/>
          <p:cNvGraphicFramePr>
            <a:graphicFrameLocks/>
          </p:cNvGraphicFramePr>
          <p:nvPr/>
        </p:nvGraphicFramePr>
        <p:xfrm>
          <a:off x="186431" y="1334188"/>
          <a:ext cx="3840480" cy="3840480"/>
        </p:xfrm>
        <a:graphic>
          <a:graphicData uri="http://schemas.openxmlformats.org/drawingml/2006/table">
            <a:tbl>
              <a:tblPr/>
              <a:tblGrid>
                <a:gridCol w="1920240"/>
                <a:gridCol w="1920240"/>
              </a:tblGrid>
              <a:tr h="192024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4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107397" y="2440903"/>
            <a:ext cx="1366520" cy="81788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>
            <a:off x="1293508" y="2427115"/>
            <a:ext cx="1645920" cy="1645920"/>
          </a:xfrm>
          <a:prstGeom prst="arc">
            <a:avLst>
              <a:gd name="adj1" fmla="val 19855275"/>
              <a:gd name="adj2" fmla="val 21592418"/>
            </a:avLst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3480000">
            <a:off x="2626351" y="1939729"/>
            <a:ext cx="182880" cy="1581912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Callout 2 6"/>
          <p:cNvSpPr/>
          <p:nvPr/>
        </p:nvSpPr>
        <p:spPr>
          <a:xfrm>
            <a:off x="3909333" y="1477875"/>
            <a:ext cx="1828800" cy="457200"/>
          </a:xfrm>
          <a:prstGeom prst="borderCallout2">
            <a:avLst>
              <a:gd name="adj1" fmla="val 48223"/>
              <a:gd name="adj2" fmla="val -1929"/>
              <a:gd name="adj3" fmla="val 80404"/>
              <a:gd name="adj4" fmla="val -37184"/>
              <a:gd name="adj5" fmla="val 242576"/>
              <a:gd name="adj6" fmla="val -6780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cs typeface="Times New Roman"/>
              </a:rPr>
              <a:t>Magnitude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4375245" y="2361803"/>
            <a:ext cx="1828800" cy="457200"/>
          </a:xfrm>
          <a:prstGeom prst="borderCallout2">
            <a:avLst>
              <a:gd name="adj1" fmla="val 48223"/>
              <a:gd name="adj2" fmla="val -1929"/>
              <a:gd name="adj3" fmla="val 54689"/>
              <a:gd name="adj4" fmla="val -38613"/>
              <a:gd name="adj5" fmla="val 139719"/>
              <a:gd name="adj6" fmla="val -76372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cs typeface="Times New Roman"/>
              </a:rPr>
              <a:t>Direction</a:t>
            </a: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541838" y="3281363"/>
          <a:ext cx="3725862" cy="633412"/>
        </p:xfrm>
        <a:graphic>
          <a:graphicData uri="http://schemas.openxmlformats.org/presentationml/2006/ole">
            <p:oleObj spid="_x0000_s241666" name="Equation" r:id="rId3" imgW="1346040" imgH="2286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38400" y="2133600"/>
            <a:ext cx="312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2743200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Symbol" pitchFamily="18" charset="2"/>
              </a:rPr>
              <a:t>q</a:t>
            </a:r>
            <a:endParaRPr lang="en-US" sz="2800" b="1" dirty="0">
              <a:latin typeface="Symbol" pitchFamily="18" charset="2"/>
            </a:endParaRPr>
          </a:p>
        </p:txBody>
      </p:sp>
      <p:sp>
        <p:nvSpPr>
          <p:cNvPr id="12" name="Oval 11"/>
          <p:cNvSpPr/>
          <p:nvPr/>
        </p:nvSpPr>
        <p:spPr>
          <a:xfrm flipH="1">
            <a:off x="3429000" y="23622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860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Vector </a:t>
            </a:r>
            <a:r>
              <a:rPr lang="en-US" sz="2800" dirty="0" smtClean="0"/>
              <a:t>Addition and </a:t>
            </a:r>
            <a:r>
              <a:rPr lang="en-US" sz="2800" dirty="0" smtClean="0"/>
              <a:t>Subtraction</a:t>
            </a:r>
            <a:endParaRPr lang="en-US" sz="2800" dirty="0" smtClean="0"/>
          </a:p>
        </p:txBody>
      </p:sp>
      <p:pic>
        <p:nvPicPr>
          <p:cNvPr id="2181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900766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6629400" y="4038600"/>
            <a:ext cx="2819400" cy="533400"/>
          </a:xfrm>
          <a:prstGeom prst="straightConnector1">
            <a:avLst/>
          </a:prstGeom>
          <a:ln w="28575">
            <a:solidFill>
              <a:srgbClr val="0731B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181600" y="2895600"/>
            <a:ext cx="3048000" cy="12954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257800" y="4191000"/>
            <a:ext cx="2514600" cy="1524000"/>
          </a:xfrm>
          <a:prstGeom prst="straightConnector1">
            <a:avLst/>
          </a:prstGeom>
          <a:ln w="28575">
            <a:solidFill>
              <a:srgbClr val="99338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53400" y="419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731B9"/>
                </a:solidFill>
              </a:rPr>
              <a:t>a</a:t>
            </a:r>
            <a:endParaRPr lang="en-US" sz="2800" b="1" dirty="0">
              <a:solidFill>
                <a:srgbClr val="0731B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2971800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-b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1200" y="4876800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93386"/>
                </a:solidFill>
              </a:rPr>
              <a:t>a</a:t>
            </a:r>
            <a:r>
              <a:rPr lang="en-US" sz="2800" b="1" dirty="0" smtClean="0">
                <a:solidFill>
                  <a:srgbClr val="993386"/>
                </a:solidFill>
              </a:rPr>
              <a:t>-b</a:t>
            </a:r>
            <a:endParaRPr lang="en-US" sz="2800" b="1" dirty="0">
              <a:solidFill>
                <a:srgbClr val="99338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1143000"/>
            <a:ext cx="33075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Vectors are added head to tail</a:t>
            </a:r>
          </a:p>
          <a:p>
            <a:r>
              <a:rPr lang="en-US" sz="2000" dirty="0" smtClean="0"/>
              <a:t>Note:   </a:t>
            </a:r>
            <a:r>
              <a:rPr lang="en-US" sz="2000" dirty="0" err="1" smtClean="0"/>
              <a:t>a+b</a:t>
            </a:r>
            <a:r>
              <a:rPr lang="en-US" sz="2000" dirty="0" smtClean="0"/>
              <a:t> = </a:t>
            </a:r>
            <a:r>
              <a:rPr lang="en-US" sz="2000" dirty="0" err="1" smtClean="0"/>
              <a:t>b+a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57801" y="1143000"/>
            <a:ext cx="33528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Vectors are subtracted by added –b to vector a</a:t>
            </a:r>
          </a:p>
          <a:p>
            <a:r>
              <a:rPr lang="en-US" sz="2000" dirty="0" smtClean="0"/>
              <a:t>Note:   a-b does not equal b-a</a:t>
            </a:r>
          </a:p>
          <a:p>
            <a:r>
              <a:rPr lang="en-US" sz="2000" dirty="0" smtClean="0"/>
              <a:t>             (a-b) = -(b-a)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9"/>
          <p:cNvGraphicFramePr>
            <a:graphicFrameLocks/>
          </p:cNvGraphicFramePr>
          <p:nvPr/>
        </p:nvGraphicFramePr>
        <p:xfrm>
          <a:off x="4419600" y="1722120"/>
          <a:ext cx="3840480" cy="3840480"/>
        </p:xfrm>
        <a:graphic>
          <a:graphicData uri="http://schemas.openxmlformats.org/drawingml/2006/table">
            <a:tbl>
              <a:tblPr/>
              <a:tblGrid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</a:tblGrid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14478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two vectors; the first vector (</a:t>
            </a:r>
            <a:r>
              <a:rPr lang="en-US" b="1" dirty="0" smtClean="0"/>
              <a:t>A</a:t>
            </a:r>
            <a:r>
              <a:rPr lang="en-US" dirty="0" smtClean="0"/>
              <a:t>) has a magnitude of  10 and a direction 60 degrees counter clockwise form the x-axis.  The second vector (</a:t>
            </a:r>
            <a:r>
              <a:rPr lang="en-US" b="1" dirty="0" smtClean="0"/>
              <a:t>B</a:t>
            </a:r>
            <a:r>
              <a:rPr lang="en-US" dirty="0" smtClean="0"/>
              <a:t>) has magnitude 5 and is directed in the positive x direction.</a:t>
            </a:r>
          </a:p>
          <a:p>
            <a:endParaRPr lang="en-US" dirty="0" smtClean="0"/>
          </a:p>
          <a:p>
            <a:r>
              <a:rPr lang="en-US" dirty="0" smtClean="0"/>
              <a:t>What is the magnitude and direction of </a:t>
            </a:r>
            <a:r>
              <a:rPr lang="en-US" b="1" dirty="0" smtClean="0"/>
              <a:t>A-B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Draw the resulting vectors.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562600"/>
            <a:ext cx="7089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Magnitude of A-B is          direction is in the y direction.  Magnitude is 8.66.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43200" y="5562600"/>
          <a:ext cx="391886" cy="342900"/>
        </p:xfrm>
        <a:graphic>
          <a:graphicData uri="http://schemas.openxmlformats.org/presentationml/2006/ole">
            <p:oleObj spid="_x0000_s247809" name="Equation" r:id="rId3" imgW="304560" imgH="228600" progId="Equation.3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 flipH="1" flipV="1">
            <a:off x="5867400" y="1752600"/>
            <a:ext cx="2438400" cy="1371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4915694" y="-343694"/>
            <a:ext cx="2819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5218906" y="2399506"/>
            <a:ext cx="2362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9"/>
          <p:cNvGraphicFramePr>
            <a:graphicFrameLocks/>
          </p:cNvGraphicFramePr>
          <p:nvPr/>
        </p:nvGraphicFramePr>
        <p:xfrm>
          <a:off x="4419600" y="-2087880"/>
          <a:ext cx="3840480" cy="3840480"/>
        </p:xfrm>
        <a:graphic>
          <a:graphicData uri="http://schemas.openxmlformats.org/drawingml/2006/table">
            <a:tbl>
              <a:tblPr/>
              <a:tblGrid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28600"/>
                <a:gridCol w="320040"/>
                <a:gridCol w="274320"/>
                <a:gridCol w="274320"/>
              </a:tblGrid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6324600" y="1217612"/>
            <a:ext cx="14478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35130"/>
            <a:ext cx="7626389" cy="488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38400" y="228600"/>
            <a:ext cx="3910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Exponential Growth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09600" y="1295400"/>
            <a:ext cx="30480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Velocity: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Acceleration: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Momentum: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Force: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89313" y="1295400"/>
            <a:ext cx="1563687" cy="4251416"/>
            <a:chOff x="3291840" y="1484222"/>
            <a:chExt cx="1563687" cy="4251416"/>
          </a:xfrm>
        </p:grpSpPr>
        <p:graphicFrame>
          <p:nvGraphicFramePr>
            <p:cNvPr id="4" name="Object 1"/>
            <p:cNvGraphicFramePr>
              <a:graphicFrameLocks noChangeAspect="1"/>
            </p:cNvGraphicFramePr>
            <p:nvPr/>
          </p:nvGraphicFramePr>
          <p:xfrm>
            <a:off x="3291840" y="4191544"/>
            <a:ext cx="1563687" cy="641350"/>
          </p:xfrm>
          <a:graphic>
            <a:graphicData uri="http://schemas.openxmlformats.org/presentationml/2006/ole">
              <p:oleObj spid="_x0000_s242690" name="Equation" r:id="rId3" imgW="495000" imgH="203040" progId="Equation.3">
                <p:embed/>
              </p:oleObj>
            </a:graphicData>
          </a:graphic>
        </p:graphicFrame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3291840" y="3192009"/>
            <a:ext cx="1270370" cy="914400"/>
          </p:xfrm>
          <a:graphic>
            <a:graphicData uri="http://schemas.openxmlformats.org/presentationml/2006/ole">
              <p:oleObj spid="_x0000_s242691" name="Equation" r:id="rId4" imgW="545760" imgH="393480" progId="Equation.3">
                <p:embed/>
              </p:oleObj>
            </a:graphicData>
          </a:graphic>
        </p:graphicFrame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3291840" y="2266997"/>
            <a:ext cx="1329620" cy="914400"/>
          </p:xfrm>
          <a:graphic>
            <a:graphicData uri="http://schemas.openxmlformats.org/presentationml/2006/ole">
              <p:oleObj spid="_x0000_s242692" name="Equation" r:id="rId5" imgW="571320" imgH="393480" progId="Equation.3">
                <p:embed/>
              </p:oleObj>
            </a:graphicData>
          </a:graphic>
        </p:graphicFrame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3291840" y="1484222"/>
            <a:ext cx="493713" cy="641350"/>
          </p:xfrm>
          <a:graphic>
            <a:graphicData uri="http://schemas.openxmlformats.org/presentationml/2006/ole">
              <p:oleObj spid="_x0000_s242693" name="Equation" r:id="rId6" imgW="126720" imgH="164880" progId="Equation.3">
                <p:embed/>
              </p:oleObj>
            </a:graphicData>
          </a:graphic>
        </p:graphicFrame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3291840" y="5005388"/>
            <a:ext cx="1206500" cy="730250"/>
          </p:xfrm>
          <a:graphic>
            <a:graphicData uri="http://schemas.openxmlformats.org/presentationml/2006/ole">
              <p:oleObj spid="_x0000_s242694" name="Equation" r:id="rId7" imgW="419040" imgH="253800" progId="Equation.3">
                <p:embed/>
              </p:oleObj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2362200" y="152400"/>
            <a:ext cx="4475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Vectors of Kinematics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52400"/>
            <a:ext cx="5121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The Four Fundamental Forces</a:t>
            </a:r>
            <a:endParaRPr lang="en-US" sz="3200" dirty="0" smtClean="0"/>
          </a:p>
        </p:txBody>
      </p:sp>
      <p:pic>
        <p:nvPicPr>
          <p:cNvPr id="2170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324600" cy="475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The velocity of an object will not change unless acted upon by a force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The net force on an object is equal to the rate of change of momentum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For every force there is an equal but opposite force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Newton’s Laws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Newton’s First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219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Law:  The velocity of an object will not change unless acted upon by a net force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Net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on Object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0 ,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object at rest continues to stay at rest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object in motion continues to move at constant speed along a straight path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a.k.a. The Law of Inertia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8635" y="2440844"/>
          <a:ext cx="5018087" cy="731838"/>
        </p:xfrm>
        <a:graphic>
          <a:graphicData uri="http://schemas.openxmlformats.org/presentationml/2006/ole">
            <p:oleObj spid="_x0000_s229378" name="Equation" r:id="rId3" imgW="182880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Newton’s Second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Law:  The net force on an object is equal to the rate of change of momentum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Force is proportional to acceleration: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a.k.a. The Law of Resultant Force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00400" y="2590800"/>
          <a:ext cx="2784475" cy="1077912"/>
        </p:xfrm>
        <a:graphic>
          <a:graphicData uri="http://schemas.openxmlformats.org/presentationml/2006/ole">
            <p:oleObj spid="_x0000_s231426" name="Equation" r:id="rId3" imgW="1015920" imgH="39348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31479" y="4285752"/>
          <a:ext cx="5613400" cy="914400"/>
        </p:xfrm>
        <a:graphic>
          <a:graphicData uri="http://schemas.openxmlformats.org/presentationml/2006/ole">
            <p:oleObj spid="_x0000_s231427" name="Equation" r:id="rId4" imgW="24127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Newton’s Third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Law:  For every force there is an equal but opposite force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en-US" sz="3200" b="0" i="1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on B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en-US" sz="3200" b="0" i="1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 on A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referred to as an action-reaction pair.</a:t>
            </a:r>
          </a:p>
          <a:p>
            <a:pPr marL="68580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act on different objects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a.k.a. The Law of Reciprocal 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57467" y="2544346"/>
          <a:ext cx="3035300" cy="731838"/>
        </p:xfrm>
        <a:graphic>
          <a:graphicData uri="http://schemas.openxmlformats.org/presentationml/2006/ole">
            <p:oleObj spid="_x0000_s230402" name="Equation" r:id="rId3" imgW="105408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1" y="1143000"/>
            <a:ext cx="8153400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the previous few slides, we have discussed </a:t>
            </a:r>
            <a:r>
              <a:rPr lang="en-US" sz="2400" b="1" i="1" dirty="0" err="1" smtClean="0"/>
              <a:t>F</a:t>
            </a:r>
            <a:r>
              <a:rPr lang="en-US" sz="2400" baseline="-25000" dirty="0" err="1" smtClean="0"/>
              <a:t>net</a:t>
            </a:r>
            <a:r>
              <a:rPr lang="en-US" sz="2400" dirty="0" smtClean="0"/>
              <a:t> but what is the “</a:t>
            </a:r>
            <a:r>
              <a:rPr lang="en-US" sz="2400" i="1" dirty="0" smtClean="0"/>
              <a:t>net force</a:t>
            </a:r>
            <a:r>
              <a:rPr lang="en-US" sz="2400" dirty="0" smtClean="0"/>
              <a:t>”?</a:t>
            </a:r>
          </a:p>
          <a:p>
            <a:endParaRPr lang="en-US" sz="2400" dirty="0" smtClean="0"/>
          </a:p>
          <a:p>
            <a:r>
              <a:rPr lang="en-US" sz="2400" dirty="0" smtClean="0"/>
              <a:t>The net force is a vector sum of all the different forces that are acting upon the object of interest.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Although each force acts independently, that final results is just the sum of the various contributions.</a:t>
            </a:r>
          </a:p>
          <a:p>
            <a:endParaRPr lang="en-US" sz="2000" baseline="-25000" dirty="0" smtClean="0"/>
          </a:p>
          <a:p>
            <a:endParaRPr lang="en-US" sz="2000" baseline="-25000" dirty="0"/>
          </a:p>
        </p:txBody>
      </p:sp>
      <p:sp>
        <p:nvSpPr>
          <p:cNvPr id="2" name="Rectangle 1"/>
          <p:cNvSpPr/>
          <p:nvPr/>
        </p:nvSpPr>
        <p:spPr>
          <a:xfrm>
            <a:off x="3124200" y="228600"/>
            <a:ext cx="2618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Net Force – </a:t>
            </a:r>
            <a:r>
              <a:rPr lang="en-US" sz="3200" dirty="0" smtClean="0">
                <a:latin typeface="Symbol" pitchFamily="18" charset="2"/>
              </a:rPr>
              <a:t>S</a:t>
            </a:r>
            <a:r>
              <a:rPr lang="en-US" sz="3200" b="1" i="1" dirty="0" smtClean="0"/>
              <a:t>F</a:t>
            </a:r>
            <a:endParaRPr lang="en-US" sz="3200" b="1" i="1" dirty="0"/>
          </a:p>
        </p:txBody>
      </p:sp>
      <p:graphicFrame>
        <p:nvGraphicFramePr>
          <p:cNvPr id="215042" name="Object 2"/>
          <p:cNvGraphicFramePr>
            <a:graphicFrameLocks noChangeAspect="1"/>
          </p:cNvGraphicFramePr>
          <p:nvPr/>
        </p:nvGraphicFramePr>
        <p:xfrm>
          <a:off x="2514600" y="3200400"/>
          <a:ext cx="3136900" cy="731838"/>
        </p:xfrm>
        <a:graphic>
          <a:graphicData uri="http://schemas.openxmlformats.org/presentationml/2006/ole">
            <p:oleObj spid="_x0000_s215042" name="Equation" r:id="rId3" imgW="114300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5240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Force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 forces:  Require physical contact between two objects (action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reaction)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Friction force:  Acts parallel to contact surface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force:  Acts perpendicular to contact surface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Long-range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forces:  Require presence of a field between two objects (a</a:t>
            </a:r>
            <a:r>
              <a:rPr lang="en-US" sz="3200" dirty="0" err="1" smtClean="0"/>
              <a:t>ction</a:t>
            </a:r>
            <a:r>
              <a:rPr lang="en-US" sz="3200" dirty="0" smtClean="0"/>
              <a:t> at a distance)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Gravitational force:  Exerted by one massive object on another massive object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Electrostatic force: Exerted by one charged object on another charged object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7249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Contact forces – </a:t>
            </a:r>
            <a:r>
              <a:rPr lang="en-US" sz="2800" dirty="0" smtClean="0"/>
              <a:t>Normal Force (electromagnetic)</a:t>
            </a:r>
            <a:endParaRPr lang="en-US" sz="2800" dirty="0" smtClean="0"/>
          </a:p>
        </p:txBody>
      </p:sp>
      <p:pic>
        <p:nvPicPr>
          <p:cNvPr id="2078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314" y="3048000"/>
            <a:ext cx="4506686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8376"/>
            <a:ext cx="4648200" cy="215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5" cstate="print"/>
          <a:srcRect b="5000"/>
          <a:stretch>
            <a:fillRect/>
          </a:stretch>
        </p:blipFill>
        <p:spPr bwMode="auto">
          <a:xfrm>
            <a:off x="1524000" y="1905000"/>
            <a:ext cx="151638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5400000">
            <a:off x="1409700" y="3543300"/>
            <a:ext cx="1752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62200" y="396240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mg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600200" y="2514600"/>
            <a:ext cx="1677194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1752600"/>
            <a:ext cx="1413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force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1219200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downward gravitational force causes the bowling ball to compress the surface of the table. A very small compression will result in a very large repulsive force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5067300" y="4838700"/>
            <a:ext cx="144780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791200" y="3581400"/>
          <a:ext cx="1887794" cy="914400"/>
        </p:xfrm>
        <a:graphic>
          <a:graphicData uri="http://schemas.openxmlformats.org/presentationml/2006/ole">
            <p:oleObj spid="_x0000_s207876" name="Equation" r:id="rId6" imgW="812520" imgH="393480" progId="Equation.3">
              <p:embed/>
            </p:oleObj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rot="5400000">
            <a:off x="5562600" y="4724400"/>
            <a:ext cx="1066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28600"/>
            <a:ext cx="6467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Contact forces – </a:t>
            </a:r>
            <a:r>
              <a:rPr lang="en-US" sz="2800" dirty="0" smtClean="0"/>
              <a:t>Friction  (</a:t>
            </a:r>
            <a:r>
              <a:rPr lang="en-US" sz="2800" dirty="0" smtClean="0"/>
              <a:t>electromagnetic)</a:t>
            </a:r>
            <a:endParaRPr lang="en-US" sz="2800" dirty="0" smtClean="0"/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2" cstate="print"/>
          <a:srcRect t="26431" b="6342"/>
          <a:stretch>
            <a:fillRect/>
          </a:stretch>
        </p:blipFill>
        <p:spPr bwMode="auto">
          <a:xfrm>
            <a:off x="2971800" y="1371600"/>
            <a:ext cx="576819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1524000"/>
            <a:ext cx="2743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you try to slide one object parallel to another the microscopic surface features will get compressed (</a:t>
            </a:r>
            <a:r>
              <a:rPr lang="en-US" sz="2400" dirty="0" err="1" smtClean="0"/>
              <a:t>Lennard</a:t>
            </a:r>
            <a:r>
              <a:rPr lang="en-US" sz="2400" dirty="0" smtClean="0"/>
              <a:t>-Jones) and will generate a frictional force to oppose any motion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248400" y="2743200"/>
            <a:ext cx="20574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48023" y="2209800"/>
            <a:ext cx="1695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External Force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1371600"/>
            <a:ext cx="2209800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9000" y="3886200"/>
            <a:ext cx="20574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3429000" y="3505200"/>
            <a:ext cx="23622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38600" y="3657600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Friction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28600"/>
            <a:ext cx="7477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Long Range Force -- </a:t>
            </a:r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g</a:t>
            </a:r>
            <a:r>
              <a:rPr lang="en-US" sz="2800" i="1" dirty="0" smtClean="0"/>
              <a:t>= Gm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m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/r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– Gravitational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990600"/>
            <a:ext cx="387927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267200" y="2667000"/>
            <a:ext cx="609600" cy="609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66800" y="3200400"/>
            <a:ext cx="1371600" cy="137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762000" y="4800600"/>
            <a:ext cx="75850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/>
              <a:t>G</a:t>
            </a:r>
            <a:r>
              <a:rPr lang="en-US" sz="2000" dirty="0"/>
              <a:t> = 6.67 </a:t>
            </a:r>
            <a:r>
              <a:rPr lang="en-US" sz="2000" dirty="0">
                <a:latin typeface="Tahoma" pitchFamily="34" charset="0"/>
              </a:rPr>
              <a:t>x</a:t>
            </a:r>
            <a:r>
              <a:rPr lang="en-US" sz="2000" dirty="0"/>
              <a:t> 10</a:t>
            </a:r>
            <a:r>
              <a:rPr lang="en-US" sz="2000" baseline="30000" dirty="0"/>
              <a:t>-11</a:t>
            </a:r>
            <a:r>
              <a:rPr lang="en-US" sz="2000" dirty="0"/>
              <a:t> Nm</a:t>
            </a:r>
            <a:r>
              <a:rPr lang="en-US" sz="2000" baseline="30000" dirty="0"/>
              <a:t>2</a:t>
            </a:r>
            <a:r>
              <a:rPr lang="en-US" sz="2000" dirty="0"/>
              <a:t>/kg</a:t>
            </a:r>
            <a:r>
              <a:rPr lang="en-US" sz="2000" baseline="30000" dirty="0"/>
              <a:t>2</a:t>
            </a:r>
            <a:r>
              <a:rPr lang="en-US" sz="2000" dirty="0"/>
              <a:t>   “universal gravitational constant”</a:t>
            </a:r>
          </a:p>
          <a:p>
            <a:r>
              <a:rPr lang="en-US" sz="2000" i="1" dirty="0"/>
              <a:t>M</a:t>
            </a:r>
            <a:r>
              <a:rPr lang="en-US" sz="2000" dirty="0"/>
              <a:t> = mass of the object which creates the field</a:t>
            </a:r>
          </a:p>
          <a:p>
            <a:r>
              <a:rPr lang="en-US" sz="2000" i="1" dirty="0"/>
              <a:t>m</a:t>
            </a:r>
            <a:r>
              <a:rPr lang="en-US" sz="2000" dirty="0"/>
              <a:t> = mass of the object which experiences the field</a:t>
            </a:r>
          </a:p>
          <a:p>
            <a:r>
              <a:rPr lang="en-US" sz="2000" i="1" dirty="0"/>
              <a:t>r</a:t>
            </a:r>
            <a:r>
              <a:rPr lang="en-US" sz="2000" dirty="0"/>
              <a:t> = distance between m and </a:t>
            </a:r>
            <a:r>
              <a:rPr lang="en-US" sz="2000" dirty="0" smtClean="0"/>
              <a:t>M (pointing from M to m)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52600" y="2971800"/>
            <a:ext cx="28194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143000" y="1219200"/>
          <a:ext cx="2802194" cy="1143000"/>
        </p:xfrm>
        <a:graphic>
          <a:graphicData uri="http://schemas.openxmlformats.org/presentationml/2006/ole">
            <p:oleObj spid="_x0000_s209921" name="Equation" r:id="rId4" imgW="965160" imgH="39348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00200" y="2667000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25146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F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3429000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2209800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3962400" y="2971800"/>
            <a:ext cx="533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6200" y="3962400"/>
            <a:ext cx="324281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Note: Gravity is always attractive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"/>
            <a:ext cx="7477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Long Range Force -- </a:t>
            </a:r>
            <a:r>
              <a:rPr lang="en-US" sz="2800" i="1" dirty="0" smtClean="0"/>
              <a:t>F</a:t>
            </a:r>
            <a:r>
              <a:rPr lang="en-US" sz="2800" i="1" baseline="-25000" dirty="0" smtClean="0"/>
              <a:t>e</a:t>
            </a:r>
            <a:r>
              <a:rPr lang="en-US" sz="2800" i="1" dirty="0" smtClean="0"/>
              <a:t>=kq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q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/r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-- Electromagnetic</a:t>
            </a:r>
            <a:endParaRPr lang="en-US" sz="2800" dirty="0"/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990600"/>
            <a:ext cx="3276600" cy="314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0948" name="Object 4"/>
          <p:cNvGraphicFramePr>
            <a:graphicFrameLocks noChangeAspect="1"/>
          </p:cNvGraphicFramePr>
          <p:nvPr/>
        </p:nvGraphicFramePr>
        <p:xfrm>
          <a:off x="1038225" y="1219200"/>
          <a:ext cx="2249488" cy="1143000"/>
        </p:xfrm>
        <a:graphic>
          <a:graphicData uri="http://schemas.openxmlformats.org/presentationml/2006/ole">
            <p:oleObj spid="_x0000_s210948" name="Equation" r:id="rId4" imgW="774360" imgH="393480" progId="Equation.3">
              <p:embed/>
            </p:oleObj>
          </a:graphicData>
        </a:graphic>
      </p:graphicFrame>
      <p:sp>
        <p:nvSpPr>
          <p:cNvPr id="7" name="Oval 6"/>
          <p:cNvSpPr/>
          <p:nvPr/>
        </p:nvSpPr>
        <p:spPr>
          <a:xfrm>
            <a:off x="4267200" y="2667000"/>
            <a:ext cx="609600" cy="609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7800" y="3581400"/>
            <a:ext cx="6858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52600" y="2971800"/>
            <a:ext cx="28194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86200" y="25146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F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3429000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22098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3962400" y="2971800"/>
            <a:ext cx="533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81400" y="4191000"/>
            <a:ext cx="390690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Note:  Opposites attract, like signs repel</a:t>
            </a:r>
            <a:endParaRPr lang="en-US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838200" y="4572000"/>
            <a:ext cx="70812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/>
              <a:t>k</a:t>
            </a:r>
            <a:r>
              <a:rPr lang="en-US" sz="2400" dirty="0"/>
              <a:t> = 9.0 </a:t>
            </a:r>
            <a:r>
              <a:rPr lang="en-US" sz="2400" dirty="0">
                <a:latin typeface="Tahoma" pitchFamily="34" charset="0"/>
              </a:rPr>
              <a:t>x</a:t>
            </a:r>
            <a:r>
              <a:rPr lang="en-US" sz="2400" dirty="0"/>
              <a:t> 10</a:t>
            </a:r>
            <a:r>
              <a:rPr lang="en-US" sz="2400" baseline="30000" dirty="0"/>
              <a:t>9</a:t>
            </a:r>
            <a:r>
              <a:rPr lang="en-US" sz="2400" dirty="0"/>
              <a:t> Nm</a:t>
            </a:r>
            <a:r>
              <a:rPr lang="en-US" sz="2400" baseline="30000" dirty="0"/>
              <a:t>2</a:t>
            </a:r>
            <a:r>
              <a:rPr lang="en-US" sz="2400" dirty="0"/>
              <a:t>/C</a:t>
            </a:r>
            <a:r>
              <a:rPr lang="en-US" sz="2400" baseline="30000" dirty="0"/>
              <a:t>2</a:t>
            </a:r>
            <a:r>
              <a:rPr lang="en-US" sz="2400" dirty="0"/>
              <a:t>   “universal gravitational constant”</a:t>
            </a:r>
          </a:p>
          <a:p>
            <a:r>
              <a:rPr lang="en-US" sz="2400" i="1" dirty="0"/>
              <a:t>Q </a:t>
            </a:r>
            <a:r>
              <a:rPr lang="en-US" sz="2400" dirty="0"/>
              <a:t>= charge of the object which creates the field</a:t>
            </a:r>
          </a:p>
          <a:p>
            <a:r>
              <a:rPr lang="en-US" sz="2400" i="1" dirty="0"/>
              <a:t>q</a:t>
            </a:r>
            <a:r>
              <a:rPr lang="en-US" sz="2400" dirty="0"/>
              <a:t> = charge of the object which experiences the field</a:t>
            </a:r>
          </a:p>
          <a:p>
            <a:r>
              <a:rPr lang="en-US" sz="2400" i="1" dirty="0"/>
              <a:t>r</a:t>
            </a:r>
            <a:r>
              <a:rPr lang="en-US" sz="2400" dirty="0"/>
              <a:t> = distance between q and Q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0" y="3048000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28600"/>
            <a:ext cx="6144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Forces we feel – gravity of the earth</a:t>
            </a:r>
            <a:endParaRPr lang="en-US" sz="3200" dirty="0"/>
          </a:p>
        </p:txBody>
      </p:sp>
      <p:pic>
        <p:nvPicPr>
          <p:cNvPr id="2088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3276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91000" y="1143000"/>
            <a:ext cx="441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our </a:t>
            </a:r>
            <a:r>
              <a:rPr lang="en-US" sz="2000" dirty="0" smtClean="0"/>
              <a:t>everyday lives, we are aware of the long range force of gravity. If you try to jump up, gravity will pull you back down.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We are aware of friction, especially when you are sliding something across a floor.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We do not really appreciate the normal force; we tend to think of ourselves pushing down on the chair, rather than the chair pushing up.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And we almost never experience the long range electric force – because it is SO strong, that electric charges always want to move to neutralize any local excess.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419600"/>
            <a:ext cx="36576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the fundamental level, the electric force is 10</a:t>
            </a:r>
            <a:r>
              <a:rPr lang="en-US" sz="2000" baseline="30000" dirty="0" smtClean="0"/>
              <a:t>36 </a:t>
            </a:r>
            <a:r>
              <a:rPr lang="en-US" sz="2000" dirty="0" smtClean="0"/>
              <a:t>times stronger than the gravitational force!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381000"/>
            <a:ext cx="8229600" cy="6397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Force Diagram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1600"/>
            <a:ext cx="82296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the forces on Alice?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the forces on Bob?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Skat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6460" y="2928257"/>
            <a:ext cx="2985334" cy="246888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0800000">
            <a:off x="2172062" y="3884749"/>
            <a:ext cx="1463040" cy="0"/>
          </a:xfrm>
          <a:prstGeom prst="straightConnector1">
            <a:avLst/>
          </a:prstGeom>
          <a:ln w="50800">
            <a:solidFill>
              <a:srgbClr val="C83C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176452" y="4365172"/>
            <a:ext cx="914400" cy="0"/>
          </a:xfrm>
          <a:prstGeom prst="straightConnector1">
            <a:avLst/>
          </a:prstGeom>
          <a:ln w="50800">
            <a:solidFill>
              <a:srgbClr val="C83C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-5400000">
            <a:off x="3177903" y="3410131"/>
            <a:ext cx="914400" cy="0"/>
          </a:xfrm>
          <a:prstGeom prst="straightConnector1">
            <a:avLst/>
          </a:prstGeom>
          <a:ln w="50800">
            <a:solidFill>
              <a:srgbClr val="C83C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36554" y="3892731"/>
            <a:ext cx="457200" cy="0"/>
          </a:xfrm>
          <a:prstGeom prst="straightConnector1">
            <a:avLst/>
          </a:prstGeom>
          <a:ln w="50800">
            <a:solidFill>
              <a:srgbClr val="C83C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Callout 2 9"/>
          <p:cNvSpPr/>
          <p:nvPr/>
        </p:nvSpPr>
        <p:spPr>
          <a:xfrm>
            <a:off x="976839" y="5103230"/>
            <a:ext cx="1371600" cy="457200"/>
          </a:xfrm>
          <a:prstGeom prst="borderCallout2">
            <a:avLst>
              <a:gd name="adj1" fmla="val 42509"/>
              <a:gd name="adj2" fmla="val 99431"/>
              <a:gd name="adj3" fmla="val 41832"/>
              <a:gd name="adj4" fmla="val 124912"/>
              <a:gd name="adj5" fmla="val -91235"/>
              <a:gd name="adj6" fmla="val 184205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US" sz="2400" baseline="-25000" dirty="0" smtClean="0">
                <a:solidFill>
                  <a:schemeClr val="tx2"/>
                </a:solidFill>
              </a:rPr>
              <a:t>gravity on A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502210" y="4142013"/>
            <a:ext cx="1371600" cy="457200"/>
          </a:xfrm>
          <a:prstGeom prst="borderCallout2">
            <a:avLst>
              <a:gd name="adj1" fmla="val 42509"/>
              <a:gd name="adj2" fmla="val 99431"/>
              <a:gd name="adj3" fmla="val 42785"/>
              <a:gd name="adj4" fmla="val 120467"/>
              <a:gd name="adj5" fmla="val -30520"/>
              <a:gd name="adj6" fmla="val 128570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US" sz="2400" baseline="-25000" dirty="0" smtClean="0">
                <a:solidFill>
                  <a:schemeClr val="tx2"/>
                </a:solidFill>
              </a:rPr>
              <a:t>B on A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976827" y="3040378"/>
            <a:ext cx="1371600" cy="457200"/>
          </a:xfrm>
          <a:prstGeom prst="borderCallout2">
            <a:avLst>
              <a:gd name="adj1" fmla="val 42509"/>
              <a:gd name="adj2" fmla="val 99431"/>
              <a:gd name="adj3" fmla="val 44213"/>
              <a:gd name="adj4" fmla="val 125070"/>
              <a:gd name="adj5" fmla="val 6147"/>
              <a:gd name="adj6" fmla="val 184602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US" sz="2400" baseline="-25000" dirty="0" smtClean="0">
                <a:solidFill>
                  <a:schemeClr val="tx2"/>
                </a:solidFill>
              </a:rPr>
              <a:t>normal on A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2749029" y="5569139"/>
            <a:ext cx="1371600" cy="457200"/>
          </a:xfrm>
          <a:prstGeom prst="borderCallout2">
            <a:avLst>
              <a:gd name="adj1" fmla="val 42509"/>
              <a:gd name="adj2" fmla="val 99431"/>
              <a:gd name="adj3" fmla="val -13882"/>
              <a:gd name="adj4" fmla="val 117610"/>
              <a:gd name="adj5" fmla="val -341949"/>
              <a:gd name="adj6" fmla="val 92142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US" sz="2400" baseline="-25000" dirty="0" smtClean="0">
                <a:solidFill>
                  <a:schemeClr val="tx2"/>
                </a:solidFill>
              </a:rPr>
              <a:t>friction on A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4643128" y="3884022"/>
            <a:ext cx="731520" cy="0"/>
          </a:xfrm>
          <a:prstGeom prst="straightConnector1">
            <a:avLst/>
          </a:prstGeom>
          <a:ln w="50800">
            <a:solidFill>
              <a:srgbClr val="FA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778838" y="4501605"/>
            <a:ext cx="1188720" cy="0"/>
          </a:xfrm>
          <a:prstGeom prst="straightConnector1">
            <a:avLst/>
          </a:prstGeom>
          <a:ln w="50800">
            <a:solidFill>
              <a:srgbClr val="FA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-5400000">
            <a:off x="4780289" y="3272244"/>
            <a:ext cx="1188720" cy="0"/>
          </a:xfrm>
          <a:prstGeom prst="straightConnector1">
            <a:avLst/>
          </a:prstGeom>
          <a:ln w="50800">
            <a:solidFill>
              <a:srgbClr val="FA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76100" y="3892004"/>
            <a:ext cx="1463040" cy="0"/>
          </a:xfrm>
          <a:prstGeom prst="straightConnector1">
            <a:avLst/>
          </a:prstGeom>
          <a:ln w="50800">
            <a:solidFill>
              <a:srgbClr val="FA6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ne Callout 2 17"/>
          <p:cNvSpPr/>
          <p:nvPr/>
        </p:nvSpPr>
        <p:spPr>
          <a:xfrm>
            <a:off x="6963970" y="4359722"/>
            <a:ext cx="1920240" cy="457200"/>
          </a:xfrm>
          <a:prstGeom prst="borderCallout2">
            <a:avLst>
              <a:gd name="adj1" fmla="val 42509"/>
              <a:gd name="adj2" fmla="val -1522"/>
              <a:gd name="adj3" fmla="val 42785"/>
              <a:gd name="adj4" fmla="val -21166"/>
              <a:gd name="adj5" fmla="val -61948"/>
              <a:gd name="adj6" fmla="val -16056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US" sz="2400" baseline="-25000" dirty="0" smtClean="0">
                <a:solidFill>
                  <a:schemeClr val="tx2"/>
                </a:solidFill>
              </a:rPr>
              <a:t>A on B </a:t>
            </a:r>
            <a:r>
              <a:rPr lang="en-US" sz="2400" dirty="0" smtClean="0">
                <a:solidFill>
                  <a:schemeClr val="tx2"/>
                </a:solidFill>
              </a:rPr>
              <a:t>= -F</a:t>
            </a:r>
            <a:r>
              <a:rPr lang="en-US" sz="2400" baseline="-25000" dirty="0" smtClean="0">
                <a:solidFill>
                  <a:schemeClr val="tx2"/>
                </a:solidFill>
              </a:rPr>
              <a:t>B on A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524000"/>
            <a:ext cx="84321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know that: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also know that: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Therefore, we can define the acceleration due to gravity at the surface of the earth as </a:t>
            </a:r>
            <a:r>
              <a:rPr lang="en-US" i="1" dirty="0" smtClean="0"/>
              <a:t>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362200" y="228600"/>
            <a:ext cx="3646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Little </a:t>
            </a:r>
            <a:r>
              <a:rPr lang="en-US" sz="3200" i="1" dirty="0" smtClean="0"/>
              <a:t>g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i="1" dirty="0" smtClean="0">
                <a:sym typeface="Wingdings" pitchFamily="2" charset="2"/>
              </a:rPr>
              <a:t>g=GM</a:t>
            </a:r>
            <a:r>
              <a:rPr lang="en-US" sz="3200" i="1" baseline="-25000" dirty="0" smtClean="0">
                <a:sym typeface="Wingdings" pitchFamily="2" charset="2"/>
              </a:rPr>
              <a:t>E</a:t>
            </a:r>
            <a:r>
              <a:rPr lang="en-US" sz="3200" i="1" dirty="0" smtClean="0">
                <a:sym typeface="Wingdings" pitchFamily="2" charset="2"/>
              </a:rPr>
              <a:t>/r</a:t>
            </a:r>
            <a:r>
              <a:rPr lang="en-US" sz="3200" i="1" baseline="-25000" dirty="0" smtClean="0">
                <a:sym typeface="Wingdings" pitchFamily="2" charset="2"/>
              </a:rPr>
              <a:t>E</a:t>
            </a:r>
            <a:r>
              <a:rPr lang="en-US" sz="3200" baseline="30000" dirty="0" smtClean="0">
                <a:sym typeface="Wingdings" pitchFamily="2" charset="2"/>
              </a:rPr>
              <a:t>2</a:t>
            </a:r>
          </a:p>
        </p:txBody>
      </p:sp>
      <p:graphicFrame>
        <p:nvGraphicFramePr>
          <p:cNvPr id="206849" name="Object 1"/>
          <p:cNvGraphicFramePr>
            <a:graphicFrameLocks noChangeAspect="1"/>
          </p:cNvGraphicFramePr>
          <p:nvPr/>
        </p:nvGraphicFramePr>
        <p:xfrm>
          <a:off x="2133600" y="1219200"/>
          <a:ext cx="2801938" cy="1143000"/>
        </p:xfrm>
        <a:graphic>
          <a:graphicData uri="http://schemas.openxmlformats.org/presentationml/2006/ole">
            <p:oleObj spid="_x0000_s206849" name="Equation" r:id="rId3" imgW="965160" imgH="3934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67000" y="2514600"/>
          <a:ext cx="1244600" cy="668973"/>
        </p:xfrm>
        <a:graphic>
          <a:graphicData uri="http://schemas.openxmlformats.org/presentationml/2006/ole">
            <p:oleObj spid="_x0000_s206850" name="Equation" r:id="rId4" imgW="507960" imgH="215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00200" y="3886200"/>
          <a:ext cx="5981192" cy="2209800"/>
        </p:xfrm>
        <a:graphic>
          <a:graphicData uri="http://schemas.openxmlformats.org/presentationml/2006/ole">
            <p:oleObj spid="_x0000_s206851" name="Equation" r:id="rId5" imgW="2577960" imgH="95220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371600" y="5562600"/>
            <a:ext cx="3048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228600"/>
            <a:ext cx="3783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Wingdings" pitchFamily="2" charset="2"/>
              </a:rPr>
              <a:t>Orbits – Big Gravity</a:t>
            </a:r>
          </a:p>
        </p:txBody>
      </p:sp>
      <p:pic>
        <p:nvPicPr>
          <p:cNvPr id="2058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4724400" cy="343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1066800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only on the astronomical scale that we experience the 1/r</a:t>
            </a:r>
            <a:r>
              <a:rPr lang="en-US" baseline="30000" dirty="0" smtClean="0"/>
              <a:t>2</a:t>
            </a:r>
            <a:r>
              <a:rPr lang="en-US" dirty="0" smtClean="0"/>
              <a:t> dependence of gravity (on the surface of the earth, the acceleration due to gravity is always </a:t>
            </a:r>
            <a:r>
              <a:rPr lang="en-US" i="1" dirty="0" smtClean="0"/>
              <a:t>g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Let’s you what we know about the moon to determine the weight of the Earth.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205827" name="Equation" r:id="rId4" imgW="914400" imgH="215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04800" y="4495800"/>
          <a:ext cx="4765496" cy="1752600"/>
        </p:xfrm>
        <a:graphic>
          <a:graphicData uri="http://schemas.openxmlformats.org/presentationml/2006/ole">
            <p:oleObj spid="_x0000_s205828" name="Equation" r:id="rId5" imgW="3073320" imgH="1130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28600"/>
            <a:ext cx="482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 pitchFamily="2" charset="2"/>
              </a:rPr>
              <a:t>Springs – Hooke’s Law </a:t>
            </a:r>
            <a:r>
              <a:rPr lang="en-US" sz="3200" b="1" i="1" dirty="0" smtClean="0">
                <a:sym typeface="Wingdings" pitchFamily="2" charset="2"/>
              </a:rPr>
              <a:t>F</a:t>
            </a:r>
            <a:r>
              <a:rPr lang="en-US" sz="3200" dirty="0" smtClean="0">
                <a:sym typeface="Wingdings" pitchFamily="2" charset="2"/>
              </a:rPr>
              <a:t>=-</a:t>
            </a:r>
            <a:r>
              <a:rPr lang="en-US" sz="3200" i="1" dirty="0" err="1" smtClean="0">
                <a:sym typeface="Wingdings" pitchFamily="2" charset="2"/>
              </a:rPr>
              <a:t>kx</a:t>
            </a:r>
            <a:endParaRPr lang="en-US" sz="3200" i="1" dirty="0" smtClean="0">
              <a:sym typeface="Wingdings" pitchFamily="2" charset="2"/>
            </a:endParaRPr>
          </a:p>
        </p:txBody>
      </p:sp>
      <p:pic>
        <p:nvPicPr>
          <p:cNvPr id="2048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47529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41148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other forces that we have talked about in physics 7A, for example the force of an extended or compressed spring (given by Hooke’s Law).</a:t>
            </a:r>
          </a:p>
          <a:p>
            <a:endParaRPr lang="en-US" dirty="0" smtClean="0"/>
          </a:p>
          <a:p>
            <a:r>
              <a:rPr lang="en-US" dirty="0" smtClean="0"/>
              <a:t>Fundamentally, like friction, this is an electric force coming from the microscopic compressions or stretches of the inter-atomic spacing in the metallic lattice of the spring steel.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28600"/>
            <a:ext cx="2371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Wingdings" pitchFamily="2" charset="2"/>
              </a:rPr>
              <a:t>Drag </a:t>
            </a:r>
            <a:r>
              <a:rPr lang="en-US" sz="3600" dirty="0" smtClean="0">
                <a:sym typeface="Wingdings" pitchFamily="2" charset="2"/>
              </a:rPr>
              <a:t>Forces</a:t>
            </a:r>
            <a:endParaRPr lang="en-US" sz="3600" dirty="0" smtClean="0"/>
          </a:p>
        </p:txBody>
      </p:sp>
      <p:pic>
        <p:nvPicPr>
          <p:cNvPr id="202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19200"/>
            <a:ext cx="4714875" cy="353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1219200"/>
            <a:ext cx="3505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</a:t>
            </a:r>
            <a:r>
              <a:rPr lang="en-US" dirty="0" smtClean="0"/>
              <a:t>fluid dynamics, </a:t>
            </a:r>
            <a:r>
              <a:rPr lang="en-US" b="1" i="1" dirty="0" smtClean="0"/>
              <a:t>drag</a:t>
            </a:r>
            <a:r>
              <a:rPr lang="en-US" i="1" dirty="0" smtClean="0"/>
              <a:t> </a:t>
            </a:r>
            <a:r>
              <a:rPr lang="en-US" dirty="0" smtClean="0"/>
              <a:t>(sometimes called </a:t>
            </a:r>
            <a:r>
              <a:rPr lang="en-US" b="1" i="1" dirty="0" smtClean="0"/>
              <a:t>air resistance</a:t>
            </a:r>
            <a:r>
              <a:rPr lang="en-US" i="1" dirty="0" smtClean="0"/>
              <a:t> </a:t>
            </a:r>
            <a:r>
              <a:rPr lang="en-US" dirty="0" smtClean="0"/>
              <a:t>or </a:t>
            </a:r>
            <a:r>
              <a:rPr lang="en-US" b="1" dirty="0" smtClean="0"/>
              <a:t>f</a:t>
            </a:r>
            <a:r>
              <a:rPr lang="en-US" b="1" i="1" dirty="0" smtClean="0"/>
              <a:t>luid resistance</a:t>
            </a:r>
            <a:r>
              <a:rPr lang="en-US" dirty="0" smtClean="0"/>
              <a:t>) refers to forces that oppose the relative motion of an object through a fluid (a liquid or gas).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Drag </a:t>
            </a:r>
            <a:r>
              <a:rPr lang="en-US" dirty="0" smtClean="0"/>
              <a:t>forces act in a direction opposite to the oncoming flow </a:t>
            </a:r>
            <a:r>
              <a:rPr lang="en-US" dirty="0" smtClean="0"/>
              <a:t>velocity.</a:t>
            </a:r>
            <a:r>
              <a:rPr lang="en-US" baseline="30000" dirty="0" smtClean="0"/>
              <a:t> </a:t>
            </a:r>
            <a:endParaRPr lang="en-US" baseline="30000" dirty="0" smtClean="0"/>
          </a:p>
          <a:p>
            <a:endParaRPr lang="en-US" baseline="30000" dirty="0" smtClean="0"/>
          </a:p>
          <a:p>
            <a:r>
              <a:rPr lang="en-US" dirty="0" smtClean="0"/>
              <a:t>Unlike </a:t>
            </a:r>
            <a:r>
              <a:rPr lang="en-US" dirty="0" smtClean="0"/>
              <a:t>other resistive forces such as dry friction, which is nearly independent of velocity, drag forces depend on velocity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0"/>
            <a:ext cx="3259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Announcements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152400"/>
            <a:ext cx="2375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DL Sections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" y="1371600"/>
            <a:ext cx="898969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157" y="228600"/>
            <a:ext cx="358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Exponential decay</a:t>
            </a:r>
            <a:endParaRPr lang="en-US" sz="3600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66813"/>
            <a:ext cx="7696200" cy="486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Vector Addition – </a:t>
            </a:r>
            <a:r>
              <a:rPr lang="en-US" sz="4000" dirty="0" smtClean="0"/>
              <a:t>Geometric Method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Summer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Afshar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B3D-F8EE-4263-9FFE-B73ACE107CCC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97426" y="1333898"/>
          <a:ext cx="3840480" cy="3840480"/>
        </p:xfrm>
        <a:graphic>
          <a:graphicData uri="http://schemas.openxmlformats.org/drawingml/2006/table">
            <a:tbl>
              <a:tblPr/>
              <a:tblGrid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</a:tblGrid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118392" y="2440613"/>
            <a:ext cx="1366520" cy="81788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611293" y="2017190"/>
            <a:ext cx="1089661" cy="82296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1429416" y="2022149"/>
            <a:ext cx="1924052" cy="548640"/>
          </a:xfrm>
          <a:prstGeom prst="straightConnector1">
            <a:avLst/>
          </a:prstGeom>
          <a:ln w="50800">
            <a:solidFill>
              <a:schemeClr val="accent6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4572000" y="1371600"/>
            <a:ext cx="4343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 tail of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itchFamily="18" charset="0"/>
              </a:rPr>
              <a:t>w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tip of </a:t>
            </a:r>
            <a:r>
              <a:rPr lang="en-US" sz="4400" b="1" i="1" dirty="0" smtClean="0">
                <a:solidFill>
                  <a:srgbClr val="0070C0"/>
                </a:solidFill>
                <a:latin typeface="Times" pitchFamily="18" charset="0"/>
              </a:rPr>
              <a:t>v</a:t>
            </a:r>
            <a:r>
              <a:rPr lang="en-US" sz="4400" b="1" i="1" dirty="0" smtClean="0">
                <a:latin typeface="Times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600" dirty="0" smtClean="0"/>
              <a:t>Connect tail of </a:t>
            </a:r>
            <a:r>
              <a:rPr lang="en-US" sz="4400" b="1" i="1" dirty="0" smtClean="0">
                <a:solidFill>
                  <a:srgbClr val="0070C0"/>
                </a:solidFill>
                <a:latin typeface="Times" pitchFamily="18" charset="0"/>
              </a:rPr>
              <a:t>v</a:t>
            </a:r>
            <a:r>
              <a:rPr lang="en-US" sz="3600" dirty="0" smtClean="0"/>
              <a:t> to tip of </a:t>
            </a:r>
            <a:r>
              <a:rPr lang="en-US" sz="4400" b="1" i="1" dirty="0" smtClean="0">
                <a:solidFill>
                  <a:srgbClr val="00B050"/>
                </a:solidFill>
                <a:latin typeface="Times" pitchFamily="18" charset="0"/>
              </a:rPr>
              <a:t>w</a:t>
            </a:r>
            <a:r>
              <a:rPr lang="en-US" sz="3600" b="1" i="1" dirty="0" smtClean="0">
                <a:latin typeface="Times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6408" y="2699658"/>
            <a:ext cx="4572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498" y="2316479"/>
            <a:ext cx="4572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n-US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84665" y="2024746"/>
            <a:ext cx="10972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v+w</a:t>
            </a:r>
            <a:endParaRPr lang="en-US" sz="36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95923" y="1502217"/>
            <a:ext cx="4572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n-US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46 L 0.21077 -0.079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4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Vector Subtraction – </a:t>
            </a:r>
            <a:r>
              <a:rPr lang="en-US" sz="4000" dirty="0" smtClean="0"/>
              <a:t>Geometric Method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Summer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Afshar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B3D-F8EE-4263-9FFE-B73ACE107CCC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97426" y="1333898"/>
          <a:ext cx="3840480" cy="3840480"/>
        </p:xfrm>
        <a:graphic>
          <a:graphicData uri="http://schemas.openxmlformats.org/drawingml/2006/table">
            <a:tbl>
              <a:tblPr/>
              <a:tblGrid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</a:tblGrid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118392" y="2440613"/>
            <a:ext cx="1366520" cy="81788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611293" y="2017190"/>
            <a:ext cx="1089661" cy="82296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294162" y="2157403"/>
            <a:ext cx="2194562" cy="274320"/>
          </a:xfrm>
          <a:prstGeom prst="straightConnector1">
            <a:avLst/>
          </a:prstGeom>
          <a:ln w="50800">
            <a:solidFill>
              <a:schemeClr val="accent6"/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4572000" y="1371600"/>
            <a:ext cx="4343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 tail of </a:t>
            </a:r>
            <a:r>
              <a:rPr lang="en-US" sz="4400" b="1" i="1" dirty="0" smtClean="0">
                <a:solidFill>
                  <a:srgbClr val="00B050"/>
                </a:solidFill>
                <a:latin typeface="Times" pitchFamily="18" charset="0"/>
              </a:rPr>
              <a:t>w</a:t>
            </a:r>
            <a:r>
              <a:rPr lang="en-US" sz="3600" b="1" i="1" dirty="0" smtClean="0">
                <a:latin typeface="Times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tail of </a:t>
            </a:r>
            <a:r>
              <a:rPr lang="en-US" sz="4400" b="1" i="1" dirty="0" smtClean="0">
                <a:solidFill>
                  <a:srgbClr val="0070C0"/>
                </a:solidFill>
                <a:latin typeface="Times" pitchFamily="18" charset="0"/>
              </a:rPr>
              <a:t>v</a:t>
            </a:r>
            <a:r>
              <a:rPr lang="en-US" sz="3600" b="1" i="1" dirty="0" smtClean="0">
                <a:latin typeface="Times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600" dirty="0" smtClean="0"/>
              <a:t>Connect tip of </a:t>
            </a:r>
            <a:r>
              <a:rPr lang="en-US" sz="4400" b="1" i="1" dirty="0" smtClean="0">
                <a:solidFill>
                  <a:srgbClr val="00B050"/>
                </a:solidFill>
                <a:latin typeface="Times" pitchFamily="18" charset="0"/>
              </a:rPr>
              <a:t>w</a:t>
            </a:r>
            <a:r>
              <a:rPr lang="en-US" sz="3600" b="1" i="1" dirty="0" smtClean="0">
                <a:latin typeface="Times" pitchFamily="18" charset="0"/>
              </a:rPr>
              <a:t> </a:t>
            </a:r>
            <a:r>
              <a:rPr lang="en-US" sz="3600" dirty="0" smtClean="0"/>
              <a:t>to tip of </a:t>
            </a:r>
            <a:r>
              <a:rPr lang="en-US" sz="4400" b="1" i="1" dirty="0" smtClean="0">
                <a:solidFill>
                  <a:srgbClr val="0070C0"/>
                </a:solidFill>
                <a:latin typeface="Times" pitchFamily="18" charset="0"/>
              </a:rPr>
              <a:t>v</a:t>
            </a:r>
            <a:r>
              <a:rPr lang="en-US" sz="3600" b="1" i="1" dirty="0" smtClean="0">
                <a:latin typeface="Times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6408" y="2699658"/>
            <a:ext cx="4572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7498" y="2316479"/>
            <a:ext cx="4572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n-US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24752" y="1763486"/>
            <a:ext cx="10972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v-w</a:t>
            </a:r>
            <a:endParaRPr lang="en-US" sz="36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1788" y="2586446"/>
            <a:ext cx="4572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n-US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138 L 0.06042 0.040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2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 &amp; Subtraction – Algebraic Method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Summer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Afshar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B3D-F8EE-4263-9FFE-B73ACE107CCC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97254" y="1339850"/>
          <a:ext cx="3840480" cy="3840480"/>
        </p:xfrm>
        <a:graphic>
          <a:graphicData uri="http://schemas.openxmlformats.org/drawingml/2006/table">
            <a:tbl>
              <a:tblPr/>
              <a:tblGrid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</a:tblGrid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118220" y="2446565"/>
            <a:ext cx="1366520" cy="81788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2532241" y="1477555"/>
            <a:ext cx="1089661" cy="82296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9"/>
          <p:cNvGraphicFramePr>
            <a:graphicFrameLocks/>
          </p:cNvGraphicFramePr>
          <p:nvPr/>
        </p:nvGraphicFramePr>
        <p:xfrm>
          <a:off x="5104586" y="1348557"/>
          <a:ext cx="3840480" cy="3840480"/>
        </p:xfrm>
        <a:graphic>
          <a:graphicData uri="http://schemas.openxmlformats.org/drawingml/2006/table">
            <a:tbl>
              <a:tblPr/>
              <a:tblGrid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</a:tblGrid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7025552" y="2455272"/>
            <a:ext cx="1366520" cy="81788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6072544" y="2309984"/>
            <a:ext cx="1089661" cy="82296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6206394" y="2172643"/>
            <a:ext cx="2194562" cy="274320"/>
          </a:xfrm>
          <a:prstGeom prst="straightConnector1">
            <a:avLst/>
          </a:prstGeom>
          <a:ln w="50800">
            <a:solidFill>
              <a:schemeClr val="accent6"/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1429416" y="2022149"/>
            <a:ext cx="1924052" cy="548640"/>
          </a:xfrm>
          <a:prstGeom prst="straightConnector1">
            <a:avLst/>
          </a:prstGeom>
          <a:ln w="50800">
            <a:solidFill>
              <a:schemeClr val="accent6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112973" y="5423399"/>
          <a:ext cx="3089275" cy="1006475"/>
        </p:xfrm>
        <a:graphic>
          <a:graphicData uri="http://schemas.openxmlformats.org/presentationml/2006/ole">
            <p:oleObj spid="_x0000_s234498" name="Equation" r:id="rId4" imgW="1320480" imgH="43164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979663" y="5415461"/>
          <a:ext cx="3081337" cy="1004888"/>
        </p:xfrm>
        <a:graphic>
          <a:graphicData uri="http://schemas.openxmlformats.org/presentationml/2006/ole">
            <p:oleObj spid="_x0000_s234499" name="Equation" r:id="rId5" imgW="1320480" imgH="43164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856408" y="2699658"/>
            <a:ext cx="4572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84665" y="2024746"/>
            <a:ext cx="10972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v+w</a:t>
            </a:r>
            <a:endParaRPr lang="en-US" sz="36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5923" y="1502217"/>
            <a:ext cx="4572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n-US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76752" y="2695304"/>
            <a:ext cx="4572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09088" y="2569016"/>
            <a:ext cx="4572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n-US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49448" y="1750423"/>
            <a:ext cx="10972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v-w</a:t>
            </a:r>
            <a:endParaRPr lang="en-US" sz="36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Multiplying a vector by a scalar: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Multiplying a vector by another vector:</a:t>
            </a:r>
          </a:p>
          <a:p>
            <a:pPr lvl="1"/>
            <a:r>
              <a:rPr lang="en-US" dirty="0" smtClean="0"/>
              <a:t>Dot product (a.k.a. scalar product)</a:t>
            </a:r>
          </a:p>
          <a:p>
            <a:pPr lvl="1"/>
            <a:r>
              <a:rPr lang="en-US" dirty="0" smtClean="0"/>
              <a:t>Cross product (a.k.a. vector product)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Summer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Afshar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B3D-F8EE-4263-9FFE-B73ACE107CCC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C83C3C"/>
                </a:solidFill>
              </a:rPr>
              <a:t>Position Vector</a:t>
            </a:r>
            <a:r>
              <a:rPr lang="en-US" dirty="0" smtClean="0"/>
              <a:t>:  Indicates location of an object with respect to an origin</a:t>
            </a:r>
          </a:p>
          <a:p>
            <a:pPr lvl="1"/>
            <a:r>
              <a:rPr lang="en-US" dirty="0" smtClean="0"/>
              <a:t>Important:  Position vector depends on origin</a:t>
            </a:r>
          </a:p>
          <a:p>
            <a:r>
              <a:rPr lang="en-US" dirty="0" smtClean="0"/>
              <a:t>Displacement:  Change in position vector</a:t>
            </a:r>
          </a:p>
          <a:p>
            <a:endParaRPr lang="en-US" dirty="0" smtClean="0"/>
          </a:p>
          <a:p>
            <a:r>
              <a:rPr lang="en-US" dirty="0" smtClean="0"/>
              <a:t>Units: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= 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Summer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Afshar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B3D-F8EE-4263-9FFE-B73ACE107CCC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530058" y="3607749"/>
          <a:ext cx="2074863" cy="641350"/>
        </p:xfrm>
        <a:graphic>
          <a:graphicData uri="http://schemas.openxmlformats.org/presentationml/2006/ole">
            <p:oleObj spid="_x0000_s235522" name="Equation" r:id="rId4" imgW="6984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C00000"/>
                </a:solidFill>
              </a:rPr>
              <a:t>Velocity</a:t>
            </a:r>
            <a:r>
              <a:rPr lang="en-US" dirty="0" smtClean="0"/>
              <a:t>:  Rate of change in position vector</a:t>
            </a:r>
          </a:p>
          <a:p>
            <a:pPr lvl="1"/>
            <a:r>
              <a:rPr lang="en-US" dirty="0" smtClean="0"/>
              <a:t>Includes both speed of motion (magnitude of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) and direction of motion (direction of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)</a:t>
            </a:r>
          </a:p>
          <a:p>
            <a:r>
              <a:rPr lang="en-US" dirty="0" smtClean="0"/>
              <a:t>Two types of velocity: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Units: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= m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Summer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Afshar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B3D-F8EE-4263-9FFE-B73ACE107CCC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057400" y="3656013"/>
          <a:ext cx="2019300" cy="1279525"/>
        </p:xfrm>
        <a:graphic>
          <a:graphicData uri="http://schemas.openxmlformats.org/presentationml/2006/ole">
            <p:oleObj spid="_x0000_s236546" name="Equation" r:id="rId4" imgW="622080" imgH="393480" progId="Equation.3">
              <p:embed/>
            </p:oleObj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5256213" y="3656013"/>
          <a:ext cx="1860550" cy="1279525"/>
        </p:xfrm>
        <a:graphic>
          <a:graphicData uri="http://schemas.openxmlformats.org/presentationml/2006/ole">
            <p:oleObj spid="_x0000_s236547" name="Equation" r:id="rId5" imgW="5713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C00000"/>
                </a:solidFill>
              </a:rPr>
              <a:t>Acceleration</a:t>
            </a:r>
            <a:r>
              <a:rPr lang="en-US" dirty="0" smtClean="0"/>
              <a:t>:  Rate of change in velocity vector</a:t>
            </a:r>
          </a:p>
          <a:p>
            <a:r>
              <a:rPr lang="en-US" dirty="0" smtClean="0"/>
              <a:t>Two types of acceleration: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Units: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= m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i="1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Summer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Afshar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B3D-F8EE-4263-9FFE-B73ACE107CCC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2057400" y="3017838"/>
          <a:ext cx="1665288" cy="1096962"/>
        </p:xfrm>
        <a:graphic>
          <a:graphicData uri="http://schemas.openxmlformats.org/presentationml/2006/ole">
            <p:oleObj spid="_x0000_s237570" name="Equation" r:id="rId4" imgW="596880" imgH="393480" progId="Equation.3">
              <p:embed/>
            </p:oleObj>
          </a:graphicData>
        </a:graphic>
      </p:graphicFrame>
      <p:graphicFrame>
        <p:nvGraphicFramePr>
          <p:cNvPr id="45060" name="Object 5"/>
          <p:cNvGraphicFramePr>
            <a:graphicFrameLocks noChangeAspect="1"/>
          </p:cNvGraphicFramePr>
          <p:nvPr/>
        </p:nvGraphicFramePr>
        <p:xfrm>
          <a:off x="5256213" y="3017838"/>
          <a:ext cx="1524000" cy="1096962"/>
        </p:xfrm>
        <a:graphic>
          <a:graphicData uri="http://schemas.openxmlformats.org/presentationml/2006/ole">
            <p:oleObj spid="_x0000_s237571" name="Equation" r:id="rId5" imgW="5457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C00000"/>
                </a:solidFill>
              </a:rPr>
              <a:t>Momentum</a:t>
            </a:r>
            <a:r>
              <a:rPr lang="en-US" dirty="0" smtClean="0"/>
              <a:t>:  Product of mass and velocity vector</a:t>
            </a:r>
          </a:p>
          <a:p>
            <a:endParaRPr lang="en-US" dirty="0" smtClean="0"/>
          </a:p>
          <a:p>
            <a:r>
              <a:rPr lang="en-US" dirty="0" smtClean="0"/>
              <a:t>Why is momentum important?  Like energy, </a:t>
            </a:r>
            <a:r>
              <a:rPr lang="en-US" u="sng" dirty="0" smtClean="0"/>
              <a:t>momentum is conserved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Impulse:  Change in momentum vector</a:t>
            </a:r>
          </a:p>
          <a:p>
            <a:endParaRPr lang="en-US" dirty="0" smtClean="0"/>
          </a:p>
          <a:p>
            <a:r>
              <a:rPr lang="en-US" dirty="0" smtClean="0"/>
              <a:t>Units: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= kg m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Summer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Afshar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B3D-F8EE-4263-9FFE-B73ACE107CCC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789000" y="2099038"/>
          <a:ext cx="1563687" cy="641350"/>
        </p:xfrm>
        <a:graphic>
          <a:graphicData uri="http://schemas.openxmlformats.org/presentationml/2006/ole">
            <p:oleObj spid="_x0000_s238594" name="Equation" r:id="rId4" imgW="495000" imgH="203040" progId="Equation.3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3488692" y="4688074"/>
          <a:ext cx="2157413" cy="582612"/>
        </p:xfrm>
        <a:graphic>
          <a:graphicData uri="http://schemas.openxmlformats.org/presentationml/2006/ole">
            <p:oleObj spid="_x0000_s238595" name="Equation" r:id="rId5" imgW="7999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C00000"/>
                </a:solidFill>
              </a:rPr>
              <a:t>Force</a:t>
            </a:r>
            <a:r>
              <a:rPr lang="en-US" dirty="0" smtClean="0"/>
              <a:t>:  The cause or agent of acceleration resulting from the interaction of two objects</a:t>
            </a:r>
          </a:p>
          <a:p>
            <a:r>
              <a:rPr lang="en-US" dirty="0" smtClean="0"/>
              <a:t>A force always involves two objects: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Units: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= kg m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= N</a:t>
            </a:r>
            <a:endParaRPr lang="en-US" sz="3600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Summer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Afshar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B3D-F8EE-4263-9FFE-B73ACE107CCC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92550" y="3078163"/>
          <a:ext cx="1343025" cy="815975"/>
        </p:xfrm>
        <a:graphic>
          <a:graphicData uri="http://schemas.openxmlformats.org/presentationml/2006/ole">
            <p:oleObj spid="_x0000_s239618" name="Equation" r:id="rId4" imgW="41904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 and Normal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Friction force:</a:t>
            </a:r>
          </a:p>
          <a:p>
            <a:r>
              <a:rPr lang="en-US" dirty="0" smtClean="0"/>
              <a:t>Normal force: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Summer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Afshar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B3D-F8EE-4263-9FFE-B73ACE107CCC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10668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half lie of carbon-14 is 5730 years.  How old a sample that has only 10% of its original carbon-14?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508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4191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600450"/>
            <a:ext cx="34194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599" y="1981200"/>
          <a:ext cx="4646341" cy="1524000"/>
        </p:xfrm>
        <a:graphic>
          <a:graphicData uri="http://schemas.openxmlformats.org/presentationml/2006/ole">
            <p:oleObj spid="_x0000_s250883" name="Equation" r:id="rId5" imgW="3174840" imgH="1041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Summer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Afshar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B3D-F8EE-4263-9FFE-B73ACE107CCC}" type="slidenum">
              <a:rPr lang="en-US" smtClean="0"/>
              <a:pPr/>
              <a:t>50</a:t>
            </a:fld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607422" y="3657600"/>
            <a:ext cx="3657600" cy="2031820"/>
            <a:chOff x="906780" y="3756115"/>
            <a:chExt cx="3657600" cy="2031820"/>
          </a:xfrm>
        </p:grpSpPr>
        <p:sp>
          <p:nvSpPr>
            <p:cNvPr id="8" name="Rectangle 7"/>
            <p:cNvSpPr/>
            <p:nvPr/>
          </p:nvSpPr>
          <p:spPr>
            <a:xfrm rot="1560000">
              <a:off x="2307766" y="4138749"/>
              <a:ext cx="685800" cy="685800"/>
            </a:xfrm>
            <a:prstGeom prst="rect">
              <a:avLst/>
            </a:prstGeom>
            <a:solidFill>
              <a:srgbClr val="D2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ight Triangle 8"/>
            <p:cNvSpPr/>
            <p:nvPr/>
          </p:nvSpPr>
          <p:spPr>
            <a:xfrm>
              <a:off x="906780" y="4004855"/>
              <a:ext cx="3657600" cy="1783080"/>
            </a:xfrm>
            <a:prstGeom prst="rtTriangle">
              <a:avLst/>
            </a:prstGeom>
            <a:solidFill>
              <a:srgbClr val="D26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560000" flipH="1">
              <a:off x="2114551" y="4776845"/>
              <a:ext cx="731520" cy="0"/>
            </a:xfrm>
            <a:prstGeom prst="straightConnector1">
              <a:avLst/>
            </a:prstGeom>
            <a:ln w="38100">
              <a:solidFill>
                <a:srgbClr val="0000C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6960000" flipH="1">
              <a:off x="2202374" y="4304755"/>
              <a:ext cx="1097280" cy="0"/>
            </a:xfrm>
            <a:prstGeom prst="straightConnector1">
              <a:avLst/>
            </a:prstGeom>
            <a:ln w="38100">
              <a:solidFill>
                <a:srgbClr val="00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-5400000" flipH="1">
              <a:off x="2217057" y="4921069"/>
              <a:ext cx="914400" cy="0"/>
            </a:xfrm>
            <a:prstGeom prst="straightConnector1">
              <a:avLst/>
            </a:prstGeom>
            <a:ln w="38100">
              <a:solidFill>
                <a:srgbClr val="00339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0"/>
          <p:cNvGrpSpPr/>
          <p:nvPr/>
        </p:nvGrpSpPr>
        <p:grpSpPr>
          <a:xfrm>
            <a:off x="4833254" y="3350623"/>
            <a:ext cx="3657600" cy="2336945"/>
            <a:chOff x="4691380" y="3466555"/>
            <a:chExt cx="3657600" cy="2336945"/>
          </a:xfrm>
        </p:grpSpPr>
        <p:sp>
          <p:nvSpPr>
            <p:cNvPr id="15" name="Rectangle 14"/>
            <p:cNvSpPr/>
            <p:nvPr/>
          </p:nvSpPr>
          <p:spPr>
            <a:xfrm rot="1560000">
              <a:off x="6092366" y="4174309"/>
              <a:ext cx="685800" cy="685800"/>
            </a:xfrm>
            <a:prstGeom prst="rect">
              <a:avLst/>
            </a:prstGeom>
            <a:solidFill>
              <a:srgbClr val="D2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4691380" y="4020420"/>
              <a:ext cx="3657600" cy="1783080"/>
            </a:xfrm>
            <a:prstGeom prst="rtTriangle">
              <a:avLst/>
            </a:prstGeom>
            <a:solidFill>
              <a:srgbClr val="D264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560000" flipH="1">
              <a:off x="5763261" y="4365365"/>
              <a:ext cx="731520" cy="0"/>
            </a:xfrm>
            <a:prstGeom prst="straightConnector1">
              <a:avLst/>
            </a:prstGeom>
            <a:ln w="38100">
              <a:solidFill>
                <a:srgbClr val="0000C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6960000" flipH="1">
              <a:off x="6149534" y="4015195"/>
              <a:ext cx="1097280" cy="0"/>
            </a:xfrm>
            <a:prstGeom prst="straightConnector1">
              <a:avLst/>
            </a:prstGeom>
            <a:ln w="38100">
              <a:solidFill>
                <a:srgbClr val="00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-5400000" flipH="1">
              <a:off x="6001657" y="4957899"/>
              <a:ext cx="914400" cy="0"/>
            </a:xfrm>
            <a:prstGeom prst="straightConnector1">
              <a:avLst/>
            </a:prstGeom>
            <a:ln w="38100">
              <a:solidFill>
                <a:srgbClr val="00339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forces acting on the  block?</a:t>
            </a:r>
          </a:p>
        </p:txBody>
      </p:sp>
      <p:sp>
        <p:nvSpPr>
          <p:cNvPr id="25" name="Line Callout 2 24"/>
          <p:cNvSpPr/>
          <p:nvPr/>
        </p:nvSpPr>
        <p:spPr>
          <a:xfrm>
            <a:off x="1725771" y="2077003"/>
            <a:ext cx="1920240" cy="457200"/>
          </a:xfrm>
          <a:prstGeom prst="borderCallout2">
            <a:avLst>
              <a:gd name="adj1" fmla="val 48223"/>
              <a:gd name="adj2" fmla="val -1929"/>
              <a:gd name="adj3" fmla="val 48975"/>
              <a:gd name="adj4" fmla="val -15042"/>
              <a:gd name="adj5" fmla="val 502576"/>
              <a:gd name="adj6" fmla="val 9886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US" sz="2400" baseline="-25000" dirty="0" smtClean="0">
                <a:solidFill>
                  <a:schemeClr val="tx2"/>
                </a:solidFill>
              </a:rPr>
              <a:t>friction on block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sp>
        <p:nvSpPr>
          <p:cNvPr id="26" name="Line Callout 2 25"/>
          <p:cNvSpPr/>
          <p:nvPr/>
        </p:nvSpPr>
        <p:spPr>
          <a:xfrm>
            <a:off x="2635817" y="2699665"/>
            <a:ext cx="1920240" cy="457200"/>
          </a:xfrm>
          <a:prstGeom prst="borderCallout2">
            <a:avLst>
              <a:gd name="adj1" fmla="val 48223"/>
              <a:gd name="adj2" fmla="val -1929"/>
              <a:gd name="adj3" fmla="val 48975"/>
              <a:gd name="adj4" fmla="val -15042"/>
              <a:gd name="adj5" fmla="val 214004"/>
              <a:gd name="adj6" fmla="val -4400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US" sz="2400" baseline="-25000" dirty="0" smtClean="0">
                <a:solidFill>
                  <a:schemeClr val="tx2"/>
                </a:solidFill>
              </a:rPr>
              <a:t>normal on block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sp>
        <p:nvSpPr>
          <p:cNvPr id="27" name="Line Callout 2 26"/>
          <p:cNvSpPr/>
          <p:nvPr/>
        </p:nvSpPr>
        <p:spPr>
          <a:xfrm>
            <a:off x="3441360" y="3283140"/>
            <a:ext cx="1920240" cy="457200"/>
          </a:xfrm>
          <a:prstGeom prst="borderCallout2">
            <a:avLst>
              <a:gd name="adj1" fmla="val 48223"/>
              <a:gd name="adj2" fmla="val -1929"/>
              <a:gd name="adj3" fmla="val 48975"/>
              <a:gd name="adj4" fmla="val -15042"/>
              <a:gd name="adj5" fmla="val 391147"/>
              <a:gd name="adj6" fmla="val -49977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US" sz="2400" baseline="-25000" dirty="0" smtClean="0">
                <a:solidFill>
                  <a:schemeClr val="tx2"/>
                </a:solidFill>
              </a:rPr>
              <a:t>gravity on block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99A6-0306-4898-9E63-BDBE398E8989}" type="datetime1">
              <a:rPr lang="en-US" smtClean="0"/>
              <a:pPr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7B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7233" y="152400"/>
            <a:ext cx="64375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The Parallel Plate Capacitor</a:t>
            </a:r>
            <a:endParaRPr lang="en-US" sz="4400" dirty="0"/>
          </a:p>
        </p:txBody>
      </p:sp>
      <p:sp>
        <p:nvSpPr>
          <p:cNvPr id="3" name="Oval 2"/>
          <p:cNvSpPr/>
          <p:nvPr/>
        </p:nvSpPr>
        <p:spPr>
          <a:xfrm>
            <a:off x="3962400" y="1600200"/>
            <a:ext cx="228600" cy="21336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1676400" y="2590800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38600" y="38862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Direct Access Storage 12"/>
          <p:cNvSpPr/>
          <p:nvPr/>
        </p:nvSpPr>
        <p:spPr>
          <a:xfrm>
            <a:off x="4038600" y="1676400"/>
            <a:ext cx="228600" cy="2057400"/>
          </a:xfrm>
          <a:prstGeom prst="flowChartMagneticDrum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14800" y="1600200"/>
            <a:ext cx="228600" cy="21336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4191000" y="2590800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4191000" y="1371600"/>
            <a:ext cx="1371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81400" y="1371600"/>
            <a:ext cx="533400" cy="30480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62400" y="4038600"/>
            <a:ext cx="2383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= separation of plates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38800" y="1143000"/>
            <a:ext cx="183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= Area of plates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667000" y="1066800"/>
            <a:ext cx="224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 = dielectric constant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43000" y="2895600"/>
            <a:ext cx="150393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 = </a:t>
            </a:r>
            <a:r>
              <a:rPr lang="en-US" sz="2400" dirty="0" smtClean="0">
                <a:latin typeface="Symbol" pitchFamily="18" charset="2"/>
              </a:rPr>
              <a:t>ke</a:t>
            </a:r>
            <a:r>
              <a:rPr lang="en-US" sz="2400" baseline="-25000" dirty="0" smtClean="0">
                <a:latin typeface="Symbol" pitchFamily="18" charset="2"/>
              </a:rPr>
              <a:t>0</a:t>
            </a:r>
            <a:r>
              <a:rPr lang="en-US" sz="2400" dirty="0" smtClean="0"/>
              <a:t>A/d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495800" y="2895600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-Q = stored charge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05000" y="1905000"/>
            <a:ext cx="195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+Q = stored charge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53000" y="1981200"/>
            <a:ext cx="247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voltage across plates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43000" y="3505200"/>
            <a:ext cx="116051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 = Q/V</a:t>
            </a:r>
            <a:endParaRPr lang="en-US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1066800" y="4572000"/>
            <a:ext cx="1905000" cy="1447800"/>
            <a:chOff x="1066800" y="4572000"/>
            <a:chExt cx="1905000" cy="1447800"/>
          </a:xfrm>
        </p:grpSpPr>
        <p:sp>
          <p:nvSpPr>
            <p:cNvPr id="27" name="Can 26"/>
            <p:cNvSpPr/>
            <p:nvPr/>
          </p:nvSpPr>
          <p:spPr>
            <a:xfrm>
              <a:off x="1066800" y="4720492"/>
              <a:ext cx="1354667" cy="1225062"/>
            </a:xfrm>
            <a:prstGeom prst="can">
              <a:avLst/>
            </a:prstGeom>
            <a:solidFill>
              <a:srgbClr val="00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21467" y="5667131"/>
              <a:ext cx="254000" cy="92808"/>
            </a:xfrm>
            <a:prstGeom prst="rect">
              <a:avLst/>
            </a:prstGeom>
            <a:solidFill>
              <a:srgbClr val="00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n 28"/>
            <p:cNvSpPr/>
            <p:nvPr/>
          </p:nvSpPr>
          <p:spPr>
            <a:xfrm>
              <a:off x="1066800" y="4572000"/>
              <a:ext cx="1354667" cy="1373554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urved Connector 29"/>
            <p:cNvCxnSpPr/>
            <p:nvPr/>
          </p:nvCxnSpPr>
          <p:spPr>
            <a:xfrm rot="16200000" flipH="1">
              <a:off x="2675141" y="5723141"/>
              <a:ext cx="296985" cy="296333"/>
            </a:xfrm>
            <a:prstGeom prst="curvedConnector3">
              <a:avLst>
                <a:gd name="adj1" fmla="val 318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971801" y="4648200"/>
            <a:ext cx="5791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Electrical </a:t>
            </a:r>
            <a:r>
              <a:rPr lang="en-US" i="1" dirty="0" smtClean="0"/>
              <a:t>Capacitance</a:t>
            </a:r>
            <a:r>
              <a:rPr lang="en-US" dirty="0" smtClean="0"/>
              <a:t> is similar to the cross sectional area of a  fluid reservoir or standpipe. Electrical charge corresponds to amount (volume) of the stored fluid. And voltage corresponds to the height of the fluid column.</a:t>
            </a:r>
            <a:endParaRPr lang="en-US" dirty="0"/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6553200" y="2743200"/>
          <a:ext cx="2454275" cy="1692275"/>
        </p:xfrm>
        <a:graphic>
          <a:graphicData uri="http://schemas.openxmlformats.org/presentationml/2006/ole">
            <p:oleObj spid="_x0000_s138242" name="Equation" r:id="rId4" imgW="1574800" imgH="1092200" progId="Equation.3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64" y="152400"/>
            <a:ext cx="894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200" dirty="0" smtClean="0"/>
              <a:t>Exponential Change in Circuits: Capacitors - Charging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15200" y="3124200"/>
            <a:ext cx="91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ε=20V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5791201" y="1066800"/>
            <a:ext cx="3352800" cy="2955221"/>
            <a:chOff x="5151530" y="552217"/>
            <a:chExt cx="3920276" cy="339360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422531" y="2121143"/>
              <a:ext cx="671303" cy="317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79331" y="2121143"/>
              <a:ext cx="1092388" cy="317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7149799" y="2119555"/>
              <a:ext cx="548640" cy="317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6995811" y="2119555"/>
              <a:ext cx="548640" cy="317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401707" y="3610541"/>
              <a:ext cx="1063624" cy="317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179331" y="3610541"/>
              <a:ext cx="1071564" cy="317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7083255" y="3624193"/>
              <a:ext cx="640080" cy="317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7066427" y="3639433"/>
              <a:ext cx="365760" cy="317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5964376" y="2334510"/>
              <a:ext cx="429116" cy="2382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>
              <a:off x="5948421" y="3382807"/>
              <a:ext cx="460232" cy="158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070269" y="3046010"/>
              <a:ext cx="82296" cy="132652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045091" y="2979746"/>
              <a:ext cx="296936" cy="9144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V="1">
              <a:off x="6223860" y="2510457"/>
              <a:ext cx="82296" cy="161902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029275" y="2806151"/>
              <a:ext cx="296936" cy="9144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049023" y="2897591"/>
              <a:ext cx="296936" cy="82155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045091" y="2723996"/>
              <a:ext cx="296936" cy="82155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049023" y="2632556"/>
              <a:ext cx="296936" cy="9144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7856204" y="3004590"/>
              <a:ext cx="1218254" cy="158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7998129" y="1382003"/>
              <a:ext cx="929640" cy="1588"/>
            </a:xfrm>
            <a:prstGeom prst="line">
              <a:avLst/>
            </a:prstGeom>
            <a:ln w="38100">
              <a:solidFill>
                <a:srgbClr val="FF66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5580111" y="1515609"/>
              <a:ext cx="1203166" cy="7902"/>
            </a:xfrm>
            <a:prstGeom prst="line">
              <a:avLst/>
            </a:prstGeom>
            <a:ln w="38100">
              <a:solidFill>
                <a:srgbClr val="FF66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6177744" y="917978"/>
              <a:ext cx="1046529" cy="2783"/>
            </a:xfrm>
            <a:prstGeom prst="line">
              <a:avLst/>
            </a:prstGeom>
            <a:ln w="38100">
              <a:solidFill>
                <a:srgbClr val="FF66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/>
          </p:nvSpPr>
          <p:spPr>
            <a:xfrm>
              <a:off x="7213096" y="768359"/>
              <a:ext cx="253235" cy="304800"/>
            </a:xfrm>
            <a:prstGeom prst="arc">
              <a:avLst>
                <a:gd name="adj1" fmla="val 11098177"/>
                <a:gd name="adj2" fmla="val 20872033"/>
              </a:avLst>
            </a:prstGeom>
            <a:ln w="38100">
              <a:solidFill>
                <a:srgbClr val="FF66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0800000">
              <a:off x="7466335" y="917977"/>
              <a:ext cx="999791" cy="1588"/>
            </a:xfrm>
            <a:prstGeom prst="line">
              <a:avLst/>
            </a:prstGeom>
            <a:ln w="38100">
              <a:solidFill>
                <a:srgbClr val="FF66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6979791" y="552217"/>
              <a:ext cx="731520" cy="731520"/>
            </a:xfrm>
            <a:prstGeom prst="ellipse">
              <a:avLst/>
            </a:prstGeom>
            <a:noFill/>
            <a:ln w="38100">
              <a:solidFill>
                <a:srgbClr val="FF66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8093834" y="2124319"/>
              <a:ext cx="533400" cy="271144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urved Left Arrow 31"/>
            <p:cNvSpPr/>
            <p:nvPr/>
          </p:nvSpPr>
          <p:spPr>
            <a:xfrm>
              <a:off x="8716062" y="2124319"/>
              <a:ext cx="355744" cy="602853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51530" y="256480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R</a:t>
              </a:r>
              <a:r>
                <a:rPr lang="en-US" dirty="0" smtClean="0"/>
                <a:t>=IR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44375" y="1427254"/>
              <a:ext cx="906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Q=CV</a:t>
              </a:r>
              <a:r>
                <a:rPr lang="en-US" baseline="-25000" dirty="0" smtClean="0"/>
                <a:t>C</a:t>
              </a:r>
              <a:endParaRPr lang="en-US" baseline="-250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04800" y="4117472"/>
            <a:ext cx="4415780" cy="2130928"/>
            <a:chOff x="304800" y="4117472"/>
            <a:chExt cx="4338310" cy="2713552"/>
          </a:xfrm>
        </p:grpSpPr>
        <p:sp>
          <p:nvSpPr>
            <p:cNvPr id="40" name="TextBox 39"/>
            <p:cNvSpPr txBox="1"/>
            <p:nvPr/>
          </p:nvSpPr>
          <p:spPr>
            <a:xfrm>
              <a:off x="3518444" y="6461692"/>
              <a:ext cx="1053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t (s)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0494" y="4117472"/>
              <a:ext cx="2101772" cy="47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Current I (A) = </a:t>
              </a:r>
              <a:r>
                <a:rPr lang="en-US" dirty="0" err="1" smtClean="0"/>
                <a:t>dQ</a:t>
              </a:r>
              <a:r>
                <a:rPr lang="en-US" dirty="0" smtClean="0"/>
                <a:t>/</a:t>
              </a:r>
              <a:r>
                <a:rPr lang="en-US" dirty="0" err="1" smtClean="0"/>
                <a:t>dt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4800" y="44196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ε/R</a:t>
              </a:r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921022" y="4449462"/>
              <a:ext cx="3722088" cy="2240830"/>
              <a:chOff x="921022" y="4449462"/>
              <a:chExt cx="3722088" cy="2240830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rot="5400000" flipH="1" flipV="1">
                <a:off x="169722" y="5569083"/>
                <a:ext cx="224083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921022" y="6461692"/>
                <a:ext cx="3124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Freeform 48"/>
              <p:cNvSpPr/>
              <p:nvPr/>
            </p:nvSpPr>
            <p:spPr>
              <a:xfrm flipV="1">
                <a:off x="1290931" y="4634480"/>
                <a:ext cx="2276266" cy="1683233"/>
              </a:xfrm>
              <a:custGeom>
                <a:avLst/>
                <a:gdLst>
                  <a:gd name="connsiteX0" fmla="*/ 0 w 2276266"/>
                  <a:gd name="connsiteY0" fmla="*/ 1725359 h 1725359"/>
                  <a:gd name="connsiteX1" fmla="*/ 263568 w 2276266"/>
                  <a:gd name="connsiteY1" fmla="*/ 934569 h 1725359"/>
                  <a:gd name="connsiteX2" fmla="*/ 718821 w 2276266"/>
                  <a:gd name="connsiteY2" fmla="*/ 347468 h 1725359"/>
                  <a:gd name="connsiteX3" fmla="*/ 1305858 w 2276266"/>
                  <a:gd name="connsiteY3" fmla="*/ 71890 h 1725359"/>
                  <a:gd name="connsiteX4" fmla="*/ 2276266 w 2276266"/>
                  <a:gd name="connsiteY4" fmla="*/ 0 h 172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266" h="1725359">
                    <a:moveTo>
                      <a:pt x="0" y="1725359"/>
                    </a:moveTo>
                    <a:cubicBezTo>
                      <a:pt x="71882" y="1444788"/>
                      <a:pt x="143765" y="1164218"/>
                      <a:pt x="263568" y="934569"/>
                    </a:cubicBezTo>
                    <a:cubicBezTo>
                      <a:pt x="383372" y="704921"/>
                      <a:pt x="545106" y="491248"/>
                      <a:pt x="718821" y="347468"/>
                    </a:cubicBezTo>
                    <a:cubicBezTo>
                      <a:pt x="892536" y="203688"/>
                      <a:pt x="1046284" y="129801"/>
                      <a:pt x="1305858" y="71890"/>
                    </a:cubicBezTo>
                    <a:cubicBezTo>
                      <a:pt x="1565432" y="13979"/>
                      <a:pt x="1920849" y="6989"/>
                      <a:pt x="2276266" y="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1143000" y="4634480"/>
                <a:ext cx="304800" cy="1588"/>
              </a:xfrm>
              <a:prstGeom prst="line">
                <a:avLst/>
              </a:prstGeom>
              <a:ln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1" name="Object 2"/>
              <p:cNvGraphicFramePr>
                <a:graphicFrameLocks noChangeAspect="1"/>
              </p:cNvGraphicFramePr>
              <p:nvPr/>
            </p:nvGraphicFramePr>
            <p:xfrm>
              <a:off x="2026653" y="4502205"/>
              <a:ext cx="2616457" cy="1065581"/>
            </p:xfrm>
            <a:graphic>
              <a:graphicData uri="http://schemas.openxmlformats.org/presentationml/2006/ole">
                <p:oleObj spid="_x0000_s136194" name="Equation" r:id="rId4" imgW="1079500" imgH="635000" progId="Equation.3">
                  <p:embed/>
                </p:oleObj>
              </a:graphicData>
            </a:graphic>
          </p:graphicFrame>
        </p:grpSp>
      </p:grpSp>
      <p:grpSp>
        <p:nvGrpSpPr>
          <p:cNvPr id="55" name="Group 54"/>
          <p:cNvGrpSpPr/>
          <p:nvPr/>
        </p:nvGrpSpPr>
        <p:grpSpPr>
          <a:xfrm>
            <a:off x="4953000" y="4090362"/>
            <a:ext cx="4190999" cy="2081838"/>
            <a:chOff x="4800600" y="4090362"/>
            <a:chExt cx="4348650" cy="2750894"/>
          </a:xfrm>
        </p:grpSpPr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4238055" y="5579315"/>
              <a:ext cx="22408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989355" y="6471924"/>
              <a:ext cx="3124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5357027" y="4751641"/>
              <a:ext cx="2276266" cy="1725359"/>
            </a:xfrm>
            <a:custGeom>
              <a:avLst/>
              <a:gdLst>
                <a:gd name="connsiteX0" fmla="*/ 0 w 2276266"/>
                <a:gd name="connsiteY0" fmla="*/ 1725359 h 1725359"/>
                <a:gd name="connsiteX1" fmla="*/ 263568 w 2276266"/>
                <a:gd name="connsiteY1" fmla="*/ 934569 h 1725359"/>
                <a:gd name="connsiteX2" fmla="*/ 718821 w 2276266"/>
                <a:gd name="connsiteY2" fmla="*/ 347468 h 1725359"/>
                <a:gd name="connsiteX3" fmla="*/ 1305858 w 2276266"/>
                <a:gd name="connsiteY3" fmla="*/ 71890 h 1725359"/>
                <a:gd name="connsiteX4" fmla="*/ 2276266 w 2276266"/>
                <a:gd name="connsiteY4" fmla="*/ 0 h 172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6266" h="1725359">
                  <a:moveTo>
                    <a:pt x="0" y="1725359"/>
                  </a:moveTo>
                  <a:cubicBezTo>
                    <a:pt x="71882" y="1444788"/>
                    <a:pt x="143765" y="1164218"/>
                    <a:pt x="263568" y="934569"/>
                  </a:cubicBezTo>
                  <a:cubicBezTo>
                    <a:pt x="383372" y="704921"/>
                    <a:pt x="545106" y="491248"/>
                    <a:pt x="718821" y="347468"/>
                  </a:cubicBezTo>
                  <a:cubicBezTo>
                    <a:pt x="892536" y="203688"/>
                    <a:pt x="1046284" y="129801"/>
                    <a:pt x="1305858" y="71890"/>
                  </a:cubicBezTo>
                  <a:cubicBezTo>
                    <a:pt x="1565432" y="13979"/>
                    <a:pt x="1920849" y="6989"/>
                    <a:pt x="2276266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092713" y="4644712"/>
              <a:ext cx="3020842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481896" y="6471924"/>
              <a:ext cx="1053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t (s)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07306" y="4090362"/>
              <a:ext cx="2307799" cy="488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Voltage V</a:t>
              </a:r>
              <a:r>
                <a:rPr lang="en-US" baseline="-25000" dirty="0" smtClean="0"/>
                <a:t>C</a:t>
              </a:r>
              <a:r>
                <a:rPr lang="en-US" dirty="0" smtClean="0"/>
                <a:t> (V) = (Q/C)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00600" y="44196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ε</a:t>
              </a:r>
              <a:endParaRPr lang="en-US" dirty="0"/>
            </a:p>
          </p:txBody>
        </p:sp>
        <p:graphicFrame>
          <p:nvGraphicFramePr>
            <p:cNvPr id="52" name="Object 3"/>
            <p:cNvGraphicFramePr>
              <a:graphicFrameLocks noChangeAspect="1"/>
            </p:cNvGraphicFramePr>
            <p:nvPr/>
          </p:nvGraphicFramePr>
          <p:xfrm>
            <a:off x="5993650" y="5028855"/>
            <a:ext cx="3155600" cy="1341539"/>
          </p:xfrm>
          <a:graphic>
            <a:graphicData uri="http://schemas.openxmlformats.org/presentationml/2006/ole">
              <p:oleObj spid="_x0000_s136195" name="Equation" r:id="rId5" imgW="1422400" imgH="685800" progId="Equation.3">
                <p:embed/>
              </p:oleObj>
            </a:graphicData>
          </a:graphic>
        </p:graphicFrame>
      </p:grp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990600"/>
            <a:ext cx="4929187" cy="299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4648200" y="1600200"/>
            <a:ext cx="1044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Q/C</a:t>
            </a:r>
          </a:p>
          <a:p>
            <a:endParaRPr lang="en-US" dirty="0" smtClean="0"/>
          </a:p>
          <a:p>
            <a:r>
              <a:rPr lang="en-US" dirty="0" smtClean="0"/>
              <a:t>I = </a:t>
            </a:r>
            <a:r>
              <a:rPr lang="en-US" dirty="0" err="1" smtClean="0"/>
              <a:t>dQ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173" y="152400"/>
            <a:ext cx="8237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dirty="0" smtClean="0"/>
              <a:t>Exponential Change in Circuits: Capacitors - Discharging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029275" y="1219199"/>
            <a:ext cx="2657525" cy="2726621"/>
            <a:chOff x="6029275" y="552217"/>
            <a:chExt cx="3042531" cy="339360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422531" y="2121143"/>
              <a:ext cx="671303" cy="317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179331" y="2121143"/>
              <a:ext cx="1092388" cy="317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7149799" y="2119555"/>
              <a:ext cx="548640" cy="317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6995811" y="2119555"/>
              <a:ext cx="548640" cy="317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401707" y="3610541"/>
              <a:ext cx="1063624" cy="3176"/>
            </a:xfrm>
            <a:prstGeom prst="line">
              <a:avLst/>
            </a:prstGeom>
            <a:ln w="38100">
              <a:solidFill>
                <a:srgbClr val="FF66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179331" y="3610541"/>
              <a:ext cx="1071564" cy="3176"/>
            </a:xfrm>
            <a:prstGeom prst="line">
              <a:avLst/>
            </a:prstGeom>
            <a:ln w="38100">
              <a:solidFill>
                <a:srgbClr val="FF66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7083255" y="3624193"/>
              <a:ext cx="640080" cy="3176"/>
            </a:xfrm>
            <a:prstGeom prst="line">
              <a:avLst/>
            </a:prstGeom>
            <a:ln w="38100">
              <a:solidFill>
                <a:srgbClr val="FF66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7066427" y="3639433"/>
              <a:ext cx="365760" cy="3176"/>
            </a:xfrm>
            <a:prstGeom prst="line">
              <a:avLst/>
            </a:prstGeom>
            <a:ln w="38100">
              <a:solidFill>
                <a:srgbClr val="FF66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5964376" y="2334510"/>
              <a:ext cx="429116" cy="2382"/>
            </a:xfrm>
            <a:prstGeom prst="line">
              <a:avLst/>
            </a:prstGeom>
            <a:ln w="38100">
              <a:solidFill>
                <a:srgbClr val="FF66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>
              <a:off x="5948421" y="3382807"/>
              <a:ext cx="460232" cy="1588"/>
            </a:xfrm>
            <a:prstGeom prst="line">
              <a:avLst/>
            </a:prstGeom>
            <a:ln w="38100">
              <a:solidFill>
                <a:srgbClr val="FF66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070269" y="3046010"/>
              <a:ext cx="82296" cy="132652"/>
            </a:xfrm>
            <a:prstGeom prst="line">
              <a:avLst/>
            </a:prstGeom>
            <a:ln w="38100">
              <a:solidFill>
                <a:srgbClr val="FF66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45091" y="2979746"/>
              <a:ext cx="296936" cy="91440"/>
            </a:xfrm>
            <a:prstGeom prst="line">
              <a:avLst/>
            </a:prstGeom>
            <a:ln w="38100">
              <a:solidFill>
                <a:srgbClr val="FF66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V="1">
              <a:off x="6223860" y="2510457"/>
              <a:ext cx="82296" cy="161902"/>
            </a:xfrm>
            <a:prstGeom prst="line">
              <a:avLst/>
            </a:prstGeom>
            <a:ln w="38100">
              <a:solidFill>
                <a:srgbClr val="FF66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029275" y="2806151"/>
              <a:ext cx="296936" cy="91440"/>
            </a:xfrm>
            <a:prstGeom prst="line">
              <a:avLst/>
            </a:prstGeom>
            <a:ln w="38100">
              <a:solidFill>
                <a:srgbClr val="FF66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049023" y="2897591"/>
              <a:ext cx="296936" cy="82155"/>
            </a:xfrm>
            <a:prstGeom prst="line">
              <a:avLst/>
            </a:prstGeom>
            <a:ln w="38100">
              <a:solidFill>
                <a:srgbClr val="FF66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045091" y="2723996"/>
              <a:ext cx="296936" cy="82155"/>
            </a:xfrm>
            <a:prstGeom prst="line">
              <a:avLst/>
            </a:prstGeom>
            <a:ln w="38100">
              <a:solidFill>
                <a:srgbClr val="FF66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049023" y="2632556"/>
              <a:ext cx="296936" cy="91440"/>
            </a:xfrm>
            <a:prstGeom prst="line">
              <a:avLst/>
            </a:prstGeom>
            <a:ln w="38100">
              <a:solidFill>
                <a:srgbClr val="FF66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7856204" y="3004590"/>
              <a:ext cx="1218254" cy="1588"/>
            </a:xfrm>
            <a:prstGeom prst="line">
              <a:avLst/>
            </a:prstGeom>
            <a:ln w="38100">
              <a:solidFill>
                <a:srgbClr val="FF66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7998129" y="1382003"/>
              <a:ext cx="929640" cy="1588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5580111" y="1515609"/>
              <a:ext cx="1203166" cy="7902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>
              <a:off x="7466335" y="917977"/>
              <a:ext cx="999791" cy="1588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6979791" y="552217"/>
              <a:ext cx="731520" cy="731520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8093834" y="1846823"/>
              <a:ext cx="441618" cy="277496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urved Left Arrow 28"/>
            <p:cNvSpPr/>
            <p:nvPr/>
          </p:nvSpPr>
          <p:spPr>
            <a:xfrm flipV="1">
              <a:off x="8716062" y="1447800"/>
              <a:ext cx="355744" cy="67651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4200" y="2895600"/>
              <a:ext cx="917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ε=20V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1311" y="552217"/>
              <a:ext cx="881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B</a:t>
              </a:r>
              <a:r>
                <a:rPr lang="en-US" dirty="0" smtClean="0"/>
                <a:t>=IR</a:t>
              </a:r>
              <a:r>
                <a:rPr lang="en-US" baseline="-25000" dirty="0" smtClean="0"/>
                <a:t>B</a:t>
              </a:r>
              <a:endParaRPr lang="en-US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34200" y="1371600"/>
              <a:ext cx="906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Q=CV</a:t>
              </a:r>
              <a:r>
                <a:rPr lang="en-US" baseline="-25000" dirty="0" smtClean="0"/>
                <a:t>C</a:t>
              </a:r>
              <a:endParaRPr lang="en-US" baseline="-2500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10800000">
              <a:off x="6177744" y="917978"/>
              <a:ext cx="1046529" cy="2783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c 47"/>
            <p:cNvSpPr/>
            <p:nvPr/>
          </p:nvSpPr>
          <p:spPr>
            <a:xfrm>
              <a:off x="7213096" y="768359"/>
              <a:ext cx="253235" cy="304800"/>
            </a:xfrm>
            <a:prstGeom prst="arc">
              <a:avLst>
                <a:gd name="adj1" fmla="val 11098177"/>
                <a:gd name="adj2" fmla="val 20872033"/>
              </a:avLst>
            </a:prstGeom>
            <a:ln w="38100">
              <a:solidFill>
                <a:srgbClr val="800000"/>
              </a:solidFill>
            </a:ln>
            <a:effectLst>
              <a:glow rad="203200">
                <a:srgbClr val="FFFF00">
                  <a:alpha val="71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7200" y="4114800"/>
            <a:ext cx="4197971" cy="2054728"/>
            <a:chOff x="228600" y="4117472"/>
            <a:chExt cx="4883354" cy="2713552"/>
          </a:xfrm>
        </p:grpSpPr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169722" y="5569083"/>
              <a:ext cx="22408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921022" y="6461692"/>
              <a:ext cx="3124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 flipV="1">
              <a:off x="1290931" y="4634480"/>
              <a:ext cx="2276266" cy="1683233"/>
            </a:xfrm>
            <a:custGeom>
              <a:avLst/>
              <a:gdLst>
                <a:gd name="connsiteX0" fmla="*/ 0 w 2276266"/>
                <a:gd name="connsiteY0" fmla="*/ 1725359 h 1725359"/>
                <a:gd name="connsiteX1" fmla="*/ 263568 w 2276266"/>
                <a:gd name="connsiteY1" fmla="*/ 934569 h 1725359"/>
                <a:gd name="connsiteX2" fmla="*/ 718821 w 2276266"/>
                <a:gd name="connsiteY2" fmla="*/ 347468 h 1725359"/>
                <a:gd name="connsiteX3" fmla="*/ 1305858 w 2276266"/>
                <a:gd name="connsiteY3" fmla="*/ 71890 h 1725359"/>
                <a:gd name="connsiteX4" fmla="*/ 2276266 w 2276266"/>
                <a:gd name="connsiteY4" fmla="*/ 0 h 172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6266" h="1725359">
                  <a:moveTo>
                    <a:pt x="0" y="1725359"/>
                  </a:moveTo>
                  <a:cubicBezTo>
                    <a:pt x="71882" y="1444788"/>
                    <a:pt x="143765" y="1164218"/>
                    <a:pt x="263568" y="934569"/>
                  </a:cubicBezTo>
                  <a:cubicBezTo>
                    <a:pt x="383372" y="704921"/>
                    <a:pt x="545106" y="491248"/>
                    <a:pt x="718821" y="347468"/>
                  </a:cubicBezTo>
                  <a:cubicBezTo>
                    <a:pt x="892536" y="203688"/>
                    <a:pt x="1046284" y="129801"/>
                    <a:pt x="1305858" y="71890"/>
                  </a:cubicBezTo>
                  <a:cubicBezTo>
                    <a:pt x="1565432" y="13979"/>
                    <a:pt x="1920849" y="6989"/>
                    <a:pt x="2276266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18444" y="6461692"/>
              <a:ext cx="1053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t (s)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0494" y="4117472"/>
              <a:ext cx="1394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Current I (A)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8600" y="4419600"/>
              <a:ext cx="784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0</a:t>
              </a:r>
              <a:r>
                <a:rPr lang="en-US" dirty="0" smtClean="0"/>
                <a:t>/R</a:t>
              </a:r>
              <a:r>
                <a:rPr lang="en-US" baseline="-25000" dirty="0" smtClean="0"/>
                <a:t>B</a:t>
              </a:r>
              <a:endParaRPr lang="en-US" baseline="-25000" dirty="0"/>
            </a:p>
          </p:txBody>
        </p:sp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2033013" y="4520002"/>
            <a:ext cx="3078941" cy="1512499"/>
          </p:xfrm>
          <a:graphic>
            <a:graphicData uri="http://schemas.openxmlformats.org/presentationml/2006/ole">
              <p:oleObj spid="_x0000_s137218" name="Equation" r:id="rId4" imgW="1320800" imgH="736600" progId="Equation.3">
                <p:embed/>
              </p:oleObj>
            </a:graphicData>
          </a:graphic>
        </p:graphicFrame>
        <p:cxnSp>
          <p:nvCxnSpPr>
            <p:cNvPr id="49" name="Straight Connector 48"/>
            <p:cNvCxnSpPr/>
            <p:nvPr/>
          </p:nvCxnSpPr>
          <p:spPr>
            <a:xfrm>
              <a:off x="1143000" y="4634480"/>
              <a:ext cx="304800" cy="1588"/>
            </a:xfrm>
            <a:prstGeom prst="line">
              <a:avLst/>
            </a:prstGeom>
            <a:ln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876799" y="4090362"/>
            <a:ext cx="4267200" cy="2081838"/>
            <a:chOff x="4800600" y="4090362"/>
            <a:chExt cx="4345977" cy="2750894"/>
          </a:xfrm>
        </p:grpSpPr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4238055" y="5579315"/>
              <a:ext cx="22408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989355" y="6471924"/>
              <a:ext cx="3124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34"/>
            <p:cNvSpPr/>
            <p:nvPr/>
          </p:nvSpPr>
          <p:spPr>
            <a:xfrm flipV="1">
              <a:off x="5357026" y="4634479"/>
              <a:ext cx="2276266" cy="1693465"/>
            </a:xfrm>
            <a:custGeom>
              <a:avLst/>
              <a:gdLst>
                <a:gd name="connsiteX0" fmla="*/ 0 w 2276266"/>
                <a:gd name="connsiteY0" fmla="*/ 1725359 h 1725359"/>
                <a:gd name="connsiteX1" fmla="*/ 263568 w 2276266"/>
                <a:gd name="connsiteY1" fmla="*/ 934569 h 1725359"/>
                <a:gd name="connsiteX2" fmla="*/ 718821 w 2276266"/>
                <a:gd name="connsiteY2" fmla="*/ 347468 h 1725359"/>
                <a:gd name="connsiteX3" fmla="*/ 1305858 w 2276266"/>
                <a:gd name="connsiteY3" fmla="*/ 71890 h 1725359"/>
                <a:gd name="connsiteX4" fmla="*/ 2276266 w 2276266"/>
                <a:gd name="connsiteY4" fmla="*/ 0 h 172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6266" h="1725359">
                  <a:moveTo>
                    <a:pt x="0" y="1725359"/>
                  </a:moveTo>
                  <a:cubicBezTo>
                    <a:pt x="71882" y="1444788"/>
                    <a:pt x="143765" y="1164218"/>
                    <a:pt x="263568" y="934569"/>
                  </a:cubicBezTo>
                  <a:cubicBezTo>
                    <a:pt x="383372" y="704921"/>
                    <a:pt x="545106" y="491248"/>
                    <a:pt x="718821" y="347468"/>
                  </a:cubicBezTo>
                  <a:cubicBezTo>
                    <a:pt x="892536" y="203688"/>
                    <a:pt x="1046284" y="129801"/>
                    <a:pt x="1305858" y="71890"/>
                  </a:cubicBezTo>
                  <a:cubicBezTo>
                    <a:pt x="1565432" y="13979"/>
                    <a:pt x="1920849" y="6989"/>
                    <a:pt x="2276266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81896" y="6471924"/>
              <a:ext cx="1053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t (s)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07306" y="4090362"/>
              <a:ext cx="15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Voltage V</a:t>
              </a:r>
              <a:r>
                <a:rPr lang="en-US" baseline="-25000" dirty="0" smtClean="0"/>
                <a:t>C</a:t>
              </a:r>
              <a:r>
                <a:rPr lang="en-US" dirty="0" smtClean="0"/>
                <a:t> (V)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00600" y="4419600"/>
              <a:ext cx="429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graphicFrame>
          <p:nvGraphicFramePr>
            <p:cNvPr id="46" name="Object 3"/>
            <p:cNvGraphicFramePr>
              <a:graphicFrameLocks noChangeAspect="1"/>
            </p:cNvGraphicFramePr>
            <p:nvPr/>
          </p:nvGraphicFramePr>
          <p:xfrm>
            <a:off x="6000995" y="4626099"/>
            <a:ext cx="3145582" cy="1208268"/>
          </p:xfrm>
          <a:graphic>
            <a:graphicData uri="http://schemas.openxmlformats.org/presentationml/2006/ole">
              <p:oleObj spid="_x0000_s137219" name="Equation" r:id="rId5" imgW="1282700" imgH="558800" progId="Equation.3">
                <p:embed/>
              </p:oleObj>
            </a:graphicData>
          </a:graphic>
        </p:graphicFrame>
        <p:cxnSp>
          <p:nvCxnSpPr>
            <p:cNvPr id="50" name="Straight Connector 49"/>
            <p:cNvCxnSpPr/>
            <p:nvPr/>
          </p:nvCxnSpPr>
          <p:spPr>
            <a:xfrm>
              <a:off x="5204626" y="4632891"/>
              <a:ext cx="304800" cy="1588"/>
            </a:xfrm>
            <a:prstGeom prst="line">
              <a:avLst/>
            </a:prstGeom>
            <a:ln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381000" y="1066800"/>
            <a:ext cx="1044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Q/C</a:t>
            </a:r>
          </a:p>
          <a:p>
            <a:endParaRPr lang="en-US" dirty="0" smtClean="0"/>
          </a:p>
          <a:p>
            <a:r>
              <a:rPr lang="en-US" dirty="0" smtClean="0"/>
              <a:t>I = </a:t>
            </a:r>
            <a:r>
              <a:rPr lang="en-US" dirty="0" err="1" smtClean="0"/>
              <a:t>dQ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endParaRPr lang="en-US" dirty="0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1600200" y="1066800"/>
          <a:ext cx="2362200" cy="2938346"/>
        </p:xfrm>
        <a:graphic>
          <a:graphicData uri="http://schemas.openxmlformats.org/presentationml/2006/ole">
            <p:oleObj spid="_x0000_s137220" name="Equation" r:id="rId6" imgW="1041120" imgH="1295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239000" y="2514600"/>
            <a:ext cx="907174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160343" y="2479766"/>
            <a:ext cx="954156" cy="255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027209" y="2478379"/>
            <a:ext cx="440810" cy="277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892707" y="2478379"/>
            <a:ext cx="440810" cy="277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228038" y="3676436"/>
            <a:ext cx="929032" cy="2552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60343" y="3676436"/>
            <a:ext cx="935967" cy="2552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72286" y="3687294"/>
            <a:ext cx="514278" cy="2774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947986" y="3699539"/>
            <a:ext cx="293873" cy="2774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5987607" y="2651115"/>
            <a:ext cx="344777" cy="2081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>
            <a:off x="5974760" y="3493406"/>
            <a:ext cx="369777" cy="1387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V="1">
            <a:off x="6067962" y="3218216"/>
            <a:ext cx="66121" cy="115866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043090" y="3169619"/>
            <a:ext cx="259361" cy="73468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6202117" y="2786898"/>
            <a:ext cx="66121" cy="141415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29275" y="3030142"/>
            <a:ext cx="259361" cy="73468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46524" y="3103610"/>
            <a:ext cx="259361" cy="66008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43090" y="2964134"/>
            <a:ext cx="259361" cy="66008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46524" y="2890666"/>
            <a:ext cx="259361" cy="73468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7877175" y="3400426"/>
            <a:ext cx="555427" cy="2976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7653778" y="2012696"/>
            <a:ext cx="1001527" cy="228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5679060" y="1992968"/>
            <a:ext cx="966694" cy="690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284487" y="1513072"/>
            <a:ext cx="873276" cy="127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859511" y="1219199"/>
            <a:ext cx="638952" cy="587746"/>
          </a:xfrm>
          <a:prstGeom prst="ellipse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8153400" y="2895600"/>
            <a:ext cx="385735" cy="222957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rved Left Arrow 25"/>
          <p:cNvSpPr/>
          <p:nvPr/>
        </p:nvSpPr>
        <p:spPr>
          <a:xfrm flipV="1">
            <a:off x="8610600" y="228600"/>
            <a:ext cx="310728" cy="54355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19690" y="3102011"/>
            <a:ext cx="801017" cy="296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ε=20V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98464" y="1219199"/>
            <a:ext cx="769590" cy="296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B</a:t>
            </a:r>
            <a:r>
              <a:rPr lang="en-US" dirty="0" smtClean="0"/>
              <a:t>=IR</a:t>
            </a:r>
            <a:r>
              <a:rPr lang="en-US" baseline="-25000" dirty="0" smtClean="0"/>
              <a:t>B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6819690" y="1877539"/>
            <a:ext cx="791697" cy="296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Q=CV</a:t>
            </a:r>
            <a:r>
              <a:rPr lang="en-US" baseline="-25000" dirty="0" smtClean="0"/>
              <a:t>C</a:t>
            </a:r>
            <a:endParaRPr lang="en-US" baseline="-25000" dirty="0"/>
          </a:p>
        </p:txBody>
      </p:sp>
      <p:cxnSp>
        <p:nvCxnSpPr>
          <p:cNvPr id="30" name="Straight Connector 29"/>
          <p:cNvCxnSpPr/>
          <p:nvPr/>
        </p:nvCxnSpPr>
        <p:spPr>
          <a:xfrm rot="10800000">
            <a:off x="6158957" y="1513073"/>
            <a:ext cx="914100" cy="223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>
            <a:off x="7063294" y="1392860"/>
            <a:ext cx="221190" cy="244894"/>
          </a:xfrm>
          <a:prstGeom prst="arc">
            <a:avLst>
              <a:gd name="adj1" fmla="val 11098177"/>
              <a:gd name="adj2" fmla="val 20872033"/>
            </a:avLst>
          </a:prstGeom>
          <a:ln w="38100">
            <a:solidFill>
              <a:srgbClr val="800000"/>
            </a:solidFill>
          </a:ln>
          <a:effectLst>
            <a:glow rad="203200">
              <a:srgbClr val="FFFF00">
                <a:alpha val="71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486400" y="3048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914401" y="14478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switch is closed at time </a:t>
            </a:r>
            <a:r>
              <a:rPr lang="en-US" i="1" dirty="0" smtClean="0"/>
              <a:t>t</a:t>
            </a:r>
            <a:r>
              <a:rPr lang="en-US" dirty="0" smtClean="0"/>
              <a:t>=0.  Make a plot of current as a function of time in R1. Then make a plot of the voltage across the capacitor as a function of time.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804431" y="4736495"/>
            <a:ext cx="1072370" cy="290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t (s)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81696" y="2895600"/>
            <a:ext cx="2139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I (A) = </a:t>
            </a:r>
            <a:r>
              <a:rPr lang="en-US" dirty="0" err="1" smtClean="0"/>
              <a:t>dQ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43000" y="3429000"/>
            <a:ext cx="3161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719539" y="4010351"/>
            <a:ext cx="1759704" cy="1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223685" y="4711493"/>
            <a:ext cx="3179989" cy="12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 flipV="1">
            <a:off x="1600200" y="3276600"/>
            <a:ext cx="2316914" cy="914400"/>
          </a:xfrm>
          <a:custGeom>
            <a:avLst/>
            <a:gdLst>
              <a:gd name="connsiteX0" fmla="*/ 0 w 2276266"/>
              <a:gd name="connsiteY0" fmla="*/ 1725359 h 1725359"/>
              <a:gd name="connsiteX1" fmla="*/ 263568 w 2276266"/>
              <a:gd name="connsiteY1" fmla="*/ 934569 h 1725359"/>
              <a:gd name="connsiteX2" fmla="*/ 718821 w 2276266"/>
              <a:gd name="connsiteY2" fmla="*/ 347468 h 1725359"/>
              <a:gd name="connsiteX3" fmla="*/ 1305858 w 2276266"/>
              <a:gd name="connsiteY3" fmla="*/ 71890 h 1725359"/>
              <a:gd name="connsiteX4" fmla="*/ 2276266 w 2276266"/>
              <a:gd name="connsiteY4" fmla="*/ 0 h 172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266" h="1725359">
                <a:moveTo>
                  <a:pt x="0" y="1725359"/>
                </a:moveTo>
                <a:cubicBezTo>
                  <a:pt x="71882" y="1444788"/>
                  <a:pt x="143765" y="1164218"/>
                  <a:pt x="263568" y="934569"/>
                </a:cubicBezTo>
                <a:cubicBezTo>
                  <a:pt x="383372" y="704921"/>
                  <a:pt x="545106" y="491248"/>
                  <a:pt x="718821" y="347468"/>
                </a:cubicBezTo>
                <a:cubicBezTo>
                  <a:pt x="892536" y="203688"/>
                  <a:pt x="1046284" y="129801"/>
                  <a:pt x="1305858" y="71890"/>
                </a:cubicBezTo>
                <a:cubicBezTo>
                  <a:pt x="1565432" y="13979"/>
                  <a:pt x="1920849" y="6989"/>
                  <a:pt x="2276266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1449627" y="3276600"/>
            <a:ext cx="310243" cy="1247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1600200" y="3810000"/>
            <a:ext cx="2316914" cy="914400"/>
          </a:xfrm>
          <a:custGeom>
            <a:avLst/>
            <a:gdLst>
              <a:gd name="connsiteX0" fmla="*/ 0 w 2276266"/>
              <a:gd name="connsiteY0" fmla="*/ 1725359 h 1725359"/>
              <a:gd name="connsiteX1" fmla="*/ 263568 w 2276266"/>
              <a:gd name="connsiteY1" fmla="*/ 934569 h 1725359"/>
              <a:gd name="connsiteX2" fmla="*/ 718821 w 2276266"/>
              <a:gd name="connsiteY2" fmla="*/ 347468 h 1725359"/>
              <a:gd name="connsiteX3" fmla="*/ 1305858 w 2276266"/>
              <a:gd name="connsiteY3" fmla="*/ 71890 h 1725359"/>
              <a:gd name="connsiteX4" fmla="*/ 2276266 w 2276266"/>
              <a:gd name="connsiteY4" fmla="*/ 0 h 172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266" h="1725359">
                <a:moveTo>
                  <a:pt x="0" y="1725359"/>
                </a:moveTo>
                <a:cubicBezTo>
                  <a:pt x="71882" y="1444788"/>
                  <a:pt x="143765" y="1164218"/>
                  <a:pt x="263568" y="934569"/>
                </a:cubicBezTo>
                <a:cubicBezTo>
                  <a:pt x="383372" y="704921"/>
                  <a:pt x="545106" y="491248"/>
                  <a:pt x="718821" y="347468"/>
                </a:cubicBezTo>
                <a:cubicBezTo>
                  <a:pt x="892536" y="203688"/>
                  <a:pt x="1046284" y="129801"/>
                  <a:pt x="1305858" y="71890"/>
                </a:cubicBezTo>
                <a:cubicBezTo>
                  <a:pt x="1565432" y="13979"/>
                  <a:pt x="1920849" y="6989"/>
                  <a:pt x="2276266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447800" y="5562600"/>
            <a:ext cx="715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I(t=0)=</a:t>
            </a:r>
            <a:r>
              <a:rPr lang="en-US" dirty="0" smtClean="0">
                <a:latin typeface="Brush Script MT" pitchFamily="66" charset="0"/>
              </a:rPr>
              <a:t>E</a:t>
            </a:r>
            <a:r>
              <a:rPr lang="en-US" dirty="0" smtClean="0"/>
              <a:t>/R1      I(t=infinity)=</a:t>
            </a:r>
            <a:r>
              <a:rPr lang="en-US" dirty="0" smtClean="0">
                <a:latin typeface="Brush Script MT" pitchFamily="66" charset="0"/>
              </a:rPr>
              <a:t> E</a:t>
            </a:r>
            <a:r>
              <a:rPr lang="en-US" dirty="0" smtClean="0"/>
              <a:t>/(R1+RB)        VC(t=infinity)=</a:t>
            </a:r>
            <a:r>
              <a:rPr lang="en-US" dirty="0" smtClean="0">
                <a:latin typeface="Brush Script MT" pitchFamily="66" charset="0"/>
              </a:rPr>
              <a:t> </a:t>
            </a:r>
            <a:r>
              <a:rPr lang="en-US" dirty="0" smtClean="0">
                <a:latin typeface="Brush Script MT" pitchFamily="66" charset="0"/>
              </a:rPr>
              <a:t>E-E</a:t>
            </a:r>
            <a:r>
              <a:rPr lang="en-US" dirty="0" smtClean="0"/>
              <a:t>R1/(</a:t>
            </a:r>
            <a:r>
              <a:rPr lang="en-US" dirty="0" smtClean="0"/>
              <a:t>R1+RB)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5" grpId="0" animBg="1"/>
      <p:bldP spid="51" grpId="0" animBg="1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2282</Words>
  <Application>Microsoft Office PowerPoint</Application>
  <PresentationFormat>On-screen Show (4:3)</PresentationFormat>
  <Paragraphs>403</Paragraphs>
  <Slides>51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Office Theme</vt:lpstr>
      <vt:lpstr>Equation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Vector Addition – Geometric Method</vt:lpstr>
      <vt:lpstr>Vector Subtraction – Geometric Method</vt:lpstr>
      <vt:lpstr>Addition &amp; Subtraction – Algebraic Method</vt:lpstr>
      <vt:lpstr>Vector Multiplication</vt:lpstr>
      <vt:lpstr>Position</vt:lpstr>
      <vt:lpstr>Velocity</vt:lpstr>
      <vt:lpstr>Acceleration</vt:lpstr>
      <vt:lpstr>Momentum</vt:lpstr>
      <vt:lpstr>Force</vt:lpstr>
      <vt:lpstr>Friction and Normal Forces</vt:lpstr>
      <vt:lpstr>Force Diagram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cebra</dc:creator>
  <cp:lastModifiedBy>Daniel Cebra</cp:lastModifiedBy>
  <cp:revision>58</cp:revision>
  <dcterms:created xsi:type="dcterms:W3CDTF">2006-08-16T00:00:00Z</dcterms:created>
  <dcterms:modified xsi:type="dcterms:W3CDTF">2010-02-03T12:32:00Z</dcterms:modified>
</cp:coreProperties>
</file>