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embeddings/Microsoft_Equation29.bin" ContentType="application/vnd.openxmlformats-officedocument.oleObject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embeddings/Microsoft_Equation39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20.bin" ContentType="application/vnd.openxmlformats-officedocument.oleObject"/>
  <Override PartName="/ppt/embeddings/Microsoft_Equation12.bin" ContentType="application/vnd.openxmlformats-officedocument.oleObject"/>
  <Override PartName="/ppt/embeddings/Microsoft_Equation36.bin" ContentType="application/vnd.openxmlformats-officedocument.oleObject"/>
  <Override PartName="/ppt/embeddings/Microsoft_Equation42.bin" ContentType="application/vnd.openxmlformats-officedocument.oleObject"/>
  <Override PartName="/ppt/embeddings/Microsoft_Equation19.bin" ContentType="application/vnd.openxmlformats-officedocument.oleObject"/>
  <Override PartName="/ppt/embeddings/Microsoft_Equation11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embeddings/Microsoft_Equation24.bin" ContentType="application/vnd.openxmlformats-officedocument.oleObject"/>
  <Override PartName="/ppt/embeddings/Microsoft_Equation30.bin" ContentType="application/vnd.openxmlformats-officedocument.oleObject"/>
  <Default Extension="bin" ContentType="application/vnd.openxmlformats-officedocument.presentationml.printerSettings"/>
  <Override PartName="/ppt/embeddings/Microsoft_Equation3.bin" ContentType="application/vnd.openxmlformats-officedocument.oleObject"/>
  <Override PartName="/ppt/embeddings/Microsoft_Equation41.bin" ContentType="application/vnd.openxmlformats-officedocument.oleObject"/>
  <Override PartName="/ppt/slideLayouts/slideLayout19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38.bin" ContentType="application/vnd.openxmlformats-officedocument.oleObject"/>
  <Override PartName="/ppt/embeddings/Microsoft_Equation28.bin" ContentType="application/vnd.openxmlformats-officedocument.oleObject"/>
  <Override PartName="/ppt/embeddings/Microsoft_Equation47.bin" ContentType="application/vnd.openxmlformats-officedocument.oleObject"/>
  <Override PartName="/ppt/embeddings/Microsoft_Equation34.bin" ContentType="application/vnd.openxmlformats-officedocument.oleObject"/>
  <Override PartName="/ppt/embeddings/Microsoft_Equation44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25.bin" ContentType="application/vnd.openxmlformats-officedocument.oleObject"/>
  <Override PartName="/ppt/embeddings/Microsoft_Equation35.bin" ContentType="application/vnd.openxmlformats-officedocument.oleObject"/>
  <Override PartName="/ppt/embeddings/Microsoft_Equation43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embeddings/Microsoft_Equation33.bin" ContentType="application/vnd.openxmlformats-officedocument.oleObject"/>
  <Override PartName="/ppt/slideMasters/slideMaster1.xml" ContentType="application/vnd.openxmlformats-officedocument.presentationml.slideMaster+xml"/>
  <Override PartName="/ppt/embeddings/Microsoft_Equation40.bin" ContentType="application/vnd.openxmlformats-officedocument.oleObject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embeddings/Microsoft_Equation48.bin" ContentType="application/vnd.openxmlformats-officedocument.oleObject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Microsoft_Equation10.bin" ContentType="application/vnd.openxmlformats-officedocument.oleObject"/>
  <Override PartName="/ppt/embeddings/Microsoft_Equation45.bin" ContentType="application/vnd.openxmlformats-officedocument.oleObject"/>
  <Override PartName="/ppt/embeddings/Microsoft_Equation7.bin" ContentType="application/vnd.openxmlformats-officedocument.oleObject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embeddings/Microsoft_Equation31.bin" ContentType="application/vnd.openxmlformats-officedocument.oleObject"/>
  <Override PartName="/ppt/embeddings/Microsoft_Equation46.bin" ContentType="application/vnd.openxmlformats-officedocument.oleObject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37.bin" ContentType="application/vnd.openxmlformats-officedocument.oleObject"/>
  <Override PartName="/ppt/embeddings/Microsoft_Equation6.bin" ContentType="application/vnd.openxmlformats-officedocument.oleObject"/>
  <Override PartName="/ppt/slideLayouts/slideLayout15.xml" ContentType="application/vnd.openxmlformats-officedocument.presentationml.slideLayout+xml"/>
  <Override PartName="/ppt/embeddings/Microsoft_Equation32.bin" ContentType="application/vnd.openxmlformats-officedocument.oleObject"/>
  <Override PartName="/ppt/slides/slide9.xml" ContentType="application/vnd.openxmlformats-officedocument.presentationml.slide+xml"/>
  <Default Extension="rels" ContentType="application/vnd.openxmlformats-package.relationships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6" r:id="rId5"/>
    <p:sldId id="269" r:id="rId6"/>
    <p:sldId id="259" r:id="rId7"/>
    <p:sldId id="270" r:id="rId8"/>
    <p:sldId id="267" r:id="rId9"/>
    <p:sldId id="261" r:id="rId10"/>
    <p:sldId id="268" r:id="rId11"/>
    <p:sldId id="262" r:id="rId12"/>
    <p:sldId id="271" r:id="rId13"/>
    <p:sldId id="263" r:id="rId14"/>
    <p:sldId id="272" r:id="rId15"/>
    <p:sldId id="274" r:id="rId16"/>
    <p:sldId id="275" r:id="rId17"/>
    <p:sldId id="273" r:id="rId18"/>
    <p:sldId id="276" r:id="rId19"/>
    <p:sldId id="277" r:id="rId20"/>
    <p:sldId id="281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66"/>
    <a:srgbClr val="66CCFF"/>
    <a:srgbClr val="00FFFF"/>
    <a:srgbClr val="FFA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ict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53.pict"/><Relationship Id="rId4" Type="http://schemas.openxmlformats.org/officeDocument/2006/relationships/image" Target="../media/image51.pict"/><Relationship Id="rId1" Type="http://schemas.openxmlformats.org/officeDocument/2006/relationships/image" Target="../media/image48.pict"/><Relationship Id="rId2" Type="http://schemas.openxmlformats.org/officeDocument/2006/relationships/image" Target="../media/image49.pict"/><Relationship Id="rId3" Type="http://schemas.openxmlformats.org/officeDocument/2006/relationships/image" Target="../media/image50.pict"/><Relationship Id="rId5" Type="http://schemas.openxmlformats.org/officeDocument/2006/relationships/image" Target="../media/image52.pict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58.pict"/><Relationship Id="rId4" Type="http://schemas.openxmlformats.org/officeDocument/2006/relationships/image" Target="../media/image56.pict"/><Relationship Id="rId1" Type="http://schemas.openxmlformats.org/officeDocument/2006/relationships/image" Target="../media/image54.pict"/><Relationship Id="rId2" Type="http://schemas.openxmlformats.org/officeDocument/2006/relationships/image" Target="../media/image51.pict"/><Relationship Id="rId3" Type="http://schemas.openxmlformats.org/officeDocument/2006/relationships/image" Target="../media/image55.pict"/><Relationship Id="rId5" Type="http://schemas.openxmlformats.org/officeDocument/2006/relationships/image" Target="../media/image57.pict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ict"/><Relationship Id="rId1" Type="http://schemas.openxmlformats.org/officeDocument/2006/relationships/image" Target="../media/image59.pict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ict"/><Relationship Id="rId1" Type="http://schemas.openxmlformats.org/officeDocument/2006/relationships/image" Target="../media/image61.pict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ict"/><Relationship Id="rId1" Type="http://schemas.openxmlformats.org/officeDocument/2006/relationships/image" Target="../media/image63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ict"/><Relationship Id="rId1" Type="http://schemas.openxmlformats.org/officeDocument/2006/relationships/image" Target="../media/image13.pict"/><Relationship Id="rId2" Type="http://schemas.openxmlformats.org/officeDocument/2006/relationships/image" Target="../media/image14.pict"/><Relationship Id="rId3" Type="http://schemas.openxmlformats.org/officeDocument/2006/relationships/image" Target="../media/image15.pict"/><Relationship Id="rId5" Type="http://schemas.openxmlformats.org/officeDocument/2006/relationships/image" Target="../media/image17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ict"/><Relationship Id="rId1" Type="http://schemas.openxmlformats.org/officeDocument/2006/relationships/image" Target="../media/image19.pict"/><Relationship Id="rId2" Type="http://schemas.openxmlformats.org/officeDocument/2006/relationships/image" Target="../media/image20.pict"/><Relationship Id="rId3" Type="http://schemas.openxmlformats.org/officeDocument/2006/relationships/image" Target="../media/image21.pict"/><Relationship Id="rId5" Type="http://schemas.openxmlformats.org/officeDocument/2006/relationships/image" Target="../media/image23.pict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ict"/><Relationship Id="rId1" Type="http://schemas.openxmlformats.org/officeDocument/2006/relationships/image" Target="../media/image28.pict"/><Relationship Id="rId2" Type="http://schemas.openxmlformats.org/officeDocument/2006/relationships/image" Target="../media/image29.pict"/><Relationship Id="rId3" Type="http://schemas.openxmlformats.org/officeDocument/2006/relationships/image" Target="../media/image30.pict"/><Relationship Id="rId5" Type="http://schemas.openxmlformats.org/officeDocument/2006/relationships/image" Target="../media/image32.pict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ict"/><Relationship Id="rId1" Type="http://schemas.openxmlformats.org/officeDocument/2006/relationships/image" Target="../media/image34.pict"/><Relationship Id="rId2" Type="http://schemas.openxmlformats.org/officeDocument/2006/relationships/image" Target="../media/image35.pict"/><Relationship Id="rId3" Type="http://schemas.openxmlformats.org/officeDocument/2006/relationships/image" Target="../media/image36.pict"/><Relationship Id="rId5" Type="http://schemas.openxmlformats.org/officeDocument/2006/relationships/image" Target="../media/image38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ict"/><Relationship Id="rId1" Type="http://schemas.openxmlformats.org/officeDocument/2006/relationships/image" Target="../media/image3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ict"/><Relationship Id="rId3" Type="http://schemas.openxmlformats.org/officeDocument/2006/relationships/image" Target="../media/image44.pict"/><Relationship Id="rId1" Type="http://schemas.openxmlformats.org/officeDocument/2006/relationships/image" Target="../media/image42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17AEE-3695-8147-96B3-10AC88436137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30B4B-1345-5843-ABDA-B3E6939CC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FC92-F7A9-6147-81F1-A11004BF0100}" type="datetimeFigureOut">
              <a:rPr lang="en-US" smtClean="0"/>
              <a:pPr/>
              <a:t>1/26/10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3FFA3-D3EE-EA46-A982-D6285F5D7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fld id="{D2CAB43A-DD73-9049-9D9E-62D37EF9E909}" type="slidenum">
              <a:rPr lang="en-US" smtClean="0"/>
              <a:pPr/>
              <a:t>1</a:t>
            </a:fld>
            <a:fld id="{ABE933FE-781C-6A4D-A8A4-BE817E93687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FFA3-D3EE-EA46-A982-D6285F5D78F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 it’s proportional</a:t>
            </a:r>
            <a:r>
              <a:rPr lang="en-US" baseline="0" dirty="0" smtClean="0"/>
              <a:t> to a power of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FFA3-D3EE-EA46-A982-D6285F5D78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FFA3-D3EE-EA46-A982-D6285F5D78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3FFA3-D3EE-EA46-A982-D6285F5D78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1D89694-6DCE-7C45-AC8B-A04EECE5E6C3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3A8D-0F43-4E44-A3D2-41C080E748A7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C625-3CA8-AB47-946F-16F859655FDA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95D6-3A52-9446-8BA0-4DB6140F20D9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265-6729-AB41-B6E1-B7806493DA1A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88640-2D6C-FC4E-A4C8-F347950B6C1E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EE23-2E0F-6C4A-AAE1-6B836BE93B75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F484-6B29-7F43-8986-3528B23EFB53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8445-15FB-C44B-B347-8513F07FBF74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448-7634-CC44-87EB-318E96BB04A4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C2CF-535F-8147-B629-44C8FD10B905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BCB5-DA06-D244-B201-1455E8EC8991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EDCA-555D-CF45-8C91-2D8EB8A5FFAC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F30DC9E-BD21-3441-BE27-9DAE5E368E53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9920-17F0-AD4D-8F5C-5E9118A01BBF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BC52-77AE-DE40-91D4-8A08F392F481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0FED-5437-8E44-8FC9-4095942C6DE6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9379-A0FA-4748-94A1-298338D16815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455-D2BA-4E44-A47D-12E02AF62D72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933F-D8C4-1445-879D-DD380B70A7D7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8.png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555F503-DC23-604A-9A64-F97AFE23CC7A}" type="datetime1">
              <a:rPr lang="en-US" smtClean="0"/>
              <a:pPr/>
              <a:t>1/26/10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02389C7-83D3-2946-9B44-2DE3B43F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1.bin"/><Relationship Id="rId4" Type="http://schemas.openxmlformats.org/officeDocument/2006/relationships/oleObject" Target="../embeddings/Microsoft_Equation18.bin"/><Relationship Id="rId5" Type="http://schemas.openxmlformats.org/officeDocument/2006/relationships/oleObject" Target="../embeddings/Microsoft_Equation19.bin"/><Relationship Id="rId7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9" Type="http://schemas.openxmlformats.org/officeDocument/2006/relationships/hyperlink" Target="http://www.youtube.com/watch?v=H7QsDs8ZRMI" TargetMode="External"/><Relationship Id="rId3" Type="http://schemas.openxmlformats.org/officeDocument/2006/relationships/oleObject" Target="../embeddings/Microsoft_Equation17.bin"/><Relationship Id="rId6" Type="http://schemas.openxmlformats.org/officeDocument/2006/relationships/oleObject" Target="../embeddings/Microsoft_Equation20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2.bin"/><Relationship Id="rId5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4.bin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7.bin"/><Relationship Id="rId4" Type="http://schemas.openxmlformats.org/officeDocument/2006/relationships/oleObject" Target="../embeddings/Microsoft_Equation2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5" Type="http://schemas.openxmlformats.org/officeDocument/2006/relationships/oleObject" Target="../embeddings/Microsoft_Equation2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8.bin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9.bin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35.bin"/><Relationship Id="rId4" Type="http://schemas.openxmlformats.org/officeDocument/2006/relationships/oleObject" Target="../embeddings/Microsoft_Equation31.bin"/><Relationship Id="rId5" Type="http://schemas.openxmlformats.org/officeDocument/2006/relationships/oleObject" Target="../embeddings/Microsoft_Equation32.bin"/><Relationship Id="rId7" Type="http://schemas.openxmlformats.org/officeDocument/2006/relationships/oleObject" Target="../embeddings/Microsoft_Equation3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36.bin"/><Relationship Id="rId3" Type="http://schemas.openxmlformats.org/officeDocument/2006/relationships/notesSlide" Target="../notesSlides/notesSlide4.xml"/><Relationship Id="rId6" Type="http://schemas.openxmlformats.org/officeDocument/2006/relationships/oleObject" Target="../embeddings/Microsoft_Equation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41.bin"/><Relationship Id="rId4" Type="http://schemas.openxmlformats.org/officeDocument/2006/relationships/image" Target="../media/image6.png"/><Relationship Id="rId5" Type="http://schemas.openxmlformats.org/officeDocument/2006/relationships/oleObject" Target="../embeddings/Microsoft_Equation38.bin"/><Relationship Id="rId7" Type="http://schemas.openxmlformats.org/officeDocument/2006/relationships/oleObject" Target="../embeddings/Microsoft_Equation40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42.bin"/><Relationship Id="rId3" Type="http://schemas.openxmlformats.org/officeDocument/2006/relationships/oleObject" Target="../embeddings/Microsoft_Equation37.bin"/><Relationship Id="rId6" Type="http://schemas.openxmlformats.org/officeDocument/2006/relationships/oleObject" Target="../embeddings/Microsoft_Equation39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6.bin"/><Relationship Id="rId3" Type="http://schemas.openxmlformats.org/officeDocument/2006/relationships/image" Target="../media/image18.png"/><Relationship Id="rId6" Type="http://schemas.openxmlformats.org/officeDocument/2006/relationships/oleObject" Target="../embeddings/Microsoft_Equation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7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4.png"/><Relationship Id="rId3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1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6.bin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7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2.bin"/><Relationship Id="rId6" Type="http://schemas.openxmlformats.org/officeDocument/2006/relationships/oleObject" Target="../embeddings/Microsoft_Equation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1" Type="http://schemas.openxmlformats.org/officeDocument/2006/relationships/video" Target="file://localhost/Users/omall/Downloads/diffusionmod.m4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00200"/>
            <a:ext cx="6477000" cy="3438144"/>
          </a:xfrm>
        </p:spPr>
        <p:txBody>
          <a:bodyPr/>
          <a:lstStyle/>
          <a:p>
            <a:r>
              <a:rPr lang="en-US" dirty="0" smtClean="0"/>
              <a:t>Lecture 4</a:t>
            </a:r>
            <a:br>
              <a:rPr lang="en-US" dirty="0" smtClean="0"/>
            </a:br>
            <a:r>
              <a:rPr lang="en-US" dirty="0" smtClean="0"/>
              <a:t>  Linear Transport Model</a:t>
            </a:r>
            <a:br>
              <a:rPr lang="en-US" dirty="0" smtClean="0"/>
            </a:br>
            <a:r>
              <a:rPr lang="en-US" dirty="0" smtClean="0"/>
              <a:t>  Non-Linear phenomenon</a:t>
            </a:r>
            <a:br>
              <a:rPr lang="en-US" dirty="0" smtClean="0"/>
            </a:br>
            <a:r>
              <a:rPr lang="en-US" dirty="0" smtClean="0"/>
              <a:t>  Exponential Change</a:t>
            </a:r>
            <a:br>
              <a:rPr lang="en-US" dirty="0" smtClean="0"/>
            </a:br>
            <a:r>
              <a:rPr lang="en-US" dirty="0" smtClean="0"/>
              <a:t>  Capacitors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Orpheus Mall – Physics 7B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r>
              <a:rPr lang="en-US" dirty="0" smtClean="0"/>
              <a:t>Linear Transport Model: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21" y="922626"/>
            <a:ext cx="4382690" cy="575111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1800" dirty="0" smtClean="0"/>
              <a:t>Q: What causes flow in a wire? </a:t>
            </a:r>
            <a:r>
              <a:rPr lang="en-US" sz="1800" dirty="0" smtClean="0">
                <a:solidFill>
                  <a:srgbClr val="FF0000"/>
                </a:solidFill>
              </a:rPr>
              <a:t>Δc</a:t>
            </a:r>
            <a:r>
              <a:rPr lang="en-US" sz="1800" dirty="0" smtClean="0"/>
              <a:t> 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Q: What resists/allows flow?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baseline="-25000" dirty="0" smtClean="0">
                <a:solidFill>
                  <a:srgbClr val="FF0000"/>
                </a:solidFill>
              </a:rPr>
              <a:t>d</a:t>
            </a:r>
            <a:r>
              <a:rPr lang="en-US" sz="1800" dirty="0" smtClean="0">
                <a:solidFill>
                  <a:srgbClr val="FF0000"/>
                </a:solidFill>
              </a:rPr>
              <a:t> / D</a:t>
            </a:r>
            <a:endParaRPr lang="en-US" sz="1800" baseline="-25000" dirty="0" smtClean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1800" dirty="0" smtClean="0"/>
              <a:t>Q: What flows? Particles: </a:t>
            </a:r>
            <a:r>
              <a:rPr lang="en-US" sz="1800" dirty="0" smtClean="0">
                <a:solidFill>
                  <a:srgbClr val="FF0000"/>
                </a:solidFill>
              </a:rPr>
              <a:t>#part/Δt = </a:t>
            </a:r>
            <a:r>
              <a:rPr lang="en-US" sz="1800" b="1" dirty="0" smtClean="0">
                <a:solidFill>
                  <a:srgbClr val="FF0000"/>
                </a:solidFill>
              </a:rPr>
              <a:t>I</a:t>
            </a:r>
            <a:r>
              <a:rPr lang="en-US" sz="1800" b="1" baseline="-25000" dirty="0" smtClean="0">
                <a:solidFill>
                  <a:srgbClr val="FF0000"/>
                </a:solidFill>
              </a:rPr>
              <a:t>d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1800" dirty="0" smtClean="0"/>
              <a:t>Thus Flux should be a property of these values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Relating all these we have:</a:t>
            </a:r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  <a:buNone/>
            </a:pP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dirty="0" smtClean="0"/>
              <a:t>From here we can determine flux through any point of the tube using:</a:t>
            </a:r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dirty="0" smtClean="0"/>
              <a:t>We get: 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793875" y="3500438"/>
          <a:ext cx="1376363" cy="322262"/>
        </p:xfrm>
        <a:graphic>
          <a:graphicData uri="http://schemas.openxmlformats.org/presentationml/2006/ole">
            <p:oleObj spid="_x0000_s46082" name="Equation" r:id="rId3" imgW="863600" imgH="20320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809625" y="4954588"/>
          <a:ext cx="1162050" cy="601662"/>
        </p:xfrm>
        <a:graphic>
          <a:graphicData uri="http://schemas.openxmlformats.org/presentationml/2006/ole">
            <p:oleObj spid="_x0000_s46083" name="Equation" r:id="rId4" imgW="762000" imgH="393700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952625" y="6054725"/>
          <a:ext cx="1658938" cy="619125"/>
        </p:xfrm>
        <a:graphic>
          <a:graphicData uri="http://schemas.openxmlformats.org/presentationml/2006/ole">
            <p:oleObj spid="_x0000_s46084" name="Equation" r:id="rId5" imgW="1054100" imgH="39370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790825" y="4991100"/>
          <a:ext cx="798513" cy="619125"/>
        </p:xfrm>
        <a:graphic>
          <a:graphicData uri="http://schemas.openxmlformats.org/presentationml/2006/ole">
            <p:oleObj spid="_x0000_s46085" name="Equation" r:id="rId6" imgW="508000" imgH="393700" progId="Equation.3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3190722" y="3124200"/>
            <a:ext cx="1317252" cy="2177265"/>
          </a:xfrm>
          <a:custGeom>
            <a:avLst/>
            <a:gdLst>
              <a:gd name="connsiteX0" fmla="*/ 345231 w 1124056"/>
              <a:gd name="connsiteY0" fmla="*/ 1888390 h 1888390"/>
              <a:gd name="connsiteX1" fmla="*/ 1048023 w 1124056"/>
              <a:gd name="connsiteY1" fmla="*/ 1506192 h 1888390"/>
              <a:gd name="connsiteX2" fmla="*/ 801429 w 1124056"/>
              <a:gd name="connsiteY2" fmla="*/ 211648 h 1888390"/>
              <a:gd name="connsiteX3" fmla="*/ 0 w 1124056"/>
              <a:gd name="connsiteY3" fmla="*/ 236306 h 188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056" h="1888390">
                <a:moveTo>
                  <a:pt x="345231" y="1888390"/>
                </a:moveTo>
                <a:cubicBezTo>
                  <a:pt x="658610" y="1837019"/>
                  <a:pt x="971990" y="1785649"/>
                  <a:pt x="1048023" y="1506192"/>
                </a:cubicBezTo>
                <a:cubicBezTo>
                  <a:pt x="1124056" y="1226735"/>
                  <a:pt x="976099" y="423296"/>
                  <a:pt x="801429" y="211648"/>
                </a:cubicBezTo>
                <a:cubicBezTo>
                  <a:pt x="626759" y="0"/>
                  <a:pt x="313379" y="118153"/>
                  <a:pt x="0" y="2363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H="1">
            <a:off x="2971800" y="3396655"/>
            <a:ext cx="218922" cy="10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101631" y="3413075"/>
            <a:ext cx="2149474" cy="1703455"/>
          </a:xfrm>
          <a:custGeom>
            <a:avLst/>
            <a:gdLst>
              <a:gd name="connsiteX0" fmla="*/ 0 w 2149474"/>
              <a:gd name="connsiteY0" fmla="*/ 1343860 h 1343860"/>
              <a:gd name="connsiteX1" fmla="*/ 1331605 w 2149474"/>
              <a:gd name="connsiteY1" fmla="*/ 1109610 h 1343860"/>
              <a:gd name="connsiteX2" fmla="*/ 2046727 w 2149474"/>
              <a:gd name="connsiteY2" fmla="*/ 1084952 h 1343860"/>
              <a:gd name="connsiteX3" fmla="*/ 1948089 w 2149474"/>
              <a:gd name="connsiteY3" fmla="*/ 172606 h 1343860"/>
              <a:gd name="connsiteX4" fmla="*/ 1689166 w 2149474"/>
              <a:gd name="connsiteY4" fmla="*/ 49317 h 1343860"/>
              <a:gd name="connsiteX5" fmla="*/ 1689166 w 2149474"/>
              <a:gd name="connsiteY5" fmla="*/ 49317 h 13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474" h="1343860">
                <a:moveTo>
                  <a:pt x="0" y="1343860"/>
                </a:moveTo>
                <a:cubicBezTo>
                  <a:pt x="495242" y="1248310"/>
                  <a:pt x="990484" y="1152761"/>
                  <a:pt x="1331605" y="1109610"/>
                </a:cubicBezTo>
                <a:cubicBezTo>
                  <a:pt x="1672726" y="1066459"/>
                  <a:pt x="1943980" y="1241119"/>
                  <a:pt x="2046727" y="1084952"/>
                </a:cubicBezTo>
                <a:cubicBezTo>
                  <a:pt x="2149474" y="928785"/>
                  <a:pt x="2007682" y="345212"/>
                  <a:pt x="1948089" y="172606"/>
                </a:cubicBezTo>
                <a:cubicBezTo>
                  <a:pt x="1888496" y="0"/>
                  <a:pt x="1689166" y="49317"/>
                  <a:pt x="1689166" y="49317"/>
                </a:cubicBezTo>
                <a:lnTo>
                  <a:pt x="1689166" y="4931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>
          <a:xfrm flipH="1">
            <a:off x="3190722" y="3475588"/>
            <a:ext cx="600075" cy="85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4580511" y="3413075"/>
            <a:ext cx="4382690" cy="326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r>
              <a:rPr lang="en-US" dirty="0" smtClean="0"/>
              <a:t>However, that’s for a section of the tube, we want the flux at any point in the tube.  Thus we take the limit as ΔL becomes small: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lang="en-US" dirty="0" smtClean="0"/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r>
              <a:rPr lang="en-US" dirty="0" smtClean="0"/>
              <a:t>This is known as Fick’s law where D is the diffusion constant.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838825" y="4689475"/>
          <a:ext cx="2039938" cy="854075"/>
        </p:xfrm>
        <a:graphic>
          <a:graphicData uri="http://schemas.openxmlformats.org/presentationml/2006/ole">
            <p:oleObj spid="_x0000_s46086" name="Equation" r:id="rId8" imgW="939800" imgH="393700" progId="Equation.3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761074" y="2565462"/>
            <a:ext cx="24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flux of particles at this point?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80511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 smtClean="0">
                <a:hlinkClick r:id="rId9"/>
              </a:rPr>
              <a:t>http://www.youtube.com/watch?v=H7QsDs8ZRMI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1" name="Can 20"/>
          <p:cNvSpPr/>
          <p:nvPr/>
        </p:nvSpPr>
        <p:spPr>
          <a:xfrm rot="5400000">
            <a:off x="6248400" y="152400"/>
            <a:ext cx="914400" cy="3352800"/>
          </a:xfrm>
          <a:prstGeom prst="can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bg2"/>
              </a:gs>
            </a:gsLst>
            <a:lin ang="16200000" scaled="0"/>
            <a:tileRect/>
          </a:gra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51105" y="922626"/>
            <a:ext cx="204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conc. of Br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315201" y="9226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conc. of Br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Up Arrow 24"/>
          <p:cNvSpPr/>
          <p:nvPr/>
        </p:nvSpPr>
        <p:spPr>
          <a:xfrm>
            <a:off x="6477000" y="2470666"/>
            <a:ext cx="228600" cy="4179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n 26"/>
          <p:cNvSpPr/>
          <p:nvPr/>
        </p:nvSpPr>
        <p:spPr>
          <a:xfrm rot="5400000">
            <a:off x="5410200" y="990600"/>
            <a:ext cx="914400" cy="1676400"/>
          </a:xfrm>
          <a:prstGeom prst="can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r>
              <a:rPr lang="en-US" sz="3400" dirty="0" smtClean="0"/>
              <a:t>Q: Why is it called the </a:t>
            </a:r>
            <a:r>
              <a:rPr lang="en-US" sz="3400" b="1" u="sng" dirty="0" smtClean="0"/>
              <a:t>Linear</a:t>
            </a:r>
            <a:r>
              <a:rPr lang="en-US" sz="3400" dirty="0" smtClean="0"/>
              <a:t> Transport Model?</a:t>
            </a:r>
            <a:endParaRPr lang="en-US" sz="3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68362"/>
            <a:ext cx="4876800" cy="56848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generalized Linear Transport Model equation for flux due to a potential difference phi is: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i="1" dirty="0" smtClean="0">
                <a:ea typeface="Lucida Grande"/>
                <a:cs typeface="Lucida Grande"/>
              </a:rPr>
              <a:t>ϕ</a:t>
            </a:r>
            <a:r>
              <a:rPr lang="en-US" sz="2000" dirty="0" smtClean="0">
                <a:ea typeface="Lucida Grande"/>
                <a:cs typeface="Lucida Grande"/>
              </a:rPr>
              <a:t> may stand for head, voltage, temperature, concentration, etc.  What is </a:t>
            </a:r>
            <a:r>
              <a:rPr lang="en-US" sz="2000" i="1" dirty="0" smtClean="0">
                <a:ea typeface="Lucida Grande"/>
                <a:cs typeface="Lucida Grande"/>
              </a:rPr>
              <a:t>ϕ</a:t>
            </a:r>
            <a:r>
              <a:rPr lang="en-US" sz="2000" dirty="0" smtClean="0">
                <a:ea typeface="Lucida Grande"/>
                <a:cs typeface="Lucida Grande"/>
              </a:rPr>
              <a:t> as a function of x?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781300" y="1740287"/>
          <a:ext cx="1295400" cy="757527"/>
        </p:xfrm>
        <a:graphic>
          <a:graphicData uri="http://schemas.openxmlformats.org/presentationml/2006/ole">
            <p:oleObj spid="_x0000_s40962" name="Equation" r:id="rId3" imgW="673100" imgH="3937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334000" y="2895600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548981" y="2034381"/>
            <a:ext cx="23320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0" y="1192105"/>
            <a:ext cx="2819400" cy="2160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76525" y="68449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a typeface="Lucida Grande"/>
                <a:cs typeface="Lucida Grande"/>
              </a:rPr>
              <a:t>ϕ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23342" y="2831862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28600" y="3962400"/>
          <a:ext cx="3200400" cy="2148789"/>
        </p:xfrm>
        <a:graphic>
          <a:graphicData uri="http://schemas.openxmlformats.org/presentationml/2006/ole">
            <p:oleObj spid="_x0000_s40965" name="Equation" r:id="rId4" imgW="1816100" imgH="1219200" progId="Equation.3">
              <p:embed/>
            </p:oleObj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5571450" y="1449388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71180" y="1295499"/>
            <a:ext cx="410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ea typeface="Lucida Grande"/>
                <a:cs typeface="Lucida Grande"/>
              </a:rPr>
              <a:t>ϕ</a:t>
            </a:r>
            <a:r>
              <a:rPr lang="en-US" sz="1400" i="1" baseline="-25000" dirty="0" smtClean="0">
                <a:ea typeface="Lucida Grande"/>
                <a:cs typeface="Lucida Grande"/>
              </a:rPr>
              <a:t>0</a:t>
            </a:r>
            <a:endParaRPr lang="en-US" sz="14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33687" y="1740287"/>
            <a:ext cx="1216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a typeface="Lucida Grande"/>
                <a:cs typeface="Lucida Grande"/>
              </a:rPr>
              <a:t>−j/k = slope</a:t>
            </a:r>
            <a:endParaRPr lang="en-US" sz="16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728587" y="3505200"/>
            <a:ext cx="5410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indent="-463550" defTabSz="914400">
              <a:spcBef>
                <a:spcPts val="2000"/>
              </a:spcBef>
              <a:buSzPct val="90000"/>
              <a:buBlip>
                <a:blip r:embed="rId5"/>
              </a:buBlip>
            </a:pPr>
            <a:r>
              <a:rPr lang="en-US" dirty="0" smtClean="0"/>
              <a:t>Q: What assumptions did we make in order to make the flow </a:t>
            </a:r>
            <a:r>
              <a:rPr lang="en-US" dirty="0" smtClean="0"/>
              <a:t>linear and the flow rate constant over time?</a:t>
            </a:r>
            <a:endParaRPr lang="en-US" dirty="0" smtClean="0"/>
          </a:p>
          <a:p>
            <a:pPr marL="463550" indent="-463550" defTabSz="914400">
              <a:spcBef>
                <a:spcPts val="2000"/>
              </a:spcBef>
              <a:buSzPct val="90000"/>
              <a:buBlip>
                <a:blip r:embed="rId5"/>
              </a:buBlip>
            </a:pPr>
            <a:r>
              <a:rPr lang="en-US" dirty="0" smtClean="0"/>
              <a:t>Infinite Source: Source doesn’t run out, so potential doesn’t change with time, so far we’ve assumed a steady-state. No dependence of flow on time.</a:t>
            </a:r>
          </a:p>
          <a:p>
            <a:pPr marL="463550" indent="-463550" defTabSz="914400">
              <a:spcBef>
                <a:spcPts val="2000"/>
              </a:spcBef>
              <a:buSzPct val="90000"/>
              <a:buBlip>
                <a:blip r:embed="rId5"/>
              </a:buBlip>
            </a:pPr>
            <a:r>
              <a:rPr lang="en-US" dirty="0" smtClean="0"/>
              <a:t>Ideal flow (Laminar vs. Turbulent), negligible viscosity</a:t>
            </a:r>
          </a:p>
          <a:p>
            <a:pPr marL="463550" indent="-463550" defTabSz="914400">
              <a:spcBef>
                <a:spcPts val="2000"/>
              </a:spcBef>
              <a:buSzPct val="90000"/>
              <a:buBlip>
                <a:blip r:embed="rId5"/>
              </a:buBlip>
            </a:pPr>
            <a:r>
              <a:rPr lang="en-US" dirty="0" smtClean="0"/>
              <a:t>Resistance is not dependent on the potential</a:t>
            </a:r>
          </a:p>
          <a:p>
            <a:pPr marL="463550" indent="-463550" defTabSz="914400">
              <a:spcBef>
                <a:spcPts val="2000"/>
              </a:spcBef>
              <a:buSzPct val="90000"/>
              <a:buBlip>
                <a:blip r:embed="rId5"/>
              </a:buBlip>
            </a:pPr>
            <a:endParaRPr lang="en-US" dirty="0" smtClean="0"/>
          </a:p>
          <a:p>
            <a:pPr marL="463550" indent="-463550" defTabSz="914400">
              <a:spcBef>
                <a:spcPts val="2000"/>
              </a:spcBef>
              <a:buSzPct val="90000"/>
              <a:buBlip>
                <a:blip r:embed="rId5"/>
              </a:buBlip>
            </a:pPr>
            <a:endParaRPr lang="en-US" dirty="0" smtClean="0"/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/>
              <a:t>Non-Linear Phenomenon – Non Ohmic Resistors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2430" y="3048000"/>
            <a:ext cx="4134211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Ohm’s Law:</a:t>
            </a:r>
          </a:p>
          <a:p>
            <a:endParaRPr lang="en-US" dirty="0" smtClean="0"/>
          </a:p>
          <a:p>
            <a:r>
              <a:rPr lang="en-US" dirty="0" smtClean="0"/>
              <a:t>For a realistic Resistor thermal motion is dependent upon the current.</a:t>
            </a:r>
            <a:endParaRPr lang="en-US" dirty="0" smtClean="0"/>
          </a:p>
          <a:p>
            <a:r>
              <a:rPr lang="en-US" dirty="0" smtClean="0"/>
              <a:t>Current heats up resistor &gt; higher thermal motion &gt; lesser increase in current per increase in voltage.  </a:t>
            </a:r>
          </a:p>
          <a:p>
            <a:r>
              <a:rPr lang="en-US" dirty="0" smtClean="0"/>
              <a:t>Example: Computer Overheating</a:t>
            </a:r>
          </a:p>
          <a:p>
            <a:endParaRPr lang="en-US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419867" y="3695700"/>
          <a:ext cx="1486148" cy="381000"/>
        </p:xfrm>
        <a:graphic>
          <a:graphicData uri="http://schemas.openxmlformats.org/presentationml/2006/ole">
            <p:oleObj spid="_x0000_s53250" name="Equation" r:id="rId3" imgW="546100" imgH="139700" progId="Equation.3">
              <p:embed/>
            </p:oleObj>
          </a:graphicData>
        </a:graphic>
      </p:graphicFrame>
      <p:sp>
        <p:nvSpPr>
          <p:cNvPr id="10" name="Can 9"/>
          <p:cNvSpPr/>
          <p:nvPr/>
        </p:nvSpPr>
        <p:spPr>
          <a:xfrm rot="5400000">
            <a:off x="1790701" y="-495301"/>
            <a:ext cx="1752600" cy="5029202"/>
          </a:xfrm>
          <a:prstGeom prst="can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1883" y="170688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22923" y="134112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01003" y="198120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11643" y="243840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71563" y="225552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4283" y="256032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94523" y="179832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77403" y="134112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13601" y="170688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122161" y="234696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18401" y="207264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006843" y="152400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57163" y="213360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1361" y="2321765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28001" y="170688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660135" y="256032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677403" y="216408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27723" y="170688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70801" y="1249680"/>
            <a:ext cx="182880" cy="182880"/>
          </a:xfrm>
          <a:prstGeom prst="ellipse">
            <a:avLst/>
          </a:prstGeom>
          <a:gradFill flip="none" rotWithShape="1">
            <a:gsLst>
              <a:gs pos="74000">
                <a:srgbClr val="FF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-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25" idx="7"/>
          </p:cNvCxnSpPr>
          <p:nvPr/>
        </p:nvCxnSpPr>
        <p:spPr>
          <a:xfrm rot="5400000" flipH="1" flipV="1">
            <a:off x="562741" y="1539240"/>
            <a:ext cx="209662" cy="179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4"/>
          </p:cNvCxnSpPr>
          <p:nvPr/>
        </p:nvCxnSpPr>
        <p:spPr>
          <a:xfrm rot="16200000" flipH="1">
            <a:off x="1138163" y="1600200"/>
            <a:ext cx="365760" cy="213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2" idx="7"/>
          </p:cNvCxnSpPr>
          <p:nvPr/>
        </p:nvCxnSpPr>
        <p:spPr>
          <a:xfrm rot="5400000" flipH="1" flipV="1">
            <a:off x="1614301" y="1493520"/>
            <a:ext cx="209662" cy="270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7" idx="5"/>
          </p:cNvCxnSpPr>
          <p:nvPr/>
        </p:nvCxnSpPr>
        <p:spPr>
          <a:xfrm rot="16200000" flipH="1">
            <a:off x="1080901" y="2213498"/>
            <a:ext cx="301102" cy="148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7" idx="6"/>
          </p:cNvCxnSpPr>
          <p:nvPr/>
        </p:nvCxnSpPr>
        <p:spPr>
          <a:xfrm>
            <a:off x="940043" y="2225040"/>
            <a:ext cx="487680" cy="30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0" idx="6"/>
          </p:cNvCxnSpPr>
          <p:nvPr/>
        </p:nvCxnSpPr>
        <p:spPr>
          <a:xfrm flipV="1">
            <a:off x="757163" y="2438400"/>
            <a:ext cx="243840" cy="213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9" idx="6"/>
          </p:cNvCxnSpPr>
          <p:nvPr/>
        </p:nvCxnSpPr>
        <p:spPr>
          <a:xfrm>
            <a:off x="1854443" y="2346960"/>
            <a:ext cx="3352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6" idx="5"/>
          </p:cNvCxnSpPr>
          <p:nvPr/>
        </p:nvCxnSpPr>
        <p:spPr>
          <a:xfrm rot="16200000" flipH="1">
            <a:off x="2132461" y="1710578"/>
            <a:ext cx="209662" cy="148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8" idx="1"/>
          </p:cNvCxnSpPr>
          <p:nvPr/>
        </p:nvCxnSpPr>
        <p:spPr>
          <a:xfrm rot="16200000" flipV="1">
            <a:off x="2086741" y="2213498"/>
            <a:ext cx="327885" cy="175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1" idx="6"/>
          </p:cNvCxnSpPr>
          <p:nvPr/>
        </p:nvCxnSpPr>
        <p:spPr>
          <a:xfrm flipV="1">
            <a:off x="2860283" y="2164080"/>
            <a:ext cx="292358" cy="91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677403" y="1889760"/>
            <a:ext cx="322838" cy="91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2" idx="6"/>
          </p:cNvCxnSpPr>
          <p:nvPr/>
        </p:nvCxnSpPr>
        <p:spPr>
          <a:xfrm>
            <a:off x="2860283" y="1432560"/>
            <a:ext cx="3533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3" idx="5"/>
          </p:cNvCxnSpPr>
          <p:nvPr/>
        </p:nvCxnSpPr>
        <p:spPr>
          <a:xfrm rot="16200000" flipH="1">
            <a:off x="3384939" y="1847738"/>
            <a:ext cx="118222" cy="148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4" idx="5"/>
          </p:cNvCxnSpPr>
          <p:nvPr/>
        </p:nvCxnSpPr>
        <p:spPr>
          <a:xfrm rot="16200000" flipH="1">
            <a:off x="3278259" y="2503058"/>
            <a:ext cx="240142" cy="240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5" idx="7"/>
          </p:cNvCxnSpPr>
          <p:nvPr/>
        </p:nvCxnSpPr>
        <p:spPr>
          <a:xfrm rot="5400000" flipH="1" flipV="1">
            <a:off x="3611690" y="1796471"/>
            <a:ext cx="365760" cy="240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8" idx="1"/>
          </p:cNvCxnSpPr>
          <p:nvPr/>
        </p:nvCxnSpPr>
        <p:spPr>
          <a:xfrm rot="16200000" flipV="1">
            <a:off x="4098315" y="2078719"/>
            <a:ext cx="116634" cy="423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3" idx="6"/>
          </p:cNvCxnSpPr>
          <p:nvPr/>
        </p:nvCxnSpPr>
        <p:spPr>
          <a:xfrm>
            <a:off x="3853681" y="1341120"/>
            <a:ext cx="274320" cy="182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9" idx="6"/>
          </p:cNvCxnSpPr>
          <p:nvPr/>
        </p:nvCxnSpPr>
        <p:spPr>
          <a:xfrm>
            <a:off x="4310881" y="1798320"/>
            <a:ext cx="365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0" idx="6"/>
          </p:cNvCxnSpPr>
          <p:nvPr/>
        </p:nvCxnSpPr>
        <p:spPr>
          <a:xfrm flipV="1">
            <a:off x="3843015" y="2438400"/>
            <a:ext cx="224026" cy="213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791200" y="3276600"/>
            <a:ext cx="2895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4877594" y="2286794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6021388" y="1249680"/>
            <a:ext cx="2360612" cy="202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621278" y="685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applied</a:t>
            </a:r>
            <a:endParaRPr lang="en-US" baseline="-25000" dirty="0"/>
          </a:p>
        </p:txBody>
      </p:sp>
      <p:sp>
        <p:nvSpPr>
          <p:cNvPr id="97" name="TextBox 96"/>
          <p:cNvSpPr txBox="1"/>
          <p:nvPr/>
        </p:nvSpPr>
        <p:spPr>
          <a:xfrm>
            <a:off x="8286690" y="3430588"/>
            <a:ext cx="84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measured</a:t>
            </a:r>
            <a:endParaRPr lang="en-US" baseline="-25000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5808241" y="6182280"/>
            <a:ext cx="2895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4894635" y="5192474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638319" y="35914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applied</a:t>
            </a:r>
            <a:endParaRPr lang="en-US" baseline="-25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303731" y="6336268"/>
            <a:ext cx="84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measured</a:t>
            </a:r>
            <a:endParaRPr lang="en-US" baseline="-25000" dirty="0"/>
          </a:p>
        </p:txBody>
      </p:sp>
      <p:sp>
        <p:nvSpPr>
          <p:cNvPr id="103" name="Freeform 102"/>
          <p:cNvSpPr/>
          <p:nvPr/>
        </p:nvSpPr>
        <p:spPr>
          <a:xfrm>
            <a:off x="6041544" y="4660358"/>
            <a:ext cx="2564574" cy="1528794"/>
          </a:xfrm>
          <a:custGeom>
            <a:avLst/>
            <a:gdLst>
              <a:gd name="connsiteX0" fmla="*/ 0 w 2564574"/>
              <a:gd name="connsiteY0" fmla="*/ 1528794 h 1528794"/>
              <a:gd name="connsiteX1" fmla="*/ 1035693 w 2564574"/>
              <a:gd name="connsiteY1" fmla="*/ 431514 h 1528794"/>
              <a:gd name="connsiteX2" fmla="*/ 2564574 w 2564574"/>
              <a:gd name="connsiteY2" fmla="*/ 0 h 152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574" h="1528794">
                <a:moveTo>
                  <a:pt x="0" y="1528794"/>
                </a:moveTo>
                <a:cubicBezTo>
                  <a:pt x="304132" y="1107553"/>
                  <a:pt x="608264" y="686313"/>
                  <a:pt x="1035693" y="431514"/>
                </a:cubicBezTo>
                <a:cubicBezTo>
                  <a:pt x="1463122" y="176715"/>
                  <a:pt x="2013848" y="88357"/>
                  <a:pt x="256457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6029214" y="4019250"/>
            <a:ext cx="2515255" cy="2157573"/>
          </a:xfrm>
          <a:custGeom>
            <a:avLst/>
            <a:gdLst>
              <a:gd name="connsiteX0" fmla="*/ 0 w 2515255"/>
              <a:gd name="connsiteY0" fmla="*/ 2157573 h 2157573"/>
              <a:gd name="connsiteX1" fmla="*/ 1516551 w 2515255"/>
              <a:gd name="connsiteY1" fmla="*/ 1504137 h 2157573"/>
              <a:gd name="connsiteX2" fmla="*/ 2515255 w 2515255"/>
              <a:gd name="connsiteY2" fmla="*/ 0 h 21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5255" h="2157573">
                <a:moveTo>
                  <a:pt x="0" y="2157573"/>
                </a:moveTo>
                <a:cubicBezTo>
                  <a:pt x="548671" y="2010652"/>
                  <a:pt x="1097342" y="1863732"/>
                  <a:pt x="1516551" y="1504137"/>
                </a:cubicBezTo>
                <a:cubicBezTo>
                  <a:pt x="1935760" y="1144542"/>
                  <a:pt x="2225507" y="572271"/>
                  <a:pt x="2515255" y="0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490821" y="5421867"/>
            <a:ext cx="165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Semiconductors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17165" y="4475692"/>
            <a:ext cx="200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Non-ohmic resistors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97202" y="1428988"/>
            <a:ext cx="200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Ohmic resistors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1698345" y="800100"/>
            <a:ext cx="1698136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505200" y="6858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drift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/>
              <a:t>Non-Linear Phenomenon – Dependence on source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5807756"/>
          </a:xfrm>
        </p:spPr>
        <p:txBody>
          <a:bodyPr/>
          <a:lstStyle/>
          <a:p>
            <a:r>
              <a:rPr lang="en-US" sz="2000" dirty="0" smtClean="0"/>
              <a:t>Recall Toricelli's result</a:t>
            </a:r>
          </a:p>
          <a:p>
            <a:r>
              <a:rPr lang="en-US" sz="2000" dirty="0" smtClean="0"/>
              <a:t>Note, for a realistic tank, the v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depends on the height of the fluid in the tank.  Thus the</a:t>
            </a:r>
            <a:r>
              <a:rPr lang="en-US" sz="2000" dirty="0" smtClean="0"/>
              <a:t> flow rate </a:t>
            </a:r>
            <a:r>
              <a:rPr lang="en-US" sz="2000" dirty="0" smtClean="0"/>
              <a:t>changes with time!</a:t>
            </a:r>
          </a:p>
          <a:p>
            <a:r>
              <a:rPr lang="en-US" sz="2000" dirty="0" smtClean="0"/>
              <a:t>More specifically we can say that the current depends upon the volume of fluid in the tank.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What function is it’s own derivative?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57200" y="1333500"/>
            <a:ext cx="2438400" cy="2514600"/>
          </a:xfrm>
          <a:prstGeom prst="can">
            <a:avLst/>
          </a:prstGeom>
          <a:solidFill>
            <a:srgbClr val="00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3276600"/>
            <a:ext cx="457200" cy="190500"/>
          </a:xfrm>
          <a:prstGeom prst="rect">
            <a:avLst/>
          </a:prstGeom>
          <a:solidFill>
            <a:srgbClr val="00FF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57200" y="1028700"/>
            <a:ext cx="2438400" cy="2819400"/>
          </a:xfrm>
          <a:prstGeom prst="can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3314700" y="3429000"/>
            <a:ext cx="609600" cy="533400"/>
          </a:xfrm>
          <a:prstGeom prst="curvedConnector3">
            <a:avLst>
              <a:gd name="adj1" fmla="val 318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457200" y="4876800"/>
          <a:ext cx="3108325" cy="1464356"/>
        </p:xfrm>
        <a:graphic>
          <a:graphicData uri="http://schemas.openxmlformats.org/presentationml/2006/ole">
            <p:oleObj spid="_x0000_s52226" name="Equation" r:id="rId4" imgW="1993900" imgH="939800" progId="Equation.3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5524500" y="3467100"/>
          <a:ext cx="1784350" cy="1447800"/>
        </p:xfrm>
        <a:graphic>
          <a:graphicData uri="http://schemas.openxmlformats.org/presentationml/2006/ole">
            <p:oleObj spid="_x0000_s52227" name="Equation" r:id="rId5" imgW="1079500" imgH="876300" progId="Equation.3">
              <p:embed/>
            </p:oleObj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5367338" y="5453063"/>
          <a:ext cx="2320925" cy="1268412"/>
        </p:xfrm>
        <a:graphic>
          <a:graphicData uri="http://schemas.openxmlformats.org/presentationml/2006/ole">
            <p:oleObj spid="_x0000_s52228" name="Equation" r:id="rId6" imgW="1206500" imgH="6604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467600" y="3386435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 V is volume not potential and the negative sign is for decrease in volume with time.</a:t>
            </a:r>
            <a:endParaRPr lang="en-US" sz="16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/>
              <a:t>Exponential Change: Population Growth 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1" y="685800"/>
            <a:ext cx="4967748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rate of increase of a population is proportional to the population.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p</a:t>
            </a:r>
            <a:r>
              <a:rPr lang="en-US" baseline="-25000" dirty="0" smtClean="0"/>
              <a:t>0</a:t>
            </a:r>
            <a:r>
              <a:rPr lang="en-US" dirty="0" smtClean="0"/>
              <a:t> is the population at time t = 0</a:t>
            </a:r>
          </a:p>
          <a:p>
            <a:r>
              <a:rPr lang="en-US" dirty="0" smtClean="0"/>
              <a:t>Note: the time it takes for the population to double is known as doubling time, shown as t</a:t>
            </a:r>
            <a:r>
              <a:rPr lang="en-US" baseline="-25000" dirty="0" smtClean="0"/>
              <a:t>2</a:t>
            </a:r>
            <a:r>
              <a:rPr lang="en-US" dirty="0" smtClean="0"/>
              <a:t> on the plot</a:t>
            </a:r>
            <a:endParaRPr lang="en-US" baseline="-25000" dirty="0" smtClean="0"/>
          </a:p>
          <a:p>
            <a:r>
              <a:rPr lang="en-US" dirty="0" smtClean="0"/>
              <a:t>Note: sometimes you’ll see equation 2 with the Greek letter tau τ known as the time constant.  τis the amount of time it takes for the population to increase by a factor of </a:t>
            </a:r>
            <a:r>
              <a:rPr lang="en-US" i="1" dirty="0" smtClean="0"/>
              <a:t>e = 2.7183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30036" y="3869014"/>
            <a:ext cx="320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421330" y="2888839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5176239" y="1779347"/>
            <a:ext cx="3163139" cy="2045671"/>
          </a:xfrm>
          <a:custGeom>
            <a:avLst/>
            <a:gdLst>
              <a:gd name="connsiteX0" fmla="*/ 0 w 3163139"/>
              <a:gd name="connsiteY0" fmla="*/ 2116486 h 2116486"/>
              <a:gd name="connsiteX1" fmla="*/ 1646243 w 3163139"/>
              <a:gd name="connsiteY1" fmla="*/ 1540331 h 2116486"/>
              <a:gd name="connsiteX2" fmla="*/ 3163139 w 3163139"/>
              <a:gd name="connsiteY2" fmla="*/ 0 h 211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3139" h="2116486">
                <a:moveTo>
                  <a:pt x="0" y="2116486"/>
                </a:moveTo>
                <a:cubicBezTo>
                  <a:pt x="559526" y="2004782"/>
                  <a:pt x="1119053" y="1893079"/>
                  <a:pt x="1646243" y="1540331"/>
                </a:cubicBezTo>
                <a:cubicBezTo>
                  <a:pt x="2173433" y="1187583"/>
                  <a:pt x="2668286" y="593791"/>
                  <a:pt x="3163139" y="0"/>
                </a:cubicBezTo>
              </a:path>
            </a:pathLst>
          </a:cu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6239" y="1594682"/>
            <a:ext cx="135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87417" y="391374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49236" y="3411814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49236" y="2878414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51066" y="3128170"/>
            <a:ext cx="379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997397" y="2682638"/>
            <a:ext cx="49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2p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191962" y="3868220"/>
            <a:ext cx="301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54036" y="2878414"/>
            <a:ext cx="59436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853890" y="3374508"/>
            <a:ext cx="990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76411" y="3913742"/>
            <a:ext cx="33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600200" y="1594682"/>
          <a:ext cx="1820053" cy="1817132"/>
        </p:xfrm>
        <a:graphic>
          <a:graphicData uri="http://schemas.openxmlformats.org/presentationml/2006/ole">
            <p:oleObj spid="_x0000_s56322" name="Equation" r:id="rId3" imgW="1028700" imgH="1028700" progId="Equation.3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6449236" y="251067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5995" y="2313306"/>
            <a:ext cx="47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e</a:t>
            </a:r>
            <a:r>
              <a:rPr lang="en-US" dirty="0" smtClean="0"/>
              <a:t>p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609256" y="2509082"/>
            <a:ext cx="1064541" cy="317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994625" y="3191430"/>
            <a:ext cx="135834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524509" y="3868220"/>
            <a:ext cx="301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10546" y="39137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τ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51066" y="541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a good idea to know these!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120149" y="4070733"/>
            <a:ext cx="179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there is an asymptote along the </a:t>
            </a:r>
            <a:r>
              <a:rPr lang="en-US" dirty="0" err="1" smtClean="0"/>
              <a:t>x</a:t>
            </a:r>
            <a:r>
              <a:rPr lang="en-US" dirty="0" smtClean="0"/>
              <a:t> axis </a:t>
            </a:r>
            <a:endParaRPr lang="en-US" dirty="0"/>
          </a:p>
        </p:txBody>
      </p:sp>
      <p:sp>
        <p:nvSpPr>
          <p:cNvPr id="43" name="Up Arrow 42"/>
          <p:cNvSpPr/>
          <p:nvPr/>
        </p:nvSpPr>
        <p:spPr>
          <a:xfrm>
            <a:off x="7242800" y="4724400"/>
            <a:ext cx="430203" cy="685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/>
              <a:t>Exponential Change: Nuclear Decay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1" y="685800"/>
            <a:ext cx="4967748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rate of decay of a Radioactive isotope is proportional to the amount of material remaining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Note: the time it takes for the material to be reduced by ½ is called the half life, denoted by t</a:t>
            </a:r>
            <a:r>
              <a:rPr lang="en-US" baseline="-25000" dirty="0" smtClean="0"/>
              <a:t>½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Note: sometimes you’ll see equation 2 with the Greek letter tau τ known as the time constant.  τis the amount of time it takes for the material to decrease by a factor of </a:t>
            </a:r>
            <a:r>
              <a:rPr lang="en-US" i="1" dirty="0" smtClean="0"/>
              <a:t>e = 2.7183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30036" y="3869014"/>
            <a:ext cx="320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421330" y="2888839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42878" y="1509058"/>
            <a:ext cx="118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Amount 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87417" y="391374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50824" y="333179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50824" y="314553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74523" y="2777792"/>
            <a:ext cx="6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/2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058145" y="3818656"/>
            <a:ext cx="301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14661" y="3143948"/>
            <a:ext cx="59436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846488" y="3508069"/>
            <a:ext cx="72189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11841" y="3886067"/>
            <a:ext cx="48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endParaRPr lang="en-US" baseline="-250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905000" y="1693724"/>
          <a:ext cx="2074863" cy="1974850"/>
        </p:xfrm>
        <a:graphic>
          <a:graphicData uri="http://schemas.openxmlformats.org/presentationml/2006/ole">
            <p:oleObj spid="_x0000_s58370" name="Equation" r:id="rId3" imgW="1079500" imgH="1028700" progId="Equation.3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6449236" y="251067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01241" y="2199720"/>
            <a:ext cx="43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601636" y="3328614"/>
            <a:ext cx="922881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276867" y="3577852"/>
            <a:ext cx="498476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374435" y="3869808"/>
            <a:ext cx="301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16768" y="39137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τ</a:t>
            </a:r>
            <a:endParaRPr lang="en-US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6151066" y="541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a good idea to know these!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393764" y="2220618"/>
            <a:ext cx="179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there is an asymptote along the </a:t>
            </a:r>
            <a:r>
              <a:rPr lang="en-US" dirty="0" err="1" smtClean="0"/>
              <a:t>x</a:t>
            </a:r>
            <a:r>
              <a:rPr lang="en-US" dirty="0" smtClean="0"/>
              <a:t> axis </a:t>
            </a:r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>
            <a:off x="7242800" y="4724400"/>
            <a:ext cx="430203" cy="685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196930" y="1928353"/>
            <a:ext cx="2116599" cy="1740221"/>
          </a:xfrm>
          <a:custGeom>
            <a:avLst/>
            <a:gdLst>
              <a:gd name="connsiteX0" fmla="*/ 2116599 w 2116599"/>
              <a:gd name="connsiteY0" fmla="*/ 1740221 h 1740221"/>
              <a:gd name="connsiteX1" fmla="*/ 905434 w 2116599"/>
              <a:gd name="connsiteY1" fmla="*/ 1117034 h 1740221"/>
              <a:gd name="connsiteX2" fmla="*/ 0 w 2116599"/>
              <a:gd name="connsiteY2" fmla="*/ 0 h 174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599" h="1740221">
                <a:moveTo>
                  <a:pt x="2116599" y="1740221"/>
                </a:moveTo>
                <a:cubicBezTo>
                  <a:pt x="1687399" y="1573646"/>
                  <a:pt x="1258200" y="1407071"/>
                  <a:pt x="905434" y="1117034"/>
                </a:cubicBezTo>
                <a:cubicBezTo>
                  <a:pt x="552668" y="826997"/>
                  <a:pt x="276334" y="413498"/>
                  <a:pt x="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86296" y="3145536"/>
            <a:ext cx="63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/</a:t>
            </a:r>
            <a:r>
              <a:rPr lang="en-US" i="1" dirty="0" smtClean="0"/>
              <a:t>e</a:t>
            </a:r>
            <a:endParaRPr lang="en-US" i="1" baseline="-250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/>
              <a:t>Exponential Change: Newton’s Law of Cooling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1" y="685800"/>
            <a:ext cx="4967748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rate of cooling of a warm beverage at room temperature is proportional to the temperature difference between the beverage and the room.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Note: the time it takes for the beverage to be cooled by ½ is called the half life, denoted by t</a:t>
            </a:r>
            <a:r>
              <a:rPr lang="en-US" baseline="-25000" dirty="0" smtClean="0"/>
              <a:t>½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Note: sometimes you’ll see equation 2 with the Greek letter tau τ known as the time constant.  τis the amount of time it takes for the temperature difference to decrease by a factor of </a:t>
            </a:r>
            <a:r>
              <a:rPr lang="en-US" i="1" dirty="0" smtClean="0"/>
              <a:t>e = 2.7183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30036" y="4454251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178915" y="3132842"/>
            <a:ext cx="28486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89711" y="15594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77944" y="44728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50824" y="333179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50824" y="3145536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4236" y="2777792"/>
            <a:ext cx="85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ΔT</a:t>
            </a:r>
            <a:r>
              <a:rPr lang="en-US" baseline="-25000" dirty="0" smtClean="0"/>
              <a:t>0</a:t>
            </a:r>
            <a:r>
              <a:rPr lang="en-US" dirty="0" smtClean="0"/>
              <a:t>/2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058145" y="4405481"/>
            <a:ext cx="301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14661" y="3143948"/>
            <a:ext cx="59436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628911" y="3727234"/>
            <a:ext cx="1158633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11841" y="4472892"/>
            <a:ext cx="48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endParaRPr lang="en-US" baseline="-250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209675" y="1928813"/>
          <a:ext cx="3467100" cy="1974850"/>
        </p:xfrm>
        <a:graphic>
          <a:graphicData uri="http://schemas.openxmlformats.org/presentationml/2006/ole">
            <p:oleObj spid="_x0000_s60418" name="Equation" r:id="rId4" imgW="1803400" imgH="1028700" progId="Equation.3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6449236" y="251067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00955" y="2199720"/>
            <a:ext cx="63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ΔT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601636" y="3328614"/>
            <a:ext cx="922881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963684" y="3891035"/>
            <a:ext cx="1124843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374435" y="4456633"/>
            <a:ext cx="301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16768" y="450056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τ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352308" y="2225381"/>
            <a:ext cx="179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there is an asymptote at T</a:t>
            </a:r>
            <a:r>
              <a:rPr lang="en-US" baseline="-25000" dirty="0" smtClean="0"/>
              <a:t>rm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685255" y="3145536"/>
            <a:ext cx="84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ΔT</a:t>
            </a:r>
            <a:r>
              <a:rPr lang="en-US" baseline="-25000" dirty="0" smtClean="0"/>
              <a:t>0</a:t>
            </a:r>
            <a:r>
              <a:rPr lang="en-US" dirty="0" smtClean="0"/>
              <a:t>/</a:t>
            </a:r>
            <a:r>
              <a:rPr lang="en-US" i="1" dirty="0" smtClean="0"/>
              <a:t>e</a:t>
            </a:r>
            <a:endParaRPr lang="en-US" i="1" baseline="-250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230036" y="3902075"/>
            <a:ext cx="36576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033745" y="3668574"/>
            <a:ext cx="499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rm</a:t>
            </a:r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6291001" y="1998903"/>
            <a:ext cx="2387053" cy="1799012"/>
          </a:xfrm>
          <a:custGeom>
            <a:avLst/>
            <a:gdLst>
              <a:gd name="connsiteX0" fmla="*/ 0 w 2387053"/>
              <a:gd name="connsiteY0" fmla="*/ 0 h 1799012"/>
              <a:gd name="connsiteX1" fmla="*/ 682016 w 2387053"/>
              <a:gd name="connsiteY1" fmla="*/ 940660 h 1799012"/>
              <a:gd name="connsiteX2" fmla="*/ 1752074 w 2387053"/>
              <a:gd name="connsiteY2" fmla="*/ 1610880 h 1799012"/>
              <a:gd name="connsiteX3" fmla="*/ 2387053 w 2387053"/>
              <a:gd name="connsiteY3" fmla="*/ 1799012 h 179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053" h="1799012">
                <a:moveTo>
                  <a:pt x="0" y="0"/>
                </a:moveTo>
                <a:cubicBezTo>
                  <a:pt x="195002" y="336090"/>
                  <a:pt x="390004" y="672180"/>
                  <a:pt x="682016" y="940660"/>
                </a:cubicBezTo>
                <a:cubicBezTo>
                  <a:pt x="974028" y="1209140"/>
                  <a:pt x="1467901" y="1467821"/>
                  <a:pt x="1752074" y="1610880"/>
                </a:cubicBezTo>
                <a:cubicBezTo>
                  <a:pt x="2036247" y="1753939"/>
                  <a:pt x="2211650" y="1776475"/>
                  <a:pt x="2387053" y="179901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dirty="0" smtClean="0"/>
              <a:t>Exponential Change in Circuits: Capacitors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49530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parallel plate capacitor consists of two metallic plates, with area A, separated a distance d by a ‘dielectric’ insulator in the middle.</a:t>
            </a:r>
          </a:p>
          <a:p>
            <a:r>
              <a:rPr lang="en-US" dirty="0" smtClean="0"/>
              <a:t>Q: What happens when we plug these plates into opposite terminals of a battery?</a:t>
            </a:r>
          </a:p>
          <a:p>
            <a:r>
              <a:rPr lang="en-US" dirty="0" smtClean="0"/>
              <a:t>Charge starts to build up on the opposite plates.  Thus the capacitance (capacity) of a capacitor is equal to the charge accumulated per voltage applied.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build up of charge allows a capacitor to behave like a battery</a:t>
            </a:r>
          </a:p>
          <a:p>
            <a:r>
              <a:rPr lang="en-US" dirty="0" smtClean="0"/>
              <a:t>Q: In which direction would a charged capacitor like to push the current?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Parallelogram 10"/>
          <p:cNvSpPr/>
          <p:nvPr/>
        </p:nvSpPr>
        <p:spPr>
          <a:xfrm rot="16200000" flipV="1">
            <a:off x="5560327" y="1398293"/>
            <a:ext cx="2055876" cy="534924"/>
          </a:xfrm>
          <a:prstGeom prst="parallelogram">
            <a:avLst>
              <a:gd name="adj" fmla="val 83811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 smtClean="0">
                <a:latin typeface="American Typewriter"/>
                <a:cs typeface="American Typewriter"/>
              </a:rPr>
              <a:t>|  |  |  |  |     </a:t>
            </a:r>
          </a:p>
          <a:p>
            <a:pPr algn="ctr">
              <a:spcAft>
                <a:spcPts val="600"/>
              </a:spcAft>
            </a:pPr>
            <a:r>
              <a:rPr lang="en-US" sz="1200" dirty="0" smtClean="0">
                <a:latin typeface="American Typewriter"/>
                <a:cs typeface="American Typewriter"/>
              </a:rPr>
              <a:t>       |  |  |  |  |  </a:t>
            </a:r>
          </a:p>
        </p:txBody>
      </p:sp>
      <p:sp>
        <p:nvSpPr>
          <p:cNvPr id="13" name="Parallelogram 12"/>
          <p:cNvSpPr/>
          <p:nvPr/>
        </p:nvSpPr>
        <p:spPr>
          <a:xfrm rot="16200000" flipV="1">
            <a:off x="6222192" y="1398293"/>
            <a:ext cx="2055876" cy="534924"/>
          </a:xfrm>
          <a:prstGeom prst="parallelogram">
            <a:avLst>
              <a:gd name="adj" fmla="val 83811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+ + + + </a:t>
            </a:r>
          </a:p>
          <a:p>
            <a:pPr algn="ctr"/>
            <a:r>
              <a:rPr lang="en-US" dirty="0" smtClean="0"/>
              <a:t>      + + + + +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855727" y="637817"/>
            <a:ext cx="661866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0802" y="1095017"/>
            <a:ext cx="661866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46261" y="2692105"/>
            <a:ext cx="661866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6580095" y="2483907"/>
            <a:ext cx="143279" cy="661866"/>
          </a:xfrm>
          <a:prstGeom prst="rightBrace">
            <a:avLst>
              <a:gd name="adj1" fmla="val 3570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550686" y="2819400"/>
            <a:ext cx="30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90872" y="91193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1" name="Can 30"/>
          <p:cNvSpPr/>
          <p:nvPr/>
        </p:nvSpPr>
        <p:spPr>
          <a:xfrm rot="5400000">
            <a:off x="6161997" y="2726661"/>
            <a:ext cx="794210" cy="1926223"/>
          </a:xfrm>
          <a:prstGeom prst="can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1"/>
          <p:cNvSpPr/>
          <p:nvPr/>
        </p:nvSpPr>
        <p:spPr>
          <a:xfrm rot="5400000">
            <a:off x="7237871" y="3339888"/>
            <a:ext cx="794210" cy="699769"/>
          </a:xfrm>
          <a:prstGeom prst="can">
            <a:avLst/>
          </a:prstGeom>
          <a:solidFill>
            <a:schemeClr val="accent4"/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2"/>
          <p:cNvSpPr/>
          <p:nvPr/>
        </p:nvSpPr>
        <p:spPr>
          <a:xfrm rot="5400000">
            <a:off x="7782288" y="3585397"/>
            <a:ext cx="266702" cy="138444"/>
          </a:xfrm>
          <a:prstGeom prst="can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5312415" y="3687390"/>
            <a:ext cx="304799" cy="158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52937" y="3444072"/>
            <a:ext cx="48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5990" y="331805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2"/>
                </a:solidFill>
                <a:latin typeface="American Typewriter"/>
                <a:cs typeface="American Typewriter"/>
              </a:rPr>
              <a:t>-</a:t>
            </a:r>
            <a:endParaRPr lang="en-US" sz="3600" dirty="0">
              <a:solidFill>
                <a:schemeClr val="bg2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4542315" y="2923499"/>
            <a:ext cx="1527162" cy="37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307796" y="2161817"/>
            <a:ext cx="1013007" cy="158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7984862" y="3684214"/>
            <a:ext cx="304799" cy="158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523841" y="2923015"/>
            <a:ext cx="1522401" cy="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7517592" y="2163406"/>
            <a:ext cx="767450" cy="158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Bent-Up Arrow 49"/>
          <p:cNvSpPr/>
          <p:nvPr/>
        </p:nvSpPr>
        <p:spPr>
          <a:xfrm>
            <a:off x="8078023" y="3084658"/>
            <a:ext cx="759338" cy="971948"/>
          </a:xfrm>
          <a:prstGeom prst="bentUpArrow">
            <a:avLst>
              <a:gd name="adj1" fmla="val 8468"/>
              <a:gd name="adj2" fmla="val 14826"/>
              <a:gd name="adj3" fmla="val 339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6141538" y="653895"/>
          <a:ext cx="335462" cy="336705"/>
        </p:xfrm>
        <a:graphic>
          <a:graphicData uri="http://schemas.openxmlformats.org/presentationml/2006/ole">
            <p:oleObj spid="_x0000_s57347" name="Equation" r:id="rId4" imgW="139700" imgH="139700" progId="Equation.3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8858257" y="3547829"/>
          <a:ext cx="173681" cy="240141"/>
        </p:xfrm>
        <a:graphic>
          <a:graphicData uri="http://schemas.openxmlformats.org/presentationml/2006/ole">
            <p:oleObj spid="_x0000_s57348" name="Equation" r:id="rId5" imgW="101600" imgH="139700" progId="Equation.3">
              <p:embed/>
            </p:oleObj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5265738" y="4492625"/>
          <a:ext cx="2454275" cy="1692275"/>
        </p:xfrm>
        <a:graphic>
          <a:graphicData uri="http://schemas.openxmlformats.org/presentationml/2006/ole">
            <p:oleObj spid="_x0000_s57349" name="Equation" r:id="rId6" imgW="1574800" imgH="1092200" progId="Equation.3">
              <p:embed/>
            </p:oleObj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8005763" y="4729972"/>
          <a:ext cx="1068387" cy="746125"/>
        </p:xfrm>
        <a:graphic>
          <a:graphicData uri="http://schemas.openxmlformats.org/presentationml/2006/ole">
            <p:oleObj spid="_x0000_s57350" name="Equation" r:id="rId7" imgW="558800" imgH="393700" progId="Equation.3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185353" y="6185190"/>
            <a:ext cx="245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this is not the same ε as the battery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873592" y="5655735"/>
            <a:ext cx="127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Recall: for a resistor R was also dependent upon geometry</a:t>
            </a:r>
            <a:endParaRPr lang="en-US" sz="1400" dirty="0"/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914400" y="3804464"/>
          <a:ext cx="2819400" cy="1072336"/>
        </p:xfrm>
        <a:graphic>
          <a:graphicData uri="http://schemas.openxmlformats.org/presentationml/2006/ole">
            <p:oleObj spid="_x0000_s57351" name="Equation" r:id="rId8" imgW="1727200" imgH="660400" progId="Equation.3">
              <p:embed/>
            </p:oleObj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4197350" y="3810000"/>
          <a:ext cx="679450" cy="919162"/>
        </p:xfrm>
        <a:graphic>
          <a:graphicData uri="http://schemas.openxmlformats.org/presentationml/2006/ole">
            <p:oleObj spid="_x0000_s57352" name="Equation" r:id="rId9" imgW="457200" imgH="622300" progId="Equation.3">
              <p:embed/>
            </p:oleObj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3886200" y="4676001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Recall: Ohm’s Law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522214" y="1433671"/>
            <a:ext cx="51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+Q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5841184" y="1433671"/>
            <a:ext cx="461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merican Typewriter"/>
                <a:cs typeface="American Typewriter"/>
              </a:rPr>
              <a:t>-</a:t>
            </a:r>
            <a:r>
              <a:rPr lang="en-US" sz="2000" dirty="0" smtClean="0"/>
              <a:t>Q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6464676" y="3434893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ε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dirty="0" smtClean="0"/>
              <a:t>Exponential Change in Circuits: Capacitors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288025" cy="6172200"/>
          </a:xfrm>
        </p:spPr>
        <p:txBody>
          <a:bodyPr/>
          <a:lstStyle/>
          <a:p>
            <a:r>
              <a:rPr lang="en-US" dirty="0" smtClean="0"/>
              <a:t>Circuit Diagrams: Capacitors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Capacitors in parallel (~2xA)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Capacitors in series (~2xd)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60116" y="1357306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1122" y="1358894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035808" y="1368038"/>
            <a:ext cx="548640" cy="3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000" y="1360482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590800" y="1357306"/>
            <a:ext cx="717740" cy="4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3512276">
            <a:off x="3423864" y="1002233"/>
            <a:ext cx="731520" cy="731520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1870440" y="1739100"/>
          <a:ext cx="1177560" cy="671892"/>
        </p:xfrm>
        <a:graphic>
          <a:graphicData uri="http://schemas.openxmlformats.org/presentationml/2006/ole">
            <p:oleObj spid="_x0000_s63492" name="Equation" r:id="rId3" imgW="685800" imgH="393700" progId="Equation.3">
              <p:embed/>
            </p:oleObj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4779775" y="609600"/>
            <a:ext cx="4288025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 Diagrams: Resistors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Resistors in Series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(~2xL)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endParaRPr lang="en-US" sz="2400" baseline="0" dirty="0" smtClean="0"/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lang="en-US" sz="2400" baseline="0" dirty="0" smtClean="0"/>
              <a:t>Resistors in parallel (~2xA)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172472" y="1300511"/>
            <a:ext cx="460232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59296" y="1293365"/>
            <a:ext cx="4602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5647880" y="1226693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5952680" y="1235773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800280" y="1218753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5632704" y="1168653"/>
            <a:ext cx="82296" cy="132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6257481" y="1252792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6105081" y="1235772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437184" y="1333181"/>
            <a:ext cx="161928" cy="82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292860" y="1283491"/>
            <a:ext cx="460232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545800" y="1282697"/>
            <a:ext cx="460232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7623283" y="1299730"/>
            <a:ext cx="2596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753886" y="1436685"/>
            <a:ext cx="7903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8415197" y="1296079"/>
            <a:ext cx="2596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752298" y="1162205"/>
            <a:ext cx="791914" cy="4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6657908" y="1739100"/>
          <a:ext cx="962092" cy="671892"/>
        </p:xfrm>
        <a:graphic>
          <a:graphicData uri="http://schemas.openxmlformats.org/presentationml/2006/ole">
            <p:oleObj spid="_x0000_s63493" name="Equation" r:id="rId5" imgW="558800" imgH="393700" progId="Equation.3">
              <p:embed/>
            </p:oleObj>
          </a:graphicData>
        </a:graphic>
      </p:graphicFrame>
      <p:cxnSp>
        <p:nvCxnSpPr>
          <p:cNvPr id="81" name="Straight Connector 80"/>
          <p:cNvCxnSpPr/>
          <p:nvPr/>
        </p:nvCxnSpPr>
        <p:spPr>
          <a:xfrm rot="5400000">
            <a:off x="2219407" y="3153886"/>
            <a:ext cx="3657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2370219" y="3153886"/>
            <a:ext cx="3657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553893" y="3127376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713311" y="3125788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217819" y="3672046"/>
            <a:ext cx="3657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2368631" y="3672046"/>
            <a:ext cx="3657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52305" y="3645536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711723" y="3643948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6200000" flipV="1">
            <a:off x="2980613" y="3385662"/>
            <a:ext cx="5213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V="1">
            <a:off x="1453437" y="3388838"/>
            <a:ext cx="5213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V="1">
            <a:off x="3240487" y="3352802"/>
            <a:ext cx="340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1370810" y="3352804"/>
            <a:ext cx="340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324872" y="3412966"/>
            <a:ext cx="460232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11696" y="3388006"/>
            <a:ext cx="7680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5800280" y="333914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H="1">
            <a:off x="6105080" y="334822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5952680" y="333120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 flipV="1">
            <a:off x="5785104" y="3281108"/>
            <a:ext cx="82296" cy="132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6200000" flipH="1">
            <a:off x="6409881" y="3365247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6257481" y="3348227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6589584" y="3445636"/>
            <a:ext cx="161928" cy="82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406352" y="3388800"/>
            <a:ext cx="4602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H="1">
            <a:off x="7494936" y="332212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6200000" flipH="1">
            <a:off x="7799736" y="333120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7647336" y="331418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7479760" y="3264088"/>
            <a:ext cx="82296" cy="132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6200000" flipH="1">
            <a:off x="8104537" y="3348227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7952137" y="3331207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284240" y="3428616"/>
            <a:ext cx="161928" cy="82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1295400" y="3973513"/>
          <a:ext cx="2292350" cy="369887"/>
        </p:xfrm>
        <a:graphic>
          <a:graphicData uri="http://schemas.openxmlformats.org/presentationml/2006/ole">
            <p:oleObj spid="_x0000_s63494" name="Equation" r:id="rId6" imgW="1333500" imgH="215900" progId="Equation.3">
              <p:embed/>
            </p:oleObj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6118225" y="3984625"/>
          <a:ext cx="2117725" cy="347663"/>
        </p:xfrm>
        <a:graphic>
          <a:graphicData uri="http://schemas.openxmlformats.org/presentationml/2006/ole">
            <p:oleObj spid="_x0000_s63495" name="Equation" r:id="rId7" imgW="1231900" imgH="203200" progId="Equation.3">
              <p:embed/>
            </p:oleObj>
          </a:graphicData>
        </a:graphic>
      </p:graphicFrame>
      <p:cxnSp>
        <p:nvCxnSpPr>
          <p:cNvPr id="120" name="Straight Connector 119"/>
          <p:cNvCxnSpPr/>
          <p:nvPr/>
        </p:nvCxnSpPr>
        <p:spPr>
          <a:xfrm rot="5400000">
            <a:off x="1572896" y="5287486"/>
            <a:ext cx="3657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1723708" y="5287486"/>
            <a:ext cx="3657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07382" y="5260976"/>
            <a:ext cx="1060242" cy="3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066800" y="5259388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5400000">
            <a:off x="2785538" y="5289074"/>
            <a:ext cx="3657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2936350" y="5289074"/>
            <a:ext cx="36576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120024" y="5262564"/>
            <a:ext cx="6881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233176" y="4951066"/>
            <a:ext cx="460232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620000" y="4926106"/>
            <a:ext cx="39925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16200000" flipH="1">
            <a:off x="6708584" y="487724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6200000" flipH="1">
            <a:off x="7013384" y="488632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6860984" y="4869308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10800000" flipV="1">
            <a:off x="6693408" y="4819208"/>
            <a:ext cx="82296" cy="132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16200000" flipH="1">
            <a:off x="7318185" y="4903347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7165785" y="4886327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7497888" y="4983736"/>
            <a:ext cx="161928" cy="82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233178" y="5549651"/>
            <a:ext cx="460232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620002" y="5524691"/>
            <a:ext cx="39925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H="1">
            <a:off x="6708586" y="5475833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6200000" flipH="1">
            <a:off x="7013386" y="5484913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6860986" y="5467893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 flipV="1">
            <a:off x="6693410" y="5417793"/>
            <a:ext cx="82296" cy="132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6200000" flipH="1">
            <a:off x="7318187" y="5501932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7165787" y="5484912"/>
            <a:ext cx="28664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7497890" y="5582321"/>
            <a:ext cx="161928" cy="82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 flipH="1" flipV="1">
            <a:off x="5964937" y="5241228"/>
            <a:ext cx="56533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 flipH="1" flipV="1">
            <a:off x="7719964" y="5225399"/>
            <a:ext cx="59699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8007095" y="5183188"/>
            <a:ext cx="39925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5849143" y="5162390"/>
            <a:ext cx="39925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1311275" y="5889625"/>
          <a:ext cx="2270125" cy="739775"/>
        </p:xfrm>
        <a:graphic>
          <a:graphicData uri="http://schemas.openxmlformats.org/presentationml/2006/ole">
            <p:oleObj spid="_x0000_s63496" name="Equation" r:id="rId8" imgW="1320800" imgH="431800" progId="Equation.3">
              <p:embed/>
            </p:oleObj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5954713" y="5867400"/>
          <a:ext cx="2400300" cy="760413"/>
        </p:xfrm>
        <a:graphic>
          <a:graphicData uri="http://schemas.openxmlformats.org/presentationml/2006/ole">
            <p:oleObj spid="_x0000_s63497" name="Equation" r:id="rId9" imgW="1397000" imgH="444500" progId="Equation.3">
              <p:embed/>
            </p:oleObj>
          </a:graphicData>
        </a:graphic>
      </p:graphicFrame>
      <p:cxnSp>
        <p:nvCxnSpPr>
          <p:cNvPr id="158" name="Straight Connector 157"/>
          <p:cNvCxnSpPr/>
          <p:nvPr/>
        </p:nvCxnSpPr>
        <p:spPr>
          <a:xfrm rot="5400000">
            <a:off x="1287384" y="1355718"/>
            <a:ext cx="548640" cy="3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>
            <a:off x="1133396" y="1355718"/>
            <a:ext cx="548640" cy="3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800" dirty="0" smtClean="0"/>
              <a:t>Exponential Change in Circuits: </a:t>
            </a:r>
            <a:r>
              <a:rPr lang="en-US" sz="2800" dirty="0" smtClean="0"/>
              <a:t>Capacitors - Charging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37" y="533400"/>
            <a:ext cx="5235189" cy="359430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A Capacitor is a bit like a rechargeable battery once the switch is closed current rushes to charge the capacitor.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Q: As the Capacitor charges up, what direction does it try to push the current?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Q: When will the charging stop?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Q: Initially what is the voltage in the capacitor? What is the voltage in the resistor? What is the current in the circuit?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Q: At the end, what is the voltage in the capacitor? What is the current in the circuit? What is the voltage in the resistor?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422531" y="2121143"/>
            <a:ext cx="671303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9331" y="2121143"/>
            <a:ext cx="1092388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149799" y="2119555"/>
            <a:ext cx="54864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995811" y="2119555"/>
            <a:ext cx="54864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01707" y="3610541"/>
            <a:ext cx="1063624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79331" y="3610541"/>
            <a:ext cx="1071564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083255" y="3624193"/>
            <a:ext cx="64008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066427" y="3639433"/>
            <a:ext cx="36576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5964376" y="2334510"/>
            <a:ext cx="429116" cy="238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>
            <a:off x="5948421" y="3382807"/>
            <a:ext cx="460232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V="1">
            <a:off x="6070269" y="3046010"/>
            <a:ext cx="82296" cy="13265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045091" y="2979746"/>
            <a:ext cx="296936" cy="914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V="1">
            <a:off x="6223860" y="2510457"/>
            <a:ext cx="82296" cy="1619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029275" y="2806151"/>
            <a:ext cx="296936" cy="914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049023" y="2897591"/>
            <a:ext cx="296936" cy="8215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45091" y="2723996"/>
            <a:ext cx="296936" cy="8215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049023" y="2632556"/>
            <a:ext cx="296936" cy="914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7856204" y="3004590"/>
            <a:ext cx="1218254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7998129" y="1382003"/>
            <a:ext cx="929640" cy="158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5580111" y="1515609"/>
            <a:ext cx="1203166" cy="7902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>
            <a:off x="6177744" y="917978"/>
            <a:ext cx="1046529" cy="2783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/>
        </p:nvSpPr>
        <p:spPr>
          <a:xfrm>
            <a:off x="7213096" y="768359"/>
            <a:ext cx="253235" cy="304800"/>
          </a:xfrm>
          <a:prstGeom prst="arc">
            <a:avLst>
              <a:gd name="adj1" fmla="val 11098177"/>
              <a:gd name="adj2" fmla="val 20872033"/>
            </a:avLst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 rot="10800000">
            <a:off x="7466335" y="917977"/>
            <a:ext cx="999791" cy="158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979791" y="552217"/>
            <a:ext cx="731520" cy="731520"/>
          </a:xfrm>
          <a:prstGeom prst="ellipse">
            <a:avLst/>
          </a:prstGeom>
          <a:noFill/>
          <a:ln w="38100">
            <a:solidFill>
              <a:srgbClr val="FF66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8093834" y="2124319"/>
            <a:ext cx="533400" cy="27114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urved Left Arrow 89"/>
          <p:cNvSpPr/>
          <p:nvPr/>
        </p:nvSpPr>
        <p:spPr>
          <a:xfrm>
            <a:off x="8716062" y="2124319"/>
            <a:ext cx="355744" cy="60285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62565" y="3943038"/>
            <a:ext cx="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ε=20V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359264" y="258012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R</a:t>
            </a:r>
            <a:r>
              <a:rPr lang="en-US" dirty="0" smtClean="0"/>
              <a:t>=IR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7013684" y="2395463"/>
            <a:ext cx="9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dirty="0" smtClean="0"/>
              <a:t>=</a:t>
            </a:r>
            <a:r>
              <a:rPr lang="en-US" dirty="0" smtClean="0"/>
              <a:t>CV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cxnSp>
        <p:nvCxnSpPr>
          <p:cNvPr id="95" name="Straight Arrow Connector 94"/>
          <p:cNvCxnSpPr/>
          <p:nvPr/>
        </p:nvCxnSpPr>
        <p:spPr>
          <a:xfrm rot="5400000" flipH="1" flipV="1">
            <a:off x="4238055" y="5579315"/>
            <a:ext cx="22408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989355" y="6471924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/>
        </p:nvSpPr>
        <p:spPr>
          <a:xfrm>
            <a:off x="5357027" y="4751641"/>
            <a:ext cx="2276266" cy="1725359"/>
          </a:xfrm>
          <a:custGeom>
            <a:avLst/>
            <a:gdLst>
              <a:gd name="connsiteX0" fmla="*/ 0 w 2276266"/>
              <a:gd name="connsiteY0" fmla="*/ 1725359 h 1725359"/>
              <a:gd name="connsiteX1" fmla="*/ 263568 w 2276266"/>
              <a:gd name="connsiteY1" fmla="*/ 934569 h 1725359"/>
              <a:gd name="connsiteX2" fmla="*/ 718821 w 2276266"/>
              <a:gd name="connsiteY2" fmla="*/ 347468 h 1725359"/>
              <a:gd name="connsiteX3" fmla="*/ 1305858 w 2276266"/>
              <a:gd name="connsiteY3" fmla="*/ 71890 h 1725359"/>
              <a:gd name="connsiteX4" fmla="*/ 2276266 w 2276266"/>
              <a:gd name="connsiteY4" fmla="*/ 0 h 172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266" h="1725359">
                <a:moveTo>
                  <a:pt x="0" y="1725359"/>
                </a:moveTo>
                <a:cubicBezTo>
                  <a:pt x="71882" y="1444788"/>
                  <a:pt x="143765" y="1164218"/>
                  <a:pt x="263568" y="934569"/>
                </a:cubicBezTo>
                <a:cubicBezTo>
                  <a:pt x="383372" y="704921"/>
                  <a:pt x="545106" y="491248"/>
                  <a:pt x="718821" y="347468"/>
                </a:cubicBezTo>
                <a:cubicBezTo>
                  <a:pt x="892536" y="203688"/>
                  <a:pt x="1046284" y="129801"/>
                  <a:pt x="1305858" y="71890"/>
                </a:cubicBezTo>
                <a:cubicBezTo>
                  <a:pt x="1565432" y="13979"/>
                  <a:pt x="1920849" y="6989"/>
                  <a:pt x="227626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>
            <a:off x="5092713" y="4644712"/>
            <a:ext cx="302084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 flipH="1" flipV="1">
            <a:off x="169722" y="5569083"/>
            <a:ext cx="22408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921022" y="6461692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 flipV="1">
            <a:off x="1290931" y="4634480"/>
            <a:ext cx="2276266" cy="1683233"/>
          </a:xfrm>
          <a:custGeom>
            <a:avLst/>
            <a:gdLst>
              <a:gd name="connsiteX0" fmla="*/ 0 w 2276266"/>
              <a:gd name="connsiteY0" fmla="*/ 1725359 h 1725359"/>
              <a:gd name="connsiteX1" fmla="*/ 263568 w 2276266"/>
              <a:gd name="connsiteY1" fmla="*/ 934569 h 1725359"/>
              <a:gd name="connsiteX2" fmla="*/ 718821 w 2276266"/>
              <a:gd name="connsiteY2" fmla="*/ 347468 h 1725359"/>
              <a:gd name="connsiteX3" fmla="*/ 1305858 w 2276266"/>
              <a:gd name="connsiteY3" fmla="*/ 71890 h 1725359"/>
              <a:gd name="connsiteX4" fmla="*/ 2276266 w 2276266"/>
              <a:gd name="connsiteY4" fmla="*/ 0 h 172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266" h="1725359">
                <a:moveTo>
                  <a:pt x="0" y="1725359"/>
                </a:moveTo>
                <a:cubicBezTo>
                  <a:pt x="71882" y="1444788"/>
                  <a:pt x="143765" y="1164218"/>
                  <a:pt x="263568" y="934569"/>
                </a:cubicBezTo>
                <a:cubicBezTo>
                  <a:pt x="383372" y="704921"/>
                  <a:pt x="545106" y="491248"/>
                  <a:pt x="718821" y="347468"/>
                </a:cubicBezTo>
                <a:cubicBezTo>
                  <a:pt x="892536" y="203688"/>
                  <a:pt x="1046284" y="129801"/>
                  <a:pt x="1305858" y="71890"/>
                </a:cubicBezTo>
                <a:cubicBezTo>
                  <a:pt x="1565432" y="13979"/>
                  <a:pt x="1920849" y="6989"/>
                  <a:pt x="227626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1143000" y="4634480"/>
            <a:ext cx="304800" cy="158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518444" y="6461692"/>
            <a:ext cx="10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 (s)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7481896" y="6471924"/>
            <a:ext cx="10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 (s)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50494" y="4117472"/>
            <a:ext cx="139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I (A)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4807306" y="4090362"/>
            <a:ext cx="15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V</a:t>
            </a:r>
            <a:r>
              <a:rPr lang="en-US" baseline="-25000" dirty="0" smtClean="0"/>
              <a:t>C</a:t>
            </a:r>
            <a:r>
              <a:rPr lang="en-US" dirty="0" smtClean="0"/>
              <a:t> (V)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800600" y="4419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04800" y="4419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ε/R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438400" y="4996272"/>
          <a:ext cx="1850753" cy="959650"/>
        </p:xfrm>
        <a:graphic>
          <a:graphicData uri="http://schemas.openxmlformats.org/presentationml/2006/ole">
            <p:oleObj spid="_x0000_s64514" name="Equation" r:id="rId3" imgW="1079500" imgH="6350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460428" y="4996272"/>
          <a:ext cx="2438400" cy="1036637"/>
        </p:xfrm>
        <a:graphic>
          <a:graphicData uri="http://schemas.openxmlformats.org/presentationml/2006/ole">
            <p:oleObj spid="_x0000_s64515" name="Equation" r:id="rId4" imgW="142240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r>
              <a:rPr lang="en-US" dirty="0" smtClean="0"/>
              <a:t>Linear Transport Model: Flux = </a:t>
            </a:r>
            <a:r>
              <a:rPr lang="en-US" dirty="0" err="1" smtClean="0"/>
              <a:t>j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914400" y="16795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14400" y="20605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14400" y="25177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4400" y="29749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14400" y="35083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14400" y="39655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14400" y="44227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14400" y="48799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14400" y="1222376"/>
            <a:ext cx="381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onut 32"/>
          <p:cNvSpPr/>
          <p:nvPr/>
        </p:nvSpPr>
        <p:spPr>
          <a:xfrm>
            <a:off x="2209800" y="1491458"/>
            <a:ext cx="1219200" cy="2778918"/>
          </a:xfrm>
          <a:prstGeom prst="donut">
            <a:avLst>
              <a:gd name="adj" fmla="val 11660"/>
            </a:avLst>
          </a:prstGeom>
          <a:solidFill>
            <a:srgbClr val="CCFFCC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209800" y="167957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66900" y="2062164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66900" y="2519364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66900" y="2976564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66900" y="3506788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019300" y="3967164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3400" y="54102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Flux is the Amount of stuff (Fluid, Current, Thermal Energy, Particles, Fields – 7C) passing through a given area in a given amount of time.  More simply, flux is the flow per unit area. </a:t>
            </a:r>
            <a:endParaRPr lang="en-US" sz="2400" dirty="0"/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5667375" y="1466850"/>
          <a:ext cx="2619375" cy="1776413"/>
        </p:xfrm>
        <a:graphic>
          <a:graphicData uri="http://schemas.openxmlformats.org/presentationml/2006/ole">
            <p:oleObj spid="_x0000_s35843" name="Equation" r:id="rId3" imgW="1270000" imgH="863600" progId="Equation.3">
              <p:embed/>
            </p:oleObj>
          </a:graphicData>
        </a:graphic>
      </p:graphicFrame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800" dirty="0" smtClean="0"/>
              <a:t>Exponential Change in Circuits: </a:t>
            </a:r>
            <a:r>
              <a:rPr lang="en-US" sz="2800" dirty="0" smtClean="0"/>
              <a:t>Capacitors - Discharging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37" y="533400"/>
            <a:ext cx="5745563" cy="359430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900" dirty="0" smtClean="0"/>
              <a:t>Now we use the charge stored up in the battery to light a bulb</a:t>
            </a:r>
          </a:p>
          <a:p>
            <a:pPr>
              <a:spcBef>
                <a:spcPts val="800"/>
              </a:spcBef>
            </a:pPr>
            <a:r>
              <a:rPr lang="en-US" sz="1900" dirty="0" smtClean="0"/>
              <a:t>Q: As the Capacitor discharges, what is the direction of the current? What happens after some time?</a:t>
            </a:r>
          </a:p>
          <a:p>
            <a:pPr>
              <a:spcBef>
                <a:spcPts val="800"/>
              </a:spcBef>
            </a:pPr>
            <a:r>
              <a:rPr lang="en-US" sz="1900" dirty="0" smtClean="0"/>
              <a:t>Q: Initially what is the voltage in the capacitor V</a:t>
            </a:r>
            <a:r>
              <a:rPr lang="en-US" sz="1900" baseline="-25000" dirty="0" smtClean="0"/>
              <a:t>0</a:t>
            </a:r>
            <a:r>
              <a:rPr lang="en-US" sz="1900" dirty="0" smtClean="0"/>
              <a:t>? What is the voltage in the bulb? What is the current in the circuit?</a:t>
            </a:r>
          </a:p>
          <a:p>
            <a:pPr>
              <a:spcBef>
                <a:spcPts val="800"/>
              </a:spcBef>
            </a:pPr>
            <a:r>
              <a:rPr lang="en-US" sz="1900" dirty="0" smtClean="0"/>
              <a:t>Q: At the end, what is the voltage in the capacitor? What is the current in the circuit? What is the voltage of the resistor?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422531" y="2121143"/>
            <a:ext cx="671303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9331" y="2121143"/>
            <a:ext cx="1092388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149799" y="2119555"/>
            <a:ext cx="54864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995811" y="2119555"/>
            <a:ext cx="54864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01707" y="3610541"/>
            <a:ext cx="1063624" cy="3176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79331" y="3610541"/>
            <a:ext cx="1071564" cy="3176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083255" y="3624193"/>
            <a:ext cx="640080" cy="3176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066427" y="3639433"/>
            <a:ext cx="365760" cy="3176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5964376" y="2334510"/>
            <a:ext cx="429116" cy="2382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>
            <a:off x="5948421" y="3382807"/>
            <a:ext cx="460232" cy="158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V="1">
            <a:off x="6070269" y="3046010"/>
            <a:ext cx="82296" cy="132652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045091" y="2979746"/>
            <a:ext cx="296936" cy="91440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V="1">
            <a:off x="6223860" y="2510457"/>
            <a:ext cx="82296" cy="161902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029275" y="2806151"/>
            <a:ext cx="296936" cy="91440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049023" y="2897591"/>
            <a:ext cx="296936" cy="82155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45091" y="2723996"/>
            <a:ext cx="296936" cy="82155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049023" y="2632556"/>
            <a:ext cx="296936" cy="91440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7856204" y="3004590"/>
            <a:ext cx="1218254" cy="1588"/>
          </a:xfrm>
          <a:prstGeom prst="line">
            <a:avLst/>
          </a:prstGeom>
          <a:ln w="38100">
            <a:solidFill>
              <a:srgbClr val="FF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7998129" y="1382003"/>
            <a:ext cx="929640" cy="158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5580111" y="1515609"/>
            <a:ext cx="1203166" cy="790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>
            <a:off x="7466335" y="917977"/>
            <a:ext cx="999791" cy="158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979791" y="552217"/>
            <a:ext cx="731520" cy="731520"/>
          </a:xfrm>
          <a:prstGeom prst="ellipse">
            <a:avLst/>
          </a:prstGeom>
          <a:noFill/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8093834" y="1846823"/>
            <a:ext cx="441618" cy="277496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urved Left Arrow 89"/>
          <p:cNvSpPr/>
          <p:nvPr/>
        </p:nvSpPr>
        <p:spPr>
          <a:xfrm flipV="1">
            <a:off x="8716062" y="1447800"/>
            <a:ext cx="355744" cy="67651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62565" y="3943038"/>
            <a:ext cx="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ε=20V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711311" y="552217"/>
            <a:ext cx="88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B</a:t>
            </a:r>
            <a:r>
              <a:rPr lang="en-US" dirty="0" smtClean="0"/>
              <a:t>=IR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7013684" y="2395463"/>
            <a:ext cx="9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dirty="0" smtClean="0"/>
              <a:t>=</a:t>
            </a:r>
            <a:r>
              <a:rPr lang="en-US" dirty="0" smtClean="0"/>
              <a:t>CV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cxnSp>
        <p:nvCxnSpPr>
          <p:cNvPr id="95" name="Straight Arrow Connector 94"/>
          <p:cNvCxnSpPr/>
          <p:nvPr/>
        </p:nvCxnSpPr>
        <p:spPr>
          <a:xfrm rot="5400000" flipH="1" flipV="1">
            <a:off x="4238055" y="5579315"/>
            <a:ext cx="22408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989355" y="6471924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/>
        </p:nvSpPr>
        <p:spPr>
          <a:xfrm flipV="1">
            <a:off x="5357026" y="4634479"/>
            <a:ext cx="2276266" cy="1693465"/>
          </a:xfrm>
          <a:custGeom>
            <a:avLst/>
            <a:gdLst>
              <a:gd name="connsiteX0" fmla="*/ 0 w 2276266"/>
              <a:gd name="connsiteY0" fmla="*/ 1725359 h 1725359"/>
              <a:gd name="connsiteX1" fmla="*/ 263568 w 2276266"/>
              <a:gd name="connsiteY1" fmla="*/ 934569 h 1725359"/>
              <a:gd name="connsiteX2" fmla="*/ 718821 w 2276266"/>
              <a:gd name="connsiteY2" fmla="*/ 347468 h 1725359"/>
              <a:gd name="connsiteX3" fmla="*/ 1305858 w 2276266"/>
              <a:gd name="connsiteY3" fmla="*/ 71890 h 1725359"/>
              <a:gd name="connsiteX4" fmla="*/ 2276266 w 2276266"/>
              <a:gd name="connsiteY4" fmla="*/ 0 h 172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266" h="1725359">
                <a:moveTo>
                  <a:pt x="0" y="1725359"/>
                </a:moveTo>
                <a:cubicBezTo>
                  <a:pt x="71882" y="1444788"/>
                  <a:pt x="143765" y="1164218"/>
                  <a:pt x="263568" y="934569"/>
                </a:cubicBezTo>
                <a:cubicBezTo>
                  <a:pt x="383372" y="704921"/>
                  <a:pt x="545106" y="491248"/>
                  <a:pt x="718821" y="347468"/>
                </a:cubicBezTo>
                <a:cubicBezTo>
                  <a:pt x="892536" y="203688"/>
                  <a:pt x="1046284" y="129801"/>
                  <a:pt x="1305858" y="71890"/>
                </a:cubicBezTo>
                <a:cubicBezTo>
                  <a:pt x="1565432" y="13979"/>
                  <a:pt x="1920849" y="6989"/>
                  <a:pt x="227626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rot="5400000" flipH="1" flipV="1">
            <a:off x="169722" y="5569083"/>
            <a:ext cx="22408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921022" y="6461692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/>
          <p:nvPr/>
        </p:nvSpPr>
        <p:spPr>
          <a:xfrm flipV="1">
            <a:off x="1290931" y="4634480"/>
            <a:ext cx="2276266" cy="1683233"/>
          </a:xfrm>
          <a:custGeom>
            <a:avLst/>
            <a:gdLst>
              <a:gd name="connsiteX0" fmla="*/ 0 w 2276266"/>
              <a:gd name="connsiteY0" fmla="*/ 1725359 h 1725359"/>
              <a:gd name="connsiteX1" fmla="*/ 263568 w 2276266"/>
              <a:gd name="connsiteY1" fmla="*/ 934569 h 1725359"/>
              <a:gd name="connsiteX2" fmla="*/ 718821 w 2276266"/>
              <a:gd name="connsiteY2" fmla="*/ 347468 h 1725359"/>
              <a:gd name="connsiteX3" fmla="*/ 1305858 w 2276266"/>
              <a:gd name="connsiteY3" fmla="*/ 71890 h 1725359"/>
              <a:gd name="connsiteX4" fmla="*/ 2276266 w 2276266"/>
              <a:gd name="connsiteY4" fmla="*/ 0 h 172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6266" h="1725359">
                <a:moveTo>
                  <a:pt x="0" y="1725359"/>
                </a:moveTo>
                <a:cubicBezTo>
                  <a:pt x="71882" y="1444788"/>
                  <a:pt x="143765" y="1164218"/>
                  <a:pt x="263568" y="934569"/>
                </a:cubicBezTo>
                <a:cubicBezTo>
                  <a:pt x="383372" y="704921"/>
                  <a:pt x="545106" y="491248"/>
                  <a:pt x="718821" y="347468"/>
                </a:cubicBezTo>
                <a:cubicBezTo>
                  <a:pt x="892536" y="203688"/>
                  <a:pt x="1046284" y="129801"/>
                  <a:pt x="1305858" y="71890"/>
                </a:cubicBezTo>
                <a:cubicBezTo>
                  <a:pt x="1565432" y="13979"/>
                  <a:pt x="1920849" y="6989"/>
                  <a:pt x="227626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518444" y="6461692"/>
            <a:ext cx="10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 (s)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7481896" y="6471924"/>
            <a:ext cx="105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t (s)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50494" y="4117472"/>
            <a:ext cx="139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I (A)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4807306" y="4090362"/>
            <a:ext cx="15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V</a:t>
            </a:r>
            <a:r>
              <a:rPr lang="en-US" baseline="-25000" dirty="0" smtClean="0"/>
              <a:t>C</a:t>
            </a:r>
            <a:r>
              <a:rPr lang="en-US" dirty="0" smtClean="0"/>
              <a:t> (V)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800600" y="4419600"/>
            <a:ext cx="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28600" y="4419600"/>
            <a:ext cx="7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/R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232025" y="4919663"/>
          <a:ext cx="2265363" cy="1112837"/>
        </p:xfrm>
        <a:graphic>
          <a:graphicData uri="http://schemas.openxmlformats.org/presentationml/2006/ole">
            <p:oleObj spid="_x0000_s70658" name="Equation" r:id="rId3" imgW="1320800" imgH="73660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265863" y="5014913"/>
          <a:ext cx="2198687" cy="844550"/>
        </p:xfrm>
        <a:graphic>
          <a:graphicData uri="http://schemas.openxmlformats.org/presentationml/2006/ole">
            <p:oleObj spid="_x0000_s70659" name="Equation" r:id="rId4" imgW="1282700" imgH="558800" progId="Equation.3">
              <p:embed/>
            </p:oleObj>
          </a:graphicData>
        </a:graphic>
      </p:graphicFrame>
      <p:cxnSp>
        <p:nvCxnSpPr>
          <p:cNvPr id="81" name="Straight Connector 80"/>
          <p:cNvCxnSpPr/>
          <p:nvPr/>
        </p:nvCxnSpPr>
        <p:spPr>
          <a:xfrm rot="10800000">
            <a:off x="6177744" y="917978"/>
            <a:ext cx="1046529" cy="27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Arc 81"/>
          <p:cNvSpPr/>
          <p:nvPr/>
        </p:nvSpPr>
        <p:spPr>
          <a:xfrm>
            <a:off x="7213096" y="768359"/>
            <a:ext cx="253235" cy="304800"/>
          </a:xfrm>
          <a:prstGeom prst="arc">
            <a:avLst>
              <a:gd name="adj1" fmla="val 11098177"/>
              <a:gd name="adj2" fmla="val 20872033"/>
            </a:avLst>
          </a:prstGeom>
          <a:ln w="38100">
            <a:solidFill>
              <a:srgbClr val="800000"/>
            </a:solidFill>
          </a:ln>
          <a:effectLst>
            <a:glow rad="203200">
              <a:srgbClr val="FFFF00">
                <a:alpha val="71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1143000" y="4634480"/>
            <a:ext cx="304800" cy="158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04626" y="4632891"/>
            <a:ext cx="304800" cy="158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dirty="0" smtClean="0"/>
              <a:t>Exponential Change in Circuits: Capacitors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75" y="838200"/>
            <a:ext cx="8796669" cy="5791200"/>
          </a:xfrm>
        </p:spPr>
        <p:txBody>
          <a:bodyPr/>
          <a:lstStyle/>
          <a:p>
            <a:pPr algn="ctr"/>
            <a:r>
              <a:rPr lang="en-US" dirty="0" smtClean="0"/>
              <a:t>Charging and Discharging a capacitor: 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5532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7432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Charging: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( I = Max , Q = 0 )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( I = 0 , Q</a:t>
                      </a:r>
                      <a:r>
                        <a:rPr lang="en-US" baseline="0" dirty="0" smtClean="0"/>
                        <a:t> = Max</a:t>
                      </a:r>
                      <a:r>
                        <a:rPr lang="en-US" dirty="0" smtClean="0"/>
                        <a:t> 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ε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20V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0V         (V=Q/C)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20V       (V=Q/C)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20V</a:t>
                      </a:r>
                      <a:r>
                        <a:rPr lang="en-US" baseline="0" dirty="0" smtClean="0"/>
                        <a:t>       (V=IR)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0V         (V=IR)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200400"/>
          <a:ext cx="6553200" cy="122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7432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Discharging: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( I = Max , Q = Max 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( I = 0 , Q</a:t>
                      </a:r>
                      <a:r>
                        <a:rPr lang="en-US" baseline="0" dirty="0" smtClean="0"/>
                        <a:t> = 0</a:t>
                      </a:r>
                      <a:r>
                        <a:rPr lang="en-US" dirty="0" smtClean="0"/>
                        <a:t> 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20V       (V=Q/C)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0V       (V=Q/C)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B</a:t>
                      </a: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20V</a:t>
                      </a:r>
                      <a:r>
                        <a:rPr lang="en-US" baseline="0" dirty="0" smtClean="0"/>
                        <a:t>       (V=IR)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0V         (V=IR)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dirty="0" smtClean="0"/>
              <a:t>Capacitors: Energy Stored in a capacitor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75" y="685800"/>
            <a:ext cx="8796669" cy="57610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Because resistors dissipate power, we wrote a an equation for the power dissipated in a Resistor:</a:t>
            </a:r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Because capacitors are used to store charge and energy, we concentrate on the energy stored in a capacitor.  </a:t>
            </a:r>
          </a:p>
          <a:p>
            <a:r>
              <a:rPr lang="en-US" sz="2200" dirty="0" smtClean="0"/>
              <a:t>We imagine the first and the last electrons to make the journey to the capacitor.  What are their ΔPE’s?</a:t>
            </a:r>
            <a:br>
              <a:rPr lang="en-US" sz="2200" dirty="0" smtClean="0"/>
            </a:br>
            <a:r>
              <a:rPr lang="en-US" sz="1800" dirty="0" err="1" smtClean="0"/>
              <a:t>ΔPE</a:t>
            </a:r>
            <a:r>
              <a:rPr lang="en-US" sz="1800" baseline="-25000" dirty="0" err="1" smtClean="0"/>
              <a:t>first</a:t>
            </a:r>
            <a:r>
              <a:rPr lang="en-US" sz="1800" dirty="0" smtClean="0"/>
              <a:t>=</a:t>
            </a:r>
            <a:r>
              <a:rPr lang="en-US" sz="1800" dirty="0" err="1" smtClean="0"/>
              <a:t>qΔV</a:t>
            </a:r>
            <a:r>
              <a:rPr lang="en-US" sz="1800" dirty="0" smtClean="0"/>
              <a:t> ,ΔV=20      </a:t>
            </a:r>
            <a:r>
              <a:rPr lang="en-US" sz="1800" dirty="0" err="1" smtClean="0"/>
              <a:t>ΔPE</a:t>
            </a:r>
            <a:r>
              <a:rPr lang="en-US" sz="1800" baseline="-25000" dirty="0" err="1" smtClean="0"/>
              <a:t>last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</a:t>
            </a:r>
            <a:r>
              <a:rPr lang="en-US" sz="1800" dirty="0" err="1" smtClean="0"/>
              <a:t>qΔV</a:t>
            </a:r>
            <a:r>
              <a:rPr lang="en-US" sz="1800" dirty="0" smtClean="0"/>
              <a:t> , ΔV</a:t>
            </a:r>
            <a:r>
              <a:rPr lang="en-US" sz="1800" dirty="0" smtClean="0"/>
              <a:t>=0</a:t>
            </a:r>
            <a:br>
              <a:rPr lang="en-US" sz="1800" dirty="0" smtClean="0"/>
            </a:br>
            <a:r>
              <a:rPr lang="en-US" sz="2200" dirty="0" smtClean="0"/>
              <a:t>Thus on average for the whole charge:</a:t>
            </a:r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838200" y="1600200"/>
          <a:ext cx="2704851" cy="1143000"/>
        </p:xfrm>
        <a:graphic>
          <a:graphicData uri="http://schemas.openxmlformats.org/presentationml/2006/ole">
            <p:oleObj spid="_x0000_s71682" name="Equation" r:id="rId3" imgW="1498600" imgH="635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0" y="1542871"/>
            <a:ext cx="5004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Since I is same for resistors in series, identical resistors in series will have the same power loss.</a:t>
            </a:r>
          </a:p>
          <a:p>
            <a:r>
              <a:rPr lang="en-US" dirty="0" smtClean="0"/>
              <a:t>Since V is the same for resistors in parallel, identical resistors in parallel will have the same power loss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19371" y="4434997"/>
            <a:ext cx="671303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76171" y="4434997"/>
            <a:ext cx="1092388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146639" y="4433409"/>
            <a:ext cx="54864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992651" y="4433409"/>
            <a:ext cx="54864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98547" y="5924395"/>
            <a:ext cx="1063624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6171" y="5924395"/>
            <a:ext cx="1071564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80095" y="5938047"/>
            <a:ext cx="64008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063267" y="5953287"/>
            <a:ext cx="365760" cy="317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5961216" y="4648364"/>
            <a:ext cx="429116" cy="238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5945261" y="5696661"/>
            <a:ext cx="460232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6067109" y="5359864"/>
            <a:ext cx="82296" cy="13265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41931" y="5293600"/>
            <a:ext cx="296936" cy="914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6220700" y="4824311"/>
            <a:ext cx="82296" cy="1619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26115" y="5120005"/>
            <a:ext cx="296936" cy="914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45863" y="5211445"/>
            <a:ext cx="296936" cy="8215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1931" y="5037850"/>
            <a:ext cx="296936" cy="8215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45863" y="4946410"/>
            <a:ext cx="296936" cy="9144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7853044" y="5318444"/>
            <a:ext cx="1218254" cy="158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90674" y="4438173"/>
            <a:ext cx="533400" cy="271144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rved Left Arrow 26"/>
          <p:cNvSpPr/>
          <p:nvPr/>
        </p:nvSpPr>
        <p:spPr>
          <a:xfrm>
            <a:off x="8712902" y="4438173"/>
            <a:ext cx="355744" cy="602853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59405" y="6256892"/>
            <a:ext cx="91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ε=20V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25896" y="489398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R</a:t>
            </a:r>
            <a:r>
              <a:rPr lang="en-US" dirty="0" smtClean="0"/>
              <a:t>=IR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010524" y="4709317"/>
            <a:ext cx="9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dirty="0" smtClean="0"/>
              <a:t>=</a:t>
            </a:r>
            <a:r>
              <a:rPr lang="en-US" dirty="0" smtClean="0"/>
              <a:t>CV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sp>
        <p:nvSpPr>
          <p:cNvPr id="31" name="Oval 30"/>
          <p:cNvSpPr/>
          <p:nvPr/>
        </p:nvSpPr>
        <p:spPr>
          <a:xfrm>
            <a:off x="6485085" y="6145065"/>
            <a:ext cx="182880" cy="1828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 flipH="1">
            <a:off x="5793166" y="5407427"/>
            <a:ext cx="465897" cy="852248"/>
          </a:xfrm>
          <a:prstGeom prst="bentUpArrow">
            <a:avLst>
              <a:gd name="adj1" fmla="val 12516"/>
              <a:gd name="adj2" fmla="val 19798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838200" y="5222718"/>
          <a:ext cx="2971800" cy="1406682"/>
        </p:xfrm>
        <a:graphic>
          <a:graphicData uri="http://schemas.openxmlformats.org/presentationml/2006/ole">
            <p:oleObj spid="_x0000_s71684" name="Equation" r:id="rId4" imgW="1765300" imgH="8382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r>
              <a:rPr lang="en-US" dirty="0" smtClean="0"/>
              <a:t>Linear Transport Model: 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21" y="922626"/>
            <a:ext cx="4382690" cy="575111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1800" dirty="0" smtClean="0"/>
              <a:t>Q: What causes flow in fluids? </a:t>
            </a:r>
            <a:r>
              <a:rPr lang="en-US" sz="1800" dirty="0" smtClean="0">
                <a:solidFill>
                  <a:srgbClr val="FF0000"/>
                </a:solidFill>
              </a:rPr>
              <a:t>Δ(head)</a:t>
            </a:r>
            <a:r>
              <a:rPr lang="en-US" sz="1800" dirty="0" smtClean="0"/>
              <a:t> 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Q: What resists/allows flow?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baseline="-25000" dirty="0" smtClean="0">
                <a:solidFill>
                  <a:srgbClr val="FF0000"/>
                </a:solidFill>
              </a:rPr>
              <a:t>f</a:t>
            </a:r>
            <a:r>
              <a:rPr lang="en-US" sz="1800" dirty="0" smtClean="0">
                <a:solidFill>
                  <a:srgbClr val="FF0000"/>
                </a:solidFill>
              </a:rPr>
              <a:t> / k</a:t>
            </a:r>
            <a:r>
              <a:rPr lang="en-US" sz="1800" baseline="-25000" dirty="0" smtClean="0">
                <a:solidFill>
                  <a:srgbClr val="FF0000"/>
                </a:solidFill>
              </a:rPr>
              <a:t>f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Q: What flows? Vol. of fluid: </a:t>
            </a:r>
            <a:r>
              <a:rPr lang="en-US" sz="1800" dirty="0" smtClean="0">
                <a:solidFill>
                  <a:srgbClr val="FF0000"/>
                </a:solidFill>
              </a:rPr>
              <a:t>V/Δt = I</a:t>
            </a:r>
            <a:r>
              <a:rPr lang="en-US" sz="1800" baseline="-25000" dirty="0" smtClean="0">
                <a:solidFill>
                  <a:srgbClr val="FF0000"/>
                </a:solidFill>
              </a:rPr>
              <a:t>f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1800" dirty="0" smtClean="0"/>
              <a:t>Thus Flux should be a property of these values</a:t>
            </a:r>
          </a:p>
          <a:p>
            <a:pPr>
              <a:spcBef>
                <a:spcPts val="800"/>
              </a:spcBef>
            </a:pPr>
            <a:r>
              <a:rPr lang="en-US" sz="1800" dirty="0" smtClean="0"/>
              <a:t>Relating all these we already have:</a:t>
            </a:r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  <a:buNone/>
            </a:pP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dirty="0" smtClean="0"/>
              <a:t>From here we can determine flux through any point of the pipe using:</a:t>
            </a:r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dirty="0" smtClean="0"/>
              <a:t>We get: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80511" y="868362"/>
            <a:ext cx="4303784" cy="2389889"/>
          </a:xfrm>
          <a:prstGeom prst="rect">
            <a:avLst/>
          </a:prstGeom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036021" y="3073294"/>
          <a:ext cx="2590800" cy="1049338"/>
        </p:xfrm>
        <a:graphic>
          <a:graphicData uri="http://schemas.openxmlformats.org/presentationml/2006/ole">
            <p:oleObj spid="_x0000_s36866" name="Equation" r:id="rId4" imgW="1625600" imgH="66040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781050" y="4916488"/>
          <a:ext cx="1219200" cy="679450"/>
        </p:xfrm>
        <a:graphic>
          <a:graphicData uri="http://schemas.openxmlformats.org/presentationml/2006/ole">
            <p:oleObj spid="_x0000_s36867" name="Equation" r:id="rId5" imgW="800100" imgH="444500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724025" y="6054725"/>
          <a:ext cx="2117725" cy="619125"/>
        </p:xfrm>
        <a:graphic>
          <a:graphicData uri="http://schemas.openxmlformats.org/presentationml/2006/ole">
            <p:oleObj spid="_x0000_s36868" name="Equation" r:id="rId6" imgW="1346200" imgH="39370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828309" y="4954482"/>
          <a:ext cx="798512" cy="658812"/>
        </p:xfrm>
        <a:graphic>
          <a:graphicData uri="http://schemas.openxmlformats.org/presentationml/2006/ole">
            <p:oleObj spid="_x0000_s36869" name="Equation" r:id="rId7" imgW="508000" imgH="419100" progId="Equation.3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3383918" y="3413075"/>
            <a:ext cx="1124056" cy="1888390"/>
          </a:xfrm>
          <a:custGeom>
            <a:avLst/>
            <a:gdLst>
              <a:gd name="connsiteX0" fmla="*/ 345231 w 1124056"/>
              <a:gd name="connsiteY0" fmla="*/ 1888390 h 1888390"/>
              <a:gd name="connsiteX1" fmla="*/ 1048023 w 1124056"/>
              <a:gd name="connsiteY1" fmla="*/ 1506192 h 1888390"/>
              <a:gd name="connsiteX2" fmla="*/ 801429 w 1124056"/>
              <a:gd name="connsiteY2" fmla="*/ 211648 h 1888390"/>
              <a:gd name="connsiteX3" fmla="*/ 0 w 1124056"/>
              <a:gd name="connsiteY3" fmla="*/ 236306 h 188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056" h="1888390">
                <a:moveTo>
                  <a:pt x="345231" y="1888390"/>
                </a:moveTo>
                <a:cubicBezTo>
                  <a:pt x="658610" y="1837019"/>
                  <a:pt x="971990" y="1785649"/>
                  <a:pt x="1048023" y="1506192"/>
                </a:cubicBezTo>
                <a:cubicBezTo>
                  <a:pt x="1124056" y="1226735"/>
                  <a:pt x="976099" y="423296"/>
                  <a:pt x="801429" y="211648"/>
                </a:cubicBezTo>
                <a:cubicBezTo>
                  <a:pt x="626759" y="0"/>
                  <a:pt x="313379" y="118153"/>
                  <a:pt x="0" y="2363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H="1">
            <a:off x="3161110" y="3649381"/>
            <a:ext cx="222808" cy="84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101631" y="3772670"/>
            <a:ext cx="2149474" cy="1343860"/>
          </a:xfrm>
          <a:custGeom>
            <a:avLst/>
            <a:gdLst>
              <a:gd name="connsiteX0" fmla="*/ 0 w 2149474"/>
              <a:gd name="connsiteY0" fmla="*/ 1343860 h 1343860"/>
              <a:gd name="connsiteX1" fmla="*/ 1331605 w 2149474"/>
              <a:gd name="connsiteY1" fmla="*/ 1109610 h 1343860"/>
              <a:gd name="connsiteX2" fmla="*/ 2046727 w 2149474"/>
              <a:gd name="connsiteY2" fmla="*/ 1084952 h 1343860"/>
              <a:gd name="connsiteX3" fmla="*/ 1948089 w 2149474"/>
              <a:gd name="connsiteY3" fmla="*/ 172606 h 1343860"/>
              <a:gd name="connsiteX4" fmla="*/ 1689166 w 2149474"/>
              <a:gd name="connsiteY4" fmla="*/ 49317 h 1343860"/>
              <a:gd name="connsiteX5" fmla="*/ 1689166 w 2149474"/>
              <a:gd name="connsiteY5" fmla="*/ 49317 h 13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474" h="1343860">
                <a:moveTo>
                  <a:pt x="0" y="1343860"/>
                </a:moveTo>
                <a:cubicBezTo>
                  <a:pt x="495242" y="1248310"/>
                  <a:pt x="990484" y="1152761"/>
                  <a:pt x="1331605" y="1109610"/>
                </a:cubicBezTo>
                <a:cubicBezTo>
                  <a:pt x="1672726" y="1066459"/>
                  <a:pt x="1943980" y="1241119"/>
                  <a:pt x="2046727" y="1084952"/>
                </a:cubicBezTo>
                <a:cubicBezTo>
                  <a:pt x="2149474" y="928785"/>
                  <a:pt x="2007682" y="345212"/>
                  <a:pt x="1948089" y="172606"/>
                </a:cubicBezTo>
                <a:cubicBezTo>
                  <a:pt x="1888496" y="0"/>
                  <a:pt x="1689166" y="49317"/>
                  <a:pt x="1689166" y="49317"/>
                </a:cubicBezTo>
                <a:lnTo>
                  <a:pt x="1689166" y="4931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>
          <a:xfrm flipH="1">
            <a:off x="3626821" y="3821987"/>
            <a:ext cx="163976" cy="64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4580511" y="3413075"/>
            <a:ext cx="4382690" cy="326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8"/>
              </a:buBlip>
              <a:tabLst/>
              <a:defRPr/>
            </a:pPr>
            <a:r>
              <a:rPr lang="en-US" dirty="0" smtClean="0"/>
              <a:t>However, that’s for a section of the pipe, we want the flux at any point in the pipe.  Thus we take the limit as ΔL becomes small: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8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8"/>
              </a:buBlip>
              <a:tabLst/>
              <a:defRPr/>
            </a:pPr>
            <a:endParaRPr lang="en-US" dirty="0" smtClean="0"/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lang="en-US" dirty="0" smtClean="0"/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8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equation is simply Bernoulli's principle</a:t>
            </a:r>
            <a:r>
              <a:rPr lang="en-US" baseline="0" dirty="0" smtClean="0"/>
              <a:t>,</a:t>
            </a:r>
            <a:r>
              <a:rPr lang="en-US" dirty="0" smtClean="0"/>
              <a:t> but at a point rather than comparing two points!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410200" y="4741863"/>
          <a:ext cx="2895600" cy="854075"/>
        </p:xfrm>
        <a:graphic>
          <a:graphicData uri="http://schemas.openxmlformats.org/presentationml/2006/ole">
            <p:oleObj spid="_x0000_s36870" name="Equation" r:id="rId9" imgW="1333500" imgH="393700" progId="Equation.3">
              <p:embed/>
            </p:oleObj>
          </a:graphicData>
        </a:graphic>
      </p:graphicFrame>
      <p:sp>
        <p:nvSpPr>
          <p:cNvPr id="33" name="Up Arrow 32"/>
          <p:cNvSpPr/>
          <p:nvPr/>
        </p:nvSpPr>
        <p:spPr>
          <a:xfrm rot="10800000">
            <a:off x="6858000" y="1514693"/>
            <a:ext cx="304800" cy="83158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41169" y="868362"/>
            <a:ext cx="2243126" cy="6463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flux at this point?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r>
              <a:rPr lang="en-US" dirty="0" smtClean="0"/>
              <a:t>Linear Transport Model: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21" y="922626"/>
            <a:ext cx="4382690" cy="575111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Q: What causes flow in a wire? </a:t>
            </a:r>
            <a:r>
              <a:rPr lang="en-US" sz="2000" dirty="0" smtClean="0">
                <a:solidFill>
                  <a:srgbClr val="FF0000"/>
                </a:solidFill>
              </a:rPr>
              <a:t>ΔV</a:t>
            </a:r>
            <a:r>
              <a:rPr lang="en-US" sz="2000" dirty="0" smtClean="0"/>
              <a:t> 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Q: What resists/allows flow?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 / k</a:t>
            </a:r>
            <a:r>
              <a:rPr lang="en-US" sz="2000" baseline="-25000" dirty="0" smtClean="0">
                <a:solidFill>
                  <a:srgbClr val="FF0000"/>
                </a:solidFill>
              </a:rPr>
              <a:t>e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Q: What flows? – Charge: </a:t>
            </a:r>
            <a:r>
              <a:rPr lang="en-US" sz="2000" dirty="0" smtClean="0">
                <a:solidFill>
                  <a:srgbClr val="FF0000"/>
                </a:solidFill>
              </a:rPr>
              <a:t>Q/Δt = I</a:t>
            </a:r>
            <a:r>
              <a:rPr lang="en-US" sz="2000" baseline="-25000" dirty="0" smtClean="0">
                <a:solidFill>
                  <a:srgbClr val="FF0000"/>
                </a:solidFill>
              </a:rPr>
              <a:t>e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000" dirty="0" smtClean="0"/>
              <a:t>Thus Flux should be a property of these values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Relating all these we have:</a:t>
            </a:r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  <a:buNone/>
            </a:pP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dirty="0" smtClean="0"/>
              <a:t>From here we can determine flux through any point of the resistor using:</a:t>
            </a:r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dirty="0" smtClean="0"/>
              <a:t>We get: 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773084" y="3499725"/>
          <a:ext cx="1417638" cy="322262"/>
        </p:xfrm>
        <a:graphic>
          <a:graphicData uri="http://schemas.openxmlformats.org/presentationml/2006/ole">
            <p:oleObj spid="_x0000_s44034" name="Equation" r:id="rId3" imgW="889000" imgH="20320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800100" y="4926013"/>
          <a:ext cx="1181100" cy="658812"/>
        </p:xfrm>
        <a:graphic>
          <a:graphicData uri="http://schemas.openxmlformats.org/presentationml/2006/ole">
            <p:oleObj spid="_x0000_s44035" name="Equation" r:id="rId4" imgW="774700" imgH="431800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943100" y="6054725"/>
          <a:ext cx="1677988" cy="619125"/>
        </p:xfrm>
        <a:graphic>
          <a:graphicData uri="http://schemas.openxmlformats.org/presentationml/2006/ole">
            <p:oleObj spid="_x0000_s44036" name="Equation" r:id="rId5" imgW="1066800" imgH="39370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809875" y="4991100"/>
          <a:ext cx="758825" cy="619125"/>
        </p:xfrm>
        <a:graphic>
          <a:graphicData uri="http://schemas.openxmlformats.org/presentationml/2006/ole">
            <p:oleObj spid="_x0000_s44037" name="Equation" r:id="rId6" imgW="482600" imgH="393700" progId="Equation.3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3190722" y="3124200"/>
            <a:ext cx="1317252" cy="2177265"/>
          </a:xfrm>
          <a:custGeom>
            <a:avLst/>
            <a:gdLst>
              <a:gd name="connsiteX0" fmla="*/ 345231 w 1124056"/>
              <a:gd name="connsiteY0" fmla="*/ 1888390 h 1888390"/>
              <a:gd name="connsiteX1" fmla="*/ 1048023 w 1124056"/>
              <a:gd name="connsiteY1" fmla="*/ 1506192 h 1888390"/>
              <a:gd name="connsiteX2" fmla="*/ 801429 w 1124056"/>
              <a:gd name="connsiteY2" fmla="*/ 211648 h 1888390"/>
              <a:gd name="connsiteX3" fmla="*/ 0 w 1124056"/>
              <a:gd name="connsiteY3" fmla="*/ 236306 h 188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056" h="1888390">
                <a:moveTo>
                  <a:pt x="345231" y="1888390"/>
                </a:moveTo>
                <a:cubicBezTo>
                  <a:pt x="658610" y="1837019"/>
                  <a:pt x="971990" y="1785649"/>
                  <a:pt x="1048023" y="1506192"/>
                </a:cubicBezTo>
                <a:cubicBezTo>
                  <a:pt x="1124056" y="1226735"/>
                  <a:pt x="976099" y="423296"/>
                  <a:pt x="801429" y="211648"/>
                </a:cubicBezTo>
                <a:cubicBezTo>
                  <a:pt x="626759" y="0"/>
                  <a:pt x="313379" y="118153"/>
                  <a:pt x="0" y="2363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H="1">
            <a:off x="2971800" y="3396655"/>
            <a:ext cx="218922" cy="10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101631" y="3413075"/>
            <a:ext cx="2149474" cy="1703455"/>
          </a:xfrm>
          <a:custGeom>
            <a:avLst/>
            <a:gdLst>
              <a:gd name="connsiteX0" fmla="*/ 0 w 2149474"/>
              <a:gd name="connsiteY0" fmla="*/ 1343860 h 1343860"/>
              <a:gd name="connsiteX1" fmla="*/ 1331605 w 2149474"/>
              <a:gd name="connsiteY1" fmla="*/ 1109610 h 1343860"/>
              <a:gd name="connsiteX2" fmla="*/ 2046727 w 2149474"/>
              <a:gd name="connsiteY2" fmla="*/ 1084952 h 1343860"/>
              <a:gd name="connsiteX3" fmla="*/ 1948089 w 2149474"/>
              <a:gd name="connsiteY3" fmla="*/ 172606 h 1343860"/>
              <a:gd name="connsiteX4" fmla="*/ 1689166 w 2149474"/>
              <a:gd name="connsiteY4" fmla="*/ 49317 h 1343860"/>
              <a:gd name="connsiteX5" fmla="*/ 1689166 w 2149474"/>
              <a:gd name="connsiteY5" fmla="*/ 49317 h 13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474" h="1343860">
                <a:moveTo>
                  <a:pt x="0" y="1343860"/>
                </a:moveTo>
                <a:cubicBezTo>
                  <a:pt x="495242" y="1248310"/>
                  <a:pt x="990484" y="1152761"/>
                  <a:pt x="1331605" y="1109610"/>
                </a:cubicBezTo>
                <a:cubicBezTo>
                  <a:pt x="1672726" y="1066459"/>
                  <a:pt x="1943980" y="1241119"/>
                  <a:pt x="2046727" y="1084952"/>
                </a:cubicBezTo>
                <a:cubicBezTo>
                  <a:pt x="2149474" y="928785"/>
                  <a:pt x="2007682" y="345212"/>
                  <a:pt x="1948089" y="172606"/>
                </a:cubicBezTo>
                <a:cubicBezTo>
                  <a:pt x="1888496" y="0"/>
                  <a:pt x="1689166" y="49317"/>
                  <a:pt x="1689166" y="49317"/>
                </a:cubicBezTo>
                <a:lnTo>
                  <a:pt x="1689166" y="4931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>
          <a:xfrm flipH="1">
            <a:off x="3190722" y="3475588"/>
            <a:ext cx="600075" cy="85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4580511" y="3413075"/>
            <a:ext cx="4382690" cy="326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r>
              <a:rPr lang="en-US" dirty="0" smtClean="0"/>
              <a:t>However, that’s for a section of the pipe, we want the flux at any point in the pipe.  Thus we take the limit as ΔL becomes small: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lang="en-US" dirty="0" smtClean="0"/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r>
              <a:rPr lang="en-US" dirty="0" smtClean="0"/>
              <a:t>This is simply ohm’s law, but at a point rather than comparing two points.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715000" y="4689492"/>
          <a:ext cx="2289175" cy="854075"/>
        </p:xfrm>
        <a:graphic>
          <a:graphicData uri="http://schemas.openxmlformats.org/presentationml/2006/ole">
            <p:oleObj spid="_x0000_s44038" name="Equation" r:id="rId8" imgW="1054100" imgH="393700" progId="Equation.3">
              <p:embed/>
            </p:oleObj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9085" y="854529"/>
            <a:ext cx="3954116" cy="25585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580511" y="2888628"/>
            <a:ext cx="296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flux at this point: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3696"/>
          </a:xfrm>
        </p:spPr>
        <p:txBody>
          <a:bodyPr/>
          <a:lstStyle/>
          <a:p>
            <a:r>
              <a:rPr lang="en-US" dirty="0" smtClean="0"/>
              <a:t>Heat: Conduction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5400000">
            <a:off x="1893890" y="1152525"/>
            <a:ext cx="1009650" cy="3276600"/>
          </a:xfrm>
          <a:prstGeom prst="can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57716" y="3067050"/>
            <a:ext cx="412299" cy="1057061"/>
          </a:xfrm>
          <a:custGeom>
            <a:avLst/>
            <a:gdLst>
              <a:gd name="connsiteX0" fmla="*/ 185695 w 367397"/>
              <a:gd name="connsiteY0" fmla="*/ 776811 h 790789"/>
              <a:gd name="connsiteX1" fmla="*/ 5990 w 367397"/>
              <a:gd name="connsiteY1" fmla="*/ 453306 h 790789"/>
              <a:gd name="connsiteX2" fmla="*/ 221636 w 367397"/>
              <a:gd name="connsiteY2" fmla="*/ 165747 h 790789"/>
              <a:gd name="connsiteX3" fmla="*/ 209656 w 367397"/>
              <a:gd name="connsiteY3" fmla="*/ 33948 h 790789"/>
              <a:gd name="connsiteX4" fmla="*/ 365400 w 367397"/>
              <a:gd name="connsiteY4" fmla="*/ 369435 h 790789"/>
              <a:gd name="connsiteX5" fmla="*/ 185695 w 367397"/>
              <a:gd name="connsiteY5" fmla="*/ 776811 h 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397" h="790789">
                <a:moveTo>
                  <a:pt x="185695" y="776811"/>
                </a:moveTo>
                <a:cubicBezTo>
                  <a:pt x="125793" y="790789"/>
                  <a:pt x="0" y="555150"/>
                  <a:pt x="5990" y="453306"/>
                </a:cubicBezTo>
                <a:cubicBezTo>
                  <a:pt x="11980" y="351462"/>
                  <a:pt x="187692" y="235640"/>
                  <a:pt x="221636" y="165747"/>
                </a:cubicBezTo>
                <a:cubicBezTo>
                  <a:pt x="255580" y="95854"/>
                  <a:pt x="185695" y="0"/>
                  <a:pt x="209656" y="33948"/>
                </a:cubicBezTo>
                <a:cubicBezTo>
                  <a:pt x="233617" y="67896"/>
                  <a:pt x="363403" y="245625"/>
                  <a:pt x="365400" y="369435"/>
                </a:cubicBezTo>
                <a:cubicBezTo>
                  <a:pt x="367397" y="493245"/>
                  <a:pt x="245597" y="762833"/>
                  <a:pt x="185695" y="77681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7715" y="4124111"/>
            <a:ext cx="412299" cy="6955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0" y="914400"/>
            <a:ext cx="4419600" cy="54614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Heat always flows from areas of high T to areas of low T</a:t>
            </a:r>
          </a:p>
          <a:p>
            <a:r>
              <a:rPr lang="en-US" dirty="0" smtClean="0"/>
              <a:t>Conductors – Metals: High heat conduction</a:t>
            </a:r>
          </a:p>
          <a:p>
            <a:r>
              <a:rPr lang="en-US" dirty="0" smtClean="0"/>
              <a:t>Insulators – Wood, Ceramics: Low heat conduction</a:t>
            </a:r>
          </a:p>
          <a:p>
            <a:r>
              <a:rPr lang="en-US" dirty="0" smtClean="0"/>
              <a:t>Typically materials that are good electric conductors are good heat conductors as well</a:t>
            </a:r>
          </a:p>
          <a:p>
            <a:r>
              <a:rPr lang="en-US" dirty="0" smtClean="0"/>
              <a:t>Some notable exceptions: </a:t>
            </a:r>
          </a:p>
          <a:p>
            <a:pPr lvl="1"/>
            <a:r>
              <a:rPr lang="en-US" dirty="0" smtClean="0"/>
              <a:t>Silver – has high electric conductivity but lower heat conductivity than diamond</a:t>
            </a:r>
          </a:p>
          <a:p>
            <a:pPr lvl="1"/>
            <a:r>
              <a:rPr lang="en-US" dirty="0" smtClean="0"/>
              <a:t>Diamond – great conductor of heat, but has low electric resistivity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7015" y="1916668"/>
            <a:ext cx="185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Temperature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90781" y="1916668"/>
            <a:ext cx="178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Temperature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2082849" y="3505200"/>
            <a:ext cx="965151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3810000"/>
            <a:ext cx="428581" cy="37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5257800"/>
            <a:ext cx="2894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transferred via thermal motion of electrons or atoms (oscillations – Phy</a:t>
            </a:r>
            <a:r>
              <a:rPr lang="en-US" dirty="0"/>
              <a:t>-</a:t>
            </a:r>
            <a:r>
              <a:rPr lang="en-US" dirty="0" smtClean="0"/>
              <a:t>7A)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3696"/>
          </a:xfrm>
        </p:spPr>
        <p:txBody>
          <a:bodyPr/>
          <a:lstStyle/>
          <a:p>
            <a:r>
              <a:rPr lang="en-US" dirty="0" smtClean="0"/>
              <a:t>Heat: Convection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800600" y="914400"/>
            <a:ext cx="4191000" cy="54614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Heat always flows from areas of high T to areas of low T</a:t>
            </a:r>
          </a:p>
          <a:p>
            <a:r>
              <a:rPr lang="en-US" dirty="0" smtClean="0"/>
              <a:t>Heat is carried through motion of the medium (fluid motion) itself.</a:t>
            </a:r>
          </a:p>
          <a:p>
            <a:r>
              <a:rPr lang="en-US" dirty="0" smtClean="0"/>
              <a:t>Thus viscosity has an effect on convection</a:t>
            </a:r>
          </a:p>
          <a:p>
            <a:r>
              <a:rPr lang="en-US" dirty="0" smtClean="0"/>
              <a:t>The earth’s liquid iron outer core is responsible for the earth’s magnetic field that protects us from solar and cosmic radiation (Phy-7C) this convection is due to the heat transfer from the hot solid inner core to the cool lower mantle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6273463"/>
            <a:ext cx="343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transferred via fluidic motion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668872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 smtClean="0"/>
              <a:t>http://www.nap.edu/books/12161/xhtml/images/p20015561g37001.jpg</a:t>
            </a:r>
            <a:endParaRPr lang="en-US" sz="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901699"/>
            <a:ext cx="4496031" cy="537176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83696"/>
          </a:xfrm>
        </p:spPr>
        <p:txBody>
          <a:bodyPr/>
          <a:lstStyle/>
          <a:p>
            <a:r>
              <a:rPr lang="en-US" dirty="0" smtClean="0"/>
              <a:t>Heat: Radiation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800600" y="914400"/>
            <a:ext cx="4191000" cy="546145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Everything warm emits Infrared Radiation</a:t>
            </a:r>
          </a:p>
          <a:p>
            <a:r>
              <a:rPr lang="en-US" dirty="0" smtClean="0"/>
              <a:t>Radiative heat needs no medium for transfer – can easily travel through space, i.e. heat from the sun.</a:t>
            </a:r>
          </a:p>
          <a:p>
            <a:r>
              <a:rPr lang="en-US" dirty="0" smtClean="0"/>
              <a:t>Is part of the Electromagnetic spectrum: Infrared (IR)</a:t>
            </a:r>
          </a:p>
          <a:p>
            <a:r>
              <a:rPr lang="en-US" dirty="0" smtClean="0"/>
              <a:t>Global warming is the reflection of IR radiation from atmospheric greenhouse gasses that otherwise would escape the earth.</a:t>
            </a:r>
          </a:p>
          <a:p>
            <a:r>
              <a:rPr lang="en-US" dirty="0" smtClean="0"/>
              <a:t>IR is used in many applications such as military FLIR imaging systems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 smtClean="0"/>
              <a:t>http://energysavingclub.files.wordpress.com/2007/01/greenhouse_effect.gif</a:t>
            </a:r>
            <a:endParaRPr lang="en-US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00600" cy="3748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80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transferred via infrared radiation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64271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 smtClean="0"/>
              <a:t>http://</a:t>
            </a:r>
            <a:r>
              <a:rPr lang="en-US" sz="800" dirty="0" err="1" smtClean="0"/>
              <a:t>therawfeed.com/pix/thermal_imaging_camera.jpg</a:t>
            </a:r>
            <a:endParaRPr lang="en-US" sz="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8251"/>
            <a:ext cx="4800600" cy="310974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/>
          <a:lstStyle/>
          <a:p>
            <a:r>
              <a:rPr lang="en-US" dirty="0" smtClean="0"/>
              <a:t>Linear Transport Model: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21" y="922626"/>
            <a:ext cx="4382690" cy="575111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/>
              <a:t>Q: What causes flow in a rod? </a:t>
            </a:r>
            <a:r>
              <a:rPr lang="en-US" sz="2000" dirty="0" smtClean="0">
                <a:solidFill>
                  <a:srgbClr val="FF0000"/>
                </a:solidFill>
              </a:rPr>
              <a:t>ΔT</a:t>
            </a:r>
            <a:r>
              <a:rPr lang="en-US" sz="2000" dirty="0" smtClean="0"/>
              <a:t> 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Q: What resists/allows flow?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smtClean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 / k</a:t>
            </a:r>
            <a:r>
              <a:rPr lang="en-US" sz="2000" baseline="-25000" dirty="0" smtClean="0">
                <a:solidFill>
                  <a:srgbClr val="FF0000"/>
                </a:solidFill>
              </a:rPr>
              <a:t>t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Q: What flows? – Heat: 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/Δt = I</a:t>
            </a:r>
            <a:r>
              <a:rPr lang="en-US" sz="2000" baseline="-25000" dirty="0" smtClean="0">
                <a:solidFill>
                  <a:srgbClr val="FF0000"/>
                </a:solidFill>
              </a:rPr>
              <a:t>t</a:t>
            </a:r>
            <a:endParaRPr lang="en-US" sz="2000" baseline="-25000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</a:pPr>
            <a:r>
              <a:rPr lang="en-US" sz="2000" dirty="0" smtClean="0"/>
              <a:t>Thus Flux should be a property of these values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Relating all these we have:</a:t>
            </a:r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  <a:buNone/>
            </a:pP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dirty="0" smtClean="0"/>
              <a:t>From here we can determine flux through any point of the rod using:</a:t>
            </a:r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dirty="0" smtClean="0"/>
              <a:t>We get: 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812925" y="3500438"/>
          <a:ext cx="1336675" cy="322262"/>
        </p:xfrm>
        <a:graphic>
          <a:graphicData uri="http://schemas.openxmlformats.org/presentationml/2006/ole">
            <p:oleObj spid="_x0000_s45058" name="Equation" r:id="rId3" imgW="838200" imgH="20320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819150" y="4926013"/>
          <a:ext cx="1143000" cy="658812"/>
        </p:xfrm>
        <a:graphic>
          <a:graphicData uri="http://schemas.openxmlformats.org/presentationml/2006/ole">
            <p:oleObj spid="_x0000_s45059" name="Equation" r:id="rId4" imgW="749300" imgH="431800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943100" y="6054725"/>
          <a:ext cx="1677988" cy="619125"/>
        </p:xfrm>
        <a:graphic>
          <a:graphicData uri="http://schemas.openxmlformats.org/presentationml/2006/ole">
            <p:oleObj spid="_x0000_s45060" name="Equation" r:id="rId5" imgW="1066800" imgH="393700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828925" y="4991100"/>
          <a:ext cx="719138" cy="619125"/>
        </p:xfrm>
        <a:graphic>
          <a:graphicData uri="http://schemas.openxmlformats.org/presentationml/2006/ole">
            <p:oleObj spid="_x0000_s45061" name="Equation" r:id="rId6" imgW="457200" imgH="393700" progId="Equation.3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3190722" y="3124200"/>
            <a:ext cx="1317252" cy="2177265"/>
          </a:xfrm>
          <a:custGeom>
            <a:avLst/>
            <a:gdLst>
              <a:gd name="connsiteX0" fmla="*/ 345231 w 1124056"/>
              <a:gd name="connsiteY0" fmla="*/ 1888390 h 1888390"/>
              <a:gd name="connsiteX1" fmla="*/ 1048023 w 1124056"/>
              <a:gd name="connsiteY1" fmla="*/ 1506192 h 1888390"/>
              <a:gd name="connsiteX2" fmla="*/ 801429 w 1124056"/>
              <a:gd name="connsiteY2" fmla="*/ 211648 h 1888390"/>
              <a:gd name="connsiteX3" fmla="*/ 0 w 1124056"/>
              <a:gd name="connsiteY3" fmla="*/ 236306 h 188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056" h="1888390">
                <a:moveTo>
                  <a:pt x="345231" y="1888390"/>
                </a:moveTo>
                <a:cubicBezTo>
                  <a:pt x="658610" y="1837019"/>
                  <a:pt x="971990" y="1785649"/>
                  <a:pt x="1048023" y="1506192"/>
                </a:cubicBezTo>
                <a:cubicBezTo>
                  <a:pt x="1124056" y="1226735"/>
                  <a:pt x="976099" y="423296"/>
                  <a:pt x="801429" y="211648"/>
                </a:cubicBezTo>
                <a:cubicBezTo>
                  <a:pt x="626759" y="0"/>
                  <a:pt x="313379" y="118153"/>
                  <a:pt x="0" y="2363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 flipH="1">
            <a:off x="2971800" y="3396655"/>
            <a:ext cx="218922" cy="103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101631" y="3413075"/>
            <a:ext cx="2149474" cy="1703455"/>
          </a:xfrm>
          <a:custGeom>
            <a:avLst/>
            <a:gdLst>
              <a:gd name="connsiteX0" fmla="*/ 0 w 2149474"/>
              <a:gd name="connsiteY0" fmla="*/ 1343860 h 1343860"/>
              <a:gd name="connsiteX1" fmla="*/ 1331605 w 2149474"/>
              <a:gd name="connsiteY1" fmla="*/ 1109610 h 1343860"/>
              <a:gd name="connsiteX2" fmla="*/ 2046727 w 2149474"/>
              <a:gd name="connsiteY2" fmla="*/ 1084952 h 1343860"/>
              <a:gd name="connsiteX3" fmla="*/ 1948089 w 2149474"/>
              <a:gd name="connsiteY3" fmla="*/ 172606 h 1343860"/>
              <a:gd name="connsiteX4" fmla="*/ 1689166 w 2149474"/>
              <a:gd name="connsiteY4" fmla="*/ 49317 h 1343860"/>
              <a:gd name="connsiteX5" fmla="*/ 1689166 w 2149474"/>
              <a:gd name="connsiteY5" fmla="*/ 49317 h 134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474" h="1343860">
                <a:moveTo>
                  <a:pt x="0" y="1343860"/>
                </a:moveTo>
                <a:cubicBezTo>
                  <a:pt x="495242" y="1248310"/>
                  <a:pt x="990484" y="1152761"/>
                  <a:pt x="1331605" y="1109610"/>
                </a:cubicBezTo>
                <a:cubicBezTo>
                  <a:pt x="1672726" y="1066459"/>
                  <a:pt x="1943980" y="1241119"/>
                  <a:pt x="2046727" y="1084952"/>
                </a:cubicBezTo>
                <a:cubicBezTo>
                  <a:pt x="2149474" y="928785"/>
                  <a:pt x="2007682" y="345212"/>
                  <a:pt x="1948089" y="172606"/>
                </a:cubicBezTo>
                <a:cubicBezTo>
                  <a:pt x="1888496" y="0"/>
                  <a:pt x="1689166" y="49317"/>
                  <a:pt x="1689166" y="49317"/>
                </a:cubicBezTo>
                <a:lnTo>
                  <a:pt x="1689166" y="4931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>
          <a:xfrm flipH="1">
            <a:off x="3190722" y="3475588"/>
            <a:ext cx="600075" cy="85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4580511" y="3413075"/>
            <a:ext cx="4382690" cy="326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r>
              <a:rPr lang="en-US" dirty="0" smtClean="0"/>
              <a:t>However, that’s for a section of the pipe, we want the flux at any point in the pipe.  Thus we take the limit as ΔL becomes small:</a:t>
            </a: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lang="en-US" dirty="0" smtClean="0"/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3550" marR="0" lvl="0" indent="-4635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90000"/>
              <a:buFontTx/>
              <a:buBlip>
                <a:blip r:embed="rId7"/>
              </a:buBlip>
              <a:tabLst/>
              <a:defRPr/>
            </a:pPr>
            <a:r>
              <a:rPr lang="en-US" dirty="0" smtClean="0"/>
              <a:t>This is simply ohm’s law, but at a point rather than comparing two points.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729288" y="4689475"/>
          <a:ext cx="2260600" cy="854075"/>
        </p:xfrm>
        <a:graphic>
          <a:graphicData uri="http://schemas.openxmlformats.org/presentationml/2006/ole">
            <p:oleObj spid="_x0000_s45062" name="Equation" r:id="rId8" imgW="1041400" imgH="393700" progId="Equation.3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99911" y="2703962"/>
            <a:ext cx="296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flux at this point?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 rot="5400000">
            <a:off x="6285091" y="104219"/>
            <a:ext cx="1009650" cy="3276600"/>
          </a:xfrm>
          <a:prstGeom prst="can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0000"/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48917" y="2018745"/>
            <a:ext cx="213683" cy="495855"/>
          </a:xfrm>
          <a:custGeom>
            <a:avLst/>
            <a:gdLst>
              <a:gd name="connsiteX0" fmla="*/ 185695 w 367397"/>
              <a:gd name="connsiteY0" fmla="*/ 776811 h 790789"/>
              <a:gd name="connsiteX1" fmla="*/ 5990 w 367397"/>
              <a:gd name="connsiteY1" fmla="*/ 453306 h 790789"/>
              <a:gd name="connsiteX2" fmla="*/ 221636 w 367397"/>
              <a:gd name="connsiteY2" fmla="*/ 165747 h 790789"/>
              <a:gd name="connsiteX3" fmla="*/ 209656 w 367397"/>
              <a:gd name="connsiteY3" fmla="*/ 33948 h 790789"/>
              <a:gd name="connsiteX4" fmla="*/ 365400 w 367397"/>
              <a:gd name="connsiteY4" fmla="*/ 369435 h 790789"/>
              <a:gd name="connsiteX5" fmla="*/ 185695 w 367397"/>
              <a:gd name="connsiteY5" fmla="*/ 776811 h 7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397" h="790789">
                <a:moveTo>
                  <a:pt x="185695" y="776811"/>
                </a:moveTo>
                <a:cubicBezTo>
                  <a:pt x="125793" y="790789"/>
                  <a:pt x="0" y="555150"/>
                  <a:pt x="5990" y="453306"/>
                </a:cubicBezTo>
                <a:cubicBezTo>
                  <a:pt x="11980" y="351462"/>
                  <a:pt x="187692" y="235640"/>
                  <a:pt x="221636" y="165747"/>
                </a:cubicBezTo>
                <a:cubicBezTo>
                  <a:pt x="255580" y="95854"/>
                  <a:pt x="185695" y="0"/>
                  <a:pt x="209656" y="33948"/>
                </a:cubicBezTo>
                <a:cubicBezTo>
                  <a:pt x="233617" y="67896"/>
                  <a:pt x="363403" y="245625"/>
                  <a:pt x="365400" y="369435"/>
                </a:cubicBezTo>
                <a:cubicBezTo>
                  <a:pt x="367397" y="493245"/>
                  <a:pt x="245597" y="762833"/>
                  <a:pt x="185695" y="77681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02701" y="2514601"/>
            <a:ext cx="259899" cy="3740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18216" y="868362"/>
            <a:ext cx="185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Temperature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81982" y="868362"/>
            <a:ext cx="178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Temperature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6270825" y="1524000"/>
            <a:ext cx="965151" cy="3048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539110" y="1832899"/>
            <a:ext cx="428581" cy="37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7047839" y="2286291"/>
            <a:ext cx="268285" cy="4566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iffusionmod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63246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107950" dist="25400" dir="2700000" algn="tl" rotWithShape="0">
                    <a:srgbClr val="000000"/>
                  </a:outerShdw>
                </a:effectLst>
              </a:rPr>
              <a:t>http://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107950" dist="25400" dir="2700000" algn="tl" rotWithShape="0">
                    <a:srgbClr val="000000"/>
                  </a:outerShdw>
                </a:effectLst>
              </a:rPr>
              <a:t>www.youtube.com/watch?v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107950" dist="25400" dir="2700000" algn="tl" rotWithShape="0">
                    <a:srgbClr val="000000"/>
                  </a:outerShdw>
                </a:effectLst>
              </a:rPr>
              <a:t>=H7QsDs8ZRMI</a:t>
            </a:r>
            <a:endParaRPr lang="en-US" sz="2400" b="1" dirty="0">
              <a:solidFill>
                <a:schemeClr val="bg1"/>
              </a:solidFill>
              <a:effectLst>
                <a:outerShdw blurRad="107950" dist="254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89C7-83D3-2946-9B44-2DE3B43F19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5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935</TotalTime>
  <Words>2362</Words>
  <Application>Microsoft Macintosh PowerPoint</Application>
  <PresentationFormat>On-screen Show (4:3)</PresentationFormat>
  <Paragraphs>351</Paragraphs>
  <Slides>22</Slides>
  <Notes>4</Notes>
  <HiddenSlides>0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Inkwell</vt:lpstr>
      <vt:lpstr>Equation</vt:lpstr>
      <vt:lpstr>Microsoft Equation</vt:lpstr>
      <vt:lpstr>Lecture 4   Linear Transport Model   Non-Linear phenomenon   Exponential Change   Capacitors</vt:lpstr>
      <vt:lpstr>Linear Transport Model: Flux = j</vt:lpstr>
      <vt:lpstr>Linear Transport Model: Fluids</vt:lpstr>
      <vt:lpstr>Linear Transport Model: Electricity</vt:lpstr>
      <vt:lpstr>Heat: Conduction</vt:lpstr>
      <vt:lpstr>Heat: Convection</vt:lpstr>
      <vt:lpstr>Heat: Radiation</vt:lpstr>
      <vt:lpstr>Linear Transport Model: Heat</vt:lpstr>
      <vt:lpstr>Slide 9</vt:lpstr>
      <vt:lpstr>Linear Transport Model: Diffusion</vt:lpstr>
      <vt:lpstr>Q: Why is it called the Linear Transport Model?</vt:lpstr>
      <vt:lpstr>Non-Linear Phenomenon – Non Ohmic Resistors</vt:lpstr>
      <vt:lpstr>Non-Linear Phenomenon – Dependence on source</vt:lpstr>
      <vt:lpstr>Exponential Change: Population Growth </vt:lpstr>
      <vt:lpstr>Exponential Change: Nuclear Decay</vt:lpstr>
      <vt:lpstr>Exponential Change: Newton’s Law of Cooling</vt:lpstr>
      <vt:lpstr>Exponential Change in Circuits: Capacitors</vt:lpstr>
      <vt:lpstr>Exponential Change in Circuits: Capacitors</vt:lpstr>
      <vt:lpstr>Exponential Change in Circuits: Capacitors - Charging</vt:lpstr>
      <vt:lpstr>Exponential Change in Circuits: Capacitors - Discharging</vt:lpstr>
      <vt:lpstr>Exponential Change in Circuits: Capacitors</vt:lpstr>
      <vt:lpstr>Capacitors: Energy Stored in a capacitor</vt:lpstr>
    </vt:vector>
  </TitlesOfParts>
  <Company>blah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– Linear Transport Model and Non-Linear phenomenon</dc:title>
  <dc:creator>blah b</dc:creator>
  <cp:lastModifiedBy>blah b</cp:lastModifiedBy>
  <cp:revision>74</cp:revision>
  <dcterms:created xsi:type="dcterms:W3CDTF">2010-01-26T18:25:46Z</dcterms:created>
  <dcterms:modified xsi:type="dcterms:W3CDTF">2010-01-26T21:40:16Z</dcterms:modified>
</cp:coreProperties>
</file>