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87" r:id="rId3"/>
    <p:sldId id="305" r:id="rId4"/>
    <p:sldId id="282" r:id="rId5"/>
    <p:sldId id="283" r:id="rId6"/>
    <p:sldId id="285" r:id="rId7"/>
    <p:sldId id="286" r:id="rId8"/>
    <p:sldId id="307" r:id="rId9"/>
    <p:sldId id="308" r:id="rId10"/>
    <p:sldId id="309" r:id="rId11"/>
    <p:sldId id="314" r:id="rId12"/>
    <p:sldId id="310" r:id="rId13"/>
    <p:sldId id="311" r:id="rId14"/>
    <p:sldId id="313" r:id="rId15"/>
    <p:sldId id="298" r:id="rId16"/>
    <p:sldId id="299" r:id="rId17"/>
    <p:sldId id="300" r:id="rId18"/>
    <p:sldId id="301" r:id="rId19"/>
    <p:sldId id="312" r:id="rId20"/>
    <p:sldId id="303" r:id="rId21"/>
    <p:sldId id="304" r:id="rId22"/>
    <p:sldId id="302" r:id="rId23"/>
    <p:sldId id="306" r:id="rId24"/>
    <p:sldId id="276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68" autoAdjust="0"/>
    <p:restoredTop sz="94660"/>
  </p:normalViewPr>
  <p:slideViewPr>
    <p:cSldViewPr>
      <p:cViewPr varScale="1">
        <p:scale>
          <a:sx n="50" d="100"/>
          <a:sy n="50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C3DA-C422-460F-9213-1ECE3B81F046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A9AE0-D5DC-4B38-8920-D5002A176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A9AE0-D5DC-4B38-8920-D5002A176E9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D86D-D09C-43E2-97CE-57C3570A0E2C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11EC-021D-457D-97E5-1EEB54C3AA99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8F62-36C2-4E7B-A167-97CD4477DF93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581400" y="6324600"/>
            <a:ext cx="207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Physics 7B Lecture</a:t>
            </a:r>
            <a:r>
              <a:rPr lang="en-US" baseline="0" dirty="0" smtClean="0">
                <a:solidFill>
                  <a:schemeClr val="bg1">
                    <a:lumMod val="65000"/>
                  </a:schemeClr>
                </a:solidFill>
              </a:rPr>
              <a:t> 1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28600" y="632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06-Jan-2010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99A6-0306-4898-9E63-BDBE398E8989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F313B-6F92-450B-AC44-BDF78F463D8E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8F36-449E-4666-945B-B984E6B683E6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D40A-B9E7-4B5D-AB87-B1FFB67BAE4E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3096-8E5A-4221-98E7-AE8980D9B04D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581400" y="6324600"/>
            <a:ext cx="18626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Physics 7B Lecture</a:t>
            </a:r>
            <a:r>
              <a:rPr lang="en-US" sz="1600" baseline="0" dirty="0" smtClean="0">
                <a:solidFill>
                  <a:schemeClr val="bg1">
                    <a:lumMod val="65000"/>
                  </a:schemeClr>
                </a:solidFill>
              </a:rPr>
              <a:t> 4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28600" y="63246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27-Jan-2010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543800" y="6400800"/>
            <a:ext cx="119776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Slide </a:t>
            </a:r>
            <a:fld id="{B619E0C2-2CEF-451E-B3E7-70B2E23D4312}" type="slidenum">
              <a:rPr lang="en-US" sz="1400">
                <a:solidFill>
                  <a:schemeClr val="bg1">
                    <a:lumMod val="65000"/>
                  </a:schemeClr>
                </a:solidFill>
                <a:cs typeface="+mn-cs"/>
              </a:rPr>
              <a:pPr>
                <a:defRPr/>
              </a:pPr>
              <a:t>‹#›</a:t>
            </a:fld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 of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cs typeface="+mn-cs"/>
              </a:rPr>
              <a:t>23</a:t>
            </a:r>
            <a:endParaRPr lang="en-US" sz="1400" dirty="0">
              <a:solidFill>
                <a:schemeClr val="bg1">
                  <a:lumMod val="65000"/>
                </a:schemeClr>
              </a:solidFill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914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48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609600" y="6629400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BE24-A0C7-40C3-A59B-2BADB1A7ED30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8342-85C5-48FB-B308-064B8B3E1C3D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9F1B2-B901-470C-B554-6FB9FF9CDE37}" type="datetime1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2971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Physics 7B-1 (A/B)</a:t>
            </a:r>
          </a:p>
          <a:p>
            <a:r>
              <a:rPr lang="en-US" sz="2800" b="1" dirty="0" smtClean="0"/>
              <a:t>Professor Cebra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447800"/>
            <a:ext cx="838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Review of Linear Transport Model and Exponential Change Model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0"/>
            <a:ext cx="20300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 smtClean="0"/>
              <a:t>Winter 2010</a:t>
            </a:r>
          </a:p>
          <a:p>
            <a:pPr algn="r"/>
            <a:r>
              <a:rPr lang="en-US" sz="2800" b="1" dirty="0" smtClean="0"/>
              <a:t>Lecture 4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35130"/>
            <a:ext cx="7626389" cy="4884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438400" y="228600"/>
            <a:ext cx="3910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Exponential Growth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30" y="1447800"/>
            <a:ext cx="751051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5921" y="1143000"/>
            <a:ext cx="730828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82318" y="228600"/>
            <a:ext cx="3622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Exponential Decay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03157" y="228600"/>
            <a:ext cx="358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Exponential decay</a:t>
            </a:r>
            <a:endParaRPr lang="en-US" sz="3600" dirty="0"/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166813"/>
            <a:ext cx="7696200" cy="4861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7903401" cy="457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7233" y="152400"/>
            <a:ext cx="64375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The Parallel Plate Capacitor</a:t>
            </a:r>
            <a:endParaRPr lang="en-US" sz="4400" dirty="0"/>
          </a:p>
        </p:txBody>
      </p:sp>
      <p:sp>
        <p:nvSpPr>
          <p:cNvPr id="3" name="Oval 2"/>
          <p:cNvSpPr/>
          <p:nvPr/>
        </p:nvSpPr>
        <p:spPr>
          <a:xfrm>
            <a:off x="3962400" y="1600200"/>
            <a:ext cx="228600" cy="21336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1676400" y="25908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038600" y="3886200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Direct Access Storage 12"/>
          <p:cNvSpPr/>
          <p:nvPr/>
        </p:nvSpPr>
        <p:spPr>
          <a:xfrm>
            <a:off x="4038600" y="1676400"/>
            <a:ext cx="228600" cy="2057400"/>
          </a:xfrm>
          <a:prstGeom prst="flowChartMagneticDrum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114800" y="1600200"/>
            <a:ext cx="228600" cy="21336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4191000" y="25908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191000" y="1371600"/>
            <a:ext cx="1371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581400" y="1371600"/>
            <a:ext cx="533400" cy="30480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962400" y="4038600"/>
            <a:ext cx="2383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 = separation of plates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38800" y="1143000"/>
            <a:ext cx="1836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Area of plates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1066800"/>
            <a:ext cx="224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/>
              <a:t> = dielectric constant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43000" y="2895600"/>
            <a:ext cx="150393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 = </a:t>
            </a:r>
            <a:r>
              <a:rPr lang="en-US" sz="2400" dirty="0" smtClean="0">
                <a:latin typeface="Symbol" pitchFamily="18" charset="2"/>
              </a:rPr>
              <a:t>ke</a:t>
            </a:r>
            <a:r>
              <a:rPr lang="en-US" sz="2400" baseline="-25000" dirty="0" smtClean="0">
                <a:latin typeface="Symbol" pitchFamily="18" charset="2"/>
              </a:rPr>
              <a:t>0</a:t>
            </a:r>
            <a:r>
              <a:rPr lang="en-US" sz="2400" dirty="0" smtClean="0"/>
              <a:t>A/d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495800" y="2895600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-Q = stored charge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905000" y="1905000"/>
            <a:ext cx="1957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+Q = stored charge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953000" y="1981200"/>
            <a:ext cx="2476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= voltage across plates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43000" y="3505200"/>
            <a:ext cx="116051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 = Q/V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1066800" y="4572000"/>
            <a:ext cx="1905000" cy="1447800"/>
            <a:chOff x="1066800" y="4572000"/>
            <a:chExt cx="1905000" cy="1447800"/>
          </a:xfrm>
        </p:grpSpPr>
        <p:sp>
          <p:nvSpPr>
            <p:cNvPr id="27" name="Can 26"/>
            <p:cNvSpPr/>
            <p:nvPr/>
          </p:nvSpPr>
          <p:spPr>
            <a:xfrm>
              <a:off x="1066800" y="4720492"/>
              <a:ext cx="1354667" cy="1225062"/>
            </a:xfrm>
            <a:prstGeom prst="can">
              <a:avLst/>
            </a:prstGeom>
            <a:solidFill>
              <a:srgbClr val="00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21467" y="5667131"/>
              <a:ext cx="254000" cy="92808"/>
            </a:xfrm>
            <a:prstGeom prst="rect">
              <a:avLst/>
            </a:prstGeom>
            <a:solidFill>
              <a:srgbClr val="00FFFF"/>
            </a:solidFill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an 28"/>
            <p:cNvSpPr/>
            <p:nvPr/>
          </p:nvSpPr>
          <p:spPr>
            <a:xfrm>
              <a:off x="1066800" y="4572000"/>
              <a:ext cx="1354667" cy="1373554"/>
            </a:xfrm>
            <a:prstGeom prst="can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Curved Connector 29"/>
            <p:cNvCxnSpPr/>
            <p:nvPr/>
          </p:nvCxnSpPr>
          <p:spPr>
            <a:xfrm rot="16200000" flipH="1">
              <a:off x="2675141" y="5723141"/>
              <a:ext cx="296985" cy="296333"/>
            </a:xfrm>
            <a:prstGeom prst="curvedConnector3">
              <a:avLst>
                <a:gd name="adj1" fmla="val 318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2971801" y="4648200"/>
            <a:ext cx="5791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Electrical </a:t>
            </a:r>
            <a:r>
              <a:rPr lang="en-US" i="1" dirty="0" smtClean="0"/>
              <a:t>Capacitance</a:t>
            </a:r>
            <a:r>
              <a:rPr lang="en-US" dirty="0" smtClean="0"/>
              <a:t> is similar to the cross sectional area of a  fluid reservoir or standpipe. Electrical charge corresponds to amount (volume) of the stored fluid. And voltage corresponds to the height of the fluid column.</a:t>
            </a:r>
            <a:endParaRPr lang="en-US" dirty="0"/>
          </a:p>
        </p:txBody>
      </p:sp>
      <p:graphicFrame>
        <p:nvGraphicFramePr>
          <p:cNvPr id="138242" name="Object 2"/>
          <p:cNvGraphicFramePr>
            <a:graphicFrameLocks noChangeAspect="1"/>
          </p:cNvGraphicFramePr>
          <p:nvPr/>
        </p:nvGraphicFramePr>
        <p:xfrm>
          <a:off x="6553200" y="2743200"/>
          <a:ext cx="2454275" cy="1692275"/>
        </p:xfrm>
        <a:graphic>
          <a:graphicData uri="http://schemas.openxmlformats.org/presentationml/2006/ole">
            <p:oleObj spid="_x0000_s138242" name="Equation" r:id="rId4" imgW="1574800" imgH="1092200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57200" y="1028700"/>
            <a:ext cx="3429000" cy="2971800"/>
            <a:chOff x="457200" y="1028700"/>
            <a:chExt cx="3429000" cy="2971800"/>
          </a:xfrm>
        </p:grpSpPr>
        <p:sp>
          <p:nvSpPr>
            <p:cNvPr id="3" name="Can 2"/>
            <p:cNvSpPr/>
            <p:nvPr/>
          </p:nvSpPr>
          <p:spPr>
            <a:xfrm>
              <a:off x="457200" y="1333500"/>
              <a:ext cx="2438400" cy="2514600"/>
            </a:xfrm>
            <a:prstGeom prst="can">
              <a:avLst/>
            </a:prstGeom>
            <a:solidFill>
              <a:srgbClr val="00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895600" y="3276600"/>
              <a:ext cx="457200" cy="190500"/>
            </a:xfrm>
            <a:prstGeom prst="rect">
              <a:avLst/>
            </a:prstGeom>
            <a:solidFill>
              <a:srgbClr val="00FFFF"/>
            </a:solidFill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an 4"/>
            <p:cNvSpPr/>
            <p:nvPr/>
          </p:nvSpPr>
          <p:spPr>
            <a:xfrm>
              <a:off x="457200" y="1028700"/>
              <a:ext cx="2438400" cy="2819400"/>
            </a:xfrm>
            <a:prstGeom prst="can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Curved Connector 5"/>
            <p:cNvCxnSpPr/>
            <p:nvPr/>
          </p:nvCxnSpPr>
          <p:spPr>
            <a:xfrm rot="16200000" flipH="1">
              <a:off x="3314700" y="3429000"/>
              <a:ext cx="609600" cy="533400"/>
            </a:xfrm>
            <a:prstGeom prst="curvedConnector3">
              <a:avLst>
                <a:gd name="adj1" fmla="val 318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ntent Placeholder 3"/>
          <p:cNvSpPr>
            <a:spLocks noGrp="1"/>
          </p:cNvSpPr>
          <p:nvPr>
            <p:ph idx="4294967295"/>
          </p:nvPr>
        </p:nvSpPr>
        <p:spPr>
          <a:xfrm>
            <a:off x="3886200" y="913719"/>
            <a:ext cx="5105400" cy="5807756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/>
              <a:t>Note, for a realistic tank, the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B</a:t>
            </a:r>
            <a:r>
              <a:rPr lang="en-US" sz="2000" dirty="0" smtClean="0"/>
              <a:t> depends on the height of the fluid in the tank.  Thus the flow rate changes with time!</a:t>
            </a:r>
          </a:p>
          <a:p>
            <a:r>
              <a:rPr lang="en-US" sz="2000" dirty="0" smtClean="0"/>
              <a:t>More specifically we can say that the current depends upon the volume of fluid in the tank.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What function is it’s own derivative?</a:t>
            </a:r>
          </a:p>
          <a:p>
            <a:endParaRPr lang="en-US" sz="2000" dirty="0" smtClean="0"/>
          </a:p>
          <a:p>
            <a:endParaRPr lang="en-US" dirty="0"/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5038725" y="4748213"/>
          <a:ext cx="2760663" cy="1219200"/>
        </p:xfrm>
        <a:graphic>
          <a:graphicData uri="http://schemas.openxmlformats.org/presentationml/2006/ole">
            <p:oleObj spid="_x0000_s132100" name="Equation" r:id="rId4" imgW="1434960" imgH="6346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467600" y="27432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V is volume not potential and the negative sign is for decrease in volume with </a:t>
            </a:r>
            <a:r>
              <a:rPr lang="en-US" sz="1600" dirty="0" smtClean="0"/>
              <a:t>time.</a:t>
            </a:r>
            <a:endParaRPr lang="en-US" sz="1600" dirty="0"/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304800" y="4419600"/>
          <a:ext cx="3108325" cy="1463675"/>
        </p:xfrm>
        <a:graphic>
          <a:graphicData uri="http://schemas.openxmlformats.org/presentationml/2006/ole">
            <p:oleObj spid="_x0000_s132101" name="Equation" r:id="rId5" imgW="1993900" imgH="939800" progId="Equation.3">
              <p:embed/>
            </p:oleObj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0" y="152400"/>
            <a:ext cx="91440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Non-Linear Phenomenon – Dependence on source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44780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y</a:t>
            </a:r>
            <a:r>
              <a:rPr lang="en-US" i="1" baseline="-25000" dirty="0" err="1" smtClean="0"/>
              <a:t>A</a:t>
            </a:r>
            <a:endParaRPr lang="en-US" i="1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342900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y</a:t>
            </a:r>
            <a:r>
              <a:rPr lang="en-US" i="1" baseline="-25000" dirty="0" err="1" smtClean="0"/>
              <a:t>B</a:t>
            </a:r>
            <a:endParaRPr lang="en-US" i="1" baseline="-25000" dirty="0"/>
          </a:p>
        </p:txBody>
      </p:sp>
      <p:graphicFrame>
        <p:nvGraphicFramePr>
          <p:cNvPr id="132102" name="Object 6"/>
          <p:cNvGraphicFramePr>
            <a:graphicFrameLocks noChangeAspect="1"/>
          </p:cNvGraphicFramePr>
          <p:nvPr/>
        </p:nvGraphicFramePr>
        <p:xfrm>
          <a:off x="5486400" y="2590800"/>
          <a:ext cx="1877964" cy="1295400"/>
        </p:xfrm>
        <a:graphic>
          <a:graphicData uri="http://schemas.openxmlformats.org/presentationml/2006/ole">
            <p:oleObj spid="_x0000_s132102" name="Equation" r:id="rId6" imgW="1231560" imgH="850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5442" y="152400"/>
            <a:ext cx="35811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Fluid Reservoir</a:t>
            </a:r>
            <a:endParaRPr lang="en-US" sz="4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38200" y="1676400"/>
            <a:ext cx="4191000" cy="3645932"/>
            <a:chOff x="533400" y="3200400"/>
            <a:chExt cx="3368675" cy="2502932"/>
          </a:xfrm>
        </p:grpSpPr>
        <p:grpSp>
          <p:nvGrpSpPr>
            <p:cNvPr id="3" name="Group 2"/>
            <p:cNvGrpSpPr/>
            <p:nvPr/>
          </p:nvGrpSpPr>
          <p:grpSpPr>
            <a:xfrm>
              <a:off x="685800" y="3200400"/>
              <a:ext cx="3216275" cy="2240830"/>
              <a:chOff x="921022" y="4449462"/>
              <a:chExt cx="3216275" cy="2240830"/>
            </a:xfrm>
          </p:grpSpPr>
          <p:cxnSp>
            <p:nvCxnSpPr>
              <p:cNvPr id="4" name="Straight Arrow Connector 3"/>
              <p:cNvCxnSpPr/>
              <p:nvPr/>
            </p:nvCxnSpPr>
            <p:spPr>
              <a:xfrm rot="5400000" flipH="1" flipV="1">
                <a:off x="169722" y="5569083"/>
                <a:ext cx="224083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Arrow Connector 4"/>
              <p:cNvCxnSpPr/>
              <p:nvPr/>
            </p:nvCxnSpPr>
            <p:spPr>
              <a:xfrm>
                <a:off x="921022" y="6461692"/>
                <a:ext cx="3124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Freeform 5"/>
              <p:cNvSpPr/>
              <p:nvPr/>
            </p:nvSpPr>
            <p:spPr>
              <a:xfrm flipV="1">
                <a:off x="1290931" y="4634480"/>
                <a:ext cx="2276266" cy="1683233"/>
              </a:xfrm>
              <a:custGeom>
                <a:avLst/>
                <a:gdLst>
                  <a:gd name="connsiteX0" fmla="*/ 0 w 2276266"/>
                  <a:gd name="connsiteY0" fmla="*/ 1725359 h 1725359"/>
                  <a:gd name="connsiteX1" fmla="*/ 263568 w 2276266"/>
                  <a:gd name="connsiteY1" fmla="*/ 934569 h 1725359"/>
                  <a:gd name="connsiteX2" fmla="*/ 718821 w 2276266"/>
                  <a:gd name="connsiteY2" fmla="*/ 347468 h 1725359"/>
                  <a:gd name="connsiteX3" fmla="*/ 1305858 w 2276266"/>
                  <a:gd name="connsiteY3" fmla="*/ 71890 h 1725359"/>
                  <a:gd name="connsiteX4" fmla="*/ 2276266 w 2276266"/>
                  <a:gd name="connsiteY4" fmla="*/ 0 h 172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76266" h="1725359">
                    <a:moveTo>
                      <a:pt x="0" y="1725359"/>
                    </a:moveTo>
                    <a:cubicBezTo>
                      <a:pt x="71882" y="1444788"/>
                      <a:pt x="143765" y="1164218"/>
                      <a:pt x="263568" y="934569"/>
                    </a:cubicBezTo>
                    <a:cubicBezTo>
                      <a:pt x="383372" y="704921"/>
                      <a:pt x="545106" y="491248"/>
                      <a:pt x="718821" y="347468"/>
                    </a:cubicBezTo>
                    <a:cubicBezTo>
                      <a:pt x="892536" y="203688"/>
                      <a:pt x="1046284" y="129801"/>
                      <a:pt x="1305858" y="71890"/>
                    </a:cubicBezTo>
                    <a:cubicBezTo>
                      <a:pt x="1565432" y="13979"/>
                      <a:pt x="1920849" y="6989"/>
                      <a:pt x="2276266" y="0"/>
                    </a:cubicBez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1143000" y="4634480"/>
                <a:ext cx="304800" cy="1588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8" name="Object 2"/>
              <p:cNvGraphicFramePr>
                <a:graphicFrameLocks noChangeAspect="1"/>
              </p:cNvGraphicFramePr>
              <p:nvPr/>
            </p:nvGraphicFramePr>
            <p:xfrm>
              <a:off x="2064022" y="4830462"/>
              <a:ext cx="2073275" cy="1066800"/>
            </p:xfrm>
            <a:graphic>
              <a:graphicData uri="http://schemas.openxmlformats.org/presentationml/2006/ole">
                <p:oleObj spid="_x0000_s133122" name="Equation" r:id="rId4" imgW="901440" imgH="558720" progId="Equation.3">
                  <p:embed/>
                </p:oleObj>
              </a:graphicData>
            </a:graphic>
          </p:graphicFrame>
        </p:grpSp>
        <p:sp>
          <p:nvSpPr>
            <p:cNvPr id="9" name="TextBox 8"/>
            <p:cNvSpPr txBox="1"/>
            <p:nvPr/>
          </p:nvSpPr>
          <p:spPr>
            <a:xfrm>
              <a:off x="3124200" y="533400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" y="35814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334000" y="3352800"/>
            <a:ext cx="342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will increase the time constant?</a:t>
            </a:r>
          </a:p>
          <a:p>
            <a:endParaRPr lang="en-US" sz="2400" dirty="0" smtClean="0"/>
          </a:p>
          <a:p>
            <a:r>
              <a:rPr lang="en-US" sz="2400" dirty="0" smtClean="0"/>
              <a:t>Cross section area of the reservoir</a:t>
            </a:r>
          </a:p>
          <a:p>
            <a:endParaRPr lang="en-US" sz="2400" dirty="0" smtClean="0"/>
          </a:p>
          <a:p>
            <a:r>
              <a:rPr lang="en-US" sz="2400" dirty="0" smtClean="0"/>
              <a:t>Resistance of the outlet</a:t>
            </a:r>
            <a:endParaRPr lang="en-US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5867400" y="1371600"/>
            <a:ext cx="2133600" cy="1562100"/>
            <a:chOff x="457200" y="1028700"/>
            <a:chExt cx="3429000" cy="2971800"/>
          </a:xfrm>
        </p:grpSpPr>
        <p:sp>
          <p:nvSpPr>
            <p:cNvPr id="15" name="Can 14"/>
            <p:cNvSpPr/>
            <p:nvPr/>
          </p:nvSpPr>
          <p:spPr>
            <a:xfrm>
              <a:off x="457200" y="1333500"/>
              <a:ext cx="2438400" cy="2514600"/>
            </a:xfrm>
            <a:prstGeom prst="can">
              <a:avLst/>
            </a:prstGeom>
            <a:solidFill>
              <a:srgbClr val="00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895600" y="3276600"/>
              <a:ext cx="457200" cy="190500"/>
            </a:xfrm>
            <a:prstGeom prst="rect">
              <a:avLst/>
            </a:prstGeom>
            <a:solidFill>
              <a:srgbClr val="00FFFF"/>
            </a:solidFill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an 16"/>
            <p:cNvSpPr/>
            <p:nvPr/>
          </p:nvSpPr>
          <p:spPr>
            <a:xfrm>
              <a:off x="457200" y="1028700"/>
              <a:ext cx="2438400" cy="2819400"/>
            </a:xfrm>
            <a:prstGeom prst="can">
              <a:avLst/>
            </a:prstGeom>
            <a:no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Curved Connector 17"/>
            <p:cNvCxnSpPr/>
            <p:nvPr/>
          </p:nvCxnSpPr>
          <p:spPr>
            <a:xfrm rot="16200000" flipH="1">
              <a:off x="3314700" y="3429000"/>
              <a:ext cx="609600" cy="533400"/>
            </a:xfrm>
            <a:prstGeom prst="curvedConnector3">
              <a:avLst>
                <a:gd name="adj1" fmla="val 318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364" y="152400"/>
            <a:ext cx="894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3200" dirty="0" smtClean="0"/>
              <a:t>Exponential Change in Circuits: Capacitors - Charging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15200" y="3124200"/>
            <a:ext cx="917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ε=20V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5791201" y="1066800"/>
            <a:ext cx="3352800" cy="2955221"/>
            <a:chOff x="5151530" y="552217"/>
            <a:chExt cx="3920276" cy="3393604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7422531" y="2121143"/>
              <a:ext cx="671303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179331" y="2121143"/>
              <a:ext cx="1092388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7149799" y="2119555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6995811" y="2119555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401707" y="3610541"/>
              <a:ext cx="1063624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179331" y="3610541"/>
              <a:ext cx="1071564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7083255" y="3624193"/>
              <a:ext cx="64008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7066427" y="3639433"/>
              <a:ext cx="36576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5964376" y="2334510"/>
              <a:ext cx="429116" cy="238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>
              <a:off x="5948421" y="3382807"/>
              <a:ext cx="460232" cy="1588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070269" y="3046010"/>
              <a:ext cx="82296" cy="13265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045091" y="2979746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V="1">
              <a:off x="6223860" y="2510457"/>
              <a:ext cx="82296" cy="16190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6029275" y="2806151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49023" y="2897591"/>
              <a:ext cx="296936" cy="82155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45091" y="2723996"/>
              <a:ext cx="296936" cy="82155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049023" y="2632556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7856204" y="3004590"/>
              <a:ext cx="1218254" cy="1588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7998129" y="1382003"/>
              <a:ext cx="929640" cy="1588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580111" y="1515609"/>
              <a:ext cx="1203166" cy="7902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6177744" y="917978"/>
              <a:ext cx="1046529" cy="2783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>
              <a:off x="7213096" y="768359"/>
              <a:ext cx="253235" cy="304800"/>
            </a:xfrm>
            <a:prstGeom prst="arc">
              <a:avLst>
                <a:gd name="adj1" fmla="val 11098177"/>
                <a:gd name="adj2" fmla="val 20872033"/>
              </a:avLst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0800000">
              <a:off x="7466335" y="917977"/>
              <a:ext cx="999791" cy="1588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6979791" y="552217"/>
              <a:ext cx="731520" cy="731520"/>
            </a:xfrm>
            <a:prstGeom prst="ellipse">
              <a:avLst/>
            </a:prstGeom>
            <a:noFill/>
            <a:ln w="38100">
              <a:solidFill>
                <a:srgbClr val="FF66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8093834" y="2124319"/>
              <a:ext cx="533400" cy="271144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Curved Left Arrow 31"/>
            <p:cNvSpPr/>
            <p:nvPr/>
          </p:nvSpPr>
          <p:spPr>
            <a:xfrm>
              <a:off x="8716062" y="2124319"/>
              <a:ext cx="355744" cy="602853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51530" y="2564801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R</a:t>
              </a:r>
              <a:r>
                <a:rPr lang="en-US" dirty="0" smtClean="0"/>
                <a:t>=IR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44375" y="1427254"/>
              <a:ext cx="90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Q=CV</a:t>
              </a:r>
              <a:r>
                <a:rPr lang="en-US" baseline="-25000" dirty="0" smtClean="0"/>
                <a:t>C</a:t>
              </a:r>
              <a:endParaRPr lang="en-US" baseline="-250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" y="4117472"/>
            <a:ext cx="4415780" cy="2130928"/>
            <a:chOff x="304800" y="4117472"/>
            <a:chExt cx="4338310" cy="2713552"/>
          </a:xfrm>
        </p:grpSpPr>
        <p:sp>
          <p:nvSpPr>
            <p:cNvPr id="40" name="TextBox 39"/>
            <p:cNvSpPr txBox="1"/>
            <p:nvPr/>
          </p:nvSpPr>
          <p:spPr>
            <a:xfrm>
              <a:off x="3518444" y="6461692"/>
              <a:ext cx="1053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 t (s)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50494" y="4117472"/>
              <a:ext cx="2101772" cy="4703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 I (A) = </a:t>
              </a:r>
              <a:r>
                <a:rPr lang="en-US" dirty="0" err="1" smtClean="0"/>
                <a:t>dQ</a:t>
              </a:r>
              <a:r>
                <a:rPr lang="en-US" dirty="0" smtClean="0"/>
                <a:t>/</a:t>
              </a:r>
              <a:r>
                <a:rPr lang="en-US" dirty="0" err="1" smtClean="0"/>
                <a:t>dt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04800" y="4419600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ε/R</a:t>
              </a:r>
              <a:endParaRPr lang="en-US" dirty="0"/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921022" y="4449462"/>
              <a:ext cx="3722088" cy="2240830"/>
              <a:chOff x="921022" y="4449462"/>
              <a:chExt cx="3722088" cy="2240830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 rot="5400000" flipH="1" flipV="1">
                <a:off x="169722" y="5569083"/>
                <a:ext cx="224083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>
                <a:off x="921022" y="6461692"/>
                <a:ext cx="3124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Freeform 48"/>
              <p:cNvSpPr/>
              <p:nvPr/>
            </p:nvSpPr>
            <p:spPr>
              <a:xfrm flipV="1">
                <a:off x="1290931" y="4634480"/>
                <a:ext cx="2276266" cy="1683233"/>
              </a:xfrm>
              <a:custGeom>
                <a:avLst/>
                <a:gdLst>
                  <a:gd name="connsiteX0" fmla="*/ 0 w 2276266"/>
                  <a:gd name="connsiteY0" fmla="*/ 1725359 h 1725359"/>
                  <a:gd name="connsiteX1" fmla="*/ 263568 w 2276266"/>
                  <a:gd name="connsiteY1" fmla="*/ 934569 h 1725359"/>
                  <a:gd name="connsiteX2" fmla="*/ 718821 w 2276266"/>
                  <a:gd name="connsiteY2" fmla="*/ 347468 h 1725359"/>
                  <a:gd name="connsiteX3" fmla="*/ 1305858 w 2276266"/>
                  <a:gd name="connsiteY3" fmla="*/ 71890 h 1725359"/>
                  <a:gd name="connsiteX4" fmla="*/ 2276266 w 2276266"/>
                  <a:gd name="connsiteY4" fmla="*/ 0 h 172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76266" h="1725359">
                    <a:moveTo>
                      <a:pt x="0" y="1725359"/>
                    </a:moveTo>
                    <a:cubicBezTo>
                      <a:pt x="71882" y="1444788"/>
                      <a:pt x="143765" y="1164218"/>
                      <a:pt x="263568" y="934569"/>
                    </a:cubicBezTo>
                    <a:cubicBezTo>
                      <a:pt x="383372" y="704921"/>
                      <a:pt x="545106" y="491248"/>
                      <a:pt x="718821" y="347468"/>
                    </a:cubicBezTo>
                    <a:cubicBezTo>
                      <a:pt x="892536" y="203688"/>
                      <a:pt x="1046284" y="129801"/>
                      <a:pt x="1305858" y="71890"/>
                    </a:cubicBezTo>
                    <a:cubicBezTo>
                      <a:pt x="1565432" y="13979"/>
                      <a:pt x="1920849" y="6989"/>
                      <a:pt x="2276266" y="0"/>
                    </a:cubicBez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1143000" y="4634480"/>
                <a:ext cx="304800" cy="1588"/>
              </a:xfrm>
              <a:prstGeom prst="line">
                <a:avLst/>
              </a:prstGeom>
              <a:ln>
                <a:prstDash val="soli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51" name="Object 2"/>
              <p:cNvGraphicFramePr>
                <a:graphicFrameLocks noChangeAspect="1"/>
              </p:cNvGraphicFramePr>
              <p:nvPr/>
            </p:nvGraphicFramePr>
            <p:xfrm>
              <a:off x="2026653" y="4502205"/>
              <a:ext cx="2616457" cy="1065581"/>
            </p:xfrm>
            <a:graphic>
              <a:graphicData uri="http://schemas.openxmlformats.org/presentationml/2006/ole">
                <p:oleObj spid="_x0000_s136194" name="Equation" r:id="rId4" imgW="1079500" imgH="635000" progId="Equation.3">
                  <p:embed/>
                </p:oleObj>
              </a:graphicData>
            </a:graphic>
          </p:graphicFrame>
        </p:grpSp>
      </p:grpSp>
      <p:grpSp>
        <p:nvGrpSpPr>
          <p:cNvPr id="55" name="Group 54"/>
          <p:cNvGrpSpPr/>
          <p:nvPr/>
        </p:nvGrpSpPr>
        <p:grpSpPr>
          <a:xfrm>
            <a:off x="4953000" y="4090362"/>
            <a:ext cx="4190999" cy="2081838"/>
            <a:chOff x="4800600" y="4090362"/>
            <a:chExt cx="4348650" cy="2750894"/>
          </a:xfrm>
        </p:grpSpPr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4238055" y="5579315"/>
              <a:ext cx="224083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989355" y="6471924"/>
              <a:ext cx="3124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Freeform 37"/>
            <p:cNvSpPr/>
            <p:nvPr/>
          </p:nvSpPr>
          <p:spPr>
            <a:xfrm>
              <a:off x="5357027" y="4751641"/>
              <a:ext cx="2276266" cy="1725359"/>
            </a:xfrm>
            <a:custGeom>
              <a:avLst/>
              <a:gdLst>
                <a:gd name="connsiteX0" fmla="*/ 0 w 2276266"/>
                <a:gd name="connsiteY0" fmla="*/ 1725359 h 1725359"/>
                <a:gd name="connsiteX1" fmla="*/ 263568 w 2276266"/>
                <a:gd name="connsiteY1" fmla="*/ 934569 h 1725359"/>
                <a:gd name="connsiteX2" fmla="*/ 718821 w 2276266"/>
                <a:gd name="connsiteY2" fmla="*/ 347468 h 1725359"/>
                <a:gd name="connsiteX3" fmla="*/ 1305858 w 2276266"/>
                <a:gd name="connsiteY3" fmla="*/ 71890 h 1725359"/>
                <a:gd name="connsiteX4" fmla="*/ 2276266 w 2276266"/>
                <a:gd name="connsiteY4" fmla="*/ 0 h 172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266" h="1725359">
                  <a:moveTo>
                    <a:pt x="0" y="1725359"/>
                  </a:moveTo>
                  <a:cubicBezTo>
                    <a:pt x="71882" y="1444788"/>
                    <a:pt x="143765" y="1164218"/>
                    <a:pt x="263568" y="934569"/>
                  </a:cubicBezTo>
                  <a:cubicBezTo>
                    <a:pt x="383372" y="704921"/>
                    <a:pt x="545106" y="491248"/>
                    <a:pt x="718821" y="347468"/>
                  </a:cubicBezTo>
                  <a:cubicBezTo>
                    <a:pt x="892536" y="203688"/>
                    <a:pt x="1046284" y="129801"/>
                    <a:pt x="1305858" y="71890"/>
                  </a:cubicBezTo>
                  <a:cubicBezTo>
                    <a:pt x="1565432" y="13979"/>
                    <a:pt x="1920849" y="6989"/>
                    <a:pt x="2276266" y="0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092713" y="4644712"/>
              <a:ext cx="3020842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7481896" y="6471924"/>
              <a:ext cx="1053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 t (s)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807306" y="4090362"/>
              <a:ext cx="2307799" cy="4880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Voltage V</a:t>
              </a:r>
              <a:r>
                <a:rPr lang="en-US" baseline="-25000" dirty="0" smtClean="0"/>
                <a:t>C</a:t>
              </a:r>
              <a:r>
                <a:rPr lang="en-US" dirty="0" smtClean="0"/>
                <a:t> (V) = (Q/C)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800600" y="4419600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ε</a:t>
              </a:r>
              <a:endParaRPr lang="en-US" dirty="0"/>
            </a:p>
          </p:txBody>
        </p:sp>
        <p:graphicFrame>
          <p:nvGraphicFramePr>
            <p:cNvPr id="52" name="Object 3"/>
            <p:cNvGraphicFramePr>
              <a:graphicFrameLocks noChangeAspect="1"/>
            </p:cNvGraphicFramePr>
            <p:nvPr/>
          </p:nvGraphicFramePr>
          <p:xfrm>
            <a:off x="5993650" y="5028855"/>
            <a:ext cx="3155600" cy="1341539"/>
          </p:xfrm>
          <a:graphic>
            <a:graphicData uri="http://schemas.openxmlformats.org/presentationml/2006/ole">
              <p:oleObj spid="_x0000_s136195" name="Equation" r:id="rId5" imgW="1422400" imgH="685800" progId="Equation.3">
                <p:embed/>
              </p:oleObj>
            </a:graphicData>
          </a:graphic>
        </p:graphicFrame>
      </p:grpSp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990600"/>
            <a:ext cx="4929187" cy="299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Box 56"/>
          <p:cNvSpPr txBox="1"/>
          <p:nvPr/>
        </p:nvSpPr>
        <p:spPr>
          <a:xfrm>
            <a:off x="4648200" y="1600200"/>
            <a:ext cx="1044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= Q/C</a:t>
            </a:r>
          </a:p>
          <a:p>
            <a:endParaRPr lang="en-US" dirty="0" smtClean="0"/>
          </a:p>
          <a:p>
            <a:r>
              <a:rPr lang="en-US" dirty="0" smtClean="0"/>
              <a:t>I = </a:t>
            </a:r>
            <a:r>
              <a:rPr lang="en-US" dirty="0" err="1" smtClean="0"/>
              <a:t>dQ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1" y="1066801"/>
            <a:ext cx="7614780" cy="5029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09800" y="152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Charging a Capacitor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52400"/>
            <a:ext cx="5537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Linear Transport Model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066800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Starting with Ohm’s Law (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 = -IR</a:t>
            </a:r>
            <a:r>
              <a:rPr lang="en-US" sz="2000" dirty="0" smtClean="0"/>
              <a:t>), which we had derived from the Energy Density Model,  we can rewrite this to solve for current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 = -(1/R</a:t>
            </a:r>
            <a:r>
              <a:rPr lang="en-US" sz="2000" dirty="0" smtClean="0"/>
              <a:t>)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endParaRPr lang="en-US" sz="2000" dirty="0" smtClean="0"/>
          </a:p>
          <a:p>
            <a:r>
              <a:rPr lang="en-US" sz="2000" dirty="0" smtClean="0"/>
              <a:t>Using our definition of R from the previous slide 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dirty="0" smtClean="0"/>
              <a:t> = </a:t>
            </a:r>
            <a:r>
              <a:rPr lang="en-US" sz="2000" i="1" dirty="0" smtClean="0">
                <a:latin typeface="Symbol" pitchFamily="18" charset="2"/>
              </a:rPr>
              <a:t>r</a:t>
            </a:r>
            <a:r>
              <a:rPr lang="en-US" sz="2000" i="1" dirty="0" smtClean="0"/>
              <a:t>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L/A</a:t>
            </a:r>
            <a:r>
              <a:rPr lang="en-US" sz="2000" i="1" dirty="0" smtClean="0"/>
              <a:t>)  or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1/R) = k (A/L)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],</a:t>
            </a:r>
          </a:p>
          <a:p>
            <a:r>
              <a:rPr lang="en-US" sz="2000" dirty="0" smtClean="0"/>
              <a:t>We get</a:t>
            </a:r>
          </a:p>
          <a:p>
            <a:r>
              <a:rPr lang="en-US" sz="2000" dirty="0" smtClean="0"/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-k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A/L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Symbol" pitchFamily="18" charset="2"/>
              </a:rPr>
              <a:t>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we let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Df</a:t>
            </a:r>
            <a:r>
              <a:rPr lang="en-US" sz="2000" i="1" dirty="0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then we get</a:t>
            </a:r>
          </a:p>
          <a:p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-k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A/L</a:t>
            </a:r>
            <a:r>
              <a:rPr lang="en-US" sz="2800" dirty="0" smtClean="0"/>
              <a:t>)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endParaRPr lang="en-US" sz="2400" i="1" dirty="0" smtClean="0">
              <a:latin typeface="Symbol" pitchFamily="18" charset="2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Divide through by area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</a:t>
            </a:r>
          </a:p>
          <a:p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-k (1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/L</a:t>
            </a:r>
            <a:r>
              <a:rPr lang="en-US" sz="2800" dirty="0" smtClean="0"/>
              <a:t>)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endParaRPr lang="en-US" sz="2000" i="1" dirty="0" smtClean="0">
              <a:latin typeface="Symbol" pitchFamily="18" charset="2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Let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become an infinitesimal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 = -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kd</a:t>
            </a:r>
            <a:r>
              <a:rPr lang="en-US" sz="3200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f</a:t>
            </a:r>
            <a:r>
              <a:rPr lang="en-US" sz="3200" i="1" dirty="0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/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 Transport Equation</a:t>
            </a:r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173" y="152400"/>
            <a:ext cx="82376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dirty="0" smtClean="0"/>
              <a:t>Exponential Change in Circuits: Capacitors - Discharging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28600" y="990600"/>
            <a:ext cx="5745563" cy="359430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US" sz="1800" dirty="0" smtClean="0"/>
              <a:t>Now we use the charge stored up in the battery to light a bulb</a:t>
            </a:r>
          </a:p>
          <a:p>
            <a:pPr>
              <a:spcBef>
                <a:spcPts val="800"/>
              </a:spcBef>
            </a:pPr>
            <a:r>
              <a:rPr lang="en-US" sz="1800" dirty="0" smtClean="0"/>
              <a:t>Q: As the Capacitor discharges, what is the direction of the current? What happens after some time?</a:t>
            </a:r>
          </a:p>
          <a:p>
            <a:pPr>
              <a:spcBef>
                <a:spcPts val="800"/>
              </a:spcBef>
            </a:pPr>
            <a:r>
              <a:rPr lang="en-US" sz="1800" dirty="0" smtClean="0"/>
              <a:t>Q: Initially what is the voltage in the capacitor V</a:t>
            </a:r>
            <a:r>
              <a:rPr lang="en-US" sz="1800" baseline="-25000" dirty="0" smtClean="0"/>
              <a:t>0</a:t>
            </a:r>
            <a:r>
              <a:rPr lang="en-US" sz="1800" dirty="0" smtClean="0"/>
              <a:t>? What is the voltage in the bulb? What is the current in the circuit?</a:t>
            </a:r>
          </a:p>
          <a:p>
            <a:pPr>
              <a:spcBef>
                <a:spcPts val="800"/>
              </a:spcBef>
            </a:pPr>
            <a:r>
              <a:rPr lang="en-US" sz="1800" dirty="0" smtClean="0"/>
              <a:t>Q: At the end, what is the voltage in the capacitor? What is the current in the circuit? What is the voltage of the resistor?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6029275" y="1219199"/>
            <a:ext cx="2657525" cy="2726621"/>
            <a:chOff x="6029275" y="552217"/>
            <a:chExt cx="3042531" cy="3393604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422531" y="2121143"/>
              <a:ext cx="671303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179331" y="2121143"/>
              <a:ext cx="1092388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7149799" y="2119555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6995811" y="2119555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401707" y="3610541"/>
              <a:ext cx="1063624" cy="3176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179331" y="3610541"/>
              <a:ext cx="1071564" cy="3176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7083255" y="3624193"/>
              <a:ext cx="640080" cy="3176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7066427" y="3639433"/>
              <a:ext cx="365760" cy="3176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5964376" y="2334510"/>
              <a:ext cx="429116" cy="2382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>
              <a:off x="5948421" y="3382807"/>
              <a:ext cx="460232" cy="1588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070269" y="3046010"/>
              <a:ext cx="82296" cy="132652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45091" y="2979746"/>
              <a:ext cx="296936" cy="91440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6223860" y="2510457"/>
              <a:ext cx="82296" cy="161902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029275" y="2806151"/>
              <a:ext cx="296936" cy="91440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049023" y="2897591"/>
              <a:ext cx="296936" cy="82155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45091" y="2723996"/>
              <a:ext cx="296936" cy="82155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6049023" y="2632556"/>
              <a:ext cx="296936" cy="91440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7856204" y="3004590"/>
              <a:ext cx="1218254" cy="1588"/>
            </a:xfrm>
            <a:prstGeom prst="line">
              <a:avLst/>
            </a:prstGeom>
            <a:ln w="38100"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7998129" y="1382003"/>
              <a:ext cx="929640" cy="1588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5580111" y="1515609"/>
              <a:ext cx="1203166" cy="790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7466335" y="917977"/>
              <a:ext cx="999791" cy="1588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6979791" y="552217"/>
              <a:ext cx="731520" cy="731520"/>
            </a:xfrm>
            <a:prstGeom prst="ellipse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8093834" y="1846823"/>
              <a:ext cx="441618" cy="277496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urved Left Arrow 28"/>
            <p:cNvSpPr/>
            <p:nvPr/>
          </p:nvSpPr>
          <p:spPr>
            <a:xfrm flipV="1">
              <a:off x="8716062" y="1447800"/>
              <a:ext cx="355744" cy="676519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934200" y="2895600"/>
              <a:ext cx="917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ε=20V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711311" y="552217"/>
              <a:ext cx="881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B</a:t>
              </a:r>
              <a:r>
                <a:rPr lang="en-US" dirty="0" smtClean="0"/>
                <a:t>=IR</a:t>
              </a:r>
              <a:r>
                <a:rPr lang="en-US" baseline="-25000" dirty="0" smtClean="0"/>
                <a:t>B</a:t>
              </a:r>
              <a:endParaRPr lang="en-US" baseline="-25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34200" y="1371600"/>
              <a:ext cx="90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Q=CV</a:t>
              </a:r>
              <a:r>
                <a:rPr lang="en-US" baseline="-25000" dirty="0" smtClean="0"/>
                <a:t>C</a:t>
              </a:r>
              <a:endParaRPr lang="en-US" baseline="-25000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10800000">
              <a:off x="6177744" y="917978"/>
              <a:ext cx="1046529" cy="2783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Arc 47"/>
            <p:cNvSpPr/>
            <p:nvPr/>
          </p:nvSpPr>
          <p:spPr>
            <a:xfrm>
              <a:off x="7213096" y="768359"/>
              <a:ext cx="253235" cy="304800"/>
            </a:xfrm>
            <a:prstGeom prst="arc">
              <a:avLst>
                <a:gd name="adj1" fmla="val 11098177"/>
                <a:gd name="adj2" fmla="val 20872033"/>
              </a:avLst>
            </a:prstGeom>
            <a:ln w="38100">
              <a:solidFill>
                <a:srgbClr val="800000"/>
              </a:solidFill>
            </a:ln>
            <a:effectLst>
              <a:glow rad="203200">
                <a:srgbClr val="FFFF00">
                  <a:alpha val="71000"/>
                </a:srgbClr>
              </a:glo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57200" y="4114800"/>
            <a:ext cx="4197971" cy="2054728"/>
            <a:chOff x="228600" y="4117472"/>
            <a:chExt cx="4883354" cy="2713552"/>
          </a:xfrm>
        </p:grpSpPr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169722" y="5569083"/>
              <a:ext cx="224083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921022" y="6461692"/>
              <a:ext cx="3124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Freeform 37"/>
            <p:cNvSpPr/>
            <p:nvPr/>
          </p:nvSpPr>
          <p:spPr>
            <a:xfrm flipV="1">
              <a:off x="1290931" y="4634480"/>
              <a:ext cx="2276266" cy="1683233"/>
            </a:xfrm>
            <a:custGeom>
              <a:avLst/>
              <a:gdLst>
                <a:gd name="connsiteX0" fmla="*/ 0 w 2276266"/>
                <a:gd name="connsiteY0" fmla="*/ 1725359 h 1725359"/>
                <a:gd name="connsiteX1" fmla="*/ 263568 w 2276266"/>
                <a:gd name="connsiteY1" fmla="*/ 934569 h 1725359"/>
                <a:gd name="connsiteX2" fmla="*/ 718821 w 2276266"/>
                <a:gd name="connsiteY2" fmla="*/ 347468 h 1725359"/>
                <a:gd name="connsiteX3" fmla="*/ 1305858 w 2276266"/>
                <a:gd name="connsiteY3" fmla="*/ 71890 h 1725359"/>
                <a:gd name="connsiteX4" fmla="*/ 2276266 w 2276266"/>
                <a:gd name="connsiteY4" fmla="*/ 0 h 172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266" h="1725359">
                  <a:moveTo>
                    <a:pt x="0" y="1725359"/>
                  </a:moveTo>
                  <a:cubicBezTo>
                    <a:pt x="71882" y="1444788"/>
                    <a:pt x="143765" y="1164218"/>
                    <a:pt x="263568" y="934569"/>
                  </a:cubicBezTo>
                  <a:cubicBezTo>
                    <a:pt x="383372" y="704921"/>
                    <a:pt x="545106" y="491248"/>
                    <a:pt x="718821" y="347468"/>
                  </a:cubicBezTo>
                  <a:cubicBezTo>
                    <a:pt x="892536" y="203688"/>
                    <a:pt x="1046284" y="129801"/>
                    <a:pt x="1305858" y="71890"/>
                  </a:cubicBezTo>
                  <a:cubicBezTo>
                    <a:pt x="1565432" y="13979"/>
                    <a:pt x="1920849" y="6989"/>
                    <a:pt x="2276266" y="0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518444" y="6461692"/>
              <a:ext cx="1053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 t (s)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0494" y="4117472"/>
              <a:ext cx="1394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 I (A)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8600" y="4419600"/>
              <a:ext cx="7845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0</a:t>
              </a:r>
              <a:r>
                <a:rPr lang="en-US" dirty="0" smtClean="0"/>
                <a:t>/R</a:t>
              </a:r>
              <a:r>
                <a:rPr lang="en-US" baseline="-25000" dirty="0" smtClean="0"/>
                <a:t>B</a:t>
              </a:r>
              <a:endParaRPr lang="en-US" baseline="-25000" dirty="0"/>
            </a:p>
          </p:txBody>
        </p:sp>
        <p:graphicFrame>
          <p:nvGraphicFramePr>
            <p:cNvPr id="45" name="Object 2"/>
            <p:cNvGraphicFramePr>
              <a:graphicFrameLocks noChangeAspect="1"/>
            </p:cNvGraphicFramePr>
            <p:nvPr/>
          </p:nvGraphicFramePr>
          <p:xfrm>
            <a:off x="2033013" y="4520002"/>
            <a:ext cx="3078941" cy="1512499"/>
          </p:xfrm>
          <a:graphic>
            <a:graphicData uri="http://schemas.openxmlformats.org/presentationml/2006/ole">
              <p:oleObj spid="_x0000_s137218" name="Equation" r:id="rId4" imgW="1320800" imgH="736600" progId="Equation.3">
                <p:embed/>
              </p:oleObj>
            </a:graphicData>
          </a:graphic>
        </p:graphicFrame>
        <p:cxnSp>
          <p:nvCxnSpPr>
            <p:cNvPr id="49" name="Straight Connector 48"/>
            <p:cNvCxnSpPr/>
            <p:nvPr/>
          </p:nvCxnSpPr>
          <p:spPr>
            <a:xfrm>
              <a:off x="1143000" y="4634480"/>
              <a:ext cx="304800" cy="1588"/>
            </a:xfrm>
            <a:prstGeom prst="line">
              <a:avLst/>
            </a:prstGeom>
            <a:ln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4876799" y="4090362"/>
            <a:ext cx="4267200" cy="2081838"/>
            <a:chOff x="4800600" y="4090362"/>
            <a:chExt cx="4345977" cy="2750894"/>
          </a:xfrm>
        </p:grpSpPr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4238055" y="5579315"/>
              <a:ext cx="224083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4989355" y="6471924"/>
              <a:ext cx="3124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Freeform 34"/>
            <p:cNvSpPr/>
            <p:nvPr/>
          </p:nvSpPr>
          <p:spPr>
            <a:xfrm flipV="1">
              <a:off x="5357026" y="4634479"/>
              <a:ext cx="2276266" cy="1693465"/>
            </a:xfrm>
            <a:custGeom>
              <a:avLst/>
              <a:gdLst>
                <a:gd name="connsiteX0" fmla="*/ 0 w 2276266"/>
                <a:gd name="connsiteY0" fmla="*/ 1725359 h 1725359"/>
                <a:gd name="connsiteX1" fmla="*/ 263568 w 2276266"/>
                <a:gd name="connsiteY1" fmla="*/ 934569 h 1725359"/>
                <a:gd name="connsiteX2" fmla="*/ 718821 w 2276266"/>
                <a:gd name="connsiteY2" fmla="*/ 347468 h 1725359"/>
                <a:gd name="connsiteX3" fmla="*/ 1305858 w 2276266"/>
                <a:gd name="connsiteY3" fmla="*/ 71890 h 1725359"/>
                <a:gd name="connsiteX4" fmla="*/ 2276266 w 2276266"/>
                <a:gd name="connsiteY4" fmla="*/ 0 h 172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266" h="1725359">
                  <a:moveTo>
                    <a:pt x="0" y="1725359"/>
                  </a:moveTo>
                  <a:cubicBezTo>
                    <a:pt x="71882" y="1444788"/>
                    <a:pt x="143765" y="1164218"/>
                    <a:pt x="263568" y="934569"/>
                  </a:cubicBezTo>
                  <a:cubicBezTo>
                    <a:pt x="383372" y="704921"/>
                    <a:pt x="545106" y="491248"/>
                    <a:pt x="718821" y="347468"/>
                  </a:cubicBezTo>
                  <a:cubicBezTo>
                    <a:pt x="892536" y="203688"/>
                    <a:pt x="1046284" y="129801"/>
                    <a:pt x="1305858" y="71890"/>
                  </a:cubicBezTo>
                  <a:cubicBezTo>
                    <a:pt x="1565432" y="13979"/>
                    <a:pt x="1920849" y="6989"/>
                    <a:pt x="2276266" y="0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481896" y="6471924"/>
              <a:ext cx="1053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 t (s)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807306" y="4090362"/>
              <a:ext cx="1585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Voltage V</a:t>
              </a:r>
              <a:r>
                <a:rPr lang="en-US" baseline="-25000" dirty="0" smtClean="0"/>
                <a:t>C</a:t>
              </a:r>
              <a:r>
                <a:rPr lang="en-US" dirty="0" smtClean="0"/>
                <a:t> (V)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800600" y="4419600"/>
              <a:ext cx="429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  <p:graphicFrame>
          <p:nvGraphicFramePr>
            <p:cNvPr id="46" name="Object 3"/>
            <p:cNvGraphicFramePr>
              <a:graphicFrameLocks noChangeAspect="1"/>
            </p:cNvGraphicFramePr>
            <p:nvPr/>
          </p:nvGraphicFramePr>
          <p:xfrm>
            <a:off x="6000995" y="4626099"/>
            <a:ext cx="3145582" cy="1208268"/>
          </p:xfrm>
          <a:graphic>
            <a:graphicData uri="http://schemas.openxmlformats.org/presentationml/2006/ole">
              <p:oleObj spid="_x0000_s137219" name="Equation" r:id="rId5" imgW="1282700" imgH="558800" progId="Equation.3">
                <p:embed/>
              </p:oleObj>
            </a:graphicData>
          </a:graphic>
        </p:graphicFrame>
        <p:cxnSp>
          <p:nvCxnSpPr>
            <p:cNvPr id="50" name="Straight Connector 49"/>
            <p:cNvCxnSpPr/>
            <p:nvPr/>
          </p:nvCxnSpPr>
          <p:spPr>
            <a:xfrm>
              <a:off x="5204626" y="4632891"/>
              <a:ext cx="304800" cy="1588"/>
            </a:xfrm>
            <a:prstGeom prst="line">
              <a:avLst/>
            </a:prstGeom>
            <a:ln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9630" y="152400"/>
            <a:ext cx="55527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Discharging a Capacitor</a:t>
            </a:r>
            <a:endParaRPr lang="en-US" sz="4400" dirty="0"/>
          </a:p>
        </p:txBody>
      </p:sp>
      <p:pic>
        <p:nvPicPr>
          <p:cNvPr id="139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295400"/>
            <a:ext cx="6625925" cy="4716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9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1524000"/>
            <a:ext cx="35528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3886200"/>
            <a:ext cx="3152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9431" y="152400"/>
            <a:ext cx="74331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4400" dirty="0" smtClean="0"/>
              <a:t>Capacitors in Series and Parallel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4288025" cy="6172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Circuit Diagrams: Capacitors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Capacitors in parallel (~2xA)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Capacitors in series (~2xd)</a:t>
            </a:r>
            <a:endParaRPr lang="en-US" sz="24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2389C7-83D3-2946-9B44-2DE3B43F196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1905000" y="1828800"/>
          <a:ext cx="1177560" cy="671892"/>
        </p:xfrm>
        <a:graphic>
          <a:graphicData uri="http://schemas.openxmlformats.org/presentationml/2006/ole">
            <p:oleObj spid="_x0000_s134146" name="Equation" r:id="rId4" imgW="685800" imgH="39370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4572000" y="1066800"/>
            <a:ext cx="4288025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3550" marR="0" lvl="0" indent="-463550" algn="l" defTabSz="914400" rtl="0" eaLnBrk="1" fontAlgn="auto" latinLnBrk="0" hangingPunct="1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Circuit Diagrams: Resistors</a:t>
            </a:r>
          </a:p>
          <a:p>
            <a:pPr marL="463550" marR="0" lvl="0" indent="-463550" algn="l" defTabSz="914400" rtl="0" eaLnBrk="1" fontAlgn="auto" latinLnBrk="0" hangingPunct="1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/>
            </a:pPr>
            <a:endParaRPr lang="en-US" sz="2400" dirty="0" smtClean="0"/>
          </a:p>
          <a:p>
            <a:pPr marL="463550" marR="0" lvl="0" indent="-463550" algn="l" defTabSz="914400" rtl="0" eaLnBrk="1" fontAlgn="auto" latinLnBrk="0" hangingPunct="1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Resistors in Series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(~2xL)</a:t>
            </a:r>
          </a:p>
          <a:p>
            <a:pPr marL="463550" marR="0" lvl="0" indent="-463550" algn="l" defTabSz="914400" rtl="0" eaLnBrk="1" fontAlgn="auto" latinLnBrk="0" hangingPunct="1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/>
            </a:pPr>
            <a:endParaRPr lang="en-US" sz="2400" baseline="0" dirty="0" smtClean="0"/>
          </a:p>
          <a:p>
            <a:pPr marL="463550" marR="0" lvl="0" indent="-463550" algn="l" defTabSz="914400" rtl="0" eaLnBrk="1" fontAlgn="auto" latinLnBrk="0" hangingPunct="1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/>
            </a:pPr>
            <a:r>
              <a:rPr lang="en-US" sz="2400" baseline="0" dirty="0" smtClean="0"/>
              <a:t>Resistors in parallel (~2xA)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876800" y="1600200"/>
            <a:ext cx="3833560" cy="320679"/>
            <a:chOff x="5172472" y="1151633"/>
            <a:chExt cx="3833560" cy="320679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5172472" y="1300511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559296" y="1293365"/>
              <a:ext cx="4602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5647880" y="122669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5952680" y="123577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5800280" y="121875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 flipV="1">
              <a:off x="5632704" y="1168653"/>
              <a:ext cx="82296" cy="1326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6257481" y="1252792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105081" y="1235772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437184" y="1333181"/>
              <a:ext cx="161928" cy="82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292860" y="1283491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545800" y="1282697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7623283" y="1299730"/>
              <a:ext cx="2596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753886" y="1436685"/>
              <a:ext cx="79032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8415197" y="1296079"/>
              <a:ext cx="2596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752298" y="1162205"/>
              <a:ext cx="791914" cy="48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6334125" y="1905000"/>
          <a:ext cx="941388" cy="671513"/>
        </p:xfrm>
        <a:graphic>
          <a:graphicData uri="http://schemas.openxmlformats.org/presentationml/2006/ole">
            <p:oleObj spid="_x0000_s134147" name="Equation" r:id="rId5" imgW="545760" imgH="393480" progId="Equation.3">
              <p:embed/>
            </p:oleObj>
          </a:graphicData>
        </a:graphic>
      </p:graphicFrame>
      <p:grpSp>
        <p:nvGrpSpPr>
          <p:cNvPr id="95" name="Group 94"/>
          <p:cNvGrpSpPr/>
          <p:nvPr/>
        </p:nvGrpSpPr>
        <p:grpSpPr>
          <a:xfrm>
            <a:off x="1066800" y="2971800"/>
            <a:ext cx="2210590" cy="883920"/>
            <a:chOff x="1370810" y="2971800"/>
            <a:chExt cx="2210590" cy="883920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2219407" y="315388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370219" y="315388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553893" y="3127376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713311" y="3125788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217819" y="367204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2368631" y="367204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552305" y="3645536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711723" y="3643948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V="1">
              <a:off x="2980613" y="3385662"/>
              <a:ext cx="52133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453437" y="3388838"/>
              <a:ext cx="52133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 flipV="1">
              <a:off x="3240487" y="3352802"/>
              <a:ext cx="340913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0800000" flipV="1">
              <a:off x="1370810" y="3352804"/>
              <a:ext cx="340913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4953000" y="3352800"/>
            <a:ext cx="3541712" cy="337699"/>
            <a:chOff x="5324872" y="3247068"/>
            <a:chExt cx="3541712" cy="337699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324872" y="3412966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711696" y="3388006"/>
              <a:ext cx="768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5800280" y="333914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6105080" y="334822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5952680" y="333120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 flipV="1">
              <a:off x="5785104" y="3281108"/>
              <a:ext cx="82296" cy="1326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6409881" y="336524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6257481" y="334822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6589584" y="3445636"/>
              <a:ext cx="161928" cy="82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8406352" y="3388800"/>
              <a:ext cx="4602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7494936" y="332212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H="1">
              <a:off x="7799736" y="333120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7647336" y="331418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0800000" flipV="1">
              <a:off x="7479760" y="3264088"/>
              <a:ext cx="82296" cy="1326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6200000" flipH="1">
              <a:off x="8104537" y="334822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7952137" y="333120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8284240" y="3428616"/>
              <a:ext cx="161928" cy="82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Object 6"/>
          <p:cNvGraphicFramePr>
            <a:graphicFrameLocks noChangeAspect="1"/>
          </p:cNvGraphicFramePr>
          <p:nvPr/>
        </p:nvGraphicFramePr>
        <p:xfrm>
          <a:off x="1066800" y="4038600"/>
          <a:ext cx="2292350" cy="369887"/>
        </p:xfrm>
        <a:graphic>
          <a:graphicData uri="http://schemas.openxmlformats.org/presentationml/2006/ole">
            <p:oleObj spid="_x0000_s134148" name="Equation" r:id="rId6" imgW="1333500" imgH="215900" progId="Equation.3">
              <p:embed/>
            </p:oleObj>
          </a:graphicData>
        </a:graphic>
      </p:graphicFrame>
      <p:graphicFrame>
        <p:nvGraphicFramePr>
          <p:cNvPr id="60" name="Object 7"/>
          <p:cNvGraphicFramePr>
            <a:graphicFrameLocks noChangeAspect="1"/>
          </p:cNvGraphicFramePr>
          <p:nvPr/>
        </p:nvGraphicFramePr>
        <p:xfrm>
          <a:off x="5791200" y="3962400"/>
          <a:ext cx="2117725" cy="347663"/>
        </p:xfrm>
        <a:graphic>
          <a:graphicData uri="http://schemas.openxmlformats.org/presentationml/2006/ole">
            <p:oleObj spid="_x0000_s134149" name="Equation" r:id="rId7" imgW="1231900" imgH="203200" progId="Equation.3">
              <p:embed/>
            </p:oleObj>
          </a:graphicData>
        </a:graphic>
      </p:graphicFrame>
      <p:grpSp>
        <p:nvGrpSpPr>
          <p:cNvPr id="96" name="Group 95"/>
          <p:cNvGrpSpPr/>
          <p:nvPr/>
        </p:nvGrpSpPr>
        <p:grpSpPr>
          <a:xfrm>
            <a:off x="990600" y="5029200"/>
            <a:ext cx="2741406" cy="367348"/>
            <a:chOff x="1066800" y="5105400"/>
            <a:chExt cx="2741406" cy="367348"/>
          </a:xfrm>
        </p:grpSpPr>
        <p:cxnSp>
          <p:nvCxnSpPr>
            <p:cNvPr id="61" name="Straight Connector 60"/>
            <p:cNvCxnSpPr/>
            <p:nvPr/>
          </p:nvCxnSpPr>
          <p:spPr>
            <a:xfrm rot="5400000">
              <a:off x="1572896" y="528748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1723708" y="5287486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907382" y="5260976"/>
              <a:ext cx="1060242" cy="31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066800" y="5259388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2785538" y="5289074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2936350" y="5289074"/>
              <a:ext cx="36576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3120024" y="5262564"/>
              <a:ext cx="6881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5849143" y="4802188"/>
            <a:ext cx="2557209" cy="919264"/>
            <a:chOff x="5849143" y="4802188"/>
            <a:chExt cx="2557209" cy="919264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6233176" y="4951066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7620000" y="4926106"/>
              <a:ext cx="39925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6708584" y="487724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7013384" y="488632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>
              <a:off x="6860984" y="4869308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 flipV="1">
              <a:off x="6693408" y="4819208"/>
              <a:ext cx="82296" cy="1326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7318185" y="490334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7165785" y="4886327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7497888" y="4983736"/>
              <a:ext cx="161928" cy="82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233178" y="5549651"/>
              <a:ext cx="46023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7620002" y="5524691"/>
              <a:ext cx="39925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6708586" y="547583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7013386" y="548491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6860986" y="5467893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 flipV="1">
              <a:off x="6693410" y="5417793"/>
              <a:ext cx="82296" cy="1326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 flipH="1">
              <a:off x="7318187" y="5501932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7165787" y="5484912"/>
              <a:ext cx="28664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7497890" y="5582321"/>
              <a:ext cx="161928" cy="82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 flipH="1" flipV="1">
              <a:off x="5964937" y="5241228"/>
              <a:ext cx="565339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 flipH="1" flipV="1">
              <a:off x="7719964" y="5225399"/>
              <a:ext cx="59699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007095" y="5183188"/>
              <a:ext cx="39925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849143" y="5162390"/>
              <a:ext cx="39925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0" name="Object 8"/>
          <p:cNvGraphicFramePr>
            <a:graphicFrameLocks noChangeAspect="1"/>
          </p:cNvGraphicFramePr>
          <p:nvPr/>
        </p:nvGraphicFramePr>
        <p:xfrm>
          <a:off x="1219200" y="5486400"/>
          <a:ext cx="2270125" cy="739775"/>
        </p:xfrm>
        <a:graphic>
          <a:graphicData uri="http://schemas.openxmlformats.org/presentationml/2006/ole">
            <p:oleObj spid="_x0000_s134150" name="Equation" r:id="rId8" imgW="1320800" imgH="431800" progId="Equation.3">
              <p:embed/>
            </p:oleObj>
          </a:graphicData>
        </a:graphic>
      </p:graphicFrame>
      <p:graphicFrame>
        <p:nvGraphicFramePr>
          <p:cNvPr id="91" name="Object 9"/>
          <p:cNvGraphicFramePr>
            <a:graphicFrameLocks noChangeAspect="1"/>
          </p:cNvGraphicFramePr>
          <p:nvPr/>
        </p:nvGraphicFramePr>
        <p:xfrm>
          <a:off x="5867400" y="5867400"/>
          <a:ext cx="2400300" cy="760413"/>
        </p:xfrm>
        <a:graphic>
          <a:graphicData uri="http://schemas.openxmlformats.org/presentationml/2006/ole">
            <p:oleObj spid="_x0000_s134151" name="Equation" r:id="rId9" imgW="1397000" imgH="444500" progId="Equation.3">
              <p:embed/>
            </p:oleObj>
          </a:graphicData>
        </a:graphic>
      </p:graphicFrame>
      <p:grpSp>
        <p:nvGrpSpPr>
          <p:cNvPr id="100" name="Group 99"/>
          <p:cNvGrpSpPr/>
          <p:nvPr/>
        </p:nvGrpSpPr>
        <p:grpSpPr>
          <a:xfrm>
            <a:off x="762000" y="1370700"/>
            <a:ext cx="3397620" cy="731520"/>
            <a:chOff x="762000" y="1370700"/>
            <a:chExt cx="3397620" cy="731520"/>
          </a:xfrm>
        </p:grpSpPr>
        <p:sp>
          <p:nvSpPr>
            <p:cNvPr id="11" name="Arc 10"/>
            <p:cNvSpPr/>
            <p:nvPr/>
          </p:nvSpPr>
          <p:spPr>
            <a:xfrm rot="13512276">
              <a:off x="3428100" y="1370700"/>
              <a:ext cx="731520" cy="73152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762000" y="1447800"/>
              <a:ext cx="3396060" cy="560960"/>
              <a:chOff x="721122" y="1082986"/>
              <a:chExt cx="3396060" cy="56096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1560116" y="1357306"/>
                <a:ext cx="68818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21122" y="1358894"/>
                <a:ext cx="68818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5400000">
                <a:off x="3035808" y="1368038"/>
                <a:ext cx="548640" cy="31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429000" y="1360482"/>
                <a:ext cx="68818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2590800" y="1357306"/>
                <a:ext cx="717740" cy="476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5400000">
                <a:off x="1287384" y="1355718"/>
                <a:ext cx="548640" cy="31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1133396" y="1355718"/>
                <a:ext cx="548640" cy="31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6300" y="152400"/>
            <a:ext cx="9264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4400" dirty="0" smtClean="0"/>
              <a:t>Capacitors: Energy Stored in a capacitor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152400" y="914400"/>
            <a:ext cx="8796669" cy="57610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200" dirty="0" smtClean="0"/>
              <a:t>Because resistors dissipate power, we wrote a an equation for the power dissipated in a Resistor:</a:t>
            </a:r>
          </a:p>
          <a:p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Because capacitors are used to store charge and energy, we concentrate on the energy stored in a capacitor.  </a:t>
            </a:r>
          </a:p>
          <a:p>
            <a:r>
              <a:rPr lang="en-US" sz="2200" dirty="0" smtClean="0"/>
              <a:t>We imagine the first and the last electrons to make the journey to the capacitor.  What are their ΔPE’s?</a:t>
            </a:r>
            <a:br>
              <a:rPr lang="en-US" sz="2200" dirty="0" smtClean="0"/>
            </a:br>
            <a:r>
              <a:rPr lang="en-US" sz="1800" dirty="0" err="1" smtClean="0"/>
              <a:t>ΔPE</a:t>
            </a:r>
            <a:r>
              <a:rPr lang="en-US" sz="1800" baseline="-25000" dirty="0" err="1" smtClean="0"/>
              <a:t>first</a:t>
            </a:r>
            <a:r>
              <a:rPr lang="en-US" sz="1800" dirty="0" smtClean="0"/>
              <a:t>=</a:t>
            </a:r>
            <a:r>
              <a:rPr lang="en-US" sz="1800" dirty="0" err="1" smtClean="0"/>
              <a:t>qΔV</a:t>
            </a:r>
            <a:r>
              <a:rPr lang="en-US" sz="1800" dirty="0" smtClean="0"/>
              <a:t> ,ΔV=20      </a:t>
            </a:r>
            <a:r>
              <a:rPr lang="en-US" sz="1800" dirty="0" err="1" smtClean="0"/>
              <a:t>ΔPE</a:t>
            </a:r>
            <a:r>
              <a:rPr lang="en-US" sz="1800" baseline="-25000" dirty="0" err="1" smtClean="0"/>
              <a:t>last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=</a:t>
            </a:r>
            <a:r>
              <a:rPr lang="en-US" sz="1800" dirty="0" err="1" smtClean="0"/>
              <a:t>qΔV</a:t>
            </a:r>
            <a:r>
              <a:rPr lang="en-US" sz="1800" dirty="0" smtClean="0"/>
              <a:t> , ΔV=0</a:t>
            </a:r>
            <a:br>
              <a:rPr lang="en-US" sz="1800" dirty="0" smtClean="0"/>
            </a:br>
            <a:r>
              <a:rPr lang="en-US" sz="2200" dirty="0" smtClean="0"/>
              <a:t>Thus on average for the whole charge:</a:t>
            </a:r>
          </a:p>
          <a:p>
            <a:endParaRPr lang="en-US" sz="2200" dirty="0" smtClean="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838200" y="1752600"/>
          <a:ext cx="2704851" cy="1143000"/>
        </p:xfrm>
        <a:graphic>
          <a:graphicData uri="http://schemas.openxmlformats.org/presentationml/2006/ole">
            <p:oleObj spid="_x0000_s135170" name="Equation" r:id="rId4" imgW="1498600" imgH="6350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0" y="1542871"/>
            <a:ext cx="50041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Since</a:t>
            </a:r>
            <a:r>
              <a:rPr lang="en-US" i="1" dirty="0" smtClean="0"/>
              <a:t> I </a:t>
            </a:r>
            <a:r>
              <a:rPr lang="en-US" dirty="0" smtClean="0"/>
              <a:t>is same for resistors in series, identical resistors in series will have the same power loss.</a:t>
            </a:r>
          </a:p>
          <a:p>
            <a:r>
              <a:rPr lang="en-US" dirty="0" smtClean="0"/>
              <a:t>Since </a:t>
            </a:r>
            <a:r>
              <a:rPr lang="en-US" i="1" dirty="0" smtClean="0"/>
              <a:t>V</a:t>
            </a:r>
            <a:r>
              <a:rPr lang="en-US" dirty="0" smtClean="0"/>
              <a:t> is the same for resistors in parallel, identical resistors in parallel will have the same power loss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781800" y="5943600"/>
            <a:ext cx="917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ε=20V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5105400" y="3962400"/>
            <a:ext cx="3886200" cy="2014868"/>
            <a:chOff x="5225896" y="4160677"/>
            <a:chExt cx="3842750" cy="2167268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7419371" y="4434997"/>
              <a:ext cx="671303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176171" y="4434997"/>
              <a:ext cx="1092388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7146639" y="4433409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6992651" y="4433409"/>
              <a:ext cx="54864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398547" y="5924395"/>
              <a:ext cx="1063624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176171" y="5924395"/>
              <a:ext cx="1071564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7080095" y="5938047"/>
              <a:ext cx="64008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7063267" y="5953287"/>
              <a:ext cx="365760" cy="317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5961216" y="4648364"/>
              <a:ext cx="429116" cy="238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>
              <a:off x="5945261" y="5696661"/>
              <a:ext cx="460232" cy="1588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V="1">
              <a:off x="6067109" y="5359864"/>
              <a:ext cx="82296" cy="13265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6041931" y="5293600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V="1">
              <a:off x="6220700" y="4824311"/>
              <a:ext cx="82296" cy="161902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6026115" y="5120005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045863" y="5211445"/>
              <a:ext cx="296936" cy="82155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041931" y="5037850"/>
              <a:ext cx="296936" cy="82155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6045863" y="4946410"/>
              <a:ext cx="296936" cy="9144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7853044" y="5318444"/>
              <a:ext cx="1218254" cy="1588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090674" y="4438173"/>
              <a:ext cx="533400" cy="271144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urved Left Arrow 27"/>
            <p:cNvSpPr/>
            <p:nvPr/>
          </p:nvSpPr>
          <p:spPr>
            <a:xfrm>
              <a:off x="8712902" y="4438173"/>
              <a:ext cx="355744" cy="602853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25896" y="4893983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R</a:t>
              </a:r>
              <a:r>
                <a:rPr lang="en-US" dirty="0" smtClean="0"/>
                <a:t>=IR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10524" y="4709317"/>
              <a:ext cx="90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Q=CV</a:t>
              </a:r>
              <a:r>
                <a:rPr lang="en-US" baseline="-25000" dirty="0" smtClean="0"/>
                <a:t>C</a:t>
              </a:r>
              <a:endParaRPr lang="en-US" baseline="-25000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6485085" y="6145065"/>
              <a:ext cx="182880" cy="1828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Bent-Up Arrow 32"/>
            <p:cNvSpPr/>
            <p:nvPr/>
          </p:nvSpPr>
          <p:spPr>
            <a:xfrm flipH="1">
              <a:off x="5793166" y="5407427"/>
              <a:ext cx="465897" cy="852248"/>
            </a:xfrm>
            <a:prstGeom prst="bentUpArrow">
              <a:avLst>
                <a:gd name="adj1" fmla="val 12516"/>
                <a:gd name="adj2" fmla="val 19798"/>
                <a:gd name="adj3" fmla="val 2500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1066800" y="4876800"/>
          <a:ext cx="2971800" cy="1406682"/>
        </p:xfrm>
        <a:graphic>
          <a:graphicData uri="http://schemas.openxmlformats.org/presentationml/2006/ole">
            <p:oleObj spid="_x0000_s135171" name="Equation" r:id="rId5" imgW="1765300" imgH="838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52400"/>
            <a:ext cx="3259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Announcements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4200" y="685800"/>
            <a:ext cx="1887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DL Sections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898969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4566" y="228600"/>
            <a:ext cx="40494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Linear Transport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28343"/>
            <a:ext cx="83058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Which statement is not true about linear transport systems?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If you double the driving potential (voltage, temperature difference,...) , the current doubles.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If you double the resistance, the current is halved.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In linear transport systems, the driving potential varies </a:t>
            </a:r>
            <a:r>
              <a:rPr lang="en-US" sz="2800" dirty="0" smtClean="0"/>
              <a:t>linearly </a:t>
            </a:r>
            <a:r>
              <a:rPr lang="en-US" sz="2800" dirty="0" smtClean="0"/>
              <a:t>with the spatial dimension.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For both fluid flow and electrical circuits, the continuity equation requires that the current density is independent of position.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All of the other statements are true.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533400" y="12192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Fluid Flow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ϕ=Head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j=mass current density</a:t>
            </a:r>
            <a:endParaRPr lang="en-US" i="1" dirty="0" smtClean="0"/>
          </a:p>
          <a:p>
            <a:r>
              <a:rPr lang="en-US" dirty="0" smtClean="0"/>
              <a:t>Electric Current (Ohm’s Law)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ϕ=Voltage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j=charge current density</a:t>
            </a:r>
            <a:endParaRPr lang="en-US" dirty="0" smtClean="0"/>
          </a:p>
          <a:p>
            <a:r>
              <a:rPr lang="en-US" dirty="0" smtClean="0"/>
              <a:t>Heat Conduction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ϕ=Temperature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j=heat current density</a:t>
            </a:r>
          </a:p>
          <a:p>
            <a:r>
              <a:rPr lang="en-US" dirty="0" smtClean="0"/>
              <a:t>Diffusion (Fick’s Law)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ϕ=Concentration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j=mass current density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86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Application of Linear Transport Model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52400"/>
            <a:ext cx="5831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Fluid Flow and Transport</a:t>
            </a:r>
            <a:endParaRPr lang="en-US" sz="4400" dirty="0"/>
          </a:p>
        </p:txBody>
      </p:sp>
      <p:sp>
        <p:nvSpPr>
          <p:cNvPr id="3" name="Oval 2"/>
          <p:cNvSpPr/>
          <p:nvPr/>
        </p:nvSpPr>
        <p:spPr>
          <a:xfrm>
            <a:off x="5448300" y="1447800"/>
            <a:ext cx="5334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rot="5400000" flipH="1" flipV="1">
            <a:off x="6838950" y="323850"/>
            <a:ext cx="0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6877050" y="1466850"/>
            <a:ext cx="0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734300" y="1447800"/>
            <a:ext cx="5334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610100" y="1828800"/>
            <a:ext cx="1295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43000" y="1143000"/>
            <a:ext cx="2249334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 = -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kd</a:t>
            </a:r>
            <a:r>
              <a:rPr lang="en-US" sz="3600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f</a:t>
            </a:r>
            <a:r>
              <a:rPr lang="en-US" sz="3600" i="1" dirty="0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/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dx</a:t>
            </a:r>
            <a:endParaRPr lang="en-US" sz="36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113027" y="5363430"/>
            <a:ext cx="2895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4199421" y="4373624"/>
            <a:ext cx="2286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08517" y="5517418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(cm)</a:t>
            </a:r>
            <a:endParaRPr lang="en-US" baseline="-25000" dirty="0"/>
          </a:p>
        </p:txBody>
      </p:sp>
      <p:sp>
        <p:nvSpPr>
          <p:cNvPr id="16" name="Freeform 15"/>
          <p:cNvSpPr/>
          <p:nvPr/>
        </p:nvSpPr>
        <p:spPr>
          <a:xfrm rot="10800000" flipH="1">
            <a:off x="5334000" y="3886200"/>
            <a:ext cx="3200400" cy="1447800"/>
          </a:xfrm>
          <a:custGeom>
            <a:avLst/>
            <a:gdLst>
              <a:gd name="connsiteX0" fmla="*/ 0 w 2564574"/>
              <a:gd name="connsiteY0" fmla="*/ 1528794 h 1528794"/>
              <a:gd name="connsiteX1" fmla="*/ 1035693 w 2564574"/>
              <a:gd name="connsiteY1" fmla="*/ 431514 h 1528794"/>
              <a:gd name="connsiteX2" fmla="*/ 2564574 w 2564574"/>
              <a:gd name="connsiteY2" fmla="*/ 0 h 152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4574" h="1528794">
                <a:moveTo>
                  <a:pt x="0" y="1528794"/>
                </a:moveTo>
                <a:cubicBezTo>
                  <a:pt x="304132" y="1107553"/>
                  <a:pt x="608264" y="686313"/>
                  <a:pt x="1035693" y="431514"/>
                </a:cubicBezTo>
                <a:cubicBezTo>
                  <a:pt x="1463122" y="176715"/>
                  <a:pt x="2013848" y="88357"/>
                  <a:pt x="2564574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16200000">
            <a:off x="5943601" y="3200400"/>
            <a:ext cx="1524001" cy="2743197"/>
          </a:xfrm>
          <a:custGeom>
            <a:avLst/>
            <a:gdLst>
              <a:gd name="connsiteX0" fmla="*/ 0 w 2515255"/>
              <a:gd name="connsiteY0" fmla="*/ 2157573 h 2157573"/>
              <a:gd name="connsiteX1" fmla="*/ 1516551 w 2515255"/>
              <a:gd name="connsiteY1" fmla="*/ 1504137 h 2157573"/>
              <a:gd name="connsiteX2" fmla="*/ 2515255 w 2515255"/>
              <a:gd name="connsiteY2" fmla="*/ 0 h 2157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5255" h="2157573">
                <a:moveTo>
                  <a:pt x="0" y="2157573"/>
                </a:moveTo>
                <a:cubicBezTo>
                  <a:pt x="548671" y="2010652"/>
                  <a:pt x="1097342" y="1863732"/>
                  <a:pt x="1516551" y="1504137"/>
                </a:cubicBezTo>
                <a:cubicBezTo>
                  <a:pt x="1935760" y="1144542"/>
                  <a:pt x="2225507" y="572271"/>
                  <a:pt x="2515255" y="0"/>
                </a:cubicBezTo>
              </a:path>
            </a:pathLst>
          </a:custGeom>
          <a:ln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162800" y="40386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b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1" y="3352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a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4490387" y="3663013"/>
            <a:ext cx="989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Pressure</a:t>
            </a:r>
            <a:endParaRPr lang="en-US" baseline="-25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334000" y="3855720"/>
            <a:ext cx="2514600" cy="155448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34000" y="3810000"/>
            <a:ext cx="2667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flipH="1">
            <a:off x="6096000" y="4800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05600" y="4343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2209800"/>
            <a:ext cx="3886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curve best describes the pressure in the above pipe as a function of position along the direction of laminar flow?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990600" y="5257800"/>
            <a:ext cx="25094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The correct answer is “c”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"/>
            <a:ext cx="76188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Heat Conduction – Fourier’s Law</a:t>
            </a:r>
            <a:endParaRPr lang="en-US" sz="4400" dirty="0"/>
          </a:p>
        </p:txBody>
      </p:sp>
      <p:sp>
        <p:nvSpPr>
          <p:cNvPr id="130049" name="Rectangle 1"/>
          <p:cNvSpPr>
            <a:spLocks noChangeArrowheads="1"/>
          </p:cNvSpPr>
          <p:nvPr/>
        </p:nvSpPr>
        <p:spPr bwMode="auto">
          <a:xfrm>
            <a:off x="228600" y="1143000"/>
            <a:ext cx="8610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Suppose you lived in a 10’ x 10’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x 10’ cube, and that the wall were made of insulation 1’ thick.  How much more insulation would you have to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buy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if you decided to expand your house to 20’ x 20’ x 20’, but you did want your heating bill to go up?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lang="en-US" sz="2000" dirty="0" smtClean="0">
                <a:latin typeface="Arial" charset="0"/>
                <a:cs typeface="Arial" charset="0"/>
              </a:rPr>
              <a:t>Twice as much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Four times as much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lang="en-US" sz="2000" dirty="0" smtClean="0">
                <a:latin typeface="Arial" charset="0"/>
                <a:cs typeface="Arial" charset="0"/>
              </a:rPr>
              <a:t>Eight times as much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Six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teen times as much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257675"/>
            <a:ext cx="378142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66800" y="4800600"/>
            <a:ext cx="247554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9800" y="3429000"/>
            <a:ext cx="236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Answer:</a:t>
            </a:r>
          </a:p>
          <a:p>
            <a:r>
              <a:rPr lang="en-US" dirty="0" smtClean="0"/>
              <a:t>d)  The area went up by a factor of four, therefore you will </a:t>
            </a:r>
            <a:r>
              <a:rPr lang="en-US" dirty="0" smtClean="0"/>
              <a:t>need </a:t>
            </a:r>
            <a:r>
              <a:rPr lang="en-US" dirty="0" smtClean="0"/>
              <a:t>four times as much thickness =&gt; sixteen times the total volume of insulation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066800"/>
            <a:ext cx="42862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99159" y="152400"/>
            <a:ext cx="52447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Diffusion – </a:t>
            </a:r>
            <a:r>
              <a:rPr lang="en-US" sz="4400" dirty="0" err="1" smtClean="0"/>
              <a:t>Fick’s</a:t>
            </a:r>
            <a:r>
              <a:rPr lang="en-US" sz="4400" dirty="0" smtClean="0"/>
              <a:t> Laws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143001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r>
              <a:rPr lang="en-US" dirty="0" smtClean="0"/>
              <a:t>Where j is the particle flux and </a:t>
            </a:r>
            <a:r>
              <a:rPr lang="en-US" i="1" dirty="0" smtClean="0"/>
              <a:t>C</a:t>
            </a:r>
            <a:r>
              <a:rPr lang="en-US" dirty="0" smtClean="0"/>
              <a:t> in the concentration, and D is the diffusion constant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876800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12233"/>
            <a:ext cx="7233033" cy="467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438400" y="228600"/>
            <a:ext cx="3910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Exponential Growth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026326"/>
            <a:ext cx="7086600" cy="4857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438400" y="228600"/>
            <a:ext cx="3910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Exponential Growth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947</Words>
  <Application>Microsoft Office PowerPoint</Application>
  <PresentationFormat>On-screen Show (4:3)</PresentationFormat>
  <Paragraphs>180</Paragraphs>
  <Slides>25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cebra</dc:creator>
  <cp:lastModifiedBy>Daniel Cebra</cp:lastModifiedBy>
  <cp:revision>44</cp:revision>
  <dcterms:created xsi:type="dcterms:W3CDTF">2006-08-16T00:00:00Z</dcterms:created>
  <dcterms:modified xsi:type="dcterms:W3CDTF">2010-01-28T01:13:36Z</dcterms:modified>
</cp:coreProperties>
</file>