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89" r:id="rId3"/>
    <p:sldId id="291" r:id="rId4"/>
    <p:sldId id="301" r:id="rId5"/>
    <p:sldId id="302" r:id="rId6"/>
    <p:sldId id="299" r:id="rId7"/>
    <p:sldId id="300" r:id="rId8"/>
    <p:sldId id="303" r:id="rId9"/>
    <p:sldId id="281" r:id="rId10"/>
    <p:sldId id="284" r:id="rId11"/>
    <p:sldId id="287" r:id="rId12"/>
    <p:sldId id="282" r:id="rId13"/>
    <p:sldId id="283" r:id="rId14"/>
    <p:sldId id="285" r:id="rId15"/>
    <p:sldId id="286" r:id="rId16"/>
    <p:sldId id="276" r:id="rId17"/>
    <p:sldId id="29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68" autoAdjust="0"/>
    <p:restoredTop sz="94660"/>
  </p:normalViewPr>
  <p:slideViewPr>
    <p:cSldViewPr>
      <p:cViewPr varScale="1">
        <p:scale>
          <a:sx n="51" d="100"/>
          <a:sy n="51" d="100"/>
        </p:scale>
        <p:origin x="-102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AC3DA-C422-460F-9213-1ECE3B81F046}" type="datetimeFigureOut">
              <a:rPr lang="en-US" smtClean="0"/>
              <a:pPr/>
              <a:t>1/19/2010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A9AE0-D5DC-4B38-8920-D5002A176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D86D-D09C-43E2-97CE-57C3570A0E2C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11EC-021D-457D-97E5-1EEB54C3AA99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88F62-36C2-4E7B-A167-97CD4477DF93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3581400" y="6324600"/>
            <a:ext cx="18626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Physics 7B Lecture</a:t>
            </a:r>
            <a:r>
              <a:rPr lang="en-US" sz="1600" baseline="0" dirty="0" smtClean="0">
                <a:solidFill>
                  <a:schemeClr val="bg1">
                    <a:lumMod val="65000"/>
                  </a:schemeClr>
                </a:solidFill>
              </a:rPr>
              <a:t> 2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28600" y="63246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03-Jan-2010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543800" y="6400800"/>
            <a:ext cx="1197764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cs typeface="+mn-cs"/>
              </a:rPr>
              <a:t>Slide </a:t>
            </a:r>
            <a:fld id="{B619E0C2-2CEF-451E-B3E7-70B2E23D4312}" type="slidenum">
              <a:rPr lang="en-US" sz="1400">
                <a:solidFill>
                  <a:schemeClr val="bg1">
                    <a:lumMod val="65000"/>
                  </a:schemeClr>
                </a:solidFill>
                <a:cs typeface="+mn-cs"/>
              </a:rPr>
              <a:pPr>
                <a:defRPr/>
              </a:pPr>
              <a:t>‹#›</a:t>
            </a:fld>
            <a:r>
              <a:rPr lang="en-US" sz="1400" dirty="0">
                <a:solidFill>
                  <a:schemeClr val="bg1">
                    <a:lumMod val="65000"/>
                  </a:schemeClr>
                </a:solidFill>
                <a:cs typeface="+mn-cs"/>
              </a:rPr>
              <a:t> of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cs typeface="+mn-cs"/>
              </a:rPr>
              <a:t>20</a:t>
            </a:r>
            <a:endParaRPr lang="en-US" sz="1400" dirty="0">
              <a:solidFill>
                <a:schemeClr val="bg1">
                  <a:lumMod val="65000"/>
                </a:schemeClr>
              </a:solidFill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91440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4840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999A6-0306-4898-9E63-BDBE398E8989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F313B-6F92-450B-AC44-BDF78F463D8E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88F36-449E-4666-945B-B984E6B683E6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D40A-B9E7-4B5D-AB87-B1FFB67BAE4E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3096-8E5A-4221-98E7-AE8980D9B04D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3581400" y="6324600"/>
            <a:ext cx="18626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Physics 7B </a:t>
            </a:r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Lecture</a:t>
            </a:r>
            <a:r>
              <a:rPr lang="en-US" sz="1600" baseline="0" dirty="0" smtClean="0">
                <a:solidFill>
                  <a:schemeClr val="bg1">
                    <a:lumMod val="65000"/>
                  </a:schemeClr>
                </a:solidFill>
              </a:rPr>
              <a:t> 3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28600" y="63246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20-Jan-2010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543800" y="6400800"/>
            <a:ext cx="1197764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  <a:cs typeface="+mn-cs"/>
              </a:rPr>
              <a:t>Slide </a:t>
            </a:r>
            <a:fld id="{B619E0C2-2CEF-451E-B3E7-70B2E23D4312}" type="slidenum">
              <a:rPr lang="en-US" sz="1400">
                <a:solidFill>
                  <a:schemeClr val="bg1">
                    <a:lumMod val="65000"/>
                  </a:schemeClr>
                </a:solidFill>
                <a:cs typeface="+mn-cs"/>
              </a:rPr>
              <a:pPr>
                <a:defRPr/>
              </a:pPr>
              <a:t>‹#›</a:t>
            </a:fld>
            <a:r>
              <a:rPr lang="en-US" sz="1400" dirty="0">
                <a:solidFill>
                  <a:schemeClr val="bg1">
                    <a:lumMod val="65000"/>
                  </a:schemeClr>
                </a:solidFill>
                <a:cs typeface="+mn-cs"/>
              </a:rPr>
              <a:t> of 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cs typeface="+mn-cs"/>
              </a:rPr>
              <a:t>20</a:t>
            </a:r>
            <a:endParaRPr lang="en-US" sz="1400" dirty="0">
              <a:solidFill>
                <a:schemeClr val="bg1">
                  <a:lumMod val="65000"/>
                </a:schemeClr>
              </a:solidFill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91440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248400"/>
            <a:ext cx="9144000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609600" y="6629400"/>
            <a:ext cx="914400" cy="91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BE24-A0C7-40C3-A59B-2BADB1A7ED30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8342-85C5-48FB-B308-064B8B3E1C3D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9F1B2-B901-470C-B554-6FB9FF9CDE37}" type="datetime1">
              <a:rPr lang="en-US" smtClean="0"/>
              <a:pPr/>
              <a:t>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Physics 7B Lecture 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0"/>
            <a:ext cx="2971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Physics 7B-1 (A/B)</a:t>
            </a:r>
          </a:p>
          <a:p>
            <a:r>
              <a:rPr lang="en-US" sz="2800" b="1" dirty="0" smtClean="0"/>
              <a:t>Professor Cebra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990601"/>
            <a:ext cx="838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600" dirty="0" smtClean="0"/>
          </a:p>
          <a:p>
            <a:pPr algn="ctr"/>
            <a:r>
              <a:rPr lang="en-US" sz="6600" dirty="0" smtClean="0"/>
              <a:t>Review of Circuits </a:t>
            </a:r>
          </a:p>
          <a:p>
            <a:pPr algn="ctr"/>
            <a:r>
              <a:rPr lang="en-US" sz="6600" dirty="0" smtClean="0"/>
              <a:t>a</a:t>
            </a:r>
            <a:r>
              <a:rPr lang="en-US" sz="6600" dirty="0" smtClean="0"/>
              <a:t>nd the</a:t>
            </a:r>
            <a:endParaRPr lang="en-US" sz="6600" dirty="0" smtClean="0"/>
          </a:p>
          <a:p>
            <a:pPr algn="ctr"/>
            <a:r>
              <a:rPr lang="en-US" sz="6600" dirty="0" smtClean="0"/>
              <a:t>Linear Transport Model</a:t>
            </a:r>
            <a:endParaRPr lang="en-US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0"/>
            <a:ext cx="20300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800" b="1" dirty="0" smtClean="0"/>
              <a:t>Winter 2010</a:t>
            </a:r>
          </a:p>
          <a:p>
            <a:pPr algn="r"/>
            <a:r>
              <a:rPr lang="en-US" sz="2800" b="1" dirty="0" smtClean="0"/>
              <a:t>Lecture </a:t>
            </a:r>
            <a:r>
              <a:rPr lang="en-US" sz="2800" b="1" dirty="0" smtClean="0"/>
              <a:t>3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219200"/>
            <a:ext cx="382945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00200" y="152400"/>
            <a:ext cx="53895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Ohm’s Law - Resistivity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143000"/>
            <a:ext cx="3810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resistance of a piece of material is given by its intrinsic resistivity (</a:t>
            </a:r>
            <a:r>
              <a:rPr lang="en-US" sz="2800" i="1" dirty="0" smtClean="0">
                <a:latin typeface="Symbol" pitchFamily="18" charset="2"/>
              </a:rPr>
              <a:t>r</a:t>
            </a:r>
            <a:r>
              <a:rPr lang="en-US" sz="2800" dirty="0" smtClean="0"/>
              <a:t>), times the Length (</a:t>
            </a:r>
            <a:r>
              <a:rPr lang="en-US" sz="2800" i="1" dirty="0" smtClean="0"/>
              <a:t>L</a:t>
            </a:r>
            <a:r>
              <a:rPr lang="en-US" sz="2800" dirty="0" smtClean="0"/>
              <a:t>), divided by the area (</a:t>
            </a:r>
            <a:r>
              <a:rPr lang="en-US" sz="2800" i="1" dirty="0" smtClean="0"/>
              <a:t>A</a:t>
            </a:r>
            <a:r>
              <a:rPr lang="en-US" sz="2800" dirty="0" smtClean="0"/>
              <a:t>).</a:t>
            </a:r>
          </a:p>
          <a:p>
            <a:endParaRPr lang="en-US" sz="2800" dirty="0" smtClean="0"/>
          </a:p>
          <a:p>
            <a:r>
              <a:rPr lang="en-US" sz="2800" i="1" dirty="0" smtClean="0"/>
              <a:t>R = </a:t>
            </a:r>
            <a:r>
              <a:rPr lang="en-US" sz="2800" i="1" dirty="0" smtClean="0">
                <a:latin typeface="Symbol" pitchFamily="18" charset="2"/>
              </a:rPr>
              <a:t>r</a:t>
            </a:r>
            <a:r>
              <a:rPr lang="en-US" sz="2800" i="1" dirty="0" smtClean="0"/>
              <a:t> (L/A)</a:t>
            </a:r>
          </a:p>
          <a:p>
            <a:endParaRPr lang="en-US" sz="2800" dirty="0" smtClean="0"/>
          </a:p>
          <a:p>
            <a:r>
              <a:rPr lang="en-US" sz="2800" dirty="0" smtClean="0"/>
              <a:t>The resistivity (</a:t>
            </a:r>
            <a:r>
              <a:rPr lang="en-US" sz="2800" i="1" dirty="0" smtClean="0">
                <a:latin typeface="Symbol" pitchFamily="18" charset="2"/>
              </a:rPr>
              <a:t>r</a:t>
            </a:r>
            <a:r>
              <a:rPr lang="en-US" sz="2800" dirty="0" smtClean="0"/>
              <a:t>) is the inverse of the conductivity (</a:t>
            </a:r>
            <a:r>
              <a:rPr lang="en-US" sz="2800" i="1" dirty="0" smtClean="0"/>
              <a:t>k or </a:t>
            </a:r>
            <a:r>
              <a:rPr lang="en-US" sz="2800" i="1" dirty="0" smtClean="0">
                <a:latin typeface="Symbol" pitchFamily="18" charset="2"/>
              </a:rPr>
              <a:t>s</a:t>
            </a:r>
            <a:r>
              <a:rPr lang="en-US" sz="2800" dirty="0" smtClean="0"/>
              <a:t>).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52400"/>
            <a:ext cx="55370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Linear Transport Model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066800"/>
            <a:ext cx="8382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Starting with Ohm’s Law (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 = -IR</a:t>
            </a:r>
            <a:r>
              <a:rPr lang="en-US" sz="2000" dirty="0" smtClean="0"/>
              <a:t>), which we had derived from the Energy Density Model,  we can rewrite this to solve for current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 = -(1/R</a:t>
            </a:r>
            <a:r>
              <a:rPr lang="en-US" sz="2000" dirty="0" smtClean="0"/>
              <a:t>)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</a:t>
            </a:r>
          </a:p>
          <a:p>
            <a:endParaRPr lang="en-US" sz="2000" dirty="0" smtClean="0"/>
          </a:p>
          <a:p>
            <a:r>
              <a:rPr lang="en-US" sz="2000" dirty="0" smtClean="0"/>
              <a:t>Using our definition of R from the previous slide [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dirty="0" smtClean="0"/>
              <a:t> = </a:t>
            </a:r>
            <a:r>
              <a:rPr lang="en-US" sz="2000" i="1" dirty="0" smtClean="0">
                <a:latin typeface="Symbol" pitchFamily="18" charset="2"/>
              </a:rPr>
              <a:t>r</a:t>
            </a:r>
            <a:r>
              <a:rPr lang="en-US" sz="2000" i="1" dirty="0" smtClean="0"/>
              <a:t>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L/A</a:t>
            </a:r>
            <a:r>
              <a:rPr lang="en-US" sz="2000" i="1" dirty="0" smtClean="0"/>
              <a:t>)  or 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1/R) = k (A/L)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],</a:t>
            </a:r>
          </a:p>
          <a:p>
            <a:r>
              <a:rPr lang="en-US" sz="2000" dirty="0" smtClean="0"/>
              <a:t>We get</a:t>
            </a:r>
          </a:p>
          <a:p>
            <a:r>
              <a:rPr lang="en-US" sz="2000" dirty="0" smtClean="0"/>
              <a:t>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-k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A/L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Symbol" pitchFamily="18" charset="2"/>
              </a:rPr>
              <a:t>D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we let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000" i="1" dirty="0" err="1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Df</a:t>
            </a:r>
            <a:r>
              <a:rPr lang="en-US" sz="2000" i="1" dirty="0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then we get</a:t>
            </a:r>
          </a:p>
          <a:p>
            <a:endParaRPr lang="en-US" sz="20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-k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A/L</a:t>
            </a:r>
            <a:r>
              <a:rPr lang="en-US" sz="2800" dirty="0" smtClean="0"/>
              <a:t>)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i="1" dirty="0" err="1" smtClean="0">
                <a:latin typeface="Symbol" pitchFamily="18" charset="2"/>
                <a:cs typeface="Times New Roman" pitchFamily="18" charset="0"/>
              </a:rPr>
              <a:t>f</a:t>
            </a:r>
            <a:endParaRPr lang="en-US" sz="2400" i="1" dirty="0" smtClean="0">
              <a:latin typeface="Symbol" pitchFamily="18" charset="2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Divide through by area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</a:t>
            </a:r>
          </a:p>
          <a:p>
            <a:endParaRPr lang="en-US" sz="20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-k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A/L</a:t>
            </a:r>
            <a:r>
              <a:rPr lang="en-US" sz="2800" dirty="0" smtClean="0"/>
              <a:t>)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i="1" dirty="0" err="1" smtClean="0">
                <a:latin typeface="Symbol" pitchFamily="18" charset="2"/>
                <a:cs typeface="Times New Roman" pitchFamily="18" charset="0"/>
              </a:rPr>
              <a:t>f</a:t>
            </a:r>
            <a:endParaRPr lang="en-US" sz="2000" i="1" dirty="0" smtClean="0">
              <a:latin typeface="Symbol" pitchFamily="18" charset="2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Let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become an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infintesmal</a:t>
            </a:r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 = -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kd</a:t>
            </a:r>
            <a:r>
              <a:rPr lang="en-US" sz="2800" i="1" dirty="0" err="1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f</a:t>
            </a:r>
            <a:r>
              <a:rPr lang="en-US" sz="2800" i="1" dirty="0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/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dx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 Transport Equation</a:t>
            </a:r>
            <a:endParaRPr lang="en-US" sz="2000" i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4294967295"/>
          </p:nvPr>
        </p:nvSpPr>
        <p:spPr>
          <a:xfrm>
            <a:off x="533400" y="1219200"/>
            <a:ext cx="822960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Fluid Flow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ϕ=Head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j=mass current density</a:t>
            </a:r>
            <a:endParaRPr lang="en-US" i="1" dirty="0" smtClean="0"/>
          </a:p>
          <a:p>
            <a:r>
              <a:rPr lang="en-US" dirty="0" smtClean="0"/>
              <a:t>Electric Current (Ohm’s Law)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ϕ=Voltage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j=charge current density</a:t>
            </a:r>
            <a:endParaRPr lang="en-US" dirty="0" smtClean="0"/>
          </a:p>
          <a:p>
            <a:r>
              <a:rPr lang="en-US" dirty="0" smtClean="0"/>
              <a:t>Heat Conduction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ϕ=Temperature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j=heat current density</a:t>
            </a:r>
          </a:p>
          <a:p>
            <a:r>
              <a:rPr lang="en-US" dirty="0" smtClean="0"/>
              <a:t>Diffusion (Fick’s Law)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ϕ=Concentration</a:t>
            </a:r>
            <a:r>
              <a:rPr lang="en-US" dirty="0" smtClean="0">
                <a:cs typeface="Times New Roman"/>
              </a:rPr>
              <a:t>   and   </a:t>
            </a:r>
            <a:r>
              <a:rPr lang="en-US" i="1" dirty="0" smtClean="0">
                <a:latin typeface="Times New Roman"/>
                <a:cs typeface="Times New Roman"/>
              </a:rPr>
              <a:t>j=mass current density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286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Application of Linear Transport Model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52400"/>
            <a:ext cx="5831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Fluid Flow and Transport</a:t>
            </a:r>
            <a:endParaRPr lang="en-US" sz="4400" dirty="0"/>
          </a:p>
        </p:txBody>
      </p:sp>
      <p:sp>
        <p:nvSpPr>
          <p:cNvPr id="3" name="Oval 2"/>
          <p:cNvSpPr/>
          <p:nvPr/>
        </p:nvSpPr>
        <p:spPr>
          <a:xfrm>
            <a:off x="5448300" y="1447800"/>
            <a:ext cx="533400" cy="1143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3" idx="0"/>
          </p:cNvCxnSpPr>
          <p:nvPr/>
        </p:nvCxnSpPr>
        <p:spPr>
          <a:xfrm rot="5400000" flipH="1" flipV="1">
            <a:off x="6838950" y="323850"/>
            <a:ext cx="0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6877050" y="1466850"/>
            <a:ext cx="0" cy="2247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734300" y="1447800"/>
            <a:ext cx="533400" cy="1143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610100" y="1828800"/>
            <a:ext cx="1295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" y="1143000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resistance of pipes to fluid transport has a very strong dependence on the radius of the pipe.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124200"/>
            <a:ext cx="692824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 = (Fluid properties) x (geometric properties) 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  = (8</a:t>
            </a:r>
            <a:r>
              <a:rPr lang="en-US" sz="2800" dirty="0" smtClean="0">
                <a:latin typeface="Symbol" pitchFamily="18" charset="2"/>
              </a:rPr>
              <a:t>h</a:t>
            </a:r>
            <a:r>
              <a:rPr lang="en-US" sz="2800" dirty="0" smtClean="0"/>
              <a:t>/r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)                    x (L/A)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  =  8</a:t>
            </a:r>
            <a:r>
              <a:rPr lang="en-US" sz="2800" dirty="0" smtClean="0">
                <a:latin typeface="Symbol" pitchFamily="18" charset="2"/>
              </a:rPr>
              <a:t>h</a:t>
            </a:r>
            <a:r>
              <a:rPr lang="en-US" sz="2800" dirty="0" smtClean="0"/>
              <a:t>L/(</a:t>
            </a:r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dirty="0" smtClean="0"/>
              <a:t>r</a:t>
            </a:r>
            <a:r>
              <a:rPr lang="en-US" sz="2800" baseline="30000" dirty="0" smtClean="0"/>
              <a:t>4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1" y="51054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Reynolds number is a dimensionless quantity that indicates when flow will transition from laminar to turbulent. This occurs for Reynolds numbers between 2000 and 3000.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28600"/>
            <a:ext cx="76188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Heat Conduction – Fourier’s Law</a:t>
            </a:r>
            <a:endParaRPr lang="en-US" sz="4400" dirty="0"/>
          </a:p>
        </p:txBody>
      </p:sp>
      <p:sp>
        <p:nvSpPr>
          <p:cNvPr id="130049" name="Rectangle 1"/>
          <p:cNvSpPr>
            <a:spLocks noChangeArrowheads="1"/>
          </p:cNvSpPr>
          <p:nvPr/>
        </p:nvSpPr>
        <p:spPr bwMode="auto">
          <a:xfrm>
            <a:off x="228600" y="1219200"/>
            <a:ext cx="86106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Arial" charset="0"/>
                <a:cs typeface="Arial" charset="0"/>
              </a:rPr>
              <a:t>T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hermal conductivity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is the property of a material that indicates its ability to conduct heat. It appears primarily in Fourier's Law for heat conduction. Thermal conductivity is measured in watt per </a:t>
            </a:r>
            <a:r>
              <a:rPr lang="en-US" dirty="0" err="1" smtClean="0">
                <a:latin typeface="Arial" charset="0"/>
                <a:cs typeface="Arial" charset="0"/>
              </a:rPr>
              <a:t>k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elvin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per meter (W·K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−1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·m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−1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). Multiplied by a temperature difference (in Kelvin, K) and an area (in square meters, m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), and divided by a thickness (in meters, m) the thermal conductivity predicts the energy loss (in watts, W) through a piece of material.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 reciprocal of thermal conductivity is </a:t>
            </a: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thermal resistivity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usually measured in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kelvin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-meters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per watt (K·m·W</a:t>
            </a:r>
            <a:r>
              <a: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−1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). When dealing with a known quantity of material, its </a:t>
            </a: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thermal conductance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and the reciprocal property, </a:t>
            </a:r>
            <a:r>
              <a:rPr kumimoji="0" lang="en-US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thermal resistance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can be described.</a:t>
            </a:r>
          </a:p>
        </p:txBody>
      </p:sp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257675"/>
            <a:ext cx="378142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066800" y="4800600"/>
            <a:ext cx="247554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066800"/>
            <a:ext cx="42862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99159" y="152400"/>
            <a:ext cx="52447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Diffusion – </a:t>
            </a:r>
            <a:r>
              <a:rPr lang="en-US" sz="4400" dirty="0" err="1" smtClean="0"/>
              <a:t>Fick’s</a:t>
            </a:r>
            <a:r>
              <a:rPr lang="en-US" sz="4400" dirty="0" smtClean="0"/>
              <a:t> Laws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143001"/>
            <a:ext cx="4419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Diffusion can be defined as the random walk of an ensemble of particles from regions of high concentration to regions of lower </a:t>
            </a:r>
            <a:r>
              <a:rPr lang="en-US" dirty="0" smtClean="0"/>
              <a:t>concentration. Diffusion is describes by </a:t>
            </a:r>
            <a:r>
              <a:rPr lang="en-US" dirty="0" err="1" smtClean="0"/>
              <a:t>Fick’s</a:t>
            </a:r>
            <a:r>
              <a:rPr lang="en-US" dirty="0" smtClean="0"/>
              <a:t> Laws. </a:t>
            </a:r>
          </a:p>
          <a:p>
            <a:endParaRPr lang="en-US" dirty="0" smtClean="0"/>
          </a:p>
          <a:p>
            <a:r>
              <a:rPr lang="en-US" dirty="0" err="1" smtClean="0"/>
              <a:t>Fick’s</a:t>
            </a:r>
            <a:r>
              <a:rPr lang="en-US" dirty="0" smtClean="0"/>
              <a:t> First Law relates the transfer of material to the gradient:</a:t>
            </a:r>
          </a:p>
          <a:p>
            <a:endParaRPr lang="en-US" dirty="0" smtClean="0"/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-D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r>
              <a:rPr lang="en-US" dirty="0" smtClean="0"/>
              <a:t>Where j is the particle flux and C in the concentration, and D is the diffusion constant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48768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the Conservation of mass, we know that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, if we combine this constraint with </a:t>
            </a:r>
            <a:r>
              <a:rPr lang="en-US" dirty="0" err="1" smtClean="0"/>
              <a:t>Fick’s</a:t>
            </a:r>
            <a:r>
              <a:rPr lang="en-US" dirty="0" smtClean="0"/>
              <a:t> First Law, we get the Second Law:</a:t>
            </a:r>
          </a:p>
          <a:p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D d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/d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52400"/>
            <a:ext cx="3259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Announcements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8600" y="152400"/>
            <a:ext cx="10947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Test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4519" y="152400"/>
            <a:ext cx="46883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Basic Circuit Theory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371600"/>
            <a:ext cx="543148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Potential (Voltage):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Volts  (V)</a:t>
            </a:r>
          </a:p>
          <a:p>
            <a:r>
              <a:rPr lang="en-US" sz="3200" dirty="0" smtClean="0"/>
              <a:t>Current: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Amps (A)</a:t>
            </a:r>
          </a:p>
          <a:p>
            <a:r>
              <a:rPr lang="en-US" sz="3200" dirty="0" smtClean="0"/>
              <a:t>Resistance: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Ohms (</a:t>
            </a:r>
            <a:r>
              <a:rPr lang="en-US" sz="3200" dirty="0" smtClean="0">
                <a:latin typeface="Symbol" pitchFamily="18" charset="2"/>
                <a:cs typeface="Times New Roman" pitchFamily="18" charset="0"/>
              </a:rPr>
              <a:t>W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cs typeface="Times New Roman" pitchFamily="18" charset="0"/>
              </a:rPr>
              <a:t>Capacitance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Farads (F)</a:t>
            </a:r>
          </a:p>
          <a:p>
            <a:r>
              <a:rPr lang="en-US" sz="3200" dirty="0" smtClean="0">
                <a:cs typeface="Times New Roman" pitchFamily="18" charset="0"/>
              </a:rPr>
              <a:t>Power: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Watts (W)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/>
              <a:t>Ohm’s law: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V = IR</a:t>
            </a:r>
          </a:p>
          <a:p>
            <a:r>
              <a:rPr lang="en-US" sz="3200" dirty="0" smtClean="0"/>
              <a:t>Power: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P = IV = I</a:t>
            </a:r>
            <a:r>
              <a:rPr lang="en-US" sz="3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R = V</a:t>
            </a:r>
            <a:r>
              <a:rPr lang="en-US" sz="32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/R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24936" y="152400"/>
            <a:ext cx="21221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Example</a:t>
            </a:r>
            <a:endParaRPr 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381000" y="1371600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Question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 battery of </a:t>
            </a:r>
            <a:r>
              <a:rPr lang="en-US" dirty="0" smtClean="0"/>
              <a:t>6.0V is connected to a purely resistive lamp and a current of 2.0 A</a:t>
            </a:r>
            <a:r>
              <a:rPr lang="en-US" dirty="0" smtClean="0"/>
              <a:t> </a:t>
            </a:r>
            <a:r>
              <a:rPr lang="en-US" dirty="0" smtClean="0"/>
              <a:t>flows. All the wires are resistance-free. What is the resistance of the lamp? </a:t>
            </a:r>
          </a:p>
          <a:p>
            <a:r>
              <a:rPr lang="en-US" b="1" dirty="0" smtClean="0"/>
              <a:t>Hints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Where in the circuit does the gain in potential energy occur?</a:t>
            </a:r>
          </a:p>
          <a:p>
            <a:r>
              <a:rPr lang="en-US" dirty="0" smtClean="0"/>
              <a:t>Where in the circuit does the loss of potential energy occur?</a:t>
            </a:r>
          </a:p>
          <a:p>
            <a:r>
              <a:rPr lang="en-US" dirty="0" smtClean="0"/>
              <a:t>What is Ohm's Law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12 W</a:t>
            </a:r>
          </a:p>
          <a:p>
            <a:pPr marL="342900" indent="-342900">
              <a:buAutoNum type="alphaLcParenR"/>
            </a:pPr>
            <a:r>
              <a:rPr lang="en-US" dirty="0" smtClean="0"/>
              <a:t>12 </a:t>
            </a:r>
            <a:r>
              <a:rPr lang="en-US" dirty="0" smtClean="0">
                <a:latin typeface="Symbol" pitchFamily="18" charset="2"/>
              </a:rPr>
              <a:t>W</a:t>
            </a:r>
          </a:p>
          <a:p>
            <a:pPr marL="342900" indent="-342900">
              <a:buAutoNum type="alphaLcParenR"/>
            </a:pPr>
            <a:r>
              <a:rPr lang="en-US" dirty="0" smtClean="0"/>
              <a:t>3.0 </a:t>
            </a:r>
            <a:r>
              <a:rPr lang="en-US" dirty="0" smtClean="0">
                <a:latin typeface="Symbol" pitchFamily="18" charset="2"/>
              </a:rPr>
              <a:t>W</a:t>
            </a:r>
          </a:p>
          <a:p>
            <a:pPr marL="342900" indent="-342900">
              <a:buAutoNum type="alphaLcParenR"/>
            </a:pPr>
            <a:r>
              <a:rPr lang="en-US" dirty="0" smtClean="0"/>
              <a:t>(1/3) W</a:t>
            </a:r>
          </a:p>
          <a:p>
            <a:pPr marL="342900" indent="-342900">
              <a:buAutoNum type="alphaLcParenR"/>
            </a:pPr>
            <a:r>
              <a:rPr lang="en-US" dirty="0" smtClean="0"/>
              <a:t>36</a:t>
            </a:r>
            <a:r>
              <a:rPr lang="en-US" dirty="0" smtClean="0">
                <a:latin typeface="Symbol" pitchFamily="18" charset="2"/>
              </a:rPr>
              <a:t> W</a:t>
            </a:r>
          </a:p>
          <a:p>
            <a:pPr marL="342900" indent="-342900">
              <a:buAutoNum type="alphaLcParenR"/>
            </a:pPr>
            <a:endParaRPr lang="en-US" dirty="0"/>
          </a:p>
        </p:txBody>
      </p:sp>
      <p:pic>
        <p:nvPicPr>
          <p:cNvPr id="1146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3429000"/>
            <a:ext cx="290456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533400" y="5562600"/>
            <a:ext cx="45482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Solution: </a:t>
            </a:r>
            <a:r>
              <a:rPr lang="en-US" i="1" dirty="0" smtClean="0"/>
              <a:t>V =IR </a:t>
            </a:r>
            <a:r>
              <a:rPr lang="en-US" i="1" dirty="0" smtClean="0">
                <a:sym typeface="Wingdings" pitchFamily="2" charset="2"/>
              </a:rPr>
              <a:t> R = V/I </a:t>
            </a:r>
            <a:r>
              <a:rPr lang="en-US" dirty="0" smtClean="0">
                <a:sym typeface="Wingdings" pitchFamily="2" charset="2"/>
              </a:rPr>
              <a:t>= 6.0 V/2.0 A = 3.0 </a:t>
            </a:r>
            <a:r>
              <a:rPr lang="en-US" dirty="0" smtClean="0">
                <a:latin typeface="Symbol" pitchFamily="18" charset="2"/>
                <a:sym typeface="Wingdings" pitchFamily="2" charset="2"/>
              </a:rPr>
              <a:t>W</a:t>
            </a:r>
            <a:endParaRPr lang="en-US" dirty="0"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57200" y="1371599"/>
            <a:ext cx="8229600" cy="4800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Complicated circuits can be simplified.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Resistors in series: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Resistors in parallel: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88818" y="1933314"/>
            <a:ext cx="1371600" cy="763378"/>
            <a:chOff x="4821694" y="2155383"/>
            <a:chExt cx="1371600" cy="763378"/>
          </a:xfrm>
        </p:grpSpPr>
        <p:pic>
          <p:nvPicPr>
            <p:cNvPr id="4" name="Picture 3" descr="resister.jpg"/>
            <p:cNvPicPr preferRelativeResize="0"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21694" y="2553001"/>
              <a:ext cx="1371600" cy="36576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5106117" y="2155383"/>
              <a:ext cx="73152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2R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27463" y="1932053"/>
            <a:ext cx="2729344" cy="753552"/>
            <a:chOff x="914400" y="2101872"/>
            <a:chExt cx="2729344" cy="753552"/>
          </a:xfrm>
        </p:grpSpPr>
        <p:sp>
          <p:nvSpPr>
            <p:cNvPr id="7" name="TextBox 6"/>
            <p:cNvSpPr txBox="1"/>
            <p:nvPr/>
          </p:nvSpPr>
          <p:spPr>
            <a:xfrm>
              <a:off x="2762206" y="2114018"/>
              <a:ext cx="45720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05154" y="2101872"/>
              <a:ext cx="45720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9" name="Picture 8" descr="Resistor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4400" y="2468880"/>
              <a:ext cx="1371600" cy="365760"/>
            </a:xfrm>
            <a:prstGeom prst="rect">
              <a:avLst/>
            </a:prstGeom>
          </p:spPr>
        </p:pic>
        <p:pic>
          <p:nvPicPr>
            <p:cNvPr id="10" name="Picture 9" descr="Resistor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72144" y="2489664"/>
              <a:ext cx="1371600" cy="365760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915731" y="2705052"/>
            <a:ext cx="2722881" cy="1438644"/>
            <a:chOff x="915731" y="2705052"/>
            <a:chExt cx="2722881" cy="1438644"/>
          </a:xfrm>
        </p:grpSpPr>
        <p:sp>
          <p:nvSpPr>
            <p:cNvPr id="12" name="TextBox 11"/>
            <p:cNvSpPr txBox="1"/>
            <p:nvPr/>
          </p:nvSpPr>
          <p:spPr>
            <a:xfrm>
              <a:off x="2080069" y="2705052"/>
              <a:ext cx="45720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3" name="Picture 12" descr="Resistor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9315" y="3072060"/>
              <a:ext cx="1371600" cy="36576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077890" y="3410928"/>
              <a:ext cx="45720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5" name="Picture 14" descr="Resistor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87136" y="3777936"/>
              <a:ext cx="1371600" cy="365760"/>
            </a:xfrm>
            <a:prstGeom prst="rect">
              <a:avLst/>
            </a:prstGeom>
          </p:spPr>
        </p:pic>
        <p:cxnSp>
          <p:nvCxnSpPr>
            <p:cNvPr id="16" name="Straight Connector 15"/>
            <p:cNvCxnSpPr/>
            <p:nvPr/>
          </p:nvCxnSpPr>
          <p:spPr>
            <a:xfrm rot="16200000" flipH="1">
              <a:off x="1190155" y="3601107"/>
              <a:ext cx="77724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2587156" y="3618041"/>
              <a:ext cx="77724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915731" y="3599076"/>
              <a:ext cx="640080" cy="158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998532" y="3596196"/>
              <a:ext cx="640080" cy="1588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6032209" y="3039290"/>
            <a:ext cx="1371600" cy="763378"/>
            <a:chOff x="6032209" y="3039290"/>
            <a:chExt cx="1371600" cy="763378"/>
          </a:xfrm>
        </p:grpSpPr>
        <p:pic>
          <p:nvPicPr>
            <p:cNvPr id="21" name="Picture 20" descr="resister.jpg"/>
            <p:cNvPicPr preferRelativeResize="0"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32209" y="3436908"/>
              <a:ext cx="1371600" cy="36576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6316632" y="3039290"/>
              <a:ext cx="731520" cy="457200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R/2</a:t>
              </a:r>
              <a:endParaRPr 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788229" y="2233748"/>
            <a:ext cx="2103120" cy="5486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400" dirty="0" smtClean="0"/>
              <a:t>is equivalent to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783873" y="3300558"/>
            <a:ext cx="2103120" cy="5486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400" dirty="0" smtClean="0"/>
              <a:t>is equivalent to</a:t>
            </a:r>
            <a:endParaRPr lang="en-US" sz="2400" dirty="0"/>
          </a:p>
        </p:txBody>
      </p:sp>
      <p:graphicFrame>
        <p:nvGraphicFramePr>
          <p:cNvPr id="25" name="Object 1"/>
          <p:cNvGraphicFramePr>
            <a:graphicFrameLocks noChangeAspect="1"/>
          </p:cNvGraphicFramePr>
          <p:nvPr/>
        </p:nvGraphicFramePr>
        <p:xfrm>
          <a:off x="4702625" y="4349160"/>
          <a:ext cx="3455988" cy="549275"/>
        </p:xfrm>
        <a:graphic>
          <a:graphicData uri="http://schemas.openxmlformats.org/presentationml/2006/ole">
            <p:oleObj spid="_x0000_s113666" name="Equation" r:id="rId4" imgW="1536700" imgH="241300" progId="Equation.3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4728209" y="4820826"/>
          <a:ext cx="3648075" cy="1006475"/>
        </p:xfrm>
        <a:graphic>
          <a:graphicData uri="http://schemas.openxmlformats.org/presentationml/2006/ole">
            <p:oleObj spid="_x0000_s113667" name="Equation" r:id="rId5" imgW="1854200" imgH="508000" progId="Equation.3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209800" y="152400"/>
            <a:ext cx="3584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Series and Parallel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24936" y="152400"/>
            <a:ext cx="21221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Example</a:t>
            </a:r>
            <a:endParaRPr 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381000" y="1371600"/>
            <a:ext cx="8153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Consider the circuit show below.  Vs = +12V, R1 = 6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, R2 = 1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, R2 = 2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, R3 = 3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is the current flowing through the battery?</a:t>
            </a:r>
          </a:p>
          <a:p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1</a:t>
            </a:r>
            <a:r>
              <a:rPr lang="en-US" dirty="0" smtClean="0"/>
              <a:t>A</a:t>
            </a:r>
          </a:p>
          <a:p>
            <a:pPr marL="342900" indent="-342900">
              <a:buAutoNum type="alphaLcParenR"/>
            </a:pPr>
            <a:r>
              <a:rPr lang="en-US" dirty="0" smtClean="0"/>
              <a:t>2A</a:t>
            </a:r>
            <a:endParaRPr lang="en-US" dirty="0" smtClean="0">
              <a:latin typeface="Symbol" pitchFamily="18" charset="2"/>
            </a:endParaRPr>
          </a:p>
          <a:p>
            <a:pPr marL="342900" indent="-342900">
              <a:buAutoNum type="alphaLcParenR"/>
            </a:pPr>
            <a:r>
              <a:rPr lang="en-US" dirty="0" smtClean="0"/>
              <a:t>3</a:t>
            </a:r>
            <a:r>
              <a:rPr lang="en-US" dirty="0" smtClean="0"/>
              <a:t>A</a:t>
            </a:r>
            <a:endParaRPr lang="en-US" dirty="0" smtClean="0">
              <a:latin typeface="Symbol" pitchFamily="18" charset="2"/>
            </a:endParaRPr>
          </a:p>
          <a:p>
            <a:pPr marL="342900" indent="-342900">
              <a:buAutoNum type="alphaLcParenR"/>
            </a:pPr>
            <a:r>
              <a:rPr lang="en-US" dirty="0" smtClean="0"/>
              <a:t>4A</a:t>
            </a:r>
          </a:p>
          <a:p>
            <a:pPr marL="342900" indent="-342900">
              <a:buAutoNum type="alphaLcParenR"/>
            </a:pPr>
            <a:r>
              <a:rPr lang="en-US" dirty="0" smtClean="0"/>
              <a:t>6</a:t>
            </a:r>
            <a:r>
              <a:rPr lang="en-US" dirty="0" smtClean="0">
                <a:latin typeface="Symbol" pitchFamily="18" charset="2"/>
              </a:rPr>
              <a:t>A</a:t>
            </a:r>
            <a:endParaRPr lang="en-US" dirty="0" smtClean="0">
              <a:latin typeface="Symbol" pitchFamily="18" charset="2"/>
            </a:endParaRPr>
          </a:p>
          <a:p>
            <a:pPr marL="342900" indent="-342900">
              <a:buAutoNum type="alphaLcParenR"/>
            </a:pP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5029200"/>
            <a:ext cx="8077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Solution: R2 + R3 + R4 = 6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. Two parallel 6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 resistors have an equivalent resistance of 3W. The current through the battery we get from Ohm’s law,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I = V/R </a:t>
            </a:r>
            <a:r>
              <a:rPr lang="en-US" dirty="0" smtClean="0"/>
              <a:t>= 12V/3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 = 4A</a:t>
            </a:r>
            <a:endParaRPr lang="en-US" dirty="0">
              <a:latin typeface="Symbol" pitchFamily="18" charset="2"/>
            </a:endParaRPr>
          </a:p>
        </p:txBody>
      </p:sp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2362200"/>
            <a:ext cx="367122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52400"/>
            <a:ext cx="28392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Loop Rule</a:t>
            </a:r>
            <a:endParaRPr lang="en-US" sz="3600" dirty="0"/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447800"/>
            <a:ext cx="395287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0" y="1676400"/>
            <a:ext cx="28194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any closed loop that one can draw on a circuit, no matter how complex, the sum of the voltage drops must be equal to the sum of the voltage rises (forward biased batteries).</a:t>
            </a:r>
          </a:p>
          <a:p>
            <a:endParaRPr lang="en-US" dirty="0" smtClean="0"/>
          </a:p>
          <a:p>
            <a:r>
              <a:rPr lang="en-US" sz="2800" dirty="0" smtClean="0">
                <a:latin typeface="Symbol" pitchFamily="18" charset="2"/>
              </a:rPr>
              <a:t>S</a:t>
            </a:r>
            <a:r>
              <a:rPr lang="en-US" sz="2800" dirty="0" smtClean="0">
                <a:latin typeface="Brush Script MT" pitchFamily="66" charset="0"/>
              </a:rPr>
              <a:t>E</a:t>
            </a:r>
            <a:r>
              <a:rPr lang="en-US" sz="2800" dirty="0" smtClean="0"/>
              <a:t> = </a:t>
            </a:r>
            <a:r>
              <a:rPr lang="en-US" sz="2800" dirty="0" smtClean="0">
                <a:latin typeface="Symbol" pitchFamily="18" charset="2"/>
              </a:rPr>
              <a:t>S</a:t>
            </a:r>
            <a:r>
              <a:rPr lang="en-US" sz="2800" dirty="0" smtClean="0"/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i</a:t>
            </a:r>
            <a:endParaRPr lang="en-US" sz="2800" i="1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5181600"/>
            <a:ext cx="3072957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Conservation of energy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52400"/>
            <a:ext cx="3488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Junction Rule</a:t>
            </a:r>
            <a:endParaRPr lang="en-US" sz="3600" dirty="0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371600"/>
            <a:ext cx="4057561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1676400"/>
            <a:ext cx="2667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At any junction (or node), the sum of the incoming currents must be equal to the sum of the outgoing currents.</a:t>
            </a:r>
          </a:p>
          <a:p>
            <a:endParaRPr lang="en-US" dirty="0" smtClean="0"/>
          </a:p>
          <a:p>
            <a:r>
              <a:rPr lang="en-US" sz="2800" dirty="0" smtClean="0">
                <a:latin typeface="Symbol" pitchFamily="18" charset="2"/>
              </a:rPr>
              <a:t>S</a:t>
            </a:r>
            <a:r>
              <a:rPr lang="en-US" sz="2800" dirty="0" smtClean="0"/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i="1" dirty="0" smtClean="0"/>
              <a:t> </a:t>
            </a:r>
            <a:r>
              <a:rPr lang="en-US" sz="2800" i="1" baseline="-25000" dirty="0" smtClean="0"/>
              <a:t>in</a:t>
            </a:r>
            <a:r>
              <a:rPr lang="en-US" sz="2800" i="1" dirty="0" smtClean="0"/>
              <a:t> </a:t>
            </a:r>
            <a:r>
              <a:rPr lang="en-US" sz="2800" dirty="0" smtClean="0">
                <a:latin typeface="Symbol" pitchFamily="18" charset="2"/>
              </a:rPr>
              <a:t>= S</a:t>
            </a:r>
            <a:r>
              <a:rPr lang="en-US" sz="2800" dirty="0" smtClean="0"/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i="1" dirty="0" smtClean="0"/>
              <a:t> </a:t>
            </a:r>
            <a:r>
              <a:rPr lang="en-US" sz="2800" i="1" baseline="-25000" dirty="0" smtClean="0"/>
              <a:t>out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67000" y="5334000"/>
            <a:ext cx="3074560" cy="46166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Conservation of charge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24936" y="152400"/>
            <a:ext cx="21221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Example</a:t>
            </a:r>
            <a:endParaRPr 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381000" y="1371600"/>
            <a:ext cx="8153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Question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Find V5 given that V1=12V, R2 = 6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, R3 = 12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, R4 = 10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, R5 = 2</a:t>
            </a:r>
            <a:r>
              <a:rPr lang="en-US" dirty="0" smtClean="0">
                <a:latin typeface="Symbol" pitchFamily="18" charset="2"/>
              </a:rPr>
              <a:t>W</a:t>
            </a:r>
            <a:r>
              <a:rPr lang="en-US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1</a:t>
            </a:r>
            <a:r>
              <a:rPr lang="en-US" dirty="0" smtClean="0"/>
              <a:t> </a:t>
            </a:r>
            <a:r>
              <a:rPr lang="en-US" dirty="0" smtClean="0"/>
              <a:t>V</a:t>
            </a:r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2</a:t>
            </a:r>
            <a:r>
              <a:rPr lang="en-US" dirty="0" smtClean="0"/>
              <a:t> V</a:t>
            </a:r>
            <a:endParaRPr lang="en-US" dirty="0" smtClean="0">
              <a:latin typeface="Symbol" pitchFamily="18" charset="2"/>
            </a:endParaRPr>
          </a:p>
          <a:p>
            <a:pPr marL="342900" indent="-342900">
              <a:buAutoNum type="alphaLcParenR"/>
            </a:pPr>
            <a:r>
              <a:rPr lang="en-US" dirty="0" smtClean="0"/>
              <a:t>3 V </a:t>
            </a:r>
            <a:r>
              <a:rPr lang="en-US" dirty="0" smtClean="0">
                <a:latin typeface="Symbol" pitchFamily="18" charset="2"/>
              </a:rPr>
              <a:t> </a:t>
            </a:r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(1/2) </a:t>
            </a:r>
            <a:r>
              <a:rPr lang="en-US" dirty="0" smtClean="0"/>
              <a:t>V</a:t>
            </a:r>
            <a:endParaRPr lang="en-US" dirty="0" smtClean="0"/>
          </a:p>
          <a:p>
            <a:pPr marL="342900" indent="-342900">
              <a:buAutoNum type="alphaLcParenR"/>
            </a:pPr>
            <a:r>
              <a:rPr lang="en-US" dirty="0" smtClean="0"/>
              <a:t>6</a:t>
            </a:r>
            <a:r>
              <a:rPr lang="en-US" dirty="0" smtClean="0">
                <a:latin typeface="Symbol" pitchFamily="18" charset="2"/>
              </a:rPr>
              <a:t> </a:t>
            </a:r>
            <a:r>
              <a:rPr lang="en-US" dirty="0" smtClean="0"/>
              <a:t>V</a:t>
            </a:r>
          </a:p>
          <a:p>
            <a:pPr marL="342900" indent="-342900">
              <a:buAutoNum type="alphaLcParenR"/>
            </a:pP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4343400"/>
            <a:ext cx="21643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Solution:     V5 = 1V   </a:t>
            </a:r>
            <a:endParaRPr lang="en-US" dirty="0">
              <a:latin typeface="Symbol" pitchFamily="18" charset="2"/>
            </a:endParaRPr>
          </a:p>
        </p:txBody>
      </p:sp>
      <p:pic>
        <p:nvPicPr>
          <p:cNvPr id="136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09800"/>
            <a:ext cx="647939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4294967295"/>
          </p:nvPr>
        </p:nvSpPr>
        <p:spPr>
          <a:xfrm>
            <a:off x="381000" y="1143000"/>
            <a:ext cx="822960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C83C3C"/>
                </a:solidFill>
              </a:rPr>
              <a:t>Current density</a:t>
            </a:r>
            <a:r>
              <a:rPr lang="en-US" dirty="0" smtClean="0"/>
              <a:t>:  The amount of material passing through an aperture of unit area per unit </a:t>
            </a:r>
            <a:r>
              <a:rPr lang="en-US" dirty="0" smtClean="0"/>
              <a:t>time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 = I/A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</a:pPr>
            <a:endParaRPr lang="en-US" dirty="0" smtClean="0"/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C83C3C"/>
                </a:solidFill>
              </a:rPr>
              <a:t>Linear transport equation</a:t>
            </a:r>
            <a:r>
              <a:rPr lang="en-US" dirty="0" smtClean="0"/>
              <a:t>:  Describes the flow of something (</a:t>
            </a:r>
            <a:r>
              <a:rPr lang="en-US" i="1" dirty="0" smtClean="0">
                <a:latin typeface="Times New Roman"/>
                <a:cs typeface="Times New Roman"/>
              </a:rPr>
              <a:t>j</a:t>
            </a:r>
            <a:r>
              <a:rPr lang="en-US" dirty="0" smtClean="0"/>
              <a:t>) as a result of change in </a:t>
            </a:r>
            <a:r>
              <a:rPr lang="en-US" dirty="0" smtClean="0"/>
              <a:t>a </a:t>
            </a:r>
            <a:r>
              <a:rPr lang="en-US" i="1" dirty="0" err="1" smtClean="0"/>
              <a:t>potenial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l-GR" i="1" dirty="0" smtClean="0">
                <a:latin typeface="Times New Roman"/>
                <a:cs typeface="Times New Roman"/>
              </a:rPr>
              <a:t>ϕ</a:t>
            </a:r>
            <a:r>
              <a:rPr lang="en-US" dirty="0" smtClean="0"/>
              <a:t>) with position(i.e. the gradient of the potential)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-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</a:t>
            </a:r>
            <a:r>
              <a:rPr lang="en-US" i="1" dirty="0" err="1" smtClean="0">
                <a:latin typeface="Symbol" pitchFamily="18" charset="2"/>
                <a:cs typeface="Times New Roman" pitchFamily="18" charset="0"/>
                <a:sym typeface="Wingdings" pitchFamily="2" charset="2"/>
              </a:rPr>
              <a:t>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The constant of proportionality,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, is the </a:t>
            </a:r>
            <a:r>
              <a:rPr lang="en-US" i="1" dirty="0" smtClean="0">
                <a:cs typeface="Times New Roman" pitchFamily="18" charset="0"/>
                <a:sym typeface="Wingdings" pitchFamily="2" charset="2"/>
              </a:rPr>
              <a:t>conductivity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.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25771" y="152400"/>
            <a:ext cx="55370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Linear Transport Model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885</Words>
  <Application>Microsoft Office PowerPoint</Application>
  <PresentationFormat>On-screen Show (4:3)</PresentationFormat>
  <Paragraphs>135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cebra</dc:creator>
  <cp:lastModifiedBy>Daniel Cebra</cp:lastModifiedBy>
  <cp:revision>33</cp:revision>
  <dcterms:created xsi:type="dcterms:W3CDTF">2006-08-16T00:00:00Z</dcterms:created>
  <dcterms:modified xsi:type="dcterms:W3CDTF">2010-01-20T14:35:55Z</dcterms:modified>
</cp:coreProperties>
</file>