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7" r:id="rId3"/>
    <p:sldId id="258" r:id="rId4"/>
    <p:sldId id="270" r:id="rId5"/>
    <p:sldId id="269" r:id="rId6"/>
    <p:sldId id="259" r:id="rId7"/>
    <p:sldId id="260" r:id="rId8"/>
    <p:sldId id="261" r:id="rId9"/>
    <p:sldId id="278" r:id="rId10"/>
    <p:sldId id="277" r:id="rId11"/>
    <p:sldId id="271" r:id="rId12"/>
    <p:sldId id="279" r:id="rId13"/>
    <p:sldId id="262" r:id="rId14"/>
    <p:sldId id="272" r:id="rId15"/>
    <p:sldId id="265" r:id="rId16"/>
    <p:sldId id="263" r:id="rId17"/>
    <p:sldId id="275" r:id="rId18"/>
    <p:sldId id="268" r:id="rId19"/>
    <p:sldId id="264" r:id="rId20"/>
    <p:sldId id="266" r:id="rId21"/>
    <p:sldId id="276" r:id="rId22"/>
    <p:sldId id="274"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68" autoAdjust="0"/>
    <p:restoredTop sz="94660"/>
  </p:normalViewPr>
  <p:slideViewPr>
    <p:cSldViewPr>
      <p:cViewPr varScale="1">
        <p:scale>
          <a:sx n="70" d="100"/>
          <a:sy n="70" d="100"/>
        </p:scale>
        <p:origin x="-2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AC3DA-C422-460F-9213-1ECE3B81F046}" type="datetimeFigureOut">
              <a:rPr lang="en-US" smtClean="0"/>
              <a:pPr/>
              <a:t>1/13/2010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A9AE0-D5DC-4B38-8920-D5002A176E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CD86D-D09C-43E2-97CE-57C3570A0E2C}" type="datetime1">
              <a:rPr lang="en-US" smtClean="0"/>
              <a:pPr/>
              <a:t>1/13/2010</a:t>
            </a:fld>
            <a:endParaRPr lang="en-US"/>
          </a:p>
        </p:txBody>
      </p:sp>
      <p:sp>
        <p:nvSpPr>
          <p:cNvPr id="5" name="Footer Placeholder 4"/>
          <p:cNvSpPr>
            <a:spLocks noGrp="1"/>
          </p:cNvSpPr>
          <p:nvPr>
            <p:ph type="ftr" sz="quarter" idx="11"/>
          </p:nvPr>
        </p:nvSpPr>
        <p:spPr/>
        <p:txBody>
          <a:bodyPr/>
          <a:lstStyle/>
          <a:p>
            <a:r>
              <a:rPr lang="en-US" smtClean="0"/>
              <a:t>Physics 7B Lecture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C11EC-021D-457D-97E5-1EEB54C3AA99}" type="datetime1">
              <a:rPr lang="en-US" smtClean="0"/>
              <a:pPr/>
              <a:t>1/13/2010</a:t>
            </a:fld>
            <a:endParaRPr lang="en-US"/>
          </a:p>
        </p:txBody>
      </p:sp>
      <p:sp>
        <p:nvSpPr>
          <p:cNvPr id="5" name="Footer Placeholder 4"/>
          <p:cNvSpPr>
            <a:spLocks noGrp="1"/>
          </p:cNvSpPr>
          <p:nvPr>
            <p:ph type="ftr" sz="quarter" idx="11"/>
          </p:nvPr>
        </p:nvSpPr>
        <p:spPr/>
        <p:txBody>
          <a:bodyPr/>
          <a:lstStyle/>
          <a:p>
            <a:r>
              <a:rPr lang="en-US" smtClean="0"/>
              <a:t>Physics 7B Lecture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88F62-36C2-4E7B-A167-97CD4477DF93}" type="datetime1">
              <a:rPr lang="en-US" smtClean="0"/>
              <a:pPr/>
              <a:t>1/13/2010</a:t>
            </a:fld>
            <a:endParaRPr lang="en-US"/>
          </a:p>
        </p:txBody>
      </p:sp>
      <p:sp>
        <p:nvSpPr>
          <p:cNvPr id="5" name="Footer Placeholder 4"/>
          <p:cNvSpPr>
            <a:spLocks noGrp="1"/>
          </p:cNvSpPr>
          <p:nvPr>
            <p:ph type="ftr" sz="quarter" idx="11"/>
          </p:nvPr>
        </p:nvSpPr>
        <p:spPr/>
        <p:txBody>
          <a:bodyPr/>
          <a:lstStyle/>
          <a:p>
            <a:r>
              <a:rPr lang="en-US" smtClean="0"/>
              <a:t>Physics 7B Lecture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999A6-0306-4898-9E63-BDBE398E8989}" type="datetime1">
              <a:rPr lang="en-US" smtClean="0"/>
              <a:pPr/>
              <a:t>1/13/2010</a:t>
            </a:fld>
            <a:endParaRPr lang="en-US"/>
          </a:p>
        </p:txBody>
      </p:sp>
      <p:sp>
        <p:nvSpPr>
          <p:cNvPr id="5" name="Footer Placeholder 4"/>
          <p:cNvSpPr>
            <a:spLocks noGrp="1"/>
          </p:cNvSpPr>
          <p:nvPr>
            <p:ph type="ftr" sz="quarter" idx="11"/>
          </p:nvPr>
        </p:nvSpPr>
        <p:spPr/>
        <p:txBody>
          <a:bodyPr/>
          <a:lstStyle/>
          <a:p>
            <a:r>
              <a:rPr lang="en-US" smtClean="0"/>
              <a:t>Physics 7B Lecture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F313B-6F92-450B-AC44-BDF78F463D8E}" type="datetime1">
              <a:rPr lang="en-US" smtClean="0"/>
              <a:pPr/>
              <a:t>1/13/2010</a:t>
            </a:fld>
            <a:endParaRPr lang="en-US"/>
          </a:p>
        </p:txBody>
      </p:sp>
      <p:sp>
        <p:nvSpPr>
          <p:cNvPr id="5" name="Footer Placeholder 4"/>
          <p:cNvSpPr>
            <a:spLocks noGrp="1"/>
          </p:cNvSpPr>
          <p:nvPr>
            <p:ph type="ftr" sz="quarter" idx="11"/>
          </p:nvPr>
        </p:nvSpPr>
        <p:spPr/>
        <p:txBody>
          <a:bodyPr/>
          <a:lstStyle/>
          <a:p>
            <a:r>
              <a:rPr lang="en-US" smtClean="0"/>
              <a:t>Physics 7B Lecture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B88F36-449E-4666-945B-B984E6B683E6}" type="datetime1">
              <a:rPr lang="en-US" smtClean="0"/>
              <a:pPr/>
              <a:t>1/13/2010</a:t>
            </a:fld>
            <a:endParaRPr lang="en-US"/>
          </a:p>
        </p:txBody>
      </p:sp>
      <p:sp>
        <p:nvSpPr>
          <p:cNvPr id="6" name="Footer Placeholder 5"/>
          <p:cNvSpPr>
            <a:spLocks noGrp="1"/>
          </p:cNvSpPr>
          <p:nvPr>
            <p:ph type="ftr" sz="quarter" idx="11"/>
          </p:nvPr>
        </p:nvSpPr>
        <p:spPr/>
        <p:txBody>
          <a:bodyPr/>
          <a:lstStyle/>
          <a:p>
            <a:r>
              <a:rPr lang="en-US" smtClean="0"/>
              <a:t>Physics 7B Lecture 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4D40A-B9E7-4B5D-AB87-B1FFB67BAE4E}" type="datetime1">
              <a:rPr lang="en-US" smtClean="0"/>
              <a:pPr/>
              <a:t>1/13/2010</a:t>
            </a:fld>
            <a:endParaRPr lang="en-US"/>
          </a:p>
        </p:txBody>
      </p:sp>
      <p:sp>
        <p:nvSpPr>
          <p:cNvPr id="8" name="Footer Placeholder 7"/>
          <p:cNvSpPr>
            <a:spLocks noGrp="1"/>
          </p:cNvSpPr>
          <p:nvPr>
            <p:ph type="ftr" sz="quarter" idx="11"/>
          </p:nvPr>
        </p:nvSpPr>
        <p:spPr/>
        <p:txBody>
          <a:bodyPr/>
          <a:lstStyle/>
          <a:p>
            <a:r>
              <a:rPr lang="en-US" smtClean="0"/>
              <a:t>Physics 7B Lecture 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E93096-8E5A-4221-98E7-AE8980D9B04D}" type="datetime1">
              <a:rPr lang="en-US" smtClean="0"/>
              <a:pPr/>
              <a:t>1/13/2010</a:t>
            </a:fld>
            <a:endParaRPr lang="en-US"/>
          </a:p>
        </p:txBody>
      </p:sp>
      <p:sp>
        <p:nvSpPr>
          <p:cNvPr id="4" name="Footer Placeholder 3"/>
          <p:cNvSpPr>
            <a:spLocks noGrp="1"/>
          </p:cNvSpPr>
          <p:nvPr>
            <p:ph type="ftr" sz="quarter" idx="11"/>
          </p:nvPr>
        </p:nvSpPr>
        <p:spPr/>
        <p:txBody>
          <a:bodyPr/>
          <a:lstStyle/>
          <a:p>
            <a:r>
              <a:rPr lang="en-US" smtClean="0"/>
              <a:t>Physics 7B Lecture 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3581400" y="6324600"/>
            <a:ext cx="1862626" cy="338554"/>
          </a:xfrm>
          <a:prstGeom prst="rect">
            <a:avLst/>
          </a:prstGeom>
          <a:noFill/>
        </p:spPr>
        <p:txBody>
          <a:bodyPr wrap="none" rtlCol="0">
            <a:spAutoFit/>
          </a:bodyPr>
          <a:lstStyle/>
          <a:p>
            <a:r>
              <a:rPr lang="en-US" sz="1600" dirty="0" smtClean="0">
                <a:solidFill>
                  <a:schemeClr val="bg1">
                    <a:lumMod val="65000"/>
                  </a:schemeClr>
                </a:solidFill>
              </a:rPr>
              <a:t>Physics 7B Lecture</a:t>
            </a:r>
            <a:r>
              <a:rPr lang="en-US" sz="1600" baseline="0" dirty="0" smtClean="0">
                <a:solidFill>
                  <a:schemeClr val="bg1">
                    <a:lumMod val="65000"/>
                  </a:schemeClr>
                </a:solidFill>
              </a:rPr>
              <a:t> 2</a:t>
            </a:r>
            <a:endParaRPr lang="en-US" sz="1600" dirty="0">
              <a:solidFill>
                <a:schemeClr val="bg1">
                  <a:lumMod val="65000"/>
                </a:schemeClr>
              </a:solidFill>
            </a:endParaRPr>
          </a:p>
        </p:txBody>
      </p:sp>
      <p:sp>
        <p:nvSpPr>
          <p:cNvPr id="6" name="TextBox 5"/>
          <p:cNvSpPr txBox="1"/>
          <p:nvPr userDrawn="1"/>
        </p:nvSpPr>
        <p:spPr>
          <a:xfrm>
            <a:off x="228600" y="6324600"/>
            <a:ext cx="1524000" cy="338554"/>
          </a:xfrm>
          <a:prstGeom prst="rect">
            <a:avLst/>
          </a:prstGeom>
          <a:noFill/>
        </p:spPr>
        <p:txBody>
          <a:bodyPr wrap="square" rtlCol="0">
            <a:spAutoFit/>
          </a:bodyPr>
          <a:lstStyle/>
          <a:p>
            <a:r>
              <a:rPr lang="en-US" sz="1600" dirty="0" smtClean="0">
                <a:solidFill>
                  <a:schemeClr val="bg1">
                    <a:lumMod val="65000"/>
                  </a:schemeClr>
                </a:solidFill>
              </a:rPr>
              <a:t>03-Jan-2010</a:t>
            </a:r>
            <a:endParaRPr lang="en-US" sz="1600" dirty="0">
              <a:solidFill>
                <a:schemeClr val="bg1">
                  <a:lumMod val="65000"/>
                </a:schemeClr>
              </a:solidFill>
            </a:endParaRPr>
          </a:p>
        </p:txBody>
      </p:sp>
      <p:sp>
        <p:nvSpPr>
          <p:cNvPr id="4" name="TextBox 3"/>
          <p:cNvSpPr txBox="1"/>
          <p:nvPr userDrawn="1"/>
        </p:nvSpPr>
        <p:spPr>
          <a:xfrm>
            <a:off x="7543800" y="6400800"/>
            <a:ext cx="1197764" cy="307777"/>
          </a:xfrm>
          <a:prstGeom prst="rect">
            <a:avLst/>
          </a:prstGeom>
          <a:noFill/>
        </p:spPr>
        <p:txBody>
          <a:bodyPr wrap="none">
            <a:spAutoFit/>
          </a:bodyPr>
          <a:lstStyle/>
          <a:p>
            <a:pPr>
              <a:defRPr/>
            </a:pPr>
            <a:r>
              <a:rPr lang="en-US" sz="1400" dirty="0">
                <a:solidFill>
                  <a:schemeClr val="bg1">
                    <a:lumMod val="65000"/>
                  </a:schemeClr>
                </a:solidFill>
                <a:cs typeface="+mn-cs"/>
              </a:rPr>
              <a:t>Slide </a:t>
            </a:r>
            <a:fld id="{B619E0C2-2CEF-451E-B3E7-70B2E23D4312}" type="slidenum">
              <a:rPr lang="en-US" sz="1400">
                <a:solidFill>
                  <a:schemeClr val="bg1">
                    <a:lumMod val="65000"/>
                  </a:schemeClr>
                </a:solidFill>
                <a:cs typeface="+mn-cs"/>
              </a:rPr>
              <a:pPr>
                <a:defRPr/>
              </a:pPr>
              <a:t>‹#›</a:t>
            </a:fld>
            <a:r>
              <a:rPr lang="en-US" sz="1400" dirty="0">
                <a:solidFill>
                  <a:schemeClr val="bg1">
                    <a:lumMod val="65000"/>
                  </a:schemeClr>
                </a:solidFill>
                <a:cs typeface="+mn-cs"/>
              </a:rPr>
              <a:t> of </a:t>
            </a:r>
            <a:r>
              <a:rPr lang="en-US" sz="1400" dirty="0" smtClean="0">
                <a:solidFill>
                  <a:schemeClr val="bg1">
                    <a:lumMod val="65000"/>
                  </a:schemeClr>
                </a:solidFill>
                <a:cs typeface="+mn-cs"/>
              </a:rPr>
              <a:t>20</a:t>
            </a:r>
            <a:endParaRPr lang="en-US" sz="1400" dirty="0">
              <a:solidFill>
                <a:schemeClr val="bg1">
                  <a:lumMod val="65000"/>
                </a:schemeClr>
              </a:solidFill>
              <a:cs typeface="+mn-cs"/>
            </a:endParaRPr>
          </a:p>
        </p:txBody>
      </p:sp>
      <p:sp>
        <p:nvSpPr>
          <p:cNvPr id="7" name="Rectangle 6"/>
          <p:cNvSpPr/>
          <p:nvPr userDrawn="1"/>
        </p:nvSpPr>
        <p:spPr>
          <a:xfrm>
            <a:off x="0" y="914400"/>
            <a:ext cx="91440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7BE24-A0C7-40C3-A59B-2BADB1A7ED30}" type="datetime1">
              <a:rPr lang="en-US" smtClean="0"/>
              <a:pPr/>
              <a:t>1/13/2010</a:t>
            </a:fld>
            <a:endParaRPr lang="en-US"/>
          </a:p>
        </p:txBody>
      </p:sp>
      <p:sp>
        <p:nvSpPr>
          <p:cNvPr id="6" name="Footer Placeholder 5"/>
          <p:cNvSpPr>
            <a:spLocks noGrp="1"/>
          </p:cNvSpPr>
          <p:nvPr>
            <p:ph type="ftr" sz="quarter" idx="11"/>
          </p:nvPr>
        </p:nvSpPr>
        <p:spPr/>
        <p:txBody>
          <a:bodyPr/>
          <a:lstStyle/>
          <a:p>
            <a:r>
              <a:rPr lang="en-US" smtClean="0"/>
              <a:t>Physics 7B Lecture 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98342-85C5-48FB-B308-064B8B3E1C3D}" type="datetime1">
              <a:rPr lang="en-US" smtClean="0"/>
              <a:pPr/>
              <a:t>1/13/2010</a:t>
            </a:fld>
            <a:endParaRPr lang="en-US"/>
          </a:p>
        </p:txBody>
      </p:sp>
      <p:sp>
        <p:nvSpPr>
          <p:cNvPr id="6" name="Footer Placeholder 5"/>
          <p:cNvSpPr>
            <a:spLocks noGrp="1"/>
          </p:cNvSpPr>
          <p:nvPr>
            <p:ph type="ftr" sz="quarter" idx="11"/>
          </p:nvPr>
        </p:nvSpPr>
        <p:spPr/>
        <p:txBody>
          <a:bodyPr/>
          <a:lstStyle/>
          <a:p>
            <a:r>
              <a:rPr lang="en-US" smtClean="0"/>
              <a:t>Physics 7B Lecture 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9F1B2-B901-470C-B554-6FB9FF9CDE37}" type="datetime1">
              <a:rPr lang="en-US" smtClean="0"/>
              <a:pPr/>
              <a:t>1/13/2010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Physics 7B Lecture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1752600" y="1905000"/>
            <a:ext cx="5689600" cy="4267200"/>
          </a:xfrm>
          <a:prstGeom prst="rect">
            <a:avLst/>
          </a:prstGeom>
          <a:noFill/>
          <a:ln w="9525">
            <a:noFill/>
            <a:miter lim="800000"/>
            <a:headEnd/>
            <a:tailEnd/>
          </a:ln>
        </p:spPr>
      </p:pic>
      <p:sp>
        <p:nvSpPr>
          <p:cNvPr id="4" name="Rectangle 3"/>
          <p:cNvSpPr/>
          <p:nvPr/>
        </p:nvSpPr>
        <p:spPr>
          <a:xfrm>
            <a:off x="228600" y="0"/>
            <a:ext cx="2971800" cy="954107"/>
          </a:xfrm>
          <a:prstGeom prst="rect">
            <a:avLst/>
          </a:prstGeom>
        </p:spPr>
        <p:txBody>
          <a:bodyPr wrap="square">
            <a:spAutoFit/>
          </a:bodyPr>
          <a:lstStyle/>
          <a:p>
            <a:r>
              <a:rPr lang="en-US" sz="2800" b="1" dirty="0" smtClean="0"/>
              <a:t>Physics 7B-1 (A/B)</a:t>
            </a:r>
          </a:p>
          <a:p>
            <a:r>
              <a:rPr lang="en-US" sz="2800" b="1" dirty="0" smtClean="0"/>
              <a:t>Professor Cebra</a:t>
            </a:r>
          </a:p>
        </p:txBody>
      </p:sp>
      <p:sp>
        <p:nvSpPr>
          <p:cNvPr id="6" name="TextBox 5"/>
          <p:cNvSpPr txBox="1"/>
          <p:nvPr/>
        </p:nvSpPr>
        <p:spPr>
          <a:xfrm>
            <a:off x="1752600" y="990601"/>
            <a:ext cx="5695085" cy="1200329"/>
          </a:xfrm>
          <a:prstGeom prst="rect">
            <a:avLst/>
          </a:prstGeom>
          <a:noFill/>
        </p:spPr>
        <p:txBody>
          <a:bodyPr wrap="square" rtlCol="0">
            <a:spAutoFit/>
          </a:bodyPr>
          <a:lstStyle/>
          <a:p>
            <a:r>
              <a:rPr lang="en-US" sz="7200" dirty="0" smtClean="0"/>
              <a:t>Simple Circuits</a:t>
            </a:r>
            <a:endParaRPr lang="en-US" sz="7200" dirty="0"/>
          </a:p>
        </p:txBody>
      </p:sp>
      <p:sp>
        <p:nvSpPr>
          <p:cNvPr id="7" name="TextBox 6"/>
          <p:cNvSpPr txBox="1"/>
          <p:nvPr/>
        </p:nvSpPr>
        <p:spPr>
          <a:xfrm>
            <a:off x="6858000" y="0"/>
            <a:ext cx="2030043" cy="954107"/>
          </a:xfrm>
          <a:prstGeom prst="rect">
            <a:avLst/>
          </a:prstGeom>
          <a:noFill/>
        </p:spPr>
        <p:txBody>
          <a:bodyPr wrap="none" rtlCol="0">
            <a:spAutoFit/>
          </a:bodyPr>
          <a:lstStyle/>
          <a:p>
            <a:pPr algn="r"/>
            <a:r>
              <a:rPr lang="en-US" sz="2800" b="1" dirty="0" smtClean="0"/>
              <a:t>Winter 2010</a:t>
            </a:r>
          </a:p>
          <a:p>
            <a:pPr algn="r"/>
            <a:r>
              <a:rPr lang="en-US" sz="2800" b="1" dirty="0" smtClean="0"/>
              <a:t>Lecture 2</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52400"/>
            <a:ext cx="1517467" cy="646331"/>
          </a:xfrm>
          <a:prstGeom prst="rect">
            <a:avLst/>
          </a:prstGeom>
          <a:noFill/>
        </p:spPr>
        <p:txBody>
          <a:bodyPr wrap="none" rtlCol="0">
            <a:spAutoFit/>
          </a:bodyPr>
          <a:lstStyle/>
          <a:p>
            <a:r>
              <a:rPr lang="en-US" sz="3600" dirty="0" smtClean="0"/>
              <a:t>Meters</a:t>
            </a:r>
            <a:endParaRPr lang="en-US" sz="3600" dirty="0"/>
          </a:p>
        </p:txBody>
      </p:sp>
      <p:pic>
        <p:nvPicPr>
          <p:cNvPr id="70658" name="Picture 2"/>
          <p:cNvPicPr>
            <a:picLocks noChangeAspect="1" noChangeArrowheads="1"/>
          </p:cNvPicPr>
          <p:nvPr/>
        </p:nvPicPr>
        <p:blipFill>
          <a:blip r:embed="rId2" cstate="print"/>
          <a:srcRect/>
          <a:stretch>
            <a:fillRect/>
          </a:stretch>
        </p:blipFill>
        <p:spPr bwMode="auto">
          <a:xfrm>
            <a:off x="228600" y="1066800"/>
            <a:ext cx="2209800" cy="1894114"/>
          </a:xfrm>
          <a:prstGeom prst="rect">
            <a:avLst/>
          </a:prstGeom>
          <a:noFill/>
          <a:ln w="9525">
            <a:noFill/>
            <a:miter lim="800000"/>
            <a:headEnd/>
            <a:tailEnd/>
          </a:ln>
        </p:spPr>
      </p:pic>
      <p:pic>
        <p:nvPicPr>
          <p:cNvPr id="70659" name="Picture 3"/>
          <p:cNvPicPr>
            <a:picLocks noChangeAspect="1" noChangeArrowheads="1"/>
          </p:cNvPicPr>
          <p:nvPr/>
        </p:nvPicPr>
        <p:blipFill>
          <a:blip r:embed="rId3" cstate="print"/>
          <a:srcRect/>
          <a:stretch>
            <a:fillRect/>
          </a:stretch>
        </p:blipFill>
        <p:spPr bwMode="auto">
          <a:xfrm>
            <a:off x="5715000" y="1143000"/>
            <a:ext cx="3048000" cy="3162300"/>
          </a:xfrm>
          <a:prstGeom prst="rect">
            <a:avLst/>
          </a:prstGeom>
          <a:noFill/>
          <a:ln w="9525">
            <a:noFill/>
            <a:miter lim="800000"/>
            <a:headEnd/>
            <a:tailEnd/>
          </a:ln>
        </p:spPr>
      </p:pic>
      <p:sp>
        <p:nvSpPr>
          <p:cNvPr id="5" name="Rectangle 4"/>
          <p:cNvSpPr/>
          <p:nvPr/>
        </p:nvSpPr>
        <p:spPr>
          <a:xfrm>
            <a:off x="228600" y="3048000"/>
            <a:ext cx="5334000" cy="3139321"/>
          </a:xfrm>
          <a:prstGeom prst="rect">
            <a:avLst/>
          </a:prstGeom>
        </p:spPr>
        <p:txBody>
          <a:bodyPr wrap="square">
            <a:spAutoFit/>
          </a:bodyPr>
          <a:lstStyle/>
          <a:p>
            <a:r>
              <a:rPr lang="en-US" dirty="0" smtClean="0"/>
              <a:t>A </a:t>
            </a:r>
            <a:r>
              <a:rPr lang="en-US" b="1" i="1" dirty="0" smtClean="0"/>
              <a:t>voltmeter</a:t>
            </a:r>
            <a:r>
              <a:rPr lang="en-US" dirty="0" smtClean="0"/>
              <a:t> is an instrument used for measuring the electrical potential difference between two points in an electric circuit.</a:t>
            </a:r>
          </a:p>
          <a:p>
            <a:endParaRPr lang="en-US" dirty="0" smtClean="0"/>
          </a:p>
          <a:p>
            <a:r>
              <a:rPr lang="en-US" dirty="0" smtClean="0"/>
              <a:t>An </a:t>
            </a:r>
            <a:r>
              <a:rPr lang="en-US" b="1" i="1" dirty="0" smtClean="0"/>
              <a:t>ammeter</a:t>
            </a:r>
            <a:r>
              <a:rPr lang="en-US" dirty="0" smtClean="0"/>
              <a:t> measures the electric current flowing through its leads.</a:t>
            </a:r>
          </a:p>
          <a:p>
            <a:endParaRPr lang="en-US" dirty="0" smtClean="0"/>
          </a:p>
          <a:p>
            <a:r>
              <a:rPr lang="en-US" dirty="0" smtClean="0"/>
              <a:t>An </a:t>
            </a:r>
            <a:r>
              <a:rPr lang="en-US" b="1" i="1" dirty="0" smtClean="0"/>
              <a:t>ohmmeter</a:t>
            </a:r>
            <a:r>
              <a:rPr lang="en-US" dirty="0" smtClean="0"/>
              <a:t> uses a battery to run a small current through an unknown resistor. By measuring the battery voltage and the current and using Ohm’s Law, the device determines the resistance.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400"/>
            <a:ext cx="3665555" cy="646331"/>
          </a:xfrm>
          <a:prstGeom prst="rect">
            <a:avLst/>
          </a:prstGeom>
          <a:noFill/>
        </p:spPr>
        <p:txBody>
          <a:bodyPr wrap="none" rtlCol="0">
            <a:spAutoFit/>
          </a:bodyPr>
          <a:lstStyle/>
          <a:p>
            <a:r>
              <a:rPr lang="en-US" sz="3600" dirty="0" smtClean="0"/>
              <a:t>Ohm’s Law (</a:t>
            </a:r>
            <a:r>
              <a:rPr lang="en-US" sz="3600" i="1" dirty="0" smtClean="0"/>
              <a:t>V = IR</a:t>
            </a:r>
            <a:r>
              <a:rPr lang="en-US" sz="3600" dirty="0" smtClean="0"/>
              <a:t>)</a:t>
            </a:r>
            <a:endParaRPr lang="en-US" sz="3600" dirty="0"/>
          </a:p>
        </p:txBody>
      </p:sp>
      <p:sp>
        <p:nvSpPr>
          <p:cNvPr id="3" name="TextBox 2"/>
          <p:cNvSpPr txBox="1"/>
          <p:nvPr/>
        </p:nvSpPr>
        <p:spPr>
          <a:xfrm>
            <a:off x="5562600" y="5029200"/>
            <a:ext cx="2286000" cy="646331"/>
          </a:xfrm>
          <a:prstGeom prst="rect">
            <a:avLst/>
          </a:prstGeom>
          <a:noFill/>
          <a:ln>
            <a:solidFill>
              <a:srgbClr val="00B050"/>
            </a:solidFill>
          </a:ln>
        </p:spPr>
        <p:txBody>
          <a:bodyPr wrap="square" rtlCol="0">
            <a:spAutoFit/>
          </a:bodyPr>
          <a:lstStyle/>
          <a:p>
            <a:r>
              <a:rPr lang="en-US" dirty="0" smtClean="0">
                <a:solidFill>
                  <a:srgbClr val="00B050"/>
                </a:solidFill>
              </a:rPr>
              <a:t>DEMO: Single Resistor and Meters</a:t>
            </a:r>
            <a:endParaRPr lang="en-US" dirty="0">
              <a:solidFill>
                <a:srgbClr val="00B050"/>
              </a:solidFill>
            </a:endParaRPr>
          </a:p>
        </p:txBody>
      </p:sp>
      <p:sp>
        <p:nvSpPr>
          <p:cNvPr id="80897" name="Rectangle 1"/>
          <p:cNvSpPr>
            <a:spLocks noChangeArrowheads="1"/>
          </p:cNvSpPr>
          <p:nvPr/>
        </p:nvSpPr>
        <p:spPr bwMode="auto">
          <a:xfrm>
            <a:off x="533400" y="1662499"/>
            <a:ext cx="7543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In electrical circuits, </a:t>
            </a:r>
            <a:r>
              <a:rPr kumimoji="0" lang="en-US" sz="1800" b="1" i="0" u="none" strike="noStrike" cap="none" normalizeH="0" baseline="0" dirty="0" smtClean="0">
                <a:ln>
                  <a:noFill/>
                </a:ln>
                <a:solidFill>
                  <a:schemeClr val="tx1"/>
                </a:solidFill>
                <a:effectLst/>
                <a:latin typeface="Arial" pitchFamily="34" charset="0"/>
                <a:cs typeface="Arial" pitchFamily="34" charset="0"/>
              </a:rPr>
              <a:t>Ohm's law</a:t>
            </a:r>
            <a:r>
              <a:rPr kumimoji="0" lang="en-US" sz="1800" b="0" i="0" u="none" strike="noStrike" cap="none" normalizeH="0" baseline="0" dirty="0" smtClean="0">
                <a:ln>
                  <a:noFill/>
                </a:ln>
                <a:solidFill>
                  <a:schemeClr val="tx1"/>
                </a:solidFill>
                <a:effectLst/>
                <a:latin typeface="Arial" pitchFamily="34" charset="0"/>
                <a:cs typeface="Arial" pitchFamily="34" charset="0"/>
              </a:rPr>
              <a:t> states that the current through a component between two points is directly proportional to the potential difference or voltage across the two points, and inversely proportional to the resistance between them.</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0898" name="Picture 2" descr="I = \frac{V}{R}"/>
          <p:cNvPicPr>
            <a:picLocks noChangeAspect="1" noChangeArrowheads="1"/>
          </p:cNvPicPr>
          <p:nvPr/>
        </p:nvPicPr>
        <p:blipFill>
          <a:blip r:embed="rId2" cstate="print"/>
          <a:srcRect/>
          <a:stretch>
            <a:fillRect/>
          </a:stretch>
        </p:blipFill>
        <p:spPr bwMode="auto">
          <a:xfrm>
            <a:off x="1371600" y="4038600"/>
            <a:ext cx="1524000" cy="113607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52400"/>
            <a:ext cx="3171381" cy="646331"/>
          </a:xfrm>
          <a:prstGeom prst="rect">
            <a:avLst/>
          </a:prstGeom>
          <a:noFill/>
        </p:spPr>
        <p:txBody>
          <a:bodyPr wrap="none" rtlCol="0">
            <a:spAutoFit/>
          </a:bodyPr>
          <a:lstStyle/>
          <a:p>
            <a:r>
              <a:rPr lang="en-US" sz="3600" dirty="0" smtClean="0"/>
              <a:t>Electrical Power</a:t>
            </a:r>
            <a:endParaRPr lang="en-US" sz="3600" dirty="0"/>
          </a:p>
        </p:txBody>
      </p:sp>
      <p:sp>
        <p:nvSpPr>
          <p:cNvPr id="3" name="TextBox 2"/>
          <p:cNvSpPr txBox="1"/>
          <p:nvPr/>
        </p:nvSpPr>
        <p:spPr>
          <a:xfrm>
            <a:off x="6324600" y="5029200"/>
            <a:ext cx="2514600" cy="369332"/>
          </a:xfrm>
          <a:prstGeom prst="rect">
            <a:avLst/>
          </a:prstGeom>
          <a:noFill/>
          <a:ln>
            <a:solidFill>
              <a:srgbClr val="00B050"/>
            </a:solidFill>
          </a:ln>
        </p:spPr>
        <p:txBody>
          <a:bodyPr wrap="square" rtlCol="0">
            <a:spAutoFit/>
          </a:bodyPr>
          <a:lstStyle/>
          <a:p>
            <a:r>
              <a:rPr lang="en-US" dirty="0" smtClean="0">
                <a:solidFill>
                  <a:srgbClr val="00B050"/>
                </a:solidFill>
              </a:rPr>
              <a:t>DEMO: Single Light Bulb</a:t>
            </a:r>
            <a:endParaRPr lang="en-US" dirty="0">
              <a:solidFill>
                <a:srgbClr val="00B050"/>
              </a:solidFill>
            </a:endParaRPr>
          </a:p>
        </p:txBody>
      </p:sp>
      <p:pic>
        <p:nvPicPr>
          <p:cNvPr id="71683" name="Picture 3"/>
          <p:cNvPicPr>
            <a:picLocks noChangeAspect="1" noChangeArrowheads="1"/>
          </p:cNvPicPr>
          <p:nvPr/>
        </p:nvPicPr>
        <p:blipFill>
          <a:blip r:embed="rId2" cstate="print"/>
          <a:srcRect/>
          <a:stretch>
            <a:fillRect/>
          </a:stretch>
        </p:blipFill>
        <p:spPr bwMode="auto">
          <a:xfrm>
            <a:off x="6553200" y="0"/>
            <a:ext cx="2343150" cy="2445026"/>
          </a:xfrm>
          <a:prstGeom prst="rect">
            <a:avLst/>
          </a:prstGeom>
          <a:noFill/>
          <a:ln w="9525">
            <a:noFill/>
            <a:miter lim="800000"/>
            <a:headEnd/>
            <a:tailEnd/>
          </a:ln>
        </p:spPr>
      </p:pic>
      <p:sp>
        <p:nvSpPr>
          <p:cNvPr id="71684" name="Rectangle 4"/>
          <p:cNvSpPr>
            <a:spLocks noChangeArrowheads="1"/>
          </p:cNvSpPr>
          <p:nvPr/>
        </p:nvSpPr>
        <p:spPr bwMode="auto">
          <a:xfrm>
            <a:off x="533400" y="1093858"/>
            <a:ext cx="4572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In</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resistive circuits, electrical power is calculated using Joule's law:</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where </a:t>
            </a:r>
            <a:r>
              <a:rPr kumimoji="0" lang="en-US" sz="1800" b="0" i="1" u="none" strike="noStrike" cap="none" normalizeH="0" baseline="0" dirty="0" smtClean="0">
                <a:ln>
                  <a:noFill/>
                </a:ln>
                <a:solidFill>
                  <a:schemeClr val="tx1"/>
                </a:solidFill>
                <a:effectLst/>
                <a:latin typeface="Arial" pitchFamily="34" charset="0"/>
                <a:cs typeface="Arial" pitchFamily="34" charset="0"/>
              </a:rPr>
              <a:t>P</a:t>
            </a:r>
            <a:r>
              <a:rPr kumimoji="0" lang="en-US" sz="1800" b="0" i="0" u="none" strike="noStrike" cap="none" normalizeH="0" baseline="0" dirty="0" smtClean="0">
                <a:ln>
                  <a:noFill/>
                </a:ln>
                <a:solidFill>
                  <a:schemeClr val="tx1"/>
                </a:solidFill>
                <a:effectLst/>
                <a:latin typeface="Arial" pitchFamily="34" charset="0"/>
                <a:cs typeface="Arial" pitchFamily="34" charset="0"/>
              </a:rPr>
              <a:t> is the electric power, </a:t>
            </a:r>
            <a:r>
              <a:rPr kumimoji="0" lang="en-US" sz="1800" b="0" i="1" u="none" strike="noStrike" cap="none" normalizeH="0" baseline="0" dirty="0" smtClean="0">
                <a:ln>
                  <a:noFill/>
                </a:ln>
                <a:solidFill>
                  <a:schemeClr val="tx1"/>
                </a:solidFill>
                <a:effectLst/>
                <a:latin typeface="Arial" pitchFamily="34" charset="0"/>
                <a:cs typeface="Arial" pitchFamily="34" charset="0"/>
              </a:rPr>
              <a:t>V</a:t>
            </a:r>
            <a:r>
              <a:rPr kumimoji="0" lang="en-US" sz="1800" b="0" i="0" u="none" strike="noStrike" cap="none" normalizeH="0" baseline="0" dirty="0" smtClean="0">
                <a:ln>
                  <a:noFill/>
                </a:ln>
                <a:solidFill>
                  <a:schemeClr val="tx1"/>
                </a:solidFill>
                <a:effectLst/>
                <a:latin typeface="Arial" pitchFamily="34" charset="0"/>
                <a:cs typeface="Arial" pitchFamily="34" charset="0"/>
              </a:rPr>
              <a:t> the potential difference, and </a:t>
            </a:r>
            <a:r>
              <a:rPr kumimoji="0" lang="en-US" sz="1800" b="0" i="1" u="none" strike="noStrike" cap="none" normalizeH="0" baseline="0" dirty="0" smtClean="0">
                <a:ln>
                  <a:noFill/>
                </a:ln>
                <a:solidFill>
                  <a:schemeClr val="tx1"/>
                </a:solidFill>
                <a:effectLst/>
                <a:latin typeface="Arial" pitchFamily="34" charset="0"/>
                <a:cs typeface="Arial" pitchFamily="34" charset="0"/>
              </a:rPr>
              <a:t>I</a:t>
            </a:r>
            <a:r>
              <a:rPr kumimoji="0" lang="en-US" sz="1800" b="0" i="0" u="none" strike="noStrike" cap="none" normalizeH="0" baseline="0" dirty="0" smtClean="0">
                <a:ln>
                  <a:noFill/>
                </a:ln>
                <a:solidFill>
                  <a:schemeClr val="tx1"/>
                </a:solidFill>
                <a:effectLst/>
                <a:latin typeface="Arial" pitchFamily="34" charset="0"/>
                <a:cs typeface="Arial" pitchFamily="34" charset="0"/>
              </a:rPr>
              <a:t> the electric current.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In the case of resistive (</a:t>
            </a:r>
            <a:r>
              <a:rPr kumimoji="0" lang="en-US" sz="1800" b="0" i="0" u="none" strike="noStrike" cap="none" normalizeH="0" baseline="0" dirty="0" err="1" smtClean="0">
                <a:ln>
                  <a:noFill/>
                </a:ln>
                <a:solidFill>
                  <a:schemeClr val="tx1"/>
                </a:solidFill>
                <a:effectLst/>
                <a:latin typeface="Arial" pitchFamily="34" charset="0"/>
                <a:cs typeface="Arial" pitchFamily="34" charset="0"/>
              </a:rPr>
              <a:t>Ohmic</a:t>
            </a:r>
            <a:r>
              <a:rPr kumimoji="0" lang="en-US" sz="1800" b="0" i="0" u="none" strike="noStrike" cap="none" normalizeH="0" baseline="0" dirty="0" smtClean="0">
                <a:ln>
                  <a:noFill/>
                </a:ln>
                <a:solidFill>
                  <a:schemeClr val="tx1"/>
                </a:solidFill>
                <a:effectLst/>
                <a:latin typeface="Arial" pitchFamily="34" charset="0"/>
                <a:cs typeface="Arial" pitchFamily="34" charset="0"/>
              </a:rPr>
              <a:t>, or linear) loads, Joule's law can be combined with Ohm's law (</a:t>
            </a:r>
            <a:r>
              <a:rPr kumimoji="0" lang="en-US" sz="1800" b="0" i="1" u="none" strike="noStrike" cap="none" normalizeH="0" baseline="0" dirty="0" smtClean="0">
                <a:ln>
                  <a:noFill/>
                </a:ln>
                <a:solidFill>
                  <a:schemeClr val="tx1"/>
                </a:solidFill>
                <a:effectLst/>
                <a:latin typeface="Arial" pitchFamily="34" charset="0"/>
                <a:cs typeface="Arial" pitchFamily="34" charset="0"/>
              </a:rPr>
              <a:t>I</a:t>
            </a:r>
            <a:r>
              <a:rPr kumimoji="0" lang="en-US" sz="1800" b="0" i="0" u="none" strike="noStrike" cap="none" normalizeH="0" baseline="0" dirty="0" smtClean="0">
                <a:ln>
                  <a:noFill/>
                </a:ln>
                <a:solidFill>
                  <a:schemeClr val="tx1"/>
                </a:solidFill>
                <a:effectLst/>
                <a:latin typeface="Arial" pitchFamily="34" charset="0"/>
                <a:cs typeface="Arial" pitchFamily="34" charset="0"/>
              </a:rPr>
              <a:t> = </a:t>
            </a:r>
            <a:r>
              <a:rPr kumimoji="0" lang="en-US" sz="1800" b="0" i="1" u="none" strike="noStrike" cap="none" normalizeH="0" baseline="0" dirty="0" smtClean="0">
                <a:ln>
                  <a:noFill/>
                </a:ln>
                <a:solidFill>
                  <a:schemeClr val="tx1"/>
                </a:solidFill>
                <a:effectLst/>
                <a:latin typeface="Arial" pitchFamily="34" charset="0"/>
                <a:cs typeface="Arial" pitchFamily="34" charset="0"/>
              </a:rPr>
              <a:t>V/R</a:t>
            </a:r>
            <a:r>
              <a:rPr kumimoji="0" lang="en-US" sz="1800" b="0" i="0" u="none" strike="noStrike" cap="none" normalizeH="0" baseline="0" dirty="0" smtClean="0">
                <a:ln>
                  <a:noFill/>
                </a:ln>
                <a:solidFill>
                  <a:schemeClr val="tx1"/>
                </a:solidFill>
                <a:effectLst/>
                <a:latin typeface="Arial" pitchFamily="34" charset="0"/>
                <a:cs typeface="Arial" pitchFamily="34" charset="0"/>
              </a:rPr>
              <a:t>) to produce alternative expressions for the dissipated power:</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85" name="Picture 5" descr="P = V \cdot I \,"/>
          <p:cNvPicPr>
            <a:picLocks noChangeAspect="1" noChangeArrowheads="1"/>
          </p:cNvPicPr>
          <p:nvPr/>
        </p:nvPicPr>
        <p:blipFill>
          <a:blip r:embed="rId3" cstate="print"/>
          <a:srcRect/>
          <a:stretch>
            <a:fillRect/>
          </a:stretch>
        </p:blipFill>
        <p:spPr bwMode="auto">
          <a:xfrm>
            <a:off x="1447800" y="2057400"/>
            <a:ext cx="2119993" cy="361950"/>
          </a:xfrm>
          <a:prstGeom prst="rect">
            <a:avLst/>
          </a:prstGeom>
          <a:noFill/>
        </p:spPr>
      </p:pic>
      <p:pic>
        <p:nvPicPr>
          <p:cNvPr id="71686" name="Picture 6" descr="P = I^2 R \,"/>
          <p:cNvPicPr>
            <a:picLocks noChangeAspect="1" noChangeArrowheads="1"/>
          </p:cNvPicPr>
          <p:nvPr/>
        </p:nvPicPr>
        <p:blipFill>
          <a:blip r:embed="rId4" cstate="print"/>
          <a:srcRect/>
          <a:stretch>
            <a:fillRect/>
          </a:stretch>
        </p:blipFill>
        <p:spPr bwMode="auto">
          <a:xfrm>
            <a:off x="533400" y="5029200"/>
            <a:ext cx="1879600" cy="457200"/>
          </a:xfrm>
          <a:prstGeom prst="rect">
            <a:avLst/>
          </a:prstGeom>
          <a:noFill/>
        </p:spPr>
      </p:pic>
      <p:pic>
        <p:nvPicPr>
          <p:cNvPr id="71687" name="Picture 7" descr="P = \frac{V^2}{R},"/>
          <p:cNvPicPr>
            <a:picLocks noChangeAspect="1" noChangeArrowheads="1"/>
          </p:cNvPicPr>
          <p:nvPr/>
        </p:nvPicPr>
        <p:blipFill>
          <a:blip r:embed="rId5" cstate="print"/>
          <a:srcRect/>
          <a:stretch>
            <a:fillRect/>
          </a:stretch>
        </p:blipFill>
        <p:spPr bwMode="auto">
          <a:xfrm>
            <a:off x="3505200" y="4800600"/>
            <a:ext cx="1552353" cy="914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71600"/>
            <a:ext cx="8229600" cy="4800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3200" b="0" i="0" u="none" strike="noStrike" kern="1200" cap="none" spc="0" normalizeH="0" baseline="0" noProof="0" smtClean="0">
                <a:ln>
                  <a:noFill/>
                </a:ln>
                <a:solidFill>
                  <a:srgbClr val="C83C3C"/>
                </a:solidFill>
                <a:effectLst/>
                <a:uLnTx/>
                <a:uFillTx/>
                <a:latin typeface="+mn-lt"/>
                <a:ea typeface="+mn-ea"/>
                <a:cs typeface="+mn-cs"/>
              </a:rPr>
              <a:t>Capacitor</a:t>
            </a:r>
            <a:r>
              <a:rPr kumimoji="0" lang="en-US" sz="3200" b="0" i="0" u="none" strike="noStrike" kern="1200" cap="none" spc="0" normalizeH="0" baseline="0" noProof="0" smtClean="0">
                <a:ln>
                  <a:noFill/>
                </a:ln>
                <a:solidFill>
                  <a:schemeClr val="tx1"/>
                </a:solidFill>
                <a:effectLst/>
                <a:uLnTx/>
                <a:uFillTx/>
                <a:latin typeface="+mn-lt"/>
                <a:ea typeface="+mn-ea"/>
                <a:cs typeface="+mn-cs"/>
              </a:rPr>
              <a:t>:  Any circuit component that</a:t>
            </a:r>
          </a:p>
          <a:p>
            <a:pPr marL="914400" marR="0" lvl="1" indent="-514350" algn="l" defTabSz="9144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Stores charge</a:t>
            </a:r>
          </a:p>
          <a:p>
            <a:pPr marL="914400" marR="0" lvl="1" indent="-514350" algn="l" defTabSz="9144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Produces a voltage drop</a:t>
            </a:r>
          </a:p>
          <a:p>
            <a:pPr marL="914400" marR="0" lvl="1" indent="-514350" algn="l" defTabSz="9144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Capacitors can behave like rechargeable batteries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Object 1"/>
          <p:cNvGraphicFramePr>
            <a:graphicFrameLocks noChangeAspect="1"/>
          </p:cNvGraphicFramePr>
          <p:nvPr/>
        </p:nvGraphicFramePr>
        <p:xfrm>
          <a:off x="1423625" y="3043238"/>
          <a:ext cx="1352550" cy="458787"/>
        </p:xfrm>
        <a:graphic>
          <a:graphicData uri="http://schemas.openxmlformats.org/presentationml/2006/ole">
            <p:oleObj spid="_x0000_s63490" name="Equation" r:id="rId3" imgW="609336" imgH="203112" progId="Equation.3">
              <p:embed/>
            </p:oleObj>
          </a:graphicData>
        </a:graphic>
      </p:graphicFrame>
      <p:sp>
        <p:nvSpPr>
          <p:cNvPr id="4" name="TextBox 3"/>
          <p:cNvSpPr txBox="1"/>
          <p:nvPr/>
        </p:nvSpPr>
        <p:spPr>
          <a:xfrm>
            <a:off x="3429000" y="152400"/>
            <a:ext cx="1970732" cy="646331"/>
          </a:xfrm>
          <a:prstGeom prst="rect">
            <a:avLst/>
          </a:prstGeom>
          <a:noFill/>
        </p:spPr>
        <p:txBody>
          <a:bodyPr wrap="none" rtlCol="0">
            <a:spAutoFit/>
          </a:bodyPr>
          <a:lstStyle/>
          <a:p>
            <a:r>
              <a:rPr lang="en-US" sz="3600" dirty="0" smtClean="0"/>
              <a:t>Capacitor</a:t>
            </a:r>
            <a:endParaRPr lang="en-US" sz="3600" dirty="0"/>
          </a:p>
        </p:txBody>
      </p:sp>
      <p:pic>
        <p:nvPicPr>
          <p:cNvPr id="63491" name="Picture 3"/>
          <p:cNvPicPr>
            <a:picLocks noChangeAspect="1" noChangeArrowheads="1"/>
          </p:cNvPicPr>
          <p:nvPr/>
        </p:nvPicPr>
        <p:blipFill>
          <a:blip r:embed="rId4" cstate="print"/>
          <a:srcRect/>
          <a:stretch>
            <a:fillRect/>
          </a:stretch>
        </p:blipFill>
        <p:spPr bwMode="auto">
          <a:xfrm>
            <a:off x="5181600" y="4114800"/>
            <a:ext cx="3733800" cy="209559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2400"/>
            <a:ext cx="2790829" cy="646331"/>
          </a:xfrm>
          <a:prstGeom prst="rect">
            <a:avLst/>
          </a:prstGeom>
          <a:noFill/>
        </p:spPr>
        <p:txBody>
          <a:bodyPr wrap="none" rtlCol="0">
            <a:spAutoFit/>
          </a:bodyPr>
          <a:lstStyle/>
          <a:p>
            <a:r>
              <a:rPr lang="en-US" sz="3600" dirty="0" smtClean="0"/>
              <a:t>Series Circuits</a:t>
            </a:r>
            <a:endParaRPr lang="en-US" sz="3600" dirty="0"/>
          </a:p>
        </p:txBody>
      </p:sp>
      <p:pic>
        <p:nvPicPr>
          <p:cNvPr id="72706" name="Picture 2"/>
          <p:cNvPicPr>
            <a:picLocks noChangeAspect="1" noChangeArrowheads="1"/>
          </p:cNvPicPr>
          <p:nvPr/>
        </p:nvPicPr>
        <p:blipFill>
          <a:blip r:embed="rId2" cstate="print"/>
          <a:srcRect/>
          <a:stretch>
            <a:fillRect/>
          </a:stretch>
        </p:blipFill>
        <p:spPr bwMode="auto">
          <a:xfrm>
            <a:off x="4495800" y="1371600"/>
            <a:ext cx="3683619" cy="3624682"/>
          </a:xfrm>
          <a:prstGeom prst="rect">
            <a:avLst/>
          </a:prstGeom>
          <a:noFill/>
          <a:ln w="9525">
            <a:noFill/>
            <a:miter lim="800000"/>
            <a:headEnd/>
            <a:tailEnd/>
          </a:ln>
        </p:spPr>
      </p:pic>
      <p:sp>
        <p:nvSpPr>
          <p:cNvPr id="4" name="TextBox 3"/>
          <p:cNvSpPr txBox="1"/>
          <p:nvPr/>
        </p:nvSpPr>
        <p:spPr>
          <a:xfrm>
            <a:off x="685800" y="1600200"/>
            <a:ext cx="3276600" cy="4247317"/>
          </a:xfrm>
          <a:prstGeom prst="rect">
            <a:avLst/>
          </a:prstGeom>
          <a:noFill/>
        </p:spPr>
        <p:txBody>
          <a:bodyPr wrap="square" rtlCol="0">
            <a:spAutoFit/>
          </a:bodyPr>
          <a:lstStyle/>
          <a:p>
            <a:r>
              <a:rPr lang="en-US" dirty="0" smtClean="0"/>
              <a:t>A series circuit in one in which there is only a single conducting path. There are no branches and all components come one after another.</a:t>
            </a:r>
          </a:p>
          <a:p>
            <a:endParaRPr lang="en-US" dirty="0" smtClean="0"/>
          </a:p>
          <a:p>
            <a:r>
              <a:rPr lang="en-US" dirty="0" smtClean="0"/>
              <a:t>The current will flow around the circuit form the positive to the negative terminal of the battery.</a:t>
            </a:r>
          </a:p>
          <a:p>
            <a:endParaRPr lang="en-US" dirty="0" smtClean="0"/>
          </a:p>
          <a:p>
            <a:r>
              <a:rPr lang="en-US" dirty="0" smtClean="0"/>
              <a:t>All the components will experience the same current, however each will have a voltage drop determined by the size of its resistor.</a:t>
            </a:r>
            <a:endParaRPr lang="en-US" dirty="0"/>
          </a:p>
        </p:txBody>
      </p:sp>
      <p:sp>
        <p:nvSpPr>
          <p:cNvPr id="5" name="Curved Left Arrow 4"/>
          <p:cNvSpPr/>
          <p:nvPr/>
        </p:nvSpPr>
        <p:spPr>
          <a:xfrm>
            <a:off x="5638800" y="2362200"/>
            <a:ext cx="1295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248400" y="2819400"/>
            <a:ext cx="324128"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I</a:t>
            </a:r>
            <a:endParaRPr lang="en-US" sz="2800" b="1" dirty="0">
              <a:latin typeface="Times New Roman" pitchFamily="18" charset="0"/>
              <a:cs typeface="Times New Roman" pitchFamily="18" charset="0"/>
            </a:endParaRPr>
          </a:p>
        </p:txBody>
      </p:sp>
      <p:sp>
        <p:nvSpPr>
          <p:cNvPr id="7" name="TextBox 6"/>
          <p:cNvSpPr txBox="1"/>
          <p:nvPr/>
        </p:nvSpPr>
        <p:spPr>
          <a:xfrm>
            <a:off x="4114800" y="2895600"/>
            <a:ext cx="405880" cy="523220"/>
          </a:xfrm>
          <a:prstGeom prst="rect">
            <a:avLst/>
          </a:prstGeom>
          <a:noFill/>
        </p:spPr>
        <p:txBody>
          <a:bodyPr wrap="none" rtlCol="0">
            <a:spAutoFit/>
          </a:bodyPr>
          <a:lstStyle/>
          <a:p>
            <a:r>
              <a:rPr lang="en-US" sz="2800" b="1" dirty="0" smtClean="0">
                <a:latin typeface="Brush Script MT" pitchFamily="66" charset="0"/>
                <a:cs typeface="Times New Roman" pitchFamily="18" charset="0"/>
              </a:rPr>
              <a:t>E</a:t>
            </a:r>
            <a:endParaRPr lang="en-US" sz="2800" b="1" dirty="0">
              <a:latin typeface="Brush Script MT" pitchFamily="66" charset="0"/>
              <a:cs typeface="Times New Roman" pitchFamily="18" charset="0"/>
            </a:endParaRPr>
          </a:p>
        </p:txBody>
      </p:sp>
      <p:sp>
        <p:nvSpPr>
          <p:cNvPr id="8" name="TextBox 7"/>
          <p:cNvSpPr txBox="1"/>
          <p:nvPr/>
        </p:nvSpPr>
        <p:spPr>
          <a:xfrm>
            <a:off x="4724400" y="5334000"/>
            <a:ext cx="2747868" cy="523220"/>
          </a:xfrm>
          <a:prstGeom prst="rect">
            <a:avLst/>
          </a:prstGeom>
          <a:noFill/>
        </p:spPr>
        <p:txBody>
          <a:bodyPr wrap="none" rtlCol="0">
            <a:spAutoFit/>
          </a:bodyPr>
          <a:lstStyle/>
          <a:p>
            <a:r>
              <a:rPr lang="en-US" sz="2800" i="1" dirty="0" smtClean="0">
                <a:latin typeface="Brush Script MT" pitchFamily="66" charset="0"/>
              </a:rPr>
              <a:t>E</a:t>
            </a:r>
            <a:r>
              <a:rPr lang="en-US" sz="2800" dirty="0" smtClean="0"/>
              <a:t> = </a:t>
            </a:r>
            <a:r>
              <a:rPr lang="en-US" sz="2800" i="1" dirty="0" smtClean="0">
                <a:latin typeface="Times New Roman" pitchFamily="18" charset="0"/>
                <a:cs typeface="Times New Roman" pitchFamily="18" charset="0"/>
              </a:rPr>
              <a:t>I</a:t>
            </a:r>
            <a:r>
              <a:rPr lang="en-US" sz="2800" i="1" dirty="0" smtClean="0"/>
              <a:t>R</a:t>
            </a:r>
            <a:r>
              <a:rPr lang="en-US" sz="2800" i="1" baseline="-25000" dirty="0" smtClean="0"/>
              <a:t>1</a:t>
            </a:r>
            <a:r>
              <a:rPr lang="en-US" sz="2800" dirty="0" smtClean="0"/>
              <a:t> + </a:t>
            </a:r>
            <a:r>
              <a:rPr lang="en-US" sz="2800" i="1" dirty="0" smtClean="0">
                <a:latin typeface="Times New Roman" pitchFamily="18" charset="0"/>
                <a:cs typeface="Times New Roman" pitchFamily="18" charset="0"/>
              </a:rPr>
              <a:t>I</a:t>
            </a:r>
            <a:r>
              <a:rPr lang="en-US" sz="2800" i="1" dirty="0" smtClean="0"/>
              <a:t>R</a:t>
            </a:r>
            <a:r>
              <a:rPr lang="en-US" sz="2800" i="1" baseline="-25000" dirty="0" smtClean="0"/>
              <a:t>2</a:t>
            </a:r>
            <a:r>
              <a:rPr lang="en-US" sz="2800" i="1" dirty="0" smtClean="0"/>
              <a:t> + </a:t>
            </a:r>
            <a:r>
              <a:rPr lang="en-US" sz="2800" i="1" dirty="0" smtClean="0">
                <a:latin typeface="Times New Roman" pitchFamily="18" charset="0"/>
                <a:cs typeface="Times New Roman" pitchFamily="18" charset="0"/>
              </a:rPr>
              <a:t>I</a:t>
            </a:r>
            <a:r>
              <a:rPr lang="en-US" sz="2800" i="1" dirty="0" smtClean="0"/>
              <a:t>R</a:t>
            </a:r>
            <a:r>
              <a:rPr lang="en-US" sz="2800" i="1" baseline="-25000" dirty="0" smtClean="0"/>
              <a:t>3</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52400"/>
            <a:ext cx="2839239" cy="646331"/>
          </a:xfrm>
          <a:prstGeom prst="rect">
            <a:avLst/>
          </a:prstGeom>
          <a:noFill/>
        </p:spPr>
        <p:txBody>
          <a:bodyPr wrap="none" rtlCol="0">
            <a:spAutoFit/>
          </a:bodyPr>
          <a:lstStyle/>
          <a:p>
            <a:r>
              <a:rPr lang="en-US" sz="3600" dirty="0" smtClean="0"/>
              <a:t>The Loop Rule</a:t>
            </a:r>
            <a:endParaRPr lang="en-US" sz="3600" dirty="0"/>
          </a:p>
        </p:txBody>
      </p:sp>
      <p:pic>
        <p:nvPicPr>
          <p:cNvPr id="73730" name="Picture 2"/>
          <p:cNvPicPr>
            <a:picLocks noChangeAspect="1" noChangeArrowheads="1"/>
          </p:cNvPicPr>
          <p:nvPr/>
        </p:nvPicPr>
        <p:blipFill>
          <a:blip r:embed="rId2" cstate="print"/>
          <a:srcRect/>
          <a:stretch>
            <a:fillRect/>
          </a:stretch>
        </p:blipFill>
        <p:spPr bwMode="auto">
          <a:xfrm>
            <a:off x="3657600" y="1447800"/>
            <a:ext cx="3952875" cy="3067050"/>
          </a:xfrm>
          <a:prstGeom prst="rect">
            <a:avLst/>
          </a:prstGeom>
          <a:noFill/>
          <a:ln w="9525">
            <a:noFill/>
            <a:miter lim="800000"/>
            <a:headEnd/>
            <a:tailEnd/>
          </a:ln>
        </p:spPr>
      </p:pic>
      <p:sp>
        <p:nvSpPr>
          <p:cNvPr id="4" name="TextBox 3"/>
          <p:cNvSpPr txBox="1"/>
          <p:nvPr/>
        </p:nvSpPr>
        <p:spPr>
          <a:xfrm>
            <a:off x="838200" y="1676400"/>
            <a:ext cx="2667000" cy="3016210"/>
          </a:xfrm>
          <a:prstGeom prst="rect">
            <a:avLst/>
          </a:prstGeom>
          <a:noFill/>
        </p:spPr>
        <p:txBody>
          <a:bodyPr wrap="square" rtlCol="0">
            <a:spAutoFit/>
          </a:bodyPr>
          <a:lstStyle/>
          <a:p>
            <a:r>
              <a:rPr lang="en-US" dirty="0" smtClean="0"/>
              <a:t>For any closed loop that one can draw on a circuit, no matter how complex, the sum of the voltage drops must be equal to the sum of the voltage rises (forward biased batteries).</a:t>
            </a:r>
          </a:p>
          <a:p>
            <a:endParaRPr lang="en-US" dirty="0" smtClean="0"/>
          </a:p>
          <a:p>
            <a:r>
              <a:rPr lang="en-US" sz="2800" dirty="0" smtClean="0">
                <a:latin typeface="Symbol" pitchFamily="18" charset="2"/>
              </a:rPr>
              <a:t>S</a:t>
            </a:r>
            <a:r>
              <a:rPr lang="en-US" sz="2800" dirty="0" smtClean="0">
                <a:latin typeface="Brush Script MT" pitchFamily="66" charset="0"/>
              </a:rPr>
              <a:t>E</a:t>
            </a:r>
            <a:r>
              <a:rPr lang="en-US" sz="2800" dirty="0" smtClean="0"/>
              <a:t> = </a:t>
            </a:r>
            <a:r>
              <a:rPr lang="en-US" sz="2800" dirty="0" smtClean="0">
                <a:latin typeface="Symbol" pitchFamily="18" charset="2"/>
              </a:rPr>
              <a:t>S</a:t>
            </a:r>
            <a:r>
              <a:rPr lang="en-US" sz="2800" dirty="0" smtClean="0"/>
              <a:t> </a:t>
            </a:r>
            <a:r>
              <a:rPr lang="en-US" sz="2800" i="1" dirty="0" smtClean="0">
                <a:latin typeface="Times New Roman" pitchFamily="18" charset="0"/>
                <a:cs typeface="Times New Roman" pitchFamily="18" charset="0"/>
              </a:rPr>
              <a:t>I</a:t>
            </a:r>
            <a:r>
              <a:rPr lang="en-US" sz="2800" i="1" dirty="0" smtClean="0"/>
              <a:t> </a:t>
            </a:r>
            <a:r>
              <a:rPr lang="en-US" sz="2800" i="1" dirty="0" err="1" smtClean="0"/>
              <a:t>R</a:t>
            </a:r>
            <a:r>
              <a:rPr lang="en-US" sz="2800" i="1" baseline="-25000" dirty="0" err="1" smtClean="0"/>
              <a:t>i</a:t>
            </a:r>
            <a:endParaRPr lang="en-US" sz="2800" i="1" baseline="-25000" dirty="0"/>
          </a:p>
        </p:txBody>
      </p:sp>
      <p:sp>
        <p:nvSpPr>
          <p:cNvPr id="6" name="TextBox 5"/>
          <p:cNvSpPr txBox="1"/>
          <p:nvPr/>
        </p:nvSpPr>
        <p:spPr>
          <a:xfrm>
            <a:off x="2590800" y="5181600"/>
            <a:ext cx="3072957" cy="461665"/>
          </a:xfrm>
          <a:prstGeom prst="rect">
            <a:avLst/>
          </a:prstGeom>
          <a:noFill/>
          <a:ln>
            <a:solidFill>
              <a:schemeClr val="tx2"/>
            </a:solidFill>
          </a:ln>
        </p:spPr>
        <p:txBody>
          <a:bodyPr wrap="none" rtlCol="0">
            <a:spAutoFit/>
          </a:bodyPr>
          <a:lstStyle/>
          <a:p>
            <a:r>
              <a:rPr lang="en-US" sz="2400" i="1" dirty="0" smtClean="0"/>
              <a:t>Conservation of energy</a:t>
            </a:r>
            <a:endParaRPr lang="en-US" sz="24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71600"/>
            <a:ext cx="8229600" cy="2586446"/>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Suppose current </a:t>
            </a:r>
            <a:r>
              <a:rPr kumimoji="0" lang="en-US"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flows through point </a:t>
            </a:r>
            <a:r>
              <a:rPr kumimoji="0" lang="en-US"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consider a battery with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emf</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ε</a:t>
            </a:r>
            <a:r>
              <a:rPr kumimoji="0" lang="en-US" sz="3200" b="0" i="0" u="none" strike="noStrike" kern="1200" cap="none" spc="0" normalizeH="0" baseline="0" noProof="0" dirty="0" smtClean="0">
                <a:ln>
                  <a:noFill/>
                </a:ln>
                <a:solidFill>
                  <a:schemeClr val="tx1"/>
                </a:solidFill>
                <a:effectLst/>
                <a:uLnTx/>
                <a:uFillTx/>
                <a:latin typeface="Arial"/>
                <a:ea typeface="+mn-ea"/>
                <a:cs typeface="Arial"/>
              </a:rPr>
              <a:t> and resistor with resistance </a:t>
            </a:r>
            <a:r>
              <a:rPr kumimoji="0" lang="en-US"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a:t>
            </a:r>
            <a:r>
              <a:rPr kumimoji="0" lang="en-US" sz="3200" b="0" i="0" u="none" strike="noStrike" kern="1200" cap="none" spc="0" normalizeH="0" baseline="0" noProof="0" dirty="0" smtClean="0">
                <a:ln>
                  <a:noFill/>
                </a:ln>
                <a:solidFill>
                  <a:schemeClr val="tx1"/>
                </a:solidFill>
                <a:effectLst/>
                <a:uLnTx/>
                <a:uFillTx/>
                <a:latin typeface="Arial"/>
                <a:ea typeface="+mn-ea"/>
                <a:cs typeface="Arial"/>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a:ea typeface="+mn-ea"/>
                <a:cs typeface="Arial"/>
              </a:rPr>
              <a:t>Calculate the current through point 2, 3 and 4.</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Calculate voltage change between points 1&amp;2, 2&amp;3 and 3&amp;4.</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Calculate power used/dissipated by resistor.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p:cNvGrpSpPr/>
          <p:nvPr/>
        </p:nvGrpSpPr>
        <p:grpSpPr>
          <a:xfrm>
            <a:off x="1769698" y="4249951"/>
            <a:ext cx="5509575" cy="1112020"/>
            <a:chOff x="1769698" y="4249951"/>
            <a:chExt cx="5509575" cy="1112020"/>
          </a:xfrm>
        </p:grpSpPr>
        <p:pic>
          <p:nvPicPr>
            <p:cNvPr id="4" name="Picture 3" descr="Battery.png"/>
            <p:cNvPicPr>
              <a:picLocks noChangeAspect="1"/>
            </p:cNvPicPr>
            <p:nvPr/>
          </p:nvPicPr>
          <p:blipFill>
            <a:blip r:embed="rId2" cstate="print"/>
            <a:stretch>
              <a:fillRect/>
            </a:stretch>
          </p:blipFill>
          <p:spPr>
            <a:xfrm rot="10800000">
              <a:off x="3593706" y="4627807"/>
              <a:ext cx="1840840" cy="652218"/>
            </a:xfrm>
            <a:prstGeom prst="rect">
              <a:avLst/>
            </a:prstGeom>
          </p:spPr>
        </p:pic>
        <p:pic>
          <p:nvPicPr>
            <p:cNvPr id="5" name="Content Placeholder 22" descr="Wire.png"/>
            <p:cNvPicPr>
              <a:picLocks noChangeAspect="1"/>
            </p:cNvPicPr>
            <p:nvPr/>
          </p:nvPicPr>
          <p:blipFill>
            <a:blip r:embed="rId3" cstate="print"/>
            <a:stretch>
              <a:fillRect/>
            </a:stretch>
          </p:blipFill>
          <p:spPr>
            <a:xfrm>
              <a:off x="1769698" y="4926744"/>
              <a:ext cx="1840840" cy="60955"/>
            </a:xfrm>
            <a:prstGeom prst="rect">
              <a:avLst/>
            </a:prstGeom>
          </p:spPr>
        </p:pic>
        <p:sp>
          <p:nvSpPr>
            <p:cNvPr id="6" name="TextBox 5"/>
            <p:cNvSpPr txBox="1"/>
            <p:nvPr/>
          </p:nvSpPr>
          <p:spPr>
            <a:xfrm>
              <a:off x="1771401" y="4885724"/>
              <a:ext cx="457200" cy="457200"/>
            </a:xfrm>
            <a:prstGeom prst="rect">
              <a:avLst/>
            </a:prstGeom>
            <a:noFill/>
          </p:spPr>
          <p:txBody>
            <a:bodyPr wrap="square" rtlCol="0" anchor="ctr" anchorCtr="0">
              <a:noAutofit/>
            </a:bodyPr>
            <a:lstStyle/>
            <a:p>
              <a:pPr algn="ctr"/>
              <a:r>
                <a:rPr lang="en-US" sz="2200" i="1" dirty="0" smtClean="0"/>
                <a:t>1</a:t>
              </a:r>
              <a:endParaRPr lang="en-US" sz="2200" i="1" dirty="0"/>
            </a:p>
          </p:txBody>
        </p:sp>
        <p:sp>
          <p:nvSpPr>
            <p:cNvPr id="7" name="TextBox 6"/>
            <p:cNvSpPr txBox="1"/>
            <p:nvPr/>
          </p:nvSpPr>
          <p:spPr>
            <a:xfrm>
              <a:off x="3485193" y="4890894"/>
              <a:ext cx="457200" cy="457200"/>
            </a:xfrm>
            <a:prstGeom prst="rect">
              <a:avLst/>
            </a:prstGeom>
            <a:noFill/>
          </p:spPr>
          <p:txBody>
            <a:bodyPr wrap="square" rtlCol="0" anchor="ctr" anchorCtr="0">
              <a:noAutofit/>
            </a:bodyPr>
            <a:lstStyle/>
            <a:p>
              <a:pPr algn="ctr"/>
              <a:r>
                <a:rPr lang="en-US" sz="2200" i="1" dirty="0" smtClean="0"/>
                <a:t>2</a:t>
              </a:r>
            </a:p>
          </p:txBody>
        </p:sp>
        <p:sp>
          <p:nvSpPr>
            <p:cNvPr id="8" name="TextBox 7"/>
            <p:cNvSpPr txBox="1"/>
            <p:nvPr/>
          </p:nvSpPr>
          <p:spPr>
            <a:xfrm>
              <a:off x="5043678" y="4886538"/>
              <a:ext cx="457200" cy="457200"/>
            </a:xfrm>
            <a:prstGeom prst="rect">
              <a:avLst/>
            </a:prstGeom>
            <a:noFill/>
          </p:spPr>
          <p:txBody>
            <a:bodyPr wrap="square" rtlCol="0" anchor="ctr" anchorCtr="0">
              <a:noAutofit/>
            </a:bodyPr>
            <a:lstStyle/>
            <a:p>
              <a:pPr algn="ctr"/>
              <a:r>
                <a:rPr lang="en-US" sz="2200" i="1" dirty="0" smtClean="0"/>
                <a:t>3</a:t>
              </a:r>
            </a:p>
          </p:txBody>
        </p:sp>
        <p:sp>
          <p:nvSpPr>
            <p:cNvPr id="9" name="TextBox 8"/>
            <p:cNvSpPr txBox="1"/>
            <p:nvPr/>
          </p:nvSpPr>
          <p:spPr>
            <a:xfrm>
              <a:off x="6763589" y="4904771"/>
              <a:ext cx="457200" cy="457200"/>
            </a:xfrm>
            <a:prstGeom prst="rect">
              <a:avLst/>
            </a:prstGeom>
            <a:noFill/>
          </p:spPr>
          <p:txBody>
            <a:bodyPr wrap="square" rtlCol="0" anchor="ctr" anchorCtr="0">
              <a:noAutofit/>
            </a:bodyPr>
            <a:lstStyle/>
            <a:p>
              <a:pPr algn="ctr"/>
              <a:r>
                <a:rPr lang="en-US" sz="2200" i="1" dirty="0" smtClean="0"/>
                <a:t>4</a:t>
              </a:r>
            </a:p>
          </p:txBody>
        </p:sp>
        <p:sp>
          <p:nvSpPr>
            <p:cNvPr id="10" name="Right Arrow 9"/>
            <p:cNvSpPr/>
            <p:nvPr/>
          </p:nvSpPr>
          <p:spPr>
            <a:xfrm>
              <a:off x="2462187" y="4847134"/>
              <a:ext cx="849086" cy="222069"/>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675511" y="4420526"/>
              <a:ext cx="365760" cy="369332"/>
            </a:xfrm>
            <a:prstGeom prst="rect">
              <a:avLst/>
            </a:prstGeom>
            <a:noFill/>
          </p:spPr>
          <p:txBody>
            <a:bodyPr wrap="square" rtlCol="0" anchor="ctr" anchorCtr="0">
              <a:noAutofit/>
            </a:bodyPr>
            <a:lstStyle/>
            <a:p>
              <a:pPr algn="ctr"/>
              <a:r>
                <a:rPr lang="en-US" sz="2600" b="1" i="1" dirty="0" smtClean="0">
                  <a:latin typeface="Times New Roman" pitchFamily="18" charset="0"/>
                  <a:cs typeface="Times New Roman" pitchFamily="18" charset="0"/>
                </a:rPr>
                <a:t>I</a:t>
              </a:r>
              <a:endParaRPr lang="en-US" sz="2600" b="1" i="1" dirty="0">
                <a:latin typeface="Times New Roman" pitchFamily="18" charset="0"/>
                <a:cs typeface="Times New Roman" pitchFamily="18" charset="0"/>
              </a:endParaRPr>
            </a:p>
          </p:txBody>
        </p:sp>
        <p:sp>
          <p:nvSpPr>
            <p:cNvPr id="12" name="TextBox 11"/>
            <p:cNvSpPr txBox="1"/>
            <p:nvPr/>
          </p:nvSpPr>
          <p:spPr>
            <a:xfrm>
              <a:off x="6153520" y="4424991"/>
              <a:ext cx="365760" cy="369332"/>
            </a:xfrm>
            <a:prstGeom prst="rect">
              <a:avLst/>
            </a:prstGeom>
            <a:noFill/>
          </p:spPr>
          <p:txBody>
            <a:bodyPr wrap="square" rtlCol="0" anchor="ctr" anchorCtr="0">
              <a:noAutofit/>
            </a:bodyPr>
            <a:lstStyle/>
            <a:p>
              <a:pPr algn="ctr"/>
              <a:r>
                <a:rPr lang="en-US" sz="2600" b="1" i="1" dirty="0" smtClean="0">
                  <a:latin typeface="Times New Roman" pitchFamily="18" charset="0"/>
                  <a:cs typeface="Times New Roman" pitchFamily="18" charset="0"/>
                </a:rPr>
                <a:t>R</a:t>
              </a:r>
              <a:endParaRPr lang="en-US" sz="2600" b="1" i="1" dirty="0">
                <a:latin typeface="Times New Roman" pitchFamily="18" charset="0"/>
                <a:cs typeface="Times New Roman" pitchFamily="18" charset="0"/>
              </a:endParaRPr>
            </a:p>
          </p:txBody>
        </p:sp>
        <p:sp>
          <p:nvSpPr>
            <p:cNvPr id="13" name="TextBox 12"/>
            <p:cNvSpPr txBox="1"/>
            <p:nvPr/>
          </p:nvSpPr>
          <p:spPr>
            <a:xfrm>
              <a:off x="4341407" y="4249951"/>
              <a:ext cx="365760" cy="369332"/>
            </a:xfrm>
            <a:prstGeom prst="rect">
              <a:avLst/>
            </a:prstGeom>
            <a:noFill/>
          </p:spPr>
          <p:txBody>
            <a:bodyPr wrap="square" rtlCol="0" anchor="ctr" anchorCtr="0">
              <a:noAutofit/>
            </a:bodyPr>
            <a:lstStyle/>
            <a:p>
              <a:pPr algn="ctr"/>
              <a:r>
                <a:rPr lang="en-US" sz="3600" b="1" i="1" dirty="0" smtClean="0">
                  <a:latin typeface="Times New Roman" pitchFamily="18" charset="0"/>
                  <a:cs typeface="Times New Roman" pitchFamily="18" charset="0"/>
                </a:rPr>
                <a:t>ε</a:t>
              </a:r>
              <a:endParaRPr lang="en-US" sz="2600" b="1" i="1" dirty="0">
                <a:latin typeface="Times New Roman" pitchFamily="18" charset="0"/>
                <a:cs typeface="Times New Roman" pitchFamily="18" charset="0"/>
              </a:endParaRPr>
            </a:p>
          </p:txBody>
        </p:sp>
        <p:pic>
          <p:nvPicPr>
            <p:cNvPr id="14" name="Picture 13" descr="Resistor.png"/>
            <p:cNvPicPr>
              <a:picLocks noChangeAspect="1"/>
            </p:cNvPicPr>
            <p:nvPr/>
          </p:nvPicPr>
          <p:blipFill>
            <a:blip r:embed="rId4" cstate="print"/>
            <a:stretch>
              <a:fillRect/>
            </a:stretch>
          </p:blipFill>
          <p:spPr>
            <a:xfrm>
              <a:off x="5420147" y="4842193"/>
              <a:ext cx="1859126" cy="243820"/>
            </a:xfrm>
            <a:prstGeom prst="rect">
              <a:avLst/>
            </a:prstGeom>
          </p:spPr>
        </p:pic>
      </p:grpSp>
      <p:sp>
        <p:nvSpPr>
          <p:cNvPr id="15" name="TextBox 14"/>
          <p:cNvSpPr txBox="1"/>
          <p:nvPr/>
        </p:nvSpPr>
        <p:spPr>
          <a:xfrm>
            <a:off x="2057400" y="152400"/>
            <a:ext cx="4054443" cy="646331"/>
          </a:xfrm>
          <a:prstGeom prst="rect">
            <a:avLst/>
          </a:prstGeom>
          <a:noFill/>
        </p:spPr>
        <p:txBody>
          <a:bodyPr wrap="none" rtlCol="0">
            <a:spAutoFit/>
          </a:bodyPr>
          <a:lstStyle/>
          <a:p>
            <a:r>
              <a:rPr lang="en-US" sz="3600" dirty="0" smtClean="0"/>
              <a:t>Simple Flow Exercise</a:t>
            </a:r>
            <a:endParaRPr lang="en-US" sz="3600" dirty="0"/>
          </a:p>
        </p:txBody>
      </p:sp>
      <p:cxnSp>
        <p:nvCxnSpPr>
          <p:cNvPr id="17" name="Straight Connector 16"/>
          <p:cNvCxnSpPr/>
          <p:nvPr/>
        </p:nvCxnSpPr>
        <p:spPr>
          <a:xfrm rot="5400000">
            <a:off x="1257300" y="54483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743700" y="54483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52600" y="5943600"/>
            <a:ext cx="54864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6764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1628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816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6576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2400"/>
            <a:ext cx="3042308" cy="646331"/>
          </a:xfrm>
          <a:prstGeom prst="rect">
            <a:avLst/>
          </a:prstGeom>
          <a:noFill/>
        </p:spPr>
        <p:txBody>
          <a:bodyPr wrap="none" rtlCol="0">
            <a:spAutoFit/>
          </a:bodyPr>
          <a:lstStyle/>
          <a:p>
            <a:r>
              <a:rPr lang="en-US" sz="3600" dirty="0" smtClean="0"/>
              <a:t>Parallel Circuits</a:t>
            </a:r>
            <a:endParaRPr lang="en-US" sz="3600" dirty="0"/>
          </a:p>
        </p:txBody>
      </p:sp>
      <p:pic>
        <p:nvPicPr>
          <p:cNvPr id="75778" name="Picture 2"/>
          <p:cNvPicPr>
            <a:picLocks noChangeAspect="1" noChangeArrowheads="1"/>
          </p:cNvPicPr>
          <p:nvPr/>
        </p:nvPicPr>
        <p:blipFill>
          <a:blip r:embed="rId2" cstate="print"/>
          <a:srcRect/>
          <a:stretch>
            <a:fillRect/>
          </a:stretch>
        </p:blipFill>
        <p:spPr bwMode="auto">
          <a:xfrm>
            <a:off x="3886200" y="1524000"/>
            <a:ext cx="4686300" cy="2928938"/>
          </a:xfrm>
          <a:prstGeom prst="rect">
            <a:avLst/>
          </a:prstGeom>
          <a:noFill/>
          <a:ln w="9525">
            <a:noFill/>
            <a:miter lim="800000"/>
            <a:headEnd/>
            <a:tailEnd/>
          </a:ln>
        </p:spPr>
      </p:pic>
      <p:sp>
        <p:nvSpPr>
          <p:cNvPr id="4" name="TextBox 3"/>
          <p:cNvSpPr txBox="1"/>
          <p:nvPr/>
        </p:nvSpPr>
        <p:spPr>
          <a:xfrm flipH="1">
            <a:off x="381000" y="1371600"/>
            <a:ext cx="2697481" cy="4339650"/>
          </a:xfrm>
          <a:prstGeom prst="rect">
            <a:avLst/>
          </a:prstGeom>
          <a:noFill/>
        </p:spPr>
        <p:txBody>
          <a:bodyPr wrap="square" rtlCol="0">
            <a:spAutoFit/>
          </a:bodyPr>
          <a:lstStyle/>
          <a:p>
            <a:r>
              <a:rPr lang="en-US" dirty="0" smtClean="0"/>
              <a:t>A parallel circuit is one in which the leads of the components are joined by a common wire which is then connected across the battery or other voltage source. </a:t>
            </a:r>
          </a:p>
          <a:p>
            <a:endParaRPr lang="en-US" dirty="0" smtClean="0"/>
          </a:p>
          <a:p>
            <a:r>
              <a:rPr lang="en-US" dirty="0" smtClean="0"/>
              <a:t>The current will be split between the parallel components, however they will all have the same voltage drop.</a:t>
            </a:r>
          </a:p>
          <a:p>
            <a:endParaRPr lang="en-US" dirty="0" smtClean="0"/>
          </a:p>
          <a:p>
            <a:r>
              <a:rPr lang="en-US" sz="2400" i="1" dirty="0" smtClean="0"/>
              <a:t>V</a:t>
            </a:r>
            <a:r>
              <a:rPr lang="en-US" sz="2400" dirty="0" smtClean="0"/>
              <a:t> = </a:t>
            </a:r>
            <a:r>
              <a:rPr lang="en-US" sz="2400" i="1" dirty="0" smtClean="0">
                <a:latin typeface="Times New Roman" pitchFamily="18" charset="0"/>
                <a:cs typeface="Times New Roman" pitchFamily="18" charset="0"/>
              </a:rPr>
              <a:t>I</a:t>
            </a:r>
            <a:r>
              <a:rPr lang="en-US" sz="2400" i="1" baseline="-25000" dirty="0" smtClean="0"/>
              <a:t>1</a:t>
            </a:r>
            <a:r>
              <a:rPr lang="en-US" sz="2400" i="1" dirty="0" smtClean="0"/>
              <a:t>R</a:t>
            </a:r>
            <a:r>
              <a:rPr lang="en-US" sz="2400" i="1" baseline="-25000" dirty="0" smtClean="0"/>
              <a:t>1</a:t>
            </a:r>
            <a:r>
              <a:rPr lang="en-US" sz="2400" dirty="0" smtClean="0"/>
              <a:t> = </a:t>
            </a:r>
            <a:r>
              <a:rPr lang="en-US" sz="2400" i="1" dirty="0" smtClean="0">
                <a:latin typeface="Times New Roman" pitchFamily="18" charset="0"/>
                <a:cs typeface="Times New Roman" pitchFamily="18" charset="0"/>
              </a:rPr>
              <a:t>I</a:t>
            </a:r>
            <a:r>
              <a:rPr lang="en-US" sz="2400" i="1" baseline="-25000" dirty="0" smtClean="0"/>
              <a:t>2</a:t>
            </a:r>
            <a:r>
              <a:rPr lang="en-US" sz="2400" i="1" dirty="0" smtClean="0"/>
              <a:t>R</a:t>
            </a:r>
            <a:r>
              <a:rPr lang="en-US" sz="2400" i="1" baseline="-25000" dirty="0" smtClean="0"/>
              <a:t>2</a:t>
            </a:r>
            <a:r>
              <a:rPr lang="en-US" sz="2400" i="1" dirty="0" smtClean="0"/>
              <a:t> = </a:t>
            </a:r>
            <a:r>
              <a:rPr lang="en-US" sz="2400" i="1" dirty="0" smtClean="0">
                <a:latin typeface="Times New Roman" pitchFamily="18" charset="0"/>
                <a:cs typeface="Times New Roman" pitchFamily="18" charset="0"/>
              </a:rPr>
              <a:t>I</a:t>
            </a:r>
            <a:r>
              <a:rPr lang="en-US" sz="2400" i="1" baseline="-25000" dirty="0" smtClean="0"/>
              <a:t>3</a:t>
            </a:r>
            <a:r>
              <a:rPr lang="en-US" sz="2400" i="1" dirty="0" smtClean="0"/>
              <a:t>R</a:t>
            </a:r>
            <a:r>
              <a:rPr lang="en-US" sz="2400" i="1" baseline="-25000" dirty="0" smtClean="0"/>
              <a:t>3</a:t>
            </a:r>
            <a:endParaRPr lang="en-US" sz="2400" dirty="0"/>
          </a:p>
        </p:txBody>
      </p:sp>
      <p:sp>
        <p:nvSpPr>
          <p:cNvPr id="5" name="TextBox 4"/>
          <p:cNvSpPr txBox="1"/>
          <p:nvPr/>
        </p:nvSpPr>
        <p:spPr>
          <a:xfrm>
            <a:off x="3505200" y="2971800"/>
            <a:ext cx="359394" cy="461665"/>
          </a:xfrm>
          <a:prstGeom prst="rect">
            <a:avLst/>
          </a:prstGeom>
          <a:noFill/>
        </p:spPr>
        <p:txBody>
          <a:bodyPr wrap="none" rtlCol="0">
            <a:spAutoFit/>
          </a:bodyPr>
          <a:lstStyle/>
          <a:p>
            <a:r>
              <a:rPr lang="en-US" sz="2400" dirty="0" smtClean="0"/>
              <a:t>V</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2400"/>
            <a:ext cx="3488455" cy="646331"/>
          </a:xfrm>
          <a:prstGeom prst="rect">
            <a:avLst/>
          </a:prstGeom>
          <a:noFill/>
        </p:spPr>
        <p:txBody>
          <a:bodyPr wrap="none" rtlCol="0">
            <a:spAutoFit/>
          </a:bodyPr>
          <a:lstStyle/>
          <a:p>
            <a:r>
              <a:rPr lang="en-US" sz="3600" dirty="0" smtClean="0"/>
              <a:t>The Junction Rule</a:t>
            </a:r>
            <a:endParaRPr lang="en-US" sz="3600" dirty="0"/>
          </a:p>
        </p:txBody>
      </p:sp>
      <p:pic>
        <p:nvPicPr>
          <p:cNvPr id="74754" name="Picture 2"/>
          <p:cNvPicPr>
            <a:picLocks noChangeAspect="1" noChangeArrowheads="1"/>
          </p:cNvPicPr>
          <p:nvPr/>
        </p:nvPicPr>
        <p:blipFill>
          <a:blip r:embed="rId2" cstate="print"/>
          <a:srcRect/>
          <a:stretch>
            <a:fillRect/>
          </a:stretch>
        </p:blipFill>
        <p:spPr bwMode="auto">
          <a:xfrm>
            <a:off x="4343400" y="1371600"/>
            <a:ext cx="4057561" cy="4038600"/>
          </a:xfrm>
          <a:prstGeom prst="rect">
            <a:avLst/>
          </a:prstGeom>
          <a:noFill/>
          <a:ln w="9525">
            <a:noFill/>
            <a:miter lim="800000"/>
            <a:headEnd/>
            <a:tailEnd/>
          </a:ln>
        </p:spPr>
      </p:pic>
      <p:sp>
        <p:nvSpPr>
          <p:cNvPr id="4" name="TextBox 3"/>
          <p:cNvSpPr txBox="1"/>
          <p:nvPr/>
        </p:nvSpPr>
        <p:spPr>
          <a:xfrm>
            <a:off x="990600" y="1676400"/>
            <a:ext cx="2667000" cy="2185214"/>
          </a:xfrm>
          <a:prstGeom prst="rect">
            <a:avLst/>
          </a:prstGeom>
          <a:noFill/>
        </p:spPr>
        <p:txBody>
          <a:bodyPr wrap="square" rtlCol="0">
            <a:spAutoFit/>
          </a:bodyPr>
          <a:lstStyle/>
          <a:p>
            <a:r>
              <a:rPr lang="en-US" dirty="0" smtClean="0"/>
              <a:t>At any junction (or node), the sum of the incoming currents must be equal to the sum of the outgoing currents.</a:t>
            </a:r>
          </a:p>
          <a:p>
            <a:endParaRPr lang="en-US" dirty="0" smtClean="0"/>
          </a:p>
          <a:p>
            <a:r>
              <a:rPr lang="en-US" sz="2800" dirty="0" smtClean="0">
                <a:latin typeface="Symbol" pitchFamily="18" charset="2"/>
              </a:rPr>
              <a:t>S</a:t>
            </a:r>
            <a:r>
              <a:rPr lang="en-US" sz="2800" dirty="0" smtClean="0"/>
              <a:t> </a:t>
            </a:r>
            <a:r>
              <a:rPr lang="en-US" sz="2800" i="1" dirty="0" smtClean="0">
                <a:latin typeface="Times New Roman" pitchFamily="18" charset="0"/>
                <a:cs typeface="Times New Roman" pitchFamily="18" charset="0"/>
              </a:rPr>
              <a:t>I</a:t>
            </a:r>
            <a:r>
              <a:rPr lang="en-US" sz="2800" i="1" dirty="0" smtClean="0"/>
              <a:t> </a:t>
            </a:r>
            <a:r>
              <a:rPr lang="en-US" sz="2800" i="1" baseline="-25000" dirty="0" smtClean="0"/>
              <a:t>in</a:t>
            </a:r>
            <a:r>
              <a:rPr lang="en-US" sz="2800" i="1" dirty="0" smtClean="0"/>
              <a:t> </a:t>
            </a:r>
            <a:r>
              <a:rPr lang="en-US" sz="2800" dirty="0" smtClean="0">
                <a:latin typeface="Symbol" pitchFamily="18" charset="2"/>
              </a:rPr>
              <a:t>= S</a:t>
            </a:r>
            <a:r>
              <a:rPr lang="en-US" sz="2800" dirty="0" smtClean="0"/>
              <a:t> </a:t>
            </a:r>
            <a:r>
              <a:rPr lang="en-US" sz="2800" i="1" dirty="0" smtClean="0">
                <a:latin typeface="Times New Roman" pitchFamily="18" charset="0"/>
                <a:cs typeface="Times New Roman" pitchFamily="18" charset="0"/>
              </a:rPr>
              <a:t>I</a:t>
            </a:r>
            <a:r>
              <a:rPr lang="en-US" sz="2800" i="1" dirty="0" smtClean="0"/>
              <a:t> </a:t>
            </a:r>
            <a:r>
              <a:rPr lang="en-US" sz="2800" i="1" baseline="-25000" dirty="0" smtClean="0"/>
              <a:t>out</a:t>
            </a:r>
          </a:p>
        </p:txBody>
      </p:sp>
      <p:sp>
        <p:nvSpPr>
          <p:cNvPr id="5" name="TextBox 4"/>
          <p:cNvSpPr txBox="1"/>
          <p:nvPr/>
        </p:nvSpPr>
        <p:spPr>
          <a:xfrm>
            <a:off x="2667000" y="5334000"/>
            <a:ext cx="3074560" cy="461665"/>
          </a:xfrm>
          <a:prstGeom prst="rect">
            <a:avLst/>
          </a:prstGeom>
          <a:noFill/>
          <a:ln>
            <a:solidFill>
              <a:schemeClr val="tx2"/>
            </a:solidFill>
          </a:ln>
        </p:spPr>
        <p:txBody>
          <a:bodyPr wrap="none" rtlCol="0">
            <a:spAutoFit/>
          </a:bodyPr>
          <a:lstStyle/>
          <a:p>
            <a:r>
              <a:rPr lang="en-US" sz="2400" i="1" dirty="0" smtClean="0"/>
              <a:t>Conservation of charge</a:t>
            </a:r>
            <a:endParaRPr lang="en-US" sz="24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71599"/>
            <a:ext cx="8229600" cy="4800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Complicated circuits can be simplified.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Resistors in series:</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Resistors in parallel:</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p:cNvGrpSpPr/>
          <p:nvPr/>
        </p:nvGrpSpPr>
        <p:grpSpPr>
          <a:xfrm>
            <a:off x="6088818" y="1933314"/>
            <a:ext cx="1371600" cy="763378"/>
            <a:chOff x="4821694" y="2155383"/>
            <a:chExt cx="1371600" cy="763378"/>
          </a:xfrm>
        </p:grpSpPr>
        <p:pic>
          <p:nvPicPr>
            <p:cNvPr id="4" name="Picture 3" descr="resister.jpg"/>
            <p:cNvPicPr preferRelativeResize="0">
              <a:picLocks/>
            </p:cNvPicPr>
            <p:nvPr/>
          </p:nvPicPr>
          <p:blipFill>
            <a:blip r:embed="rId3" cstate="print"/>
            <a:stretch>
              <a:fillRect/>
            </a:stretch>
          </p:blipFill>
          <p:spPr>
            <a:xfrm>
              <a:off x="4821694" y="2553001"/>
              <a:ext cx="1371600" cy="365760"/>
            </a:xfrm>
            <a:prstGeom prst="rect">
              <a:avLst/>
            </a:prstGeom>
          </p:spPr>
        </p:pic>
        <p:sp>
          <p:nvSpPr>
            <p:cNvPr id="5" name="TextBox 4"/>
            <p:cNvSpPr txBox="1"/>
            <p:nvPr/>
          </p:nvSpPr>
          <p:spPr>
            <a:xfrm>
              <a:off x="5106117" y="2155383"/>
              <a:ext cx="731520" cy="457200"/>
            </a:xfrm>
            <a:prstGeom prst="rect">
              <a:avLst/>
            </a:prstGeom>
            <a:noFill/>
          </p:spPr>
          <p:txBody>
            <a:bodyPr wrap="square" rtlCol="0" anchor="ctr" anchorCtr="0">
              <a:noAutofit/>
            </a:bodyPr>
            <a:lstStyle/>
            <a:p>
              <a:pPr algn="ctr"/>
              <a:r>
                <a:rPr lang="en-US" sz="2800" b="1" i="1" dirty="0" smtClean="0">
                  <a:latin typeface="Times New Roman" pitchFamily="18" charset="0"/>
                  <a:cs typeface="Times New Roman" pitchFamily="18" charset="0"/>
                </a:rPr>
                <a:t>2R</a:t>
              </a:r>
              <a:endParaRPr lang="en-US" sz="2800" b="1" i="1" dirty="0">
                <a:latin typeface="Times New Roman" pitchFamily="18" charset="0"/>
                <a:cs typeface="Times New Roman" pitchFamily="18" charset="0"/>
              </a:endParaRPr>
            </a:p>
          </p:txBody>
        </p:sp>
      </p:grpSp>
      <p:grpSp>
        <p:nvGrpSpPr>
          <p:cNvPr id="6" name="Group 5"/>
          <p:cNvGrpSpPr/>
          <p:nvPr/>
        </p:nvGrpSpPr>
        <p:grpSpPr>
          <a:xfrm>
            <a:off x="927463" y="1932053"/>
            <a:ext cx="2729344" cy="753552"/>
            <a:chOff x="914400" y="2101872"/>
            <a:chExt cx="2729344" cy="753552"/>
          </a:xfrm>
        </p:grpSpPr>
        <p:sp>
          <p:nvSpPr>
            <p:cNvPr id="7" name="TextBox 6"/>
            <p:cNvSpPr txBox="1"/>
            <p:nvPr/>
          </p:nvSpPr>
          <p:spPr>
            <a:xfrm>
              <a:off x="2762206" y="2114018"/>
              <a:ext cx="457200" cy="457200"/>
            </a:xfrm>
            <a:prstGeom prst="rect">
              <a:avLst/>
            </a:prstGeom>
            <a:noFill/>
          </p:spPr>
          <p:txBody>
            <a:bodyPr wrap="square" rtlCol="0" anchor="ctr" anchorCtr="0">
              <a:noAutofit/>
            </a:bodyPr>
            <a:lstStyle/>
            <a:p>
              <a:pPr algn="ctr"/>
              <a:r>
                <a:rPr lang="en-US" sz="2800" b="1" i="1" dirty="0" smtClean="0">
                  <a:latin typeface="Times New Roman" pitchFamily="18" charset="0"/>
                  <a:cs typeface="Times New Roman" pitchFamily="18" charset="0"/>
                </a:rPr>
                <a:t>R</a:t>
              </a:r>
              <a:endParaRPr lang="en-US" sz="2800" b="1" i="1" dirty="0">
                <a:latin typeface="Times New Roman" pitchFamily="18" charset="0"/>
                <a:cs typeface="Times New Roman" pitchFamily="18" charset="0"/>
              </a:endParaRPr>
            </a:p>
          </p:txBody>
        </p:sp>
        <p:sp>
          <p:nvSpPr>
            <p:cNvPr id="8" name="TextBox 7"/>
            <p:cNvSpPr txBox="1"/>
            <p:nvPr/>
          </p:nvSpPr>
          <p:spPr>
            <a:xfrm>
              <a:off x="1405154" y="2101872"/>
              <a:ext cx="457200" cy="457200"/>
            </a:xfrm>
            <a:prstGeom prst="rect">
              <a:avLst/>
            </a:prstGeom>
            <a:noFill/>
          </p:spPr>
          <p:txBody>
            <a:bodyPr wrap="square" rtlCol="0" anchor="ctr" anchorCtr="0">
              <a:noAutofit/>
            </a:bodyPr>
            <a:lstStyle/>
            <a:p>
              <a:pPr algn="ctr"/>
              <a:r>
                <a:rPr lang="en-US" sz="2800" b="1" i="1" dirty="0" smtClean="0">
                  <a:latin typeface="Times New Roman" pitchFamily="18" charset="0"/>
                  <a:cs typeface="Times New Roman" pitchFamily="18" charset="0"/>
                </a:rPr>
                <a:t>R</a:t>
              </a:r>
              <a:endParaRPr lang="en-US" sz="2800" b="1" i="1" dirty="0">
                <a:latin typeface="Times New Roman" pitchFamily="18" charset="0"/>
                <a:cs typeface="Times New Roman" pitchFamily="18" charset="0"/>
              </a:endParaRPr>
            </a:p>
          </p:txBody>
        </p:sp>
        <p:pic>
          <p:nvPicPr>
            <p:cNvPr id="9" name="Picture 8" descr="Resistor.png"/>
            <p:cNvPicPr>
              <a:picLocks/>
            </p:cNvPicPr>
            <p:nvPr/>
          </p:nvPicPr>
          <p:blipFill>
            <a:blip r:embed="rId3" cstate="print"/>
            <a:stretch>
              <a:fillRect/>
            </a:stretch>
          </p:blipFill>
          <p:spPr>
            <a:xfrm>
              <a:off x="914400" y="2468880"/>
              <a:ext cx="1371600" cy="365760"/>
            </a:xfrm>
            <a:prstGeom prst="rect">
              <a:avLst/>
            </a:prstGeom>
          </p:spPr>
        </p:pic>
        <p:pic>
          <p:nvPicPr>
            <p:cNvPr id="10" name="Picture 9" descr="Resistor.png"/>
            <p:cNvPicPr>
              <a:picLocks/>
            </p:cNvPicPr>
            <p:nvPr/>
          </p:nvPicPr>
          <p:blipFill>
            <a:blip r:embed="rId3" cstate="print"/>
            <a:stretch>
              <a:fillRect/>
            </a:stretch>
          </p:blipFill>
          <p:spPr>
            <a:xfrm>
              <a:off x="2272144" y="2489664"/>
              <a:ext cx="1371600" cy="365760"/>
            </a:xfrm>
            <a:prstGeom prst="rect">
              <a:avLst/>
            </a:prstGeom>
          </p:spPr>
        </p:pic>
      </p:grpSp>
      <p:grpSp>
        <p:nvGrpSpPr>
          <p:cNvPr id="11" name="Group 10"/>
          <p:cNvGrpSpPr/>
          <p:nvPr/>
        </p:nvGrpSpPr>
        <p:grpSpPr>
          <a:xfrm>
            <a:off x="915731" y="2705052"/>
            <a:ext cx="2722881" cy="1438644"/>
            <a:chOff x="915731" y="2705052"/>
            <a:chExt cx="2722881" cy="1438644"/>
          </a:xfrm>
        </p:grpSpPr>
        <p:sp>
          <p:nvSpPr>
            <p:cNvPr id="12" name="TextBox 11"/>
            <p:cNvSpPr txBox="1"/>
            <p:nvPr/>
          </p:nvSpPr>
          <p:spPr>
            <a:xfrm>
              <a:off x="2080069" y="2705052"/>
              <a:ext cx="457200" cy="457200"/>
            </a:xfrm>
            <a:prstGeom prst="rect">
              <a:avLst/>
            </a:prstGeom>
            <a:noFill/>
          </p:spPr>
          <p:txBody>
            <a:bodyPr wrap="square" rtlCol="0" anchor="ctr" anchorCtr="0">
              <a:noAutofit/>
            </a:bodyPr>
            <a:lstStyle/>
            <a:p>
              <a:pPr algn="ctr"/>
              <a:r>
                <a:rPr lang="en-US" sz="2800" b="1" i="1" dirty="0" smtClean="0">
                  <a:latin typeface="Times New Roman" pitchFamily="18" charset="0"/>
                  <a:cs typeface="Times New Roman" pitchFamily="18" charset="0"/>
                </a:rPr>
                <a:t>R</a:t>
              </a:r>
              <a:endParaRPr lang="en-US" sz="2800" b="1" i="1" dirty="0">
                <a:latin typeface="Times New Roman" pitchFamily="18" charset="0"/>
                <a:cs typeface="Times New Roman" pitchFamily="18" charset="0"/>
              </a:endParaRPr>
            </a:p>
          </p:txBody>
        </p:sp>
        <p:pic>
          <p:nvPicPr>
            <p:cNvPr id="13" name="Picture 12" descr="Resistor.png"/>
            <p:cNvPicPr>
              <a:picLocks/>
            </p:cNvPicPr>
            <p:nvPr/>
          </p:nvPicPr>
          <p:blipFill>
            <a:blip r:embed="rId3" cstate="print"/>
            <a:stretch>
              <a:fillRect/>
            </a:stretch>
          </p:blipFill>
          <p:spPr>
            <a:xfrm>
              <a:off x="1589315" y="3072060"/>
              <a:ext cx="1371600" cy="365760"/>
            </a:xfrm>
            <a:prstGeom prst="rect">
              <a:avLst/>
            </a:prstGeom>
          </p:spPr>
        </p:pic>
        <p:sp>
          <p:nvSpPr>
            <p:cNvPr id="14" name="TextBox 13"/>
            <p:cNvSpPr txBox="1"/>
            <p:nvPr/>
          </p:nvSpPr>
          <p:spPr>
            <a:xfrm>
              <a:off x="2077890" y="3410928"/>
              <a:ext cx="457200" cy="457200"/>
            </a:xfrm>
            <a:prstGeom prst="rect">
              <a:avLst/>
            </a:prstGeom>
            <a:noFill/>
          </p:spPr>
          <p:txBody>
            <a:bodyPr wrap="square" rtlCol="0" anchor="ctr" anchorCtr="0">
              <a:noAutofit/>
            </a:bodyPr>
            <a:lstStyle/>
            <a:p>
              <a:pPr algn="ctr"/>
              <a:r>
                <a:rPr lang="en-US" sz="2800" b="1" i="1" dirty="0" smtClean="0">
                  <a:latin typeface="Times New Roman" pitchFamily="18" charset="0"/>
                  <a:cs typeface="Times New Roman" pitchFamily="18" charset="0"/>
                </a:rPr>
                <a:t>R</a:t>
              </a:r>
              <a:endParaRPr lang="en-US" sz="2800" b="1" i="1" dirty="0">
                <a:latin typeface="Times New Roman" pitchFamily="18" charset="0"/>
                <a:cs typeface="Times New Roman" pitchFamily="18" charset="0"/>
              </a:endParaRPr>
            </a:p>
          </p:txBody>
        </p:sp>
        <p:pic>
          <p:nvPicPr>
            <p:cNvPr id="15" name="Picture 14" descr="Resistor.png"/>
            <p:cNvPicPr>
              <a:picLocks/>
            </p:cNvPicPr>
            <p:nvPr/>
          </p:nvPicPr>
          <p:blipFill>
            <a:blip r:embed="rId3" cstate="print"/>
            <a:stretch>
              <a:fillRect/>
            </a:stretch>
          </p:blipFill>
          <p:spPr>
            <a:xfrm>
              <a:off x="1587136" y="3777936"/>
              <a:ext cx="1371600" cy="365760"/>
            </a:xfrm>
            <a:prstGeom prst="rect">
              <a:avLst/>
            </a:prstGeom>
          </p:spPr>
        </p:pic>
        <p:cxnSp>
          <p:nvCxnSpPr>
            <p:cNvPr id="16" name="Straight Connector 15"/>
            <p:cNvCxnSpPr/>
            <p:nvPr/>
          </p:nvCxnSpPr>
          <p:spPr>
            <a:xfrm rot="16200000" flipH="1">
              <a:off x="1190155" y="3601107"/>
              <a:ext cx="77724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587156" y="3618041"/>
              <a:ext cx="77724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5731" y="3599076"/>
              <a:ext cx="64008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98532" y="3596196"/>
              <a:ext cx="640080" cy="1588"/>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032209" y="3039290"/>
            <a:ext cx="1371600" cy="763378"/>
            <a:chOff x="6032209" y="3039290"/>
            <a:chExt cx="1371600" cy="763378"/>
          </a:xfrm>
        </p:grpSpPr>
        <p:pic>
          <p:nvPicPr>
            <p:cNvPr id="21" name="Picture 20" descr="resister.jpg"/>
            <p:cNvPicPr preferRelativeResize="0">
              <a:picLocks/>
            </p:cNvPicPr>
            <p:nvPr/>
          </p:nvPicPr>
          <p:blipFill>
            <a:blip r:embed="rId3" cstate="print"/>
            <a:stretch>
              <a:fillRect/>
            </a:stretch>
          </p:blipFill>
          <p:spPr>
            <a:xfrm>
              <a:off x="6032209" y="3436908"/>
              <a:ext cx="1371600" cy="365760"/>
            </a:xfrm>
            <a:prstGeom prst="rect">
              <a:avLst/>
            </a:prstGeom>
          </p:spPr>
        </p:pic>
        <p:sp>
          <p:nvSpPr>
            <p:cNvPr id="22" name="TextBox 21"/>
            <p:cNvSpPr txBox="1"/>
            <p:nvPr/>
          </p:nvSpPr>
          <p:spPr>
            <a:xfrm>
              <a:off x="6316632" y="3039290"/>
              <a:ext cx="731520" cy="457200"/>
            </a:xfrm>
            <a:prstGeom prst="rect">
              <a:avLst/>
            </a:prstGeom>
            <a:noFill/>
          </p:spPr>
          <p:txBody>
            <a:bodyPr wrap="square" rtlCol="0" anchor="ctr" anchorCtr="0">
              <a:noAutofit/>
            </a:bodyPr>
            <a:lstStyle/>
            <a:p>
              <a:pPr algn="ctr"/>
              <a:r>
                <a:rPr lang="en-US" sz="2800" b="1" i="1" dirty="0" smtClean="0">
                  <a:latin typeface="Times New Roman" pitchFamily="18" charset="0"/>
                  <a:cs typeface="Times New Roman" pitchFamily="18" charset="0"/>
                </a:rPr>
                <a:t>R/2</a:t>
              </a:r>
              <a:endParaRPr lang="en-US" sz="2800" b="1" i="1" dirty="0">
                <a:latin typeface="Times New Roman" pitchFamily="18" charset="0"/>
                <a:cs typeface="Times New Roman" pitchFamily="18" charset="0"/>
              </a:endParaRPr>
            </a:p>
          </p:txBody>
        </p:sp>
      </p:grpSp>
      <p:sp>
        <p:nvSpPr>
          <p:cNvPr id="23" name="TextBox 22"/>
          <p:cNvSpPr txBox="1"/>
          <p:nvPr/>
        </p:nvSpPr>
        <p:spPr>
          <a:xfrm>
            <a:off x="3788229" y="2233748"/>
            <a:ext cx="2103120" cy="548640"/>
          </a:xfrm>
          <a:prstGeom prst="rect">
            <a:avLst/>
          </a:prstGeom>
          <a:noFill/>
        </p:spPr>
        <p:txBody>
          <a:bodyPr wrap="square" rtlCol="0">
            <a:noAutofit/>
          </a:bodyPr>
          <a:lstStyle/>
          <a:p>
            <a:pPr algn="ctr"/>
            <a:r>
              <a:rPr lang="en-US" sz="2400" dirty="0" smtClean="0"/>
              <a:t>is equivalent to</a:t>
            </a:r>
            <a:endParaRPr lang="en-US" sz="2400" dirty="0"/>
          </a:p>
        </p:txBody>
      </p:sp>
      <p:sp>
        <p:nvSpPr>
          <p:cNvPr id="24" name="TextBox 23"/>
          <p:cNvSpPr txBox="1"/>
          <p:nvPr/>
        </p:nvSpPr>
        <p:spPr>
          <a:xfrm>
            <a:off x="3783873" y="3300558"/>
            <a:ext cx="2103120" cy="548640"/>
          </a:xfrm>
          <a:prstGeom prst="rect">
            <a:avLst/>
          </a:prstGeom>
          <a:noFill/>
        </p:spPr>
        <p:txBody>
          <a:bodyPr wrap="square" rtlCol="0">
            <a:noAutofit/>
          </a:bodyPr>
          <a:lstStyle/>
          <a:p>
            <a:pPr algn="ctr"/>
            <a:r>
              <a:rPr lang="en-US" sz="2400" dirty="0" smtClean="0"/>
              <a:t>is equivalent to</a:t>
            </a:r>
            <a:endParaRPr lang="en-US" sz="2400" dirty="0"/>
          </a:p>
        </p:txBody>
      </p:sp>
      <p:graphicFrame>
        <p:nvGraphicFramePr>
          <p:cNvPr id="25" name="Object 1"/>
          <p:cNvGraphicFramePr>
            <a:graphicFrameLocks noChangeAspect="1"/>
          </p:cNvGraphicFramePr>
          <p:nvPr/>
        </p:nvGraphicFramePr>
        <p:xfrm>
          <a:off x="4702625" y="4349160"/>
          <a:ext cx="3455988" cy="549275"/>
        </p:xfrm>
        <a:graphic>
          <a:graphicData uri="http://schemas.openxmlformats.org/presentationml/2006/ole">
            <p:oleObj spid="_x0000_s64514" name="Equation" r:id="rId4" imgW="1536700" imgH="241300" progId="Equation.3">
              <p:embed/>
            </p:oleObj>
          </a:graphicData>
        </a:graphic>
      </p:graphicFrame>
      <p:graphicFrame>
        <p:nvGraphicFramePr>
          <p:cNvPr id="26" name="Object 4"/>
          <p:cNvGraphicFramePr>
            <a:graphicFrameLocks noChangeAspect="1"/>
          </p:cNvGraphicFramePr>
          <p:nvPr/>
        </p:nvGraphicFramePr>
        <p:xfrm>
          <a:off x="4728209" y="4820826"/>
          <a:ext cx="3648075" cy="1006475"/>
        </p:xfrm>
        <a:graphic>
          <a:graphicData uri="http://schemas.openxmlformats.org/presentationml/2006/ole">
            <p:oleObj spid="_x0000_s64515" name="Equation" r:id="rId5" imgW="1854200" imgH="508000" progId="Equation.3">
              <p:embed/>
            </p:oleObj>
          </a:graphicData>
        </a:graphic>
      </p:graphicFrame>
      <p:sp>
        <p:nvSpPr>
          <p:cNvPr id="27" name="TextBox 26"/>
          <p:cNvSpPr txBox="1"/>
          <p:nvPr/>
        </p:nvSpPr>
        <p:spPr>
          <a:xfrm>
            <a:off x="2209800" y="152400"/>
            <a:ext cx="3584443" cy="646331"/>
          </a:xfrm>
          <a:prstGeom prst="rect">
            <a:avLst/>
          </a:prstGeom>
          <a:noFill/>
        </p:spPr>
        <p:txBody>
          <a:bodyPr wrap="none" rtlCol="0">
            <a:spAutoFit/>
          </a:bodyPr>
          <a:lstStyle/>
          <a:p>
            <a:r>
              <a:rPr lang="en-US" sz="3600" dirty="0" smtClean="0"/>
              <a:t>Series and Parallel</a:t>
            </a:r>
            <a:endParaRPr lang="en-US" sz="3600" dirty="0"/>
          </a:p>
        </p:txBody>
      </p:sp>
      <p:sp>
        <p:nvSpPr>
          <p:cNvPr id="28" name="TextBox 27"/>
          <p:cNvSpPr txBox="1"/>
          <p:nvPr/>
        </p:nvSpPr>
        <p:spPr>
          <a:xfrm>
            <a:off x="6172200" y="5867400"/>
            <a:ext cx="2743200" cy="369332"/>
          </a:xfrm>
          <a:prstGeom prst="rect">
            <a:avLst/>
          </a:prstGeom>
          <a:noFill/>
          <a:ln>
            <a:solidFill>
              <a:srgbClr val="00B050"/>
            </a:solidFill>
          </a:ln>
        </p:spPr>
        <p:txBody>
          <a:bodyPr wrap="square" rtlCol="0">
            <a:spAutoFit/>
          </a:bodyPr>
          <a:lstStyle/>
          <a:p>
            <a:r>
              <a:rPr lang="en-US" dirty="0" smtClean="0">
                <a:solidFill>
                  <a:srgbClr val="00B050"/>
                </a:solidFill>
              </a:rPr>
              <a:t>DEMO: Series Light Bulbs</a:t>
            </a:r>
            <a:endParaRPr lang="en-US"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
            <a:ext cx="6035435" cy="646331"/>
          </a:xfrm>
          <a:prstGeom prst="rect">
            <a:avLst/>
          </a:prstGeom>
          <a:noFill/>
        </p:spPr>
        <p:txBody>
          <a:bodyPr wrap="none" rtlCol="0">
            <a:spAutoFit/>
          </a:bodyPr>
          <a:lstStyle/>
          <a:p>
            <a:r>
              <a:rPr lang="en-US" sz="3600" dirty="0" smtClean="0"/>
              <a:t>Conservation of Energy Density</a:t>
            </a:r>
            <a:endParaRPr lang="en-US" sz="3600" dirty="0"/>
          </a:p>
        </p:txBody>
      </p:sp>
      <p:graphicFrame>
        <p:nvGraphicFramePr>
          <p:cNvPr id="82945" name="Object 1"/>
          <p:cNvGraphicFramePr>
            <a:graphicFrameLocks noChangeAspect="1"/>
          </p:cNvGraphicFramePr>
          <p:nvPr/>
        </p:nvGraphicFramePr>
        <p:xfrm>
          <a:off x="381000" y="2971800"/>
          <a:ext cx="8345488" cy="950913"/>
        </p:xfrm>
        <a:graphic>
          <a:graphicData uri="http://schemas.openxmlformats.org/presentationml/2006/ole">
            <p:oleObj spid="_x0000_s82945" name="Equation" r:id="rId3" imgW="4343400" imgH="457200" progId="Equation.3">
              <p:embed/>
            </p:oleObj>
          </a:graphicData>
        </a:graphic>
      </p:graphicFrame>
      <p:sp>
        <p:nvSpPr>
          <p:cNvPr id="4" name="TextBox 3"/>
          <p:cNvSpPr txBox="1"/>
          <p:nvPr/>
        </p:nvSpPr>
        <p:spPr>
          <a:xfrm>
            <a:off x="152400" y="1066800"/>
            <a:ext cx="8305800" cy="1754326"/>
          </a:xfrm>
          <a:prstGeom prst="rect">
            <a:avLst/>
          </a:prstGeom>
          <a:noFill/>
        </p:spPr>
        <p:txBody>
          <a:bodyPr wrap="square" rtlCol="0">
            <a:spAutoFit/>
          </a:bodyPr>
          <a:lstStyle/>
          <a:p>
            <a:r>
              <a:rPr lang="en-US" dirty="0" smtClean="0"/>
              <a:t>In the First lecture, we started with energy conservation. We divided by volume (making conservation </a:t>
            </a:r>
            <a:r>
              <a:rPr lang="en-US" i="1" dirty="0" smtClean="0"/>
              <a:t>intensive</a:t>
            </a:r>
            <a:r>
              <a:rPr lang="en-US" dirty="0" smtClean="0"/>
              <a:t> rather than </a:t>
            </a:r>
            <a:r>
              <a:rPr lang="en-US" i="1" dirty="0" smtClean="0"/>
              <a:t>extensive</a:t>
            </a:r>
            <a:r>
              <a:rPr lang="en-US" dirty="0" smtClean="0"/>
              <a:t>) to get an energy density conservation equation.</a:t>
            </a:r>
          </a:p>
          <a:p>
            <a:endParaRPr lang="en-US" dirty="0" smtClean="0"/>
          </a:p>
          <a:p>
            <a:r>
              <a:rPr lang="en-US" dirty="0" smtClean="0"/>
              <a:t>For the non-isolated system, we added in pumps and resistance from the pipes to get a more general equation which describes the general features of fluid systems: </a:t>
            </a:r>
            <a:endParaRPr lang="en-US" dirty="0"/>
          </a:p>
        </p:txBody>
      </p:sp>
      <p:sp>
        <p:nvSpPr>
          <p:cNvPr id="5" name="TextBox 4"/>
          <p:cNvSpPr txBox="1"/>
          <p:nvPr/>
        </p:nvSpPr>
        <p:spPr>
          <a:xfrm>
            <a:off x="228600" y="4038600"/>
            <a:ext cx="8534400" cy="923330"/>
          </a:xfrm>
          <a:prstGeom prst="rect">
            <a:avLst/>
          </a:prstGeom>
          <a:noFill/>
        </p:spPr>
        <p:txBody>
          <a:bodyPr wrap="square" rtlCol="0">
            <a:spAutoFit/>
          </a:bodyPr>
          <a:lstStyle/>
          <a:p>
            <a:r>
              <a:rPr lang="en-US" dirty="0" smtClean="0"/>
              <a:t>In this lecture, instead of dividing by volume, we will divide the energy by the electric charge. This again gives us an intensive energy density equation which now describes the behavior of electrical circuits.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2400"/>
            <a:ext cx="5292154" cy="646331"/>
          </a:xfrm>
          <a:prstGeom prst="rect">
            <a:avLst/>
          </a:prstGeom>
          <a:noFill/>
        </p:spPr>
        <p:txBody>
          <a:bodyPr wrap="none" rtlCol="0">
            <a:spAutoFit/>
          </a:bodyPr>
          <a:lstStyle/>
          <a:p>
            <a:r>
              <a:rPr lang="en-US" sz="3600" dirty="0" smtClean="0"/>
              <a:t>Household Electrical Power</a:t>
            </a:r>
            <a:endParaRPr lang="en-US" sz="3600" dirty="0"/>
          </a:p>
        </p:txBody>
      </p:sp>
      <p:sp>
        <p:nvSpPr>
          <p:cNvPr id="3" name="TextBox 2"/>
          <p:cNvSpPr txBox="1"/>
          <p:nvPr/>
        </p:nvSpPr>
        <p:spPr>
          <a:xfrm>
            <a:off x="1066800" y="5715000"/>
            <a:ext cx="2057400" cy="369332"/>
          </a:xfrm>
          <a:prstGeom prst="rect">
            <a:avLst/>
          </a:prstGeom>
          <a:noFill/>
          <a:ln>
            <a:solidFill>
              <a:srgbClr val="00B050"/>
            </a:solidFill>
          </a:ln>
        </p:spPr>
        <p:txBody>
          <a:bodyPr wrap="square" rtlCol="0">
            <a:spAutoFit/>
          </a:bodyPr>
          <a:lstStyle/>
          <a:p>
            <a:r>
              <a:rPr lang="en-US" dirty="0" smtClean="0">
                <a:solidFill>
                  <a:srgbClr val="00B050"/>
                </a:solidFill>
              </a:rPr>
              <a:t>DEMO: Utility Box</a:t>
            </a:r>
            <a:endParaRPr lang="en-US" dirty="0">
              <a:solidFill>
                <a:srgbClr val="00B050"/>
              </a:solidFill>
            </a:endParaRPr>
          </a:p>
        </p:txBody>
      </p:sp>
      <p:pic>
        <p:nvPicPr>
          <p:cNvPr id="76802" name="Picture 2"/>
          <p:cNvPicPr>
            <a:picLocks noChangeAspect="1" noChangeArrowheads="1"/>
          </p:cNvPicPr>
          <p:nvPr/>
        </p:nvPicPr>
        <p:blipFill>
          <a:blip r:embed="rId2" cstate="print"/>
          <a:srcRect/>
          <a:stretch>
            <a:fillRect/>
          </a:stretch>
        </p:blipFill>
        <p:spPr bwMode="auto">
          <a:xfrm>
            <a:off x="228600" y="1219200"/>
            <a:ext cx="4286250" cy="3219450"/>
          </a:xfrm>
          <a:prstGeom prst="rect">
            <a:avLst/>
          </a:prstGeom>
          <a:noFill/>
          <a:ln w="9525">
            <a:noFill/>
            <a:miter lim="800000"/>
            <a:headEnd/>
            <a:tailEnd/>
          </a:ln>
        </p:spPr>
      </p:pic>
      <p:sp>
        <p:nvSpPr>
          <p:cNvPr id="6" name="TextBox 5"/>
          <p:cNvSpPr txBox="1"/>
          <p:nvPr/>
        </p:nvSpPr>
        <p:spPr>
          <a:xfrm>
            <a:off x="4724400" y="1066800"/>
            <a:ext cx="4038600" cy="5078313"/>
          </a:xfrm>
          <a:prstGeom prst="rect">
            <a:avLst/>
          </a:prstGeom>
          <a:noFill/>
        </p:spPr>
        <p:txBody>
          <a:bodyPr wrap="square" rtlCol="0">
            <a:spAutoFit/>
          </a:bodyPr>
          <a:lstStyle/>
          <a:p>
            <a:r>
              <a:rPr lang="en-US" dirty="0" smtClean="0"/>
              <a:t>Household power is delivered as AC power. </a:t>
            </a:r>
          </a:p>
          <a:p>
            <a:endParaRPr lang="en-US" dirty="0" smtClean="0"/>
          </a:p>
          <a:p>
            <a:r>
              <a:rPr lang="en-US" dirty="0" smtClean="0"/>
              <a:t>In the North America, standard electrical outlets have 110  </a:t>
            </a:r>
            <a:r>
              <a:rPr lang="en-US" dirty="0" err="1" smtClean="0"/>
              <a:t>V</a:t>
            </a:r>
            <a:r>
              <a:rPr lang="en-US" baseline="-25000" dirty="0" err="1" smtClean="0"/>
              <a:t>rms</a:t>
            </a:r>
            <a:r>
              <a:rPr lang="en-US" dirty="0" smtClean="0"/>
              <a:t> at 60 Hz.</a:t>
            </a:r>
          </a:p>
          <a:p>
            <a:endParaRPr lang="en-US" dirty="0" smtClean="0"/>
          </a:p>
          <a:p>
            <a:r>
              <a:rPr lang="en-US" dirty="0" smtClean="0"/>
              <a:t>Much of the rest of the world uses 220 V at 50 Hz.</a:t>
            </a:r>
          </a:p>
          <a:p>
            <a:endParaRPr lang="en-US" dirty="0" smtClean="0"/>
          </a:p>
          <a:p>
            <a:r>
              <a:rPr lang="en-US" dirty="0" smtClean="0"/>
              <a:t>Transmission lines carry power from plants at several thousand volts. This is stepped down at a series using a series of transformers. The final stage is in your breaker box at the power meter. There is a center tapped transformer. Taking either lead to ground gets the 110 V. For more energy demanding appliances, one can wire both leads to get 220 V.</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52400"/>
            <a:ext cx="3259739" cy="646331"/>
          </a:xfrm>
          <a:prstGeom prst="rect">
            <a:avLst/>
          </a:prstGeom>
          <a:noFill/>
        </p:spPr>
        <p:txBody>
          <a:bodyPr wrap="none" rtlCol="0">
            <a:spAutoFit/>
          </a:bodyPr>
          <a:lstStyle/>
          <a:p>
            <a:r>
              <a:rPr lang="en-US" sz="3600" dirty="0" smtClean="0"/>
              <a:t>Announcements</a:t>
            </a:r>
            <a:endParaRPr lang="en-US" sz="3600" dirty="0"/>
          </a:p>
        </p:txBody>
      </p:sp>
      <p:sp>
        <p:nvSpPr>
          <p:cNvPr id="3" name="TextBox 2"/>
          <p:cNvSpPr txBox="1"/>
          <p:nvPr/>
        </p:nvSpPr>
        <p:spPr>
          <a:xfrm>
            <a:off x="685800" y="1600200"/>
            <a:ext cx="7848600" cy="1200329"/>
          </a:xfrm>
          <a:prstGeom prst="rect">
            <a:avLst/>
          </a:prstGeom>
          <a:noFill/>
        </p:spPr>
        <p:txBody>
          <a:bodyPr wrap="square" rtlCol="0">
            <a:spAutoFit/>
          </a:bodyPr>
          <a:lstStyle/>
          <a:p>
            <a:r>
              <a:rPr lang="en-US" dirty="0" smtClean="0"/>
              <a:t>Remember the MLK day Holiday. </a:t>
            </a:r>
          </a:p>
          <a:p>
            <a:r>
              <a:rPr lang="en-US" dirty="0" smtClean="0"/>
              <a:t>Section 01 (Marcus) does not meet on Friday. No sections meet on Monday or Tuesday.</a:t>
            </a:r>
          </a:p>
          <a:p>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400"/>
            <a:ext cx="3807324" cy="646331"/>
          </a:xfrm>
          <a:prstGeom prst="rect">
            <a:avLst/>
          </a:prstGeom>
          <a:noFill/>
        </p:spPr>
        <p:txBody>
          <a:bodyPr wrap="none" rtlCol="0">
            <a:spAutoFit/>
          </a:bodyPr>
          <a:lstStyle/>
          <a:p>
            <a:r>
              <a:rPr lang="en-US" sz="3600" dirty="0" smtClean="0"/>
              <a:t>Death by Electricity</a:t>
            </a:r>
            <a:endParaRPr lang="en-US" sz="3600" dirty="0"/>
          </a:p>
        </p:txBody>
      </p:sp>
      <p:pic>
        <p:nvPicPr>
          <p:cNvPr id="77826" name="Picture 2"/>
          <p:cNvPicPr>
            <a:picLocks noChangeAspect="1" noChangeArrowheads="1"/>
          </p:cNvPicPr>
          <p:nvPr/>
        </p:nvPicPr>
        <p:blipFill>
          <a:blip r:embed="rId2" cstate="print"/>
          <a:srcRect/>
          <a:stretch>
            <a:fillRect/>
          </a:stretch>
        </p:blipFill>
        <p:spPr bwMode="auto">
          <a:xfrm>
            <a:off x="2057400" y="2209800"/>
            <a:ext cx="4762500" cy="3190875"/>
          </a:xfrm>
          <a:prstGeom prst="rect">
            <a:avLst/>
          </a:prstGeom>
          <a:noFill/>
          <a:ln w="9525">
            <a:noFill/>
            <a:miter lim="800000"/>
            <a:headEnd/>
            <a:tailEnd/>
          </a:ln>
        </p:spPr>
      </p:pic>
      <p:sp>
        <p:nvSpPr>
          <p:cNvPr id="4" name="TextBox 3"/>
          <p:cNvSpPr txBox="1"/>
          <p:nvPr/>
        </p:nvSpPr>
        <p:spPr>
          <a:xfrm>
            <a:off x="2209800" y="1524000"/>
            <a:ext cx="4019690" cy="369332"/>
          </a:xfrm>
          <a:prstGeom prst="rect">
            <a:avLst/>
          </a:prstGeom>
          <a:noFill/>
        </p:spPr>
        <p:txBody>
          <a:bodyPr wrap="none" rtlCol="0">
            <a:spAutoFit/>
          </a:bodyPr>
          <a:lstStyle/>
          <a:p>
            <a:r>
              <a:rPr lang="en-US" dirty="0" smtClean="0"/>
              <a:t>It’s the current that kills not the voltage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28600" y="1219200"/>
            <a:ext cx="8482431" cy="4693919"/>
            <a:chOff x="204367" y="1371601"/>
            <a:chExt cx="8482431" cy="4693919"/>
          </a:xfrm>
        </p:grpSpPr>
        <p:sp>
          <p:nvSpPr>
            <p:cNvPr id="2" name="Content Placeholder 2"/>
            <p:cNvSpPr txBox="1">
              <a:spLocks/>
            </p:cNvSpPr>
            <p:nvPr/>
          </p:nvSpPr>
          <p:spPr>
            <a:xfrm>
              <a:off x="204367" y="1371601"/>
              <a:ext cx="8482431" cy="917012"/>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Fluid systems and electrical circuits are analogous: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ounded Rectangle 2"/>
            <p:cNvSpPr/>
            <p:nvPr/>
          </p:nvSpPr>
          <p:spPr>
            <a:xfrm>
              <a:off x="830123" y="310896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Friction</a:t>
              </a:r>
              <a:endParaRPr lang="en-US" sz="2400" b="1" dirty="0">
                <a:solidFill>
                  <a:schemeClr val="tx1"/>
                </a:solidFill>
              </a:endParaRPr>
            </a:p>
          </p:txBody>
        </p:sp>
        <p:sp>
          <p:nvSpPr>
            <p:cNvPr id="4" name="Rounded Rectangle 3"/>
            <p:cNvSpPr/>
            <p:nvPr/>
          </p:nvSpPr>
          <p:spPr>
            <a:xfrm>
              <a:off x="5402123" y="310896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Battery</a:t>
              </a:r>
              <a:endParaRPr lang="en-US" sz="2400" b="1" dirty="0">
                <a:solidFill>
                  <a:schemeClr val="tx1"/>
                </a:solidFill>
              </a:endParaRPr>
            </a:p>
          </p:txBody>
        </p:sp>
        <p:sp>
          <p:nvSpPr>
            <p:cNvPr id="5" name="Rounded Rectangle 4"/>
            <p:cNvSpPr/>
            <p:nvPr/>
          </p:nvSpPr>
          <p:spPr>
            <a:xfrm>
              <a:off x="830123" y="374904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Pump</a:t>
              </a:r>
              <a:endParaRPr lang="en-US" sz="2400" b="1" dirty="0">
                <a:solidFill>
                  <a:schemeClr val="tx1"/>
                </a:solidFill>
              </a:endParaRPr>
            </a:p>
          </p:txBody>
        </p:sp>
        <p:sp>
          <p:nvSpPr>
            <p:cNvPr id="6" name="Rounded Rectangle 5"/>
            <p:cNvSpPr/>
            <p:nvPr/>
          </p:nvSpPr>
          <p:spPr>
            <a:xfrm>
              <a:off x="5402123" y="438912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Resistance</a:t>
              </a:r>
              <a:endParaRPr lang="en-US" sz="2400" b="1" dirty="0">
                <a:solidFill>
                  <a:schemeClr val="tx1"/>
                </a:solidFill>
              </a:endParaRPr>
            </a:p>
          </p:txBody>
        </p:sp>
        <p:sp>
          <p:nvSpPr>
            <p:cNvPr id="7" name="Rounded Rectangle 6"/>
            <p:cNvSpPr/>
            <p:nvPr/>
          </p:nvSpPr>
          <p:spPr>
            <a:xfrm>
              <a:off x="830123" y="246888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Pipe</a:t>
              </a:r>
              <a:endParaRPr lang="en-US" sz="2400" b="1" dirty="0">
                <a:solidFill>
                  <a:schemeClr val="tx1"/>
                </a:solidFill>
              </a:endParaRPr>
            </a:p>
          </p:txBody>
        </p:sp>
        <p:sp>
          <p:nvSpPr>
            <p:cNvPr id="8" name="Rounded Rectangle 7"/>
            <p:cNvSpPr/>
            <p:nvPr/>
          </p:nvSpPr>
          <p:spPr>
            <a:xfrm>
              <a:off x="5402123" y="246888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Wire</a:t>
              </a:r>
              <a:endParaRPr lang="en-US" sz="2400" b="1" dirty="0">
                <a:solidFill>
                  <a:schemeClr val="tx1"/>
                </a:solidFill>
              </a:endParaRPr>
            </a:p>
          </p:txBody>
        </p:sp>
        <p:sp>
          <p:nvSpPr>
            <p:cNvPr id="9" name="Rounded Rectangle 8"/>
            <p:cNvSpPr/>
            <p:nvPr/>
          </p:nvSpPr>
          <p:spPr>
            <a:xfrm>
              <a:off x="830123" y="438912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Head</a:t>
              </a:r>
              <a:endParaRPr lang="en-US" sz="2400" b="1" dirty="0">
                <a:solidFill>
                  <a:schemeClr val="tx1"/>
                </a:solidFill>
              </a:endParaRPr>
            </a:p>
          </p:txBody>
        </p:sp>
        <p:sp>
          <p:nvSpPr>
            <p:cNvPr id="10" name="Rounded Rectangle 9"/>
            <p:cNvSpPr/>
            <p:nvPr/>
          </p:nvSpPr>
          <p:spPr>
            <a:xfrm>
              <a:off x="5402123" y="374904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Voltage</a:t>
              </a:r>
              <a:endParaRPr lang="en-US" sz="2400" b="1" dirty="0">
                <a:solidFill>
                  <a:schemeClr val="tx1"/>
                </a:solidFill>
              </a:endParaRPr>
            </a:p>
          </p:txBody>
        </p:sp>
        <p:cxnSp>
          <p:nvCxnSpPr>
            <p:cNvPr id="11" name="Straight Connector 10"/>
            <p:cNvCxnSpPr>
              <a:stCxn id="7" idx="3"/>
              <a:endCxn id="8" idx="1"/>
            </p:cNvCxnSpPr>
            <p:nvPr/>
          </p:nvCxnSpPr>
          <p:spPr>
            <a:xfrm>
              <a:off x="3657600" y="2667000"/>
              <a:ext cx="1744523" cy="0"/>
            </a:xfrm>
            <a:prstGeom prst="line">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 idx="3"/>
              <a:endCxn id="6" idx="1"/>
            </p:cNvCxnSpPr>
            <p:nvPr/>
          </p:nvCxnSpPr>
          <p:spPr>
            <a:xfrm>
              <a:off x="3657600" y="3307080"/>
              <a:ext cx="1744523" cy="1280160"/>
            </a:xfrm>
            <a:prstGeom prst="line">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3"/>
              <a:endCxn id="4" idx="1"/>
            </p:cNvCxnSpPr>
            <p:nvPr/>
          </p:nvCxnSpPr>
          <p:spPr>
            <a:xfrm flipV="1">
              <a:off x="3657600" y="3307080"/>
              <a:ext cx="1744523" cy="640080"/>
            </a:xfrm>
            <a:prstGeom prst="line">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3"/>
              <a:endCxn id="10" idx="1"/>
            </p:cNvCxnSpPr>
            <p:nvPr/>
          </p:nvCxnSpPr>
          <p:spPr>
            <a:xfrm flipV="1">
              <a:off x="3657600" y="3947160"/>
              <a:ext cx="1744523" cy="640080"/>
            </a:xfrm>
            <a:prstGeom prst="line">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10830" y="502920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Charge</a:t>
              </a:r>
              <a:endParaRPr lang="en-US" sz="2400" b="1" dirty="0">
                <a:solidFill>
                  <a:schemeClr val="tx1"/>
                </a:solidFill>
              </a:endParaRPr>
            </a:p>
          </p:txBody>
        </p:sp>
        <p:sp>
          <p:nvSpPr>
            <p:cNvPr id="16" name="Rounded Rectangle 15"/>
            <p:cNvSpPr/>
            <p:nvPr/>
          </p:nvSpPr>
          <p:spPr>
            <a:xfrm>
              <a:off x="838830" y="502920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Fluid</a:t>
              </a:r>
              <a:endParaRPr lang="en-US" sz="2400" b="1" dirty="0">
                <a:solidFill>
                  <a:schemeClr val="tx1"/>
                </a:solidFill>
              </a:endParaRPr>
            </a:p>
          </p:txBody>
        </p:sp>
        <p:sp>
          <p:nvSpPr>
            <p:cNvPr id="17" name="Rounded Rectangle 16"/>
            <p:cNvSpPr/>
            <p:nvPr/>
          </p:nvSpPr>
          <p:spPr>
            <a:xfrm>
              <a:off x="5393411" y="566928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Current</a:t>
              </a:r>
              <a:endParaRPr lang="en-US" sz="2400" b="1" dirty="0">
                <a:solidFill>
                  <a:schemeClr val="tx1"/>
                </a:solidFill>
              </a:endParaRPr>
            </a:p>
          </p:txBody>
        </p:sp>
        <p:sp>
          <p:nvSpPr>
            <p:cNvPr id="18" name="Rounded Rectangle 17"/>
            <p:cNvSpPr/>
            <p:nvPr/>
          </p:nvSpPr>
          <p:spPr>
            <a:xfrm>
              <a:off x="821411" y="5669280"/>
              <a:ext cx="2827477" cy="396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b="1" dirty="0" smtClean="0">
                  <a:solidFill>
                    <a:schemeClr val="tx1"/>
                  </a:solidFill>
                </a:rPr>
                <a:t>Flow Rate</a:t>
              </a:r>
              <a:endParaRPr lang="en-US" sz="2400" b="1" dirty="0">
                <a:solidFill>
                  <a:schemeClr val="tx1"/>
                </a:solidFill>
              </a:endParaRPr>
            </a:p>
          </p:txBody>
        </p:sp>
        <p:cxnSp>
          <p:nvCxnSpPr>
            <p:cNvPr id="19" name="Straight Connector 18"/>
            <p:cNvCxnSpPr>
              <a:stCxn id="16" idx="3"/>
              <a:endCxn id="15" idx="1"/>
            </p:cNvCxnSpPr>
            <p:nvPr/>
          </p:nvCxnSpPr>
          <p:spPr>
            <a:xfrm>
              <a:off x="3666307" y="5227320"/>
              <a:ext cx="1744523" cy="0"/>
            </a:xfrm>
            <a:prstGeom prst="line">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3"/>
              <a:endCxn id="17" idx="1"/>
            </p:cNvCxnSpPr>
            <p:nvPr/>
          </p:nvCxnSpPr>
          <p:spPr>
            <a:xfrm>
              <a:off x="3648888" y="5867400"/>
              <a:ext cx="1744523" cy="0"/>
            </a:xfrm>
            <a:prstGeom prst="line">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143000" y="152400"/>
            <a:ext cx="6563335" cy="646331"/>
          </a:xfrm>
          <a:prstGeom prst="rect">
            <a:avLst/>
          </a:prstGeom>
          <a:noFill/>
        </p:spPr>
        <p:txBody>
          <a:bodyPr wrap="none" rtlCol="0">
            <a:spAutoFit/>
          </a:bodyPr>
          <a:lstStyle/>
          <a:p>
            <a:r>
              <a:rPr lang="en-US" sz="3600" dirty="0" smtClean="0"/>
              <a:t>Comparison of Fluids to Electricity</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2400"/>
            <a:ext cx="4941417" cy="646331"/>
          </a:xfrm>
          <a:prstGeom prst="rect">
            <a:avLst/>
          </a:prstGeom>
          <a:noFill/>
        </p:spPr>
        <p:txBody>
          <a:bodyPr wrap="none" rtlCol="0">
            <a:spAutoFit/>
          </a:bodyPr>
          <a:lstStyle/>
          <a:p>
            <a:r>
              <a:rPr lang="en-US" sz="3600" dirty="0" smtClean="0"/>
              <a:t>Units of Electrical Circuits</a:t>
            </a:r>
            <a:endParaRPr lang="en-US" sz="3600" dirty="0"/>
          </a:p>
        </p:txBody>
      </p:sp>
      <p:graphicFrame>
        <p:nvGraphicFramePr>
          <p:cNvPr id="6" name="Table 5"/>
          <p:cNvGraphicFramePr>
            <a:graphicFrameLocks noGrp="1"/>
          </p:cNvGraphicFramePr>
          <p:nvPr/>
        </p:nvGraphicFramePr>
        <p:xfrm>
          <a:off x="1219200" y="1295400"/>
          <a:ext cx="6409055" cy="4851400"/>
        </p:xfrm>
        <a:graphic>
          <a:graphicData uri="http://schemas.openxmlformats.org/drawingml/2006/table">
            <a:tbl>
              <a:tblPr firstRow="1" bandRow="1">
                <a:tableStyleId>{5C22544A-7EE6-4342-B048-85BDC9FD1C3A}</a:tableStyleId>
              </a:tblPr>
              <a:tblGrid>
                <a:gridCol w="1524000"/>
                <a:gridCol w="1524000"/>
                <a:gridCol w="1837055"/>
                <a:gridCol w="1524000"/>
              </a:tblGrid>
              <a:tr h="370840">
                <a:tc>
                  <a:txBody>
                    <a:bodyPr/>
                    <a:lstStyle/>
                    <a:p>
                      <a:r>
                        <a:rPr lang="en-US" dirty="0" smtClean="0"/>
                        <a:t>Quantity</a:t>
                      </a:r>
                      <a:endParaRPr lang="en-US" dirty="0"/>
                    </a:p>
                  </a:txBody>
                  <a:tcPr/>
                </a:tc>
                <a:tc>
                  <a:txBody>
                    <a:bodyPr/>
                    <a:lstStyle/>
                    <a:p>
                      <a:r>
                        <a:rPr lang="en-US" dirty="0" smtClean="0"/>
                        <a:t>Unit</a:t>
                      </a:r>
                      <a:endParaRPr lang="en-US" dirty="0"/>
                    </a:p>
                  </a:txBody>
                  <a:tcPr/>
                </a:tc>
                <a:tc>
                  <a:txBody>
                    <a:bodyPr/>
                    <a:lstStyle/>
                    <a:p>
                      <a:r>
                        <a:rPr lang="en-US" dirty="0" smtClean="0"/>
                        <a:t>Definition</a:t>
                      </a:r>
                      <a:endParaRPr lang="en-US" dirty="0"/>
                    </a:p>
                  </a:txBody>
                  <a:tcPr/>
                </a:tc>
                <a:tc>
                  <a:txBody>
                    <a:bodyPr/>
                    <a:lstStyle/>
                    <a:p>
                      <a:r>
                        <a:rPr lang="en-US" dirty="0" smtClean="0"/>
                        <a:t>Dimensions</a:t>
                      </a:r>
                      <a:endParaRPr lang="en-US" dirty="0"/>
                    </a:p>
                  </a:txBody>
                  <a:tcPr/>
                </a:tc>
              </a:tr>
              <a:tr h="370840">
                <a:tc>
                  <a:txBody>
                    <a:bodyPr/>
                    <a:lstStyle/>
                    <a:p>
                      <a:r>
                        <a:rPr lang="en-US" dirty="0" smtClean="0"/>
                        <a:t>Electric Charge (</a:t>
                      </a:r>
                      <a:r>
                        <a:rPr lang="en-US" i="1" dirty="0" smtClean="0"/>
                        <a:t>q</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Coulomb </a:t>
                      </a:r>
                      <a:r>
                        <a:rPr lang="en-US" i="0" dirty="0" smtClean="0"/>
                        <a:t>(C)</a:t>
                      </a:r>
                    </a:p>
                    <a:p>
                      <a:endParaRPr lang="en-US" dirty="0"/>
                    </a:p>
                  </a:txBody>
                  <a:tcPr/>
                </a:tc>
                <a:tc>
                  <a:txBody>
                    <a:bodyPr/>
                    <a:lstStyle/>
                    <a:p>
                      <a:r>
                        <a:rPr lang="en-US" dirty="0" smtClean="0"/>
                        <a:t>1</a:t>
                      </a:r>
                      <a:r>
                        <a:rPr lang="en-US" baseline="0" dirty="0" smtClean="0"/>
                        <a:t> e = 1.6 x 10</a:t>
                      </a:r>
                      <a:r>
                        <a:rPr lang="en-US" baseline="30000" dirty="0" smtClean="0"/>
                        <a:t>-19</a:t>
                      </a:r>
                      <a:r>
                        <a:rPr lang="en-US" baseline="0" dirty="0" smtClean="0"/>
                        <a:t> C</a:t>
                      </a:r>
                      <a:endParaRPr lang="en-US" dirty="0"/>
                    </a:p>
                  </a:txBody>
                  <a:tcPr/>
                </a:tc>
                <a:tc>
                  <a:txBody>
                    <a:bodyPr/>
                    <a:lstStyle/>
                    <a:p>
                      <a:r>
                        <a:rPr lang="en-US" dirty="0" smtClean="0"/>
                        <a:t>1 C</a:t>
                      </a:r>
                      <a:endParaRPr lang="en-US" dirty="0"/>
                    </a:p>
                  </a:txBody>
                  <a:tcPr/>
                </a:tc>
              </a:tr>
              <a:tr h="370840">
                <a:tc>
                  <a:txBody>
                    <a:bodyPr/>
                    <a:lstStyle/>
                    <a:p>
                      <a:r>
                        <a:rPr lang="en-US" dirty="0" smtClean="0"/>
                        <a:t>Energy (</a:t>
                      </a:r>
                      <a:r>
                        <a:rPr lang="en-US" i="1" dirty="0" smtClean="0"/>
                        <a:t>E</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Joule </a:t>
                      </a:r>
                      <a:r>
                        <a:rPr lang="en-US" i="0" dirty="0" smtClean="0"/>
                        <a:t>(J)</a:t>
                      </a:r>
                    </a:p>
                    <a:p>
                      <a:endParaRPr lang="en-US" dirty="0"/>
                    </a:p>
                  </a:txBody>
                  <a:tcPr/>
                </a:tc>
                <a:tc>
                  <a:txBody>
                    <a:bodyPr/>
                    <a:lstStyle/>
                    <a:p>
                      <a:r>
                        <a:rPr lang="en-US" dirty="0" smtClean="0"/>
                        <a:t>1 Nm</a:t>
                      </a:r>
                      <a:endParaRPr lang="en-US" dirty="0"/>
                    </a:p>
                  </a:txBody>
                  <a:tcPr/>
                </a:tc>
                <a:tc>
                  <a:txBody>
                    <a:bodyPr/>
                    <a:lstStyle/>
                    <a:p>
                      <a:r>
                        <a:rPr lang="en-US" i="0" dirty="0" smtClean="0"/>
                        <a:t> 1 kg m</a:t>
                      </a:r>
                      <a:r>
                        <a:rPr lang="en-US" i="0" baseline="30000" dirty="0" smtClean="0"/>
                        <a:t>2</a:t>
                      </a:r>
                      <a:r>
                        <a:rPr lang="en-US" i="0" dirty="0" smtClean="0"/>
                        <a:t> / s</a:t>
                      </a:r>
                      <a:r>
                        <a:rPr lang="en-US" i="0" baseline="30000" dirty="0" smtClean="0"/>
                        <a:t>2</a:t>
                      </a:r>
                      <a:r>
                        <a:rPr lang="en-US" i="0" dirty="0" smtClean="0"/>
                        <a:t> </a:t>
                      </a:r>
                      <a:endParaRPr lang="en-US" i="0" dirty="0"/>
                    </a:p>
                  </a:txBody>
                  <a:tcPr/>
                </a:tc>
              </a:tr>
              <a:tr h="370840">
                <a:tc>
                  <a:txBody>
                    <a:bodyPr/>
                    <a:lstStyle/>
                    <a:p>
                      <a:r>
                        <a:rPr lang="en-US" dirty="0" smtClean="0"/>
                        <a:t>Electric</a:t>
                      </a:r>
                      <a:r>
                        <a:rPr lang="en-US" baseline="0" dirty="0" smtClean="0"/>
                        <a:t> </a:t>
                      </a:r>
                      <a:r>
                        <a:rPr lang="en-US" baseline="0" dirty="0" err="1" smtClean="0"/>
                        <a:t>Potenial</a:t>
                      </a:r>
                      <a:r>
                        <a:rPr lang="en-US" baseline="0" dirty="0" smtClean="0"/>
                        <a:t> (</a:t>
                      </a:r>
                      <a:r>
                        <a:rPr lang="en-US" i="1" baseline="0" dirty="0" smtClean="0"/>
                        <a:t>V</a:t>
                      </a:r>
                      <a:r>
                        <a:rPr lang="en-US" baseline="0"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Volt </a:t>
                      </a:r>
                      <a:r>
                        <a:rPr lang="en-US" b="0" i="0" dirty="0" smtClean="0"/>
                        <a:t>(V)</a:t>
                      </a:r>
                    </a:p>
                    <a:p>
                      <a:endParaRPr lang="en-US" dirty="0"/>
                    </a:p>
                  </a:txBody>
                  <a:tcPr/>
                </a:tc>
                <a:tc>
                  <a:txBody>
                    <a:bodyPr/>
                    <a:lstStyle/>
                    <a:p>
                      <a:r>
                        <a:rPr lang="en-US" dirty="0" smtClean="0"/>
                        <a:t>1 V = 1 J/C</a:t>
                      </a:r>
                      <a:endParaRPr lang="en-US" dirty="0"/>
                    </a:p>
                  </a:txBody>
                  <a:tcPr/>
                </a:tc>
                <a:tc>
                  <a:txBody>
                    <a:bodyPr/>
                    <a:lstStyle/>
                    <a:p>
                      <a:r>
                        <a:rPr lang="en-US" i="0" dirty="0" smtClean="0"/>
                        <a:t>1 kg m</a:t>
                      </a:r>
                      <a:r>
                        <a:rPr lang="en-US" i="0" baseline="30000" dirty="0" smtClean="0"/>
                        <a:t>2</a:t>
                      </a:r>
                      <a:r>
                        <a:rPr lang="en-US" i="0" dirty="0" smtClean="0"/>
                        <a:t> / s</a:t>
                      </a:r>
                      <a:r>
                        <a:rPr lang="en-US" i="0" baseline="30000" dirty="0" smtClean="0"/>
                        <a:t>2</a:t>
                      </a:r>
                      <a:r>
                        <a:rPr lang="en-US" i="0" dirty="0" smtClean="0"/>
                        <a:t> C</a:t>
                      </a:r>
                      <a:endParaRPr lang="en-US" i="0" dirty="0"/>
                    </a:p>
                  </a:txBody>
                  <a:tcPr/>
                </a:tc>
              </a:tr>
              <a:tr h="370840">
                <a:tc>
                  <a:txBody>
                    <a:bodyPr/>
                    <a:lstStyle/>
                    <a:p>
                      <a:r>
                        <a:rPr lang="en-US" dirty="0" smtClean="0"/>
                        <a:t>Electric Resistance (</a:t>
                      </a:r>
                      <a:r>
                        <a:rPr lang="en-US" i="1" dirty="0" smtClean="0"/>
                        <a:t>R</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Ohm </a:t>
                      </a:r>
                      <a:r>
                        <a:rPr lang="en-US" i="0" dirty="0" smtClean="0"/>
                        <a:t>(</a:t>
                      </a:r>
                      <a:r>
                        <a:rPr lang="en-US" i="0" dirty="0" smtClean="0">
                          <a:latin typeface="Symbol" pitchFamily="18" charset="2"/>
                        </a:rPr>
                        <a:t>W</a:t>
                      </a:r>
                      <a:r>
                        <a:rPr lang="en-US" i="0" dirty="0" smtClean="0"/>
                        <a:t>)</a:t>
                      </a:r>
                    </a:p>
                    <a:p>
                      <a:endParaRPr lang="en-US" dirty="0"/>
                    </a:p>
                  </a:txBody>
                  <a:tcPr/>
                </a:tc>
                <a:tc>
                  <a:txBody>
                    <a:bodyPr/>
                    <a:lstStyle/>
                    <a:p>
                      <a:r>
                        <a:rPr lang="en-US" dirty="0" smtClean="0"/>
                        <a:t>1 </a:t>
                      </a:r>
                      <a:r>
                        <a:rPr lang="en-US" dirty="0" smtClean="0">
                          <a:latin typeface="Symbol" pitchFamily="18" charset="2"/>
                        </a:rPr>
                        <a:t>W</a:t>
                      </a:r>
                      <a:r>
                        <a:rPr lang="en-US" dirty="0" smtClean="0"/>
                        <a:t> = 1 V/A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 1 kg m</a:t>
                      </a:r>
                      <a:r>
                        <a:rPr lang="en-US" i="0" baseline="30000" dirty="0" smtClean="0"/>
                        <a:t>2</a:t>
                      </a:r>
                      <a:r>
                        <a:rPr lang="en-US" i="0" dirty="0" smtClean="0"/>
                        <a:t> / sC</a:t>
                      </a:r>
                      <a:r>
                        <a:rPr lang="en-US" i="0" baseline="30000" dirty="0" smtClean="0"/>
                        <a:t>2</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txBody>
                  <a:tcPr/>
                </a:tc>
              </a:tr>
              <a:tr h="370840">
                <a:tc>
                  <a:txBody>
                    <a:bodyPr/>
                    <a:lstStyle/>
                    <a:p>
                      <a:r>
                        <a:rPr lang="en-US" dirty="0" smtClean="0"/>
                        <a:t>Electric Current (</a:t>
                      </a:r>
                      <a:r>
                        <a:rPr lang="en-US" i="1" dirty="0" smtClean="0"/>
                        <a:t>I</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Ampere </a:t>
                      </a:r>
                      <a:r>
                        <a:rPr lang="en-US" i="0" dirty="0" smtClean="0"/>
                        <a:t>(A)</a:t>
                      </a:r>
                    </a:p>
                    <a:p>
                      <a:endParaRPr lang="en-US" dirty="0"/>
                    </a:p>
                  </a:txBody>
                  <a:tcPr/>
                </a:tc>
                <a:tc>
                  <a:txBody>
                    <a:bodyPr/>
                    <a:lstStyle/>
                    <a:p>
                      <a:r>
                        <a:rPr lang="en-US" dirty="0" smtClean="0"/>
                        <a:t>1A = 1 C/s</a:t>
                      </a:r>
                      <a:endParaRPr lang="en-US" dirty="0"/>
                    </a:p>
                  </a:txBody>
                  <a:tcPr/>
                </a:tc>
                <a:tc>
                  <a:txBody>
                    <a:bodyPr/>
                    <a:lstStyle/>
                    <a:p>
                      <a:r>
                        <a:rPr lang="en-US" dirty="0" smtClean="0"/>
                        <a:t>1</a:t>
                      </a:r>
                      <a:r>
                        <a:rPr lang="en-US" baseline="0" dirty="0" smtClean="0"/>
                        <a:t> C/s</a:t>
                      </a:r>
                      <a:endParaRPr lang="en-US" dirty="0"/>
                    </a:p>
                  </a:txBody>
                  <a:tcPr/>
                </a:tc>
              </a:tr>
              <a:tr h="370840">
                <a:tc>
                  <a:txBody>
                    <a:bodyPr/>
                    <a:lstStyle/>
                    <a:p>
                      <a:r>
                        <a:rPr lang="en-US" dirty="0" smtClean="0"/>
                        <a:t>Power (</a:t>
                      </a:r>
                      <a:r>
                        <a:rPr lang="en-US" i="1" dirty="0" smtClean="0"/>
                        <a:t>P</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Watt </a:t>
                      </a:r>
                      <a:r>
                        <a:rPr lang="en-US" i="0" dirty="0" smtClean="0"/>
                        <a:t>(W)</a:t>
                      </a:r>
                    </a:p>
                    <a:p>
                      <a:endParaRPr lang="en-US" dirty="0"/>
                    </a:p>
                  </a:txBody>
                  <a:tcPr/>
                </a:tc>
                <a:tc>
                  <a:txBody>
                    <a:bodyPr/>
                    <a:lstStyle/>
                    <a:p>
                      <a:r>
                        <a:rPr lang="en-US" dirty="0" smtClean="0"/>
                        <a:t>1 W = 1 J/s</a:t>
                      </a:r>
                      <a:endParaRPr lang="en-US" dirty="0"/>
                    </a:p>
                  </a:txBody>
                  <a:tcPr/>
                </a:tc>
                <a:tc>
                  <a:txBody>
                    <a:bodyPr/>
                    <a:lstStyle/>
                    <a:p>
                      <a:r>
                        <a:rPr lang="en-US" i="0" dirty="0" smtClean="0"/>
                        <a:t>1 kg m</a:t>
                      </a:r>
                      <a:r>
                        <a:rPr lang="en-US" i="0" baseline="30000" dirty="0" smtClean="0"/>
                        <a:t>2</a:t>
                      </a:r>
                      <a:r>
                        <a:rPr lang="en-US" i="0" dirty="0" smtClean="0"/>
                        <a:t> / s</a:t>
                      </a:r>
                      <a:r>
                        <a:rPr lang="en-US" i="0" baseline="30000" dirty="0" smtClean="0"/>
                        <a:t>3</a:t>
                      </a:r>
                      <a:endParaRPr lang="en-US" dirty="0"/>
                    </a:p>
                  </a:txBody>
                  <a:tcPr/>
                </a:tc>
              </a:tr>
              <a:tr h="370840">
                <a:tc>
                  <a:txBody>
                    <a:bodyPr/>
                    <a:lstStyle/>
                    <a:p>
                      <a:r>
                        <a:rPr lang="en-US" dirty="0" smtClean="0"/>
                        <a:t>Energy (</a:t>
                      </a:r>
                      <a:r>
                        <a:rPr lang="en-US" i="1" dirty="0" smtClean="0"/>
                        <a:t>E</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kiloWatt</a:t>
                      </a:r>
                      <a:r>
                        <a:rPr lang="en-US" i="1" dirty="0" smtClean="0"/>
                        <a:t>-Hour</a:t>
                      </a:r>
                    </a:p>
                    <a:p>
                      <a:r>
                        <a:rPr lang="en-US" i="0" dirty="0" smtClean="0"/>
                        <a:t>(kW-hr)</a:t>
                      </a:r>
                      <a:endParaRPr lang="en-US" i="0" dirty="0"/>
                    </a:p>
                  </a:txBody>
                  <a:tcPr/>
                </a:tc>
                <a:tc>
                  <a:txBody>
                    <a:bodyPr/>
                    <a:lstStyle/>
                    <a:p>
                      <a:r>
                        <a:rPr lang="en-US" dirty="0" smtClean="0"/>
                        <a:t>3.6 x 10</a:t>
                      </a:r>
                      <a:r>
                        <a:rPr lang="en-US" baseline="30000" dirty="0" smtClean="0"/>
                        <a:t>6</a:t>
                      </a:r>
                      <a:r>
                        <a:rPr lang="en-US" dirty="0" smtClean="0"/>
                        <a:t> J</a:t>
                      </a:r>
                      <a:endParaRPr lang="en-US" dirty="0"/>
                    </a:p>
                  </a:txBody>
                  <a:tcPr/>
                </a:tc>
                <a:tc>
                  <a:txBody>
                    <a:bodyPr/>
                    <a:lstStyle/>
                    <a:p>
                      <a:endParaRPr 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2400"/>
            <a:ext cx="3445367" cy="646331"/>
          </a:xfrm>
          <a:prstGeom prst="rect">
            <a:avLst/>
          </a:prstGeom>
          <a:noFill/>
        </p:spPr>
        <p:txBody>
          <a:bodyPr wrap="none" rtlCol="0">
            <a:spAutoFit/>
          </a:bodyPr>
          <a:lstStyle/>
          <a:p>
            <a:r>
              <a:rPr lang="en-US" sz="3600" dirty="0" smtClean="0"/>
              <a:t>What is a Circuit?</a:t>
            </a:r>
            <a:endParaRPr lang="en-US" sz="3600" dirty="0"/>
          </a:p>
        </p:txBody>
      </p:sp>
      <p:sp>
        <p:nvSpPr>
          <p:cNvPr id="3" name="TextBox 2"/>
          <p:cNvSpPr txBox="1"/>
          <p:nvPr/>
        </p:nvSpPr>
        <p:spPr>
          <a:xfrm>
            <a:off x="6096000" y="4876800"/>
            <a:ext cx="2362200" cy="369332"/>
          </a:xfrm>
          <a:prstGeom prst="rect">
            <a:avLst/>
          </a:prstGeom>
          <a:noFill/>
          <a:ln>
            <a:solidFill>
              <a:srgbClr val="00B050"/>
            </a:solidFill>
          </a:ln>
        </p:spPr>
        <p:txBody>
          <a:bodyPr wrap="square" rtlCol="0">
            <a:spAutoFit/>
          </a:bodyPr>
          <a:lstStyle/>
          <a:p>
            <a:r>
              <a:rPr lang="en-US" dirty="0" smtClean="0">
                <a:solidFill>
                  <a:srgbClr val="00B050"/>
                </a:solidFill>
              </a:rPr>
              <a:t>DEMO: Circuit Board</a:t>
            </a:r>
          </a:p>
        </p:txBody>
      </p:sp>
      <p:pic>
        <p:nvPicPr>
          <p:cNvPr id="67586" name="Picture 2"/>
          <p:cNvPicPr>
            <a:picLocks noChangeAspect="1" noChangeArrowheads="1"/>
          </p:cNvPicPr>
          <p:nvPr/>
        </p:nvPicPr>
        <p:blipFill>
          <a:blip r:embed="rId2" cstate="print"/>
          <a:srcRect/>
          <a:stretch>
            <a:fillRect/>
          </a:stretch>
        </p:blipFill>
        <p:spPr bwMode="auto">
          <a:xfrm>
            <a:off x="5486400" y="1219200"/>
            <a:ext cx="3048000" cy="2476500"/>
          </a:xfrm>
          <a:prstGeom prst="rect">
            <a:avLst/>
          </a:prstGeom>
          <a:noFill/>
          <a:ln w="9525">
            <a:noFill/>
            <a:miter lim="800000"/>
            <a:headEnd/>
            <a:tailEnd/>
          </a:ln>
        </p:spPr>
      </p:pic>
      <p:sp>
        <p:nvSpPr>
          <p:cNvPr id="5" name="Rectangle 4"/>
          <p:cNvSpPr/>
          <p:nvPr/>
        </p:nvSpPr>
        <p:spPr>
          <a:xfrm>
            <a:off x="457200" y="1066800"/>
            <a:ext cx="5257800" cy="5355312"/>
          </a:xfrm>
          <a:prstGeom prst="rect">
            <a:avLst/>
          </a:prstGeom>
        </p:spPr>
        <p:txBody>
          <a:bodyPr wrap="square">
            <a:spAutoFit/>
          </a:bodyPr>
          <a:lstStyle/>
          <a:p>
            <a:r>
              <a:rPr lang="en-US" dirty="0" smtClean="0"/>
              <a:t>An electrical device that provides a path for electrical current to flow </a:t>
            </a:r>
          </a:p>
          <a:p>
            <a:endParaRPr lang="en-US" dirty="0" smtClean="0"/>
          </a:p>
          <a:p>
            <a:r>
              <a:rPr lang="en-US" dirty="0" smtClean="0"/>
              <a:t>Conservation of charge requires that the circuit must be </a:t>
            </a:r>
            <a:r>
              <a:rPr lang="en-US" b="1" dirty="0" smtClean="0"/>
              <a:t>complete</a:t>
            </a:r>
            <a:r>
              <a:rPr lang="en-US" dirty="0" smtClean="0"/>
              <a:t>, i.e. it must be continuous.</a:t>
            </a:r>
          </a:p>
          <a:p>
            <a:endParaRPr lang="en-US" dirty="0" smtClean="0"/>
          </a:p>
          <a:p>
            <a:r>
              <a:rPr lang="en-US" dirty="0" smtClean="0"/>
              <a:t>A circuit that does not have a complete conducting path is said to be an </a:t>
            </a:r>
            <a:r>
              <a:rPr lang="en-US" b="1" i="1" dirty="0" smtClean="0"/>
              <a:t>open circuit</a:t>
            </a:r>
            <a:r>
              <a:rPr lang="en-US" dirty="0" smtClean="0"/>
              <a:t>.</a:t>
            </a:r>
          </a:p>
          <a:p>
            <a:r>
              <a:rPr lang="en-US" dirty="0" smtClean="0"/>
              <a:t>In the diagram at the right, the switch </a:t>
            </a:r>
            <a:r>
              <a:rPr lang="en-US" i="1" dirty="0" smtClean="0"/>
              <a:t>opens</a:t>
            </a:r>
            <a:r>
              <a:rPr lang="en-US" dirty="0" smtClean="0"/>
              <a:t> the circuit.</a:t>
            </a:r>
          </a:p>
          <a:p>
            <a:endParaRPr lang="en-US" dirty="0" smtClean="0"/>
          </a:p>
          <a:p>
            <a:r>
              <a:rPr lang="en-US" dirty="0" smtClean="0"/>
              <a:t>A component can be in a condition where the current has alternative and lower resistance conducting path. This is known as a </a:t>
            </a:r>
            <a:r>
              <a:rPr lang="en-US" b="1" i="1" dirty="0" smtClean="0"/>
              <a:t>short circuit</a:t>
            </a:r>
            <a:r>
              <a:rPr lang="en-US" dirty="0" smtClean="0"/>
              <a:t>.</a:t>
            </a:r>
          </a:p>
          <a:p>
            <a:endParaRPr lang="en-US" dirty="0" smtClean="0"/>
          </a:p>
          <a:p>
            <a:r>
              <a:rPr lang="en-US" dirty="0" smtClean="0"/>
              <a:t>Often a circuit will connect to </a:t>
            </a:r>
            <a:r>
              <a:rPr lang="en-US" b="1" i="1" dirty="0" smtClean="0"/>
              <a:t>ground</a:t>
            </a:r>
            <a:r>
              <a:rPr lang="en-US" dirty="0" smtClean="0"/>
              <a:t>. Ground is the reference voltage defined as the electric potential of the surface of the earth.</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57200" y="1371600"/>
            <a:ext cx="7970520" cy="4800600"/>
            <a:chOff x="457200" y="1371600"/>
            <a:chExt cx="7970520" cy="4800600"/>
          </a:xfrm>
        </p:grpSpPr>
        <p:sp>
          <p:nvSpPr>
            <p:cNvPr id="2" name="Content Placeholder 2"/>
            <p:cNvSpPr txBox="1">
              <a:spLocks/>
            </p:cNvSpPr>
            <p:nvPr/>
          </p:nvSpPr>
          <p:spPr>
            <a:xfrm>
              <a:off x="457200" y="1371600"/>
              <a:ext cx="5943600" cy="4800600"/>
            </a:xfrm>
            <a:prstGeom prst="rect">
              <a:avLst/>
            </a:prstGeom>
          </p:spPr>
          <p:txBody>
            <a:bodyPr>
              <a:normAutofit lnSpcReduction="10000"/>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Wire – Carries electric charge</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Battery – Provides power</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Resistor – Uses/dissipates power</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Capacitor – Stores charge</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Voltmeter – Measures voltage</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Ammeter – Measures current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3" name="Straight Connector 2"/>
            <p:cNvCxnSpPr/>
            <p:nvPr/>
          </p:nvCxnSpPr>
          <p:spPr>
            <a:xfrm flipV="1">
              <a:off x="6583680" y="1796145"/>
              <a:ext cx="1828800" cy="0"/>
            </a:xfrm>
            <a:prstGeom prst="line">
              <a:avLst/>
            </a:prstGeom>
            <a:ln w="50800"/>
            <a:effectLst/>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583680" y="2253346"/>
              <a:ext cx="1828800" cy="640080"/>
              <a:chOff x="6400800" y="2880360"/>
              <a:chExt cx="1828800" cy="640080"/>
            </a:xfrm>
          </p:grpSpPr>
          <p:cxnSp>
            <p:nvCxnSpPr>
              <p:cNvPr id="5" name="Straight Connector 4"/>
              <p:cNvCxnSpPr/>
              <p:nvPr/>
            </p:nvCxnSpPr>
            <p:spPr>
              <a:xfrm flipV="1">
                <a:off x="6400800" y="3200400"/>
                <a:ext cx="777240" cy="0"/>
              </a:xfrm>
              <a:prstGeom prst="line">
                <a:avLst/>
              </a:prstGeom>
              <a:ln w="50800"/>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6858000" y="3200400"/>
                <a:ext cx="640080" cy="0"/>
              </a:xfrm>
              <a:prstGeom prst="line">
                <a:avLst/>
              </a:prstGeom>
              <a:ln w="50800"/>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452360" y="3200400"/>
                <a:ext cx="777240" cy="0"/>
              </a:xfrm>
              <a:prstGeom prst="line">
                <a:avLst/>
              </a:prstGeom>
              <a:ln w="50800"/>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7269480" y="3200400"/>
                <a:ext cx="365760" cy="0"/>
              </a:xfrm>
              <a:prstGeom prst="line">
                <a:avLst/>
              </a:prstGeom>
              <a:ln w="50800"/>
              <a:effectLst/>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583680" y="3927580"/>
              <a:ext cx="1828800" cy="365760"/>
              <a:chOff x="6409507" y="4214960"/>
              <a:chExt cx="1828800" cy="365760"/>
            </a:xfrm>
          </p:grpSpPr>
          <p:cxnSp>
            <p:nvCxnSpPr>
              <p:cNvPr id="10" name="Straight Connector 9"/>
              <p:cNvCxnSpPr/>
              <p:nvPr/>
            </p:nvCxnSpPr>
            <p:spPr>
              <a:xfrm flipV="1">
                <a:off x="6409507" y="4397840"/>
                <a:ext cx="777240" cy="0"/>
              </a:xfrm>
              <a:prstGeom prst="line">
                <a:avLst/>
              </a:prstGeom>
              <a:ln w="50800"/>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7003867" y="4397840"/>
                <a:ext cx="365760" cy="0"/>
              </a:xfrm>
              <a:prstGeom prst="line">
                <a:avLst/>
              </a:prstGeom>
              <a:ln w="50800"/>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461067" y="4397840"/>
                <a:ext cx="777240" cy="0"/>
              </a:xfrm>
              <a:prstGeom prst="line">
                <a:avLst/>
              </a:prstGeom>
              <a:ln w="50800"/>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7278187" y="4397840"/>
                <a:ext cx="365760" cy="0"/>
              </a:xfrm>
              <a:prstGeom prst="line">
                <a:avLst/>
              </a:prstGeom>
              <a:ln w="50800"/>
              <a:effectLst/>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583680" y="3272233"/>
              <a:ext cx="1844040" cy="274320"/>
              <a:chOff x="6583680" y="3272233"/>
              <a:chExt cx="1844040" cy="274320"/>
            </a:xfrm>
          </p:grpSpPr>
          <p:cxnSp>
            <p:nvCxnSpPr>
              <p:cNvPr id="15" name="Straight Connector 14"/>
              <p:cNvCxnSpPr/>
              <p:nvPr/>
            </p:nvCxnSpPr>
            <p:spPr>
              <a:xfrm rot="2700000" flipH="1" flipV="1">
                <a:off x="7048500" y="3409393"/>
                <a:ext cx="27432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8100000" flipH="1" flipV="1">
                <a:off x="7209028" y="3409393"/>
                <a:ext cx="27432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700000" flipH="1" flipV="1">
                <a:off x="7368540" y="3409393"/>
                <a:ext cx="27432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8100000" flipH="1" flipV="1">
                <a:off x="7528560" y="3409393"/>
                <a:ext cx="27432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2700000" flipH="1" flipV="1">
                <a:off x="7688580" y="3409393"/>
                <a:ext cx="27432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8100000" flipH="1" flipV="1">
                <a:off x="7003288" y="3359609"/>
                <a:ext cx="13716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8100000" flipH="1" flipV="1">
                <a:off x="7869428" y="3458669"/>
                <a:ext cx="13716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970520" y="3414473"/>
                <a:ext cx="457200" cy="254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83680" y="3401773"/>
                <a:ext cx="4572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583680" y="4611189"/>
              <a:ext cx="1811020" cy="548640"/>
              <a:chOff x="6691810" y="4572000"/>
              <a:chExt cx="1811020" cy="548640"/>
            </a:xfrm>
          </p:grpSpPr>
          <p:sp>
            <p:nvSpPr>
              <p:cNvPr id="25" name="Oval 24"/>
              <p:cNvSpPr/>
              <p:nvPr/>
            </p:nvSpPr>
            <p:spPr>
              <a:xfrm>
                <a:off x="7315200" y="4572000"/>
                <a:ext cx="548640" cy="548640"/>
              </a:xfrm>
              <a:prstGeom prst="ellipse">
                <a:avLst/>
              </a:prstGeom>
              <a:noFill/>
              <a:ln w="508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2"/>
                    </a:solidFill>
                  </a:rPr>
                  <a:t>V</a:t>
                </a:r>
                <a:endParaRPr lang="en-US" sz="4000" b="1" dirty="0">
                  <a:solidFill>
                    <a:schemeClr val="tx2"/>
                  </a:solidFill>
                </a:endParaRPr>
              </a:p>
            </p:txBody>
          </p:sp>
          <p:cxnSp>
            <p:nvCxnSpPr>
              <p:cNvPr id="26" name="Straight Connector 25"/>
              <p:cNvCxnSpPr/>
              <p:nvPr/>
            </p:nvCxnSpPr>
            <p:spPr>
              <a:xfrm>
                <a:off x="6691810" y="4846320"/>
                <a:ext cx="640080" cy="1588"/>
              </a:xfrm>
              <a:prstGeom prst="line">
                <a:avLst/>
              </a:prstGeom>
              <a:ln w="50800">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62750" y="4846320"/>
                <a:ext cx="640080" cy="1588"/>
              </a:xfrm>
              <a:prstGeom prst="line">
                <a:avLst/>
              </a:prstGeom>
              <a:ln w="50800">
                <a:solidFill>
                  <a:srgbClr val="4A7EBB"/>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583680" y="5416739"/>
              <a:ext cx="1811020" cy="548640"/>
              <a:chOff x="6700517" y="5233857"/>
              <a:chExt cx="1811020" cy="548640"/>
            </a:xfrm>
          </p:grpSpPr>
          <p:sp>
            <p:nvSpPr>
              <p:cNvPr id="29" name="Oval 28"/>
              <p:cNvSpPr/>
              <p:nvPr/>
            </p:nvSpPr>
            <p:spPr>
              <a:xfrm>
                <a:off x="7323907" y="5233857"/>
                <a:ext cx="548640" cy="548640"/>
              </a:xfrm>
              <a:prstGeom prst="ellipse">
                <a:avLst/>
              </a:prstGeom>
              <a:noFill/>
              <a:ln w="508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2"/>
                    </a:solidFill>
                  </a:rPr>
                  <a:t>A</a:t>
                </a:r>
                <a:endParaRPr lang="en-US" sz="4000" b="1" dirty="0">
                  <a:solidFill>
                    <a:schemeClr val="tx2"/>
                  </a:solidFill>
                </a:endParaRPr>
              </a:p>
            </p:txBody>
          </p:sp>
          <p:cxnSp>
            <p:nvCxnSpPr>
              <p:cNvPr id="30" name="Straight Connector 29"/>
              <p:cNvCxnSpPr/>
              <p:nvPr/>
            </p:nvCxnSpPr>
            <p:spPr>
              <a:xfrm>
                <a:off x="6700517" y="5508177"/>
                <a:ext cx="640080" cy="1588"/>
              </a:xfrm>
              <a:prstGeom prst="line">
                <a:avLst/>
              </a:prstGeom>
              <a:ln w="50800">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871457" y="5508177"/>
                <a:ext cx="640080" cy="1588"/>
              </a:xfrm>
              <a:prstGeom prst="line">
                <a:avLst/>
              </a:prstGeom>
              <a:ln w="50800">
                <a:solidFill>
                  <a:srgbClr val="4A7EBB"/>
                </a:solidFill>
              </a:ln>
            </p:spPr>
            <p:style>
              <a:lnRef idx="1">
                <a:schemeClr val="accent1"/>
              </a:lnRef>
              <a:fillRef idx="0">
                <a:schemeClr val="accent1"/>
              </a:fillRef>
              <a:effectRef idx="0">
                <a:schemeClr val="accent1"/>
              </a:effectRef>
              <a:fontRef idx="minor">
                <a:schemeClr val="tx1"/>
              </a:fontRef>
            </p:style>
          </p:cxnSp>
        </p:grpSp>
      </p:grpSp>
      <p:sp>
        <p:nvSpPr>
          <p:cNvPr id="33" name="TextBox 32"/>
          <p:cNvSpPr txBox="1"/>
          <p:nvPr/>
        </p:nvSpPr>
        <p:spPr>
          <a:xfrm>
            <a:off x="1219200" y="152400"/>
            <a:ext cx="6350778" cy="646331"/>
          </a:xfrm>
          <a:prstGeom prst="rect">
            <a:avLst/>
          </a:prstGeom>
          <a:noFill/>
        </p:spPr>
        <p:txBody>
          <a:bodyPr wrap="none" rtlCol="0">
            <a:spAutoFit/>
          </a:bodyPr>
          <a:lstStyle/>
          <a:p>
            <a:r>
              <a:rPr lang="en-US" sz="3600" dirty="0" smtClean="0"/>
              <a:t>Circuit Components and Symbols</a:t>
            </a:r>
            <a:endParaRPr lang="en-US" sz="3600" dirty="0"/>
          </a:p>
        </p:txBody>
      </p:sp>
      <p:pic>
        <p:nvPicPr>
          <p:cNvPr id="68610" name="Picture 2"/>
          <p:cNvPicPr>
            <a:picLocks noChangeAspect="1" noChangeArrowheads="1"/>
          </p:cNvPicPr>
          <p:nvPr/>
        </p:nvPicPr>
        <p:blipFill>
          <a:blip r:embed="rId2" cstate="print"/>
          <a:srcRect/>
          <a:stretch>
            <a:fillRect/>
          </a:stretch>
        </p:blipFill>
        <p:spPr bwMode="auto">
          <a:xfrm>
            <a:off x="0" y="1219200"/>
            <a:ext cx="3048000" cy="4751754"/>
          </a:xfrm>
          <a:prstGeom prst="rect">
            <a:avLst/>
          </a:prstGeom>
          <a:noFill/>
          <a:ln w="9525">
            <a:noFill/>
            <a:miter lim="800000"/>
            <a:headEnd/>
            <a:tailEnd/>
          </a:ln>
        </p:spPr>
      </p:pic>
      <p:sp>
        <p:nvSpPr>
          <p:cNvPr id="35" name="Rectangle 34"/>
          <p:cNvSpPr/>
          <p:nvPr/>
        </p:nvSpPr>
        <p:spPr>
          <a:xfrm>
            <a:off x="2971800" y="1219200"/>
            <a:ext cx="56388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a:t>
            </a:r>
          </a:p>
          <a:p>
            <a:pPr algn="ctr"/>
            <a:endParaRPr lang="en-US" dirty="0"/>
          </a:p>
        </p:txBody>
      </p:sp>
      <p:sp>
        <p:nvSpPr>
          <p:cNvPr id="36" name="TextBox 35"/>
          <p:cNvSpPr txBox="1"/>
          <p:nvPr/>
        </p:nvSpPr>
        <p:spPr>
          <a:xfrm>
            <a:off x="3048000" y="1371600"/>
            <a:ext cx="6087629" cy="4478149"/>
          </a:xfrm>
          <a:prstGeom prst="rect">
            <a:avLst/>
          </a:prstGeom>
          <a:noFill/>
        </p:spPr>
        <p:txBody>
          <a:bodyPr wrap="none" rtlCol="0">
            <a:spAutoFit/>
          </a:bodyPr>
          <a:lstStyle/>
          <a:p>
            <a:r>
              <a:rPr lang="en-US" sz="1900" dirty="0" smtClean="0"/>
              <a:t>A cell is maintains a defined voltage across its two terminals</a:t>
            </a:r>
          </a:p>
          <a:p>
            <a:endParaRPr lang="en-US" sz="1900" dirty="0" smtClean="0"/>
          </a:p>
          <a:p>
            <a:r>
              <a:rPr lang="en-US" sz="1900" dirty="0" smtClean="0"/>
              <a:t>A battery is a collection of two or more cells</a:t>
            </a:r>
          </a:p>
          <a:p>
            <a:endParaRPr lang="en-US" sz="1900" dirty="0" smtClean="0"/>
          </a:p>
          <a:p>
            <a:r>
              <a:rPr lang="en-US" sz="1900" dirty="0" smtClean="0"/>
              <a:t>A switch can be set to open on close the circuit</a:t>
            </a:r>
          </a:p>
          <a:p>
            <a:endParaRPr lang="en-US" sz="1900" dirty="0" smtClean="0"/>
          </a:p>
          <a:p>
            <a:r>
              <a:rPr lang="en-US" sz="1900" dirty="0" smtClean="0"/>
              <a:t>A voltmeter measures the potential between two points</a:t>
            </a:r>
          </a:p>
          <a:p>
            <a:endParaRPr lang="en-US" sz="1900" dirty="0" smtClean="0"/>
          </a:p>
          <a:p>
            <a:r>
              <a:rPr lang="en-US" sz="1900" dirty="0" smtClean="0"/>
              <a:t>An ammeter measures the current flowing through it</a:t>
            </a:r>
          </a:p>
          <a:p>
            <a:endParaRPr lang="en-US" sz="1900" dirty="0" smtClean="0"/>
          </a:p>
          <a:p>
            <a:r>
              <a:rPr lang="en-US" sz="1900" dirty="0" smtClean="0"/>
              <a:t>A resistor impedes the flow of current</a:t>
            </a:r>
          </a:p>
          <a:p>
            <a:endParaRPr lang="en-US" sz="1900" dirty="0" smtClean="0"/>
          </a:p>
          <a:p>
            <a:r>
              <a:rPr lang="en-US" sz="1900" dirty="0" smtClean="0"/>
              <a:t>A variable resistor has an adjustable resistance</a:t>
            </a:r>
          </a:p>
          <a:p>
            <a:endParaRPr lang="en-US" sz="1900" dirty="0" smtClean="0"/>
          </a:p>
          <a:p>
            <a:r>
              <a:rPr lang="en-US" sz="1900" dirty="0" smtClean="0"/>
              <a:t>A lamp is a resistor that produces light</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71600"/>
            <a:ext cx="8229600" cy="4800600"/>
          </a:xfrm>
          <a:prstGeom prst="rect">
            <a:avLst/>
          </a:prstGeom>
        </p:spPr>
        <p:txBody>
          <a:bodyPr>
            <a:normAutofit/>
          </a:bodyPr>
          <a:lstStyle/>
          <a:p>
            <a:pPr marL="342900" marR="0" lvl="0" indent="-342900" algn="l" defTabSz="914400" rtl="0" eaLnBrk="1" fontAlgn="auto" latinLnBrk="0" hangingPunct="1">
              <a:lnSpc>
                <a:spcPct val="120000"/>
              </a:lnSpc>
              <a:spcBef>
                <a:spcPct val="20000"/>
              </a:spcBef>
              <a:spcAft>
                <a:spcPts val="0"/>
              </a:spcAft>
              <a:buClr>
                <a:schemeClr val="tx1"/>
              </a:buClr>
              <a:buSzTx/>
              <a:buFont typeface="Arial" pitchFamily="34" charset="0"/>
              <a:buChar char="•"/>
              <a:tabLst/>
              <a:defRPr/>
            </a:pPr>
            <a:r>
              <a:rPr kumimoji="0" lang="en-US" sz="3200" b="0" i="0" u="none" strike="noStrike" kern="1200" cap="none" spc="0" normalizeH="0" baseline="0" noProof="0" smtClean="0">
                <a:ln>
                  <a:noFill/>
                </a:ln>
                <a:solidFill>
                  <a:srgbClr val="C83C3C"/>
                </a:solidFill>
                <a:effectLst/>
                <a:uLnTx/>
                <a:uFillTx/>
                <a:latin typeface="+mn-lt"/>
                <a:ea typeface="+mn-ea"/>
                <a:cs typeface="+mn-cs"/>
              </a:rPr>
              <a:t>Voltage</a:t>
            </a:r>
            <a:r>
              <a:rPr kumimoji="0" lang="en-US" sz="3200" b="0" i="0" u="none" strike="noStrike" kern="1200" cap="none" spc="0" normalizeH="0" baseline="0" noProof="0" smtClean="0">
                <a:ln>
                  <a:noFill/>
                </a:ln>
                <a:solidFill>
                  <a:schemeClr val="tx1"/>
                </a:solidFill>
                <a:effectLst/>
                <a:uLnTx/>
                <a:uFillTx/>
                <a:latin typeface="+mn-lt"/>
                <a:ea typeface="+mn-ea"/>
                <a:cs typeface="+mn-cs"/>
              </a:rPr>
              <a:t>:  Electrical potential energy per unit charge.</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In fluid systems: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In electrical circuits: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3" name="Object 19"/>
          <p:cNvGraphicFramePr>
            <a:graphicFrameLocks noChangeAspect="1"/>
          </p:cNvGraphicFramePr>
          <p:nvPr/>
        </p:nvGraphicFramePr>
        <p:xfrm>
          <a:off x="3147383" y="3264946"/>
          <a:ext cx="2824162" cy="915987"/>
        </p:xfrm>
        <a:graphic>
          <a:graphicData uri="http://schemas.openxmlformats.org/presentationml/2006/ole">
            <p:oleObj spid="_x0000_s61442" name="Equation" r:id="rId3" imgW="1295400" imgH="419100" progId="Equation.3">
              <p:embed/>
            </p:oleObj>
          </a:graphicData>
        </a:graphic>
      </p:graphicFrame>
      <p:graphicFrame>
        <p:nvGraphicFramePr>
          <p:cNvPr id="4" name="Object 22"/>
          <p:cNvGraphicFramePr>
            <a:graphicFrameLocks noChangeAspect="1"/>
          </p:cNvGraphicFramePr>
          <p:nvPr/>
        </p:nvGraphicFramePr>
        <p:xfrm>
          <a:off x="3042879" y="4963848"/>
          <a:ext cx="3033712" cy="547687"/>
        </p:xfrm>
        <a:graphic>
          <a:graphicData uri="http://schemas.openxmlformats.org/presentationml/2006/ole">
            <p:oleObj spid="_x0000_s61443" name="Equation" r:id="rId4" imgW="1143000" imgH="203200" progId="Equation.3">
              <p:embed/>
            </p:oleObj>
          </a:graphicData>
        </a:graphic>
      </p:graphicFrame>
      <p:sp>
        <p:nvSpPr>
          <p:cNvPr id="5" name="TextBox 4"/>
          <p:cNvSpPr txBox="1"/>
          <p:nvPr/>
        </p:nvSpPr>
        <p:spPr>
          <a:xfrm>
            <a:off x="914400" y="152400"/>
            <a:ext cx="6981014" cy="646331"/>
          </a:xfrm>
          <a:prstGeom prst="rect">
            <a:avLst/>
          </a:prstGeom>
          <a:noFill/>
        </p:spPr>
        <p:txBody>
          <a:bodyPr wrap="none" rtlCol="0">
            <a:spAutoFit/>
          </a:bodyPr>
          <a:lstStyle/>
          <a:p>
            <a:r>
              <a:rPr lang="en-US" sz="3600" dirty="0" smtClean="0"/>
              <a:t>Electric Energy per Charge -- Voltage</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3" cstate="print"/>
          <a:srcRect/>
          <a:stretch>
            <a:fillRect/>
          </a:stretch>
        </p:blipFill>
        <p:spPr bwMode="auto">
          <a:xfrm>
            <a:off x="5257800" y="2209800"/>
            <a:ext cx="3599735" cy="3810000"/>
          </a:xfrm>
          <a:prstGeom prst="rect">
            <a:avLst/>
          </a:prstGeom>
          <a:noFill/>
          <a:ln w="9525">
            <a:noFill/>
            <a:miter lim="800000"/>
            <a:headEnd/>
            <a:tailEnd/>
          </a:ln>
        </p:spPr>
      </p:pic>
      <p:sp>
        <p:nvSpPr>
          <p:cNvPr id="2" name="Content Placeholder 2"/>
          <p:cNvSpPr txBox="1">
            <a:spLocks/>
          </p:cNvSpPr>
          <p:nvPr/>
        </p:nvSpPr>
        <p:spPr>
          <a:xfrm>
            <a:off x="457200" y="1371600"/>
            <a:ext cx="8229600" cy="4800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3200" b="0" i="0" u="none" strike="noStrike" kern="1200" cap="none" spc="0" normalizeH="0" baseline="0" noProof="0" dirty="0" smtClean="0">
                <a:ln>
                  <a:noFill/>
                </a:ln>
                <a:solidFill>
                  <a:srgbClr val="C83C3C"/>
                </a:solidFill>
                <a:effectLst/>
                <a:uLnTx/>
                <a:uFillTx/>
                <a:latin typeface="+mn-lt"/>
                <a:ea typeface="+mn-ea"/>
                <a:cs typeface="+mn-cs"/>
              </a:rPr>
              <a:t>Resistor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Any circuit component that</a:t>
            </a:r>
          </a:p>
          <a:p>
            <a:pPr marL="914400" marR="0" lvl="1" indent="-514350" algn="l" defTabSz="9144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Opposes current</a:t>
            </a:r>
          </a:p>
          <a:p>
            <a:pPr marL="914400" marR="0" lvl="1" indent="-514350" algn="l" defTabSz="9144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Produces a voltage drop</a:t>
            </a:r>
          </a:p>
          <a:p>
            <a:pPr marL="914400" marR="0" lvl="1" indent="-514350" algn="l" defTabSz="9144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800" b="0" i="1" u="none" strike="noStrike" kern="1200" cap="none" spc="0" normalizeH="0" baseline="0" noProof="0" dirty="0" smtClean="0">
                <a:ln>
                  <a:noFill/>
                </a:ln>
                <a:solidFill>
                  <a:schemeClr val="tx1"/>
                </a:solidFill>
                <a:effectLst/>
                <a:uLnTx/>
                <a:uFillTx/>
                <a:latin typeface="Times New Roman"/>
                <a:ea typeface="+mn-ea"/>
                <a:cs typeface="Times New Roman"/>
              </a:rPr>
              <a:t>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Resistors use/dissipate power: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Object 5"/>
          <p:cNvGraphicFramePr>
            <a:graphicFrameLocks noChangeAspect="1"/>
          </p:cNvGraphicFramePr>
          <p:nvPr/>
        </p:nvGraphicFramePr>
        <p:xfrm>
          <a:off x="1447800" y="3048000"/>
          <a:ext cx="3252788" cy="439738"/>
        </p:xfrm>
        <a:graphic>
          <a:graphicData uri="http://schemas.openxmlformats.org/presentationml/2006/ole">
            <p:oleObj spid="_x0000_s62466" name="Equation" r:id="rId4" imgW="1295280" imgH="177480" progId="Equation.3">
              <p:embed/>
            </p:oleObj>
          </a:graphicData>
        </a:graphic>
      </p:graphicFrame>
      <p:graphicFrame>
        <p:nvGraphicFramePr>
          <p:cNvPr id="4" name="Object 8"/>
          <p:cNvGraphicFramePr>
            <a:graphicFrameLocks noChangeAspect="1"/>
          </p:cNvGraphicFramePr>
          <p:nvPr/>
        </p:nvGraphicFramePr>
        <p:xfrm>
          <a:off x="838200" y="4267200"/>
          <a:ext cx="2001837" cy="639763"/>
        </p:xfrm>
        <a:graphic>
          <a:graphicData uri="http://schemas.openxmlformats.org/presentationml/2006/ole">
            <p:oleObj spid="_x0000_s62467" name="Equation" r:id="rId5" imgW="571004" imgH="177646" progId="Equation.3">
              <p:embed/>
            </p:oleObj>
          </a:graphicData>
        </a:graphic>
      </p:graphicFrame>
      <p:sp>
        <p:nvSpPr>
          <p:cNvPr id="5" name="TextBox 4"/>
          <p:cNvSpPr txBox="1"/>
          <p:nvPr/>
        </p:nvSpPr>
        <p:spPr>
          <a:xfrm>
            <a:off x="1981200" y="152400"/>
            <a:ext cx="4439613" cy="646331"/>
          </a:xfrm>
          <a:prstGeom prst="rect">
            <a:avLst/>
          </a:prstGeom>
          <a:noFill/>
        </p:spPr>
        <p:txBody>
          <a:bodyPr wrap="none" rtlCol="0">
            <a:spAutoFit/>
          </a:bodyPr>
          <a:lstStyle/>
          <a:p>
            <a:r>
              <a:rPr lang="en-US" sz="3600" dirty="0" smtClean="0"/>
              <a:t>Definition of a Resistor</a:t>
            </a:r>
            <a:endParaRPr lang="en-US" sz="3600" dirty="0"/>
          </a:p>
        </p:txBody>
      </p:sp>
      <p:sp>
        <p:nvSpPr>
          <p:cNvPr id="6" name="TextBox 5"/>
          <p:cNvSpPr txBox="1"/>
          <p:nvPr/>
        </p:nvSpPr>
        <p:spPr>
          <a:xfrm>
            <a:off x="838200" y="5105400"/>
            <a:ext cx="2438400" cy="369332"/>
          </a:xfrm>
          <a:prstGeom prst="rect">
            <a:avLst/>
          </a:prstGeom>
          <a:noFill/>
          <a:ln>
            <a:solidFill>
              <a:srgbClr val="00B050"/>
            </a:solidFill>
          </a:ln>
        </p:spPr>
        <p:txBody>
          <a:bodyPr wrap="square" rtlCol="0">
            <a:spAutoFit/>
          </a:bodyPr>
          <a:lstStyle/>
          <a:p>
            <a:r>
              <a:rPr lang="en-US" dirty="0" smtClean="0">
                <a:solidFill>
                  <a:srgbClr val="00B050"/>
                </a:solidFill>
              </a:rPr>
              <a:t>DEMO: Resistor Model</a:t>
            </a:r>
            <a:endParaRPr lang="en-US" dirty="0">
              <a:solidFill>
                <a:srgbClr val="00B050"/>
              </a:solidFill>
            </a:endParaRPr>
          </a:p>
        </p:txBody>
      </p:sp>
      <p:sp>
        <p:nvSpPr>
          <p:cNvPr id="8" name="TextBox 7"/>
          <p:cNvSpPr txBox="1"/>
          <p:nvPr/>
        </p:nvSpPr>
        <p:spPr>
          <a:xfrm>
            <a:off x="685800" y="5715000"/>
            <a:ext cx="4068293" cy="369332"/>
          </a:xfrm>
          <a:prstGeom prst="rect">
            <a:avLst/>
          </a:prstGeom>
          <a:noFill/>
          <a:ln>
            <a:solidFill>
              <a:schemeClr val="tx2"/>
            </a:solidFill>
          </a:ln>
        </p:spPr>
        <p:txBody>
          <a:bodyPr wrap="none" rtlCol="0">
            <a:spAutoFit/>
          </a:bodyPr>
          <a:lstStyle/>
          <a:p>
            <a:r>
              <a:rPr lang="en-US" dirty="0" smtClean="0"/>
              <a:t>A conductor with zero resistance is a wire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
            <a:ext cx="5620065" cy="646331"/>
          </a:xfrm>
          <a:prstGeom prst="rect">
            <a:avLst/>
          </a:prstGeom>
          <a:noFill/>
        </p:spPr>
        <p:txBody>
          <a:bodyPr wrap="none" rtlCol="0">
            <a:spAutoFit/>
          </a:bodyPr>
          <a:lstStyle/>
          <a:p>
            <a:r>
              <a:rPr lang="en-US" sz="3600" dirty="0" smtClean="0"/>
              <a:t>Batteries and Power Supplies</a:t>
            </a:r>
            <a:endParaRPr lang="en-US" sz="3600" dirty="0"/>
          </a:p>
        </p:txBody>
      </p:sp>
      <p:pic>
        <p:nvPicPr>
          <p:cNvPr id="69634" name="Picture 2"/>
          <p:cNvPicPr>
            <a:picLocks noChangeAspect="1" noChangeArrowheads="1"/>
          </p:cNvPicPr>
          <p:nvPr/>
        </p:nvPicPr>
        <p:blipFill>
          <a:blip r:embed="rId2" cstate="print"/>
          <a:srcRect/>
          <a:stretch>
            <a:fillRect/>
          </a:stretch>
        </p:blipFill>
        <p:spPr bwMode="auto">
          <a:xfrm>
            <a:off x="3962400" y="3352800"/>
            <a:ext cx="2857500" cy="2857500"/>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6858000" y="4114800"/>
            <a:ext cx="1905000" cy="1954138"/>
          </a:xfrm>
          <a:prstGeom prst="rect">
            <a:avLst/>
          </a:prstGeom>
          <a:noFill/>
          <a:ln w="9525">
            <a:noFill/>
            <a:miter lim="800000"/>
            <a:headEnd/>
            <a:tailEnd/>
          </a:ln>
        </p:spPr>
      </p:pic>
      <p:pic>
        <p:nvPicPr>
          <p:cNvPr id="69636" name="Picture 4"/>
          <p:cNvPicPr>
            <a:picLocks noChangeAspect="1" noChangeArrowheads="1"/>
          </p:cNvPicPr>
          <p:nvPr/>
        </p:nvPicPr>
        <p:blipFill>
          <a:blip r:embed="rId4" cstate="print"/>
          <a:srcRect/>
          <a:stretch>
            <a:fillRect/>
          </a:stretch>
        </p:blipFill>
        <p:spPr bwMode="auto">
          <a:xfrm>
            <a:off x="6324600" y="1066800"/>
            <a:ext cx="2667000" cy="3137647"/>
          </a:xfrm>
          <a:prstGeom prst="rect">
            <a:avLst/>
          </a:prstGeom>
          <a:noFill/>
          <a:ln w="9525">
            <a:noFill/>
            <a:miter lim="800000"/>
            <a:headEnd/>
            <a:tailEnd/>
          </a:ln>
        </p:spPr>
      </p:pic>
      <p:sp>
        <p:nvSpPr>
          <p:cNvPr id="6" name="TextBox 5"/>
          <p:cNvSpPr txBox="1"/>
          <p:nvPr/>
        </p:nvSpPr>
        <p:spPr>
          <a:xfrm>
            <a:off x="457200" y="1219200"/>
            <a:ext cx="4953000" cy="4801314"/>
          </a:xfrm>
          <a:prstGeom prst="rect">
            <a:avLst/>
          </a:prstGeom>
          <a:noFill/>
        </p:spPr>
        <p:txBody>
          <a:bodyPr wrap="square" rtlCol="0">
            <a:spAutoFit/>
          </a:bodyPr>
          <a:lstStyle/>
          <a:p>
            <a:r>
              <a:rPr lang="en-US" dirty="0" smtClean="0"/>
              <a:t>Batteries, generators, or power supplies are able to maintain a defined electric voltage (energy per charge) across its two terminals. To do this, these devices must convert energy from some other form.</a:t>
            </a:r>
          </a:p>
          <a:p>
            <a:endParaRPr lang="en-US" dirty="0" smtClean="0"/>
          </a:p>
          <a:p>
            <a:r>
              <a:rPr lang="en-US" dirty="0" smtClean="0"/>
              <a:t>Batteries use chemical energy (</a:t>
            </a:r>
            <a:r>
              <a:rPr lang="en-US" dirty="0" err="1" smtClean="0"/>
              <a:t>E</a:t>
            </a:r>
            <a:r>
              <a:rPr lang="en-US" baseline="-25000" dirty="0" err="1" smtClean="0"/>
              <a:t>bond</a:t>
            </a:r>
            <a:r>
              <a:rPr lang="en-US" dirty="0" smtClean="0"/>
              <a:t>) and convert this to electric energy.</a:t>
            </a:r>
          </a:p>
          <a:p>
            <a:endParaRPr lang="en-US" dirty="0" smtClean="0"/>
          </a:p>
          <a:p>
            <a:r>
              <a:rPr lang="en-US" dirty="0" smtClean="0"/>
              <a:t>Generators convert mechanical energy.</a:t>
            </a:r>
          </a:p>
          <a:p>
            <a:endParaRPr lang="en-US" dirty="0" smtClean="0"/>
          </a:p>
          <a:p>
            <a:r>
              <a:rPr lang="en-US" dirty="0" smtClean="0"/>
              <a:t>Power supplies convert the AC line</a:t>
            </a:r>
          </a:p>
          <a:p>
            <a:r>
              <a:rPr lang="en-US" dirty="0" smtClean="0"/>
              <a:t>power into another form of electric</a:t>
            </a:r>
          </a:p>
          <a:p>
            <a:r>
              <a:rPr lang="en-US" dirty="0" smtClean="0"/>
              <a:t>Energy.</a:t>
            </a:r>
          </a:p>
          <a:p>
            <a:endParaRPr lang="en-US" dirty="0" smtClean="0"/>
          </a:p>
          <a:p>
            <a:r>
              <a:rPr lang="en-US" dirty="0" smtClean="0"/>
              <a:t>Batteries have a characteristic electro-</a:t>
            </a:r>
          </a:p>
          <a:p>
            <a:r>
              <a:rPr lang="en-US" dirty="0" smtClean="0"/>
              <a:t>motive force (</a:t>
            </a:r>
            <a:r>
              <a:rPr lang="en-US" dirty="0" smtClean="0">
                <a:latin typeface="Brush Script MT" pitchFamily="66" charset="0"/>
              </a:rPr>
              <a:t>E</a:t>
            </a:r>
            <a:r>
              <a:rPr lang="en-US" dirty="0" smtClean="0"/>
              <a:t>), measured in volts.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1320</Words>
  <Application>Microsoft Office PowerPoint</Application>
  <PresentationFormat>On-screen Show (4:3)</PresentationFormat>
  <Paragraphs>217</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cebra</dc:creator>
  <cp:lastModifiedBy>Daniel Cebra</cp:lastModifiedBy>
  <cp:revision>25</cp:revision>
  <dcterms:created xsi:type="dcterms:W3CDTF">2006-08-16T00:00:00Z</dcterms:created>
  <dcterms:modified xsi:type="dcterms:W3CDTF">2010-01-13T12:01:58Z</dcterms:modified>
</cp:coreProperties>
</file>