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6" r:id="rId3"/>
    <p:sldId id="284" r:id="rId4"/>
    <p:sldId id="262" r:id="rId5"/>
    <p:sldId id="263" r:id="rId6"/>
    <p:sldId id="264" r:id="rId7"/>
    <p:sldId id="265" r:id="rId8"/>
    <p:sldId id="258" r:id="rId9"/>
    <p:sldId id="285" r:id="rId10"/>
    <p:sldId id="286" r:id="rId11"/>
    <p:sldId id="266" r:id="rId12"/>
    <p:sldId id="270" r:id="rId13"/>
    <p:sldId id="271" r:id="rId14"/>
    <p:sldId id="272" r:id="rId15"/>
    <p:sldId id="288" r:id="rId16"/>
    <p:sldId id="289" r:id="rId17"/>
    <p:sldId id="290" r:id="rId18"/>
    <p:sldId id="276" r:id="rId19"/>
    <p:sldId id="291" r:id="rId20"/>
    <p:sldId id="292" r:id="rId21"/>
    <p:sldId id="293" r:id="rId22"/>
    <p:sldId id="279" r:id="rId23"/>
    <p:sldId id="294" r:id="rId24"/>
    <p:sldId id="283" r:id="rId25"/>
    <p:sldId id="273" r:id="rId26"/>
    <p:sldId id="281" r:id="rId27"/>
    <p:sldId id="267" r:id="rId28"/>
    <p:sldId id="282" r:id="rId29"/>
    <p:sldId id="27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568" autoAdjust="0"/>
    <p:restoredTop sz="94660"/>
  </p:normalViewPr>
  <p:slideViewPr>
    <p:cSldViewPr>
      <p:cViewPr varScale="1">
        <p:scale>
          <a:sx n="70" d="100"/>
          <a:sy n="70" d="100"/>
        </p:scale>
        <p:origin x="-10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2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DAC3DA-C422-460F-9213-1ECE3B81F046}" type="datetimeFigureOut">
              <a:rPr lang="en-US" smtClean="0"/>
              <a:pPr/>
              <a:t>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BA9AE0-D5DC-4B38-8920-D5002A176E9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00" name="Slide Number Placeholder 3"/>
          <p:cNvSpPr>
            <a:spLocks noGrp="1"/>
          </p:cNvSpPr>
          <p:nvPr>
            <p:ph type="sldNum" sz="quarter" idx="5"/>
          </p:nvPr>
        </p:nvSpPr>
        <p:spPr bwMode="auto">
          <a:noFill/>
          <a:ln>
            <a:miter lim="800000"/>
            <a:headEnd/>
            <a:tailEnd/>
          </a:ln>
        </p:spPr>
        <p:txBody>
          <a:bodyPr/>
          <a:lstStyle/>
          <a:p>
            <a:fld id="{67B68DA6-4C19-44B4-8DB6-4DC86775EB7B}" type="slidenum">
              <a:rPr lang="en-US"/>
              <a:pPr/>
              <a:t>9</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will post slides</a:t>
            </a:r>
            <a:r>
              <a:rPr lang="en-US" baseline="0" dirty="0" smtClean="0"/>
              <a:t> for lectures 1 and 2 by Friday.</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model</a:t>
            </a:r>
            <a:r>
              <a:rPr lang="en-US" baseline="0" dirty="0" smtClean="0"/>
              <a:t> consists of assumptions, approximations, and equations.</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12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Steady-state</a:t>
            </a:r>
            <a:r>
              <a:rPr lang="en-US" baseline="0" dirty="0" smtClean="0"/>
              <a:t> flow:  </a:t>
            </a:r>
            <a:r>
              <a:rPr lang="en-US" dirty="0" smtClean="0"/>
              <a:t> More precisely, volume, pressure, temperature, flow rate at a given point in space are constant in time.</a:t>
            </a:r>
          </a:p>
          <a:p>
            <a:r>
              <a:rPr lang="en-US" dirty="0" smtClean="0"/>
              <a:t>Incompressible:  More precisely, the mass density at</a:t>
            </a:r>
            <a:r>
              <a:rPr lang="en-US" baseline="0" dirty="0" smtClean="0"/>
              <a:t> a given time is constant in space.</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13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0DAC430-50F4-4785-B51A-1EFFAAC376C9}" type="slidenum">
              <a:rPr lang="en-US" smtClean="0"/>
              <a:pPr/>
              <a:t>18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Friction is also known as dissipation or resistance.</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22</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Friction is also known as dissipation or resistance.</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23</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energy</a:t>
            </a:r>
            <a:r>
              <a:rPr lang="en-US" baseline="0" dirty="0" smtClean="0"/>
              <a:t> density equation is also known as the Bernoulli equation.</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25</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Alternatives:  Compare a point before pump to a point after pump.  Place pump</a:t>
            </a:r>
            <a:r>
              <a:rPr lang="en-US" baseline="0" dirty="0" smtClean="0"/>
              <a:t> between points a and b.</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26</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Flow rate is analogous to current.  Fluid is analogous to charge.</a:t>
            </a:r>
            <a:endParaRPr lang="en-US" dirty="0"/>
          </a:p>
        </p:txBody>
      </p:sp>
      <p:sp>
        <p:nvSpPr>
          <p:cNvPr id="4" name="Slide Number Placeholder 3"/>
          <p:cNvSpPr>
            <a:spLocks noGrp="1"/>
          </p:cNvSpPr>
          <p:nvPr>
            <p:ph type="sldNum" sz="quarter" idx="10"/>
          </p:nvPr>
        </p:nvSpPr>
        <p:spPr/>
        <p:txBody>
          <a:bodyPr/>
          <a:lstStyle/>
          <a:p>
            <a:fld id="{20DAC430-50F4-4785-B51A-1EFFAAC376C9}" type="slidenum">
              <a:rPr lang="en-US" smtClean="0"/>
              <a:pPr/>
              <a:t>28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1CD86D-D09C-43E2-97CE-57C3570A0E2C}"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C11EC-021D-457D-97E5-1EEB54C3AA99}"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D88F62-36C2-4E7B-A167-97CD4477DF93}"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D999A6-0306-4898-9E63-BDBE398E8989}"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EF313B-6F92-450B-AC44-BDF78F463D8E}"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B88F36-449E-4666-945B-B984E6B683E6}" type="datetime1">
              <a:rPr lang="en-US" smtClean="0"/>
              <a:pPr/>
              <a:t>1/6/2010</a:t>
            </a:fld>
            <a:endParaRPr lang="en-US"/>
          </a:p>
        </p:txBody>
      </p:sp>
      <p:sp>
        <p:nvSpPr>
          <p:cNvPr id="6" name="Footer Placeholder 5"/>
          <p:cNvSpPr>
            <a:spLocks noGrp="1"/>
          </p:cNvSpPr>
          <p:nvPr>
            <p:ph type="ftr" sz="quarter" idx="11"/>
          </p:nvPr>
        </p:nvSpPr>
        <p:spPr/>
        <p:txBody>
          <a:bodyPr/>
          <a:lstStyle/>
          <a:p>
            <a:r>
              <a:rPr lang="en-US" smtClean="0"/>
              <a:t>Physics 7B Lecture 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14D40A-B9E7-4B5D-AB87-B1FFB67BAE4E}" type="datetime1">
              <a:rPr lang="en-US" smtClean="0"/>
              <a:pPr/>
              <a:t>1/6/2010</a:t>
            </a:fld>
            <a:endParaRPr lang="en-US"/>
          </a:p>
        </p:txBody>
      </p:sp>
      <p:sp>
        <p:nvSpPr>
          <p:cNvPr id="8" name="Footer Placeholder 7"/>
          <p:cNvSpPr>
            <a:spLocks noGrp="1"/>
          </p:cNvSpPr>
          <p:nvPr>
            <p:ph type="ftr" sz="quarter" idx="11"/>
          </p:nvPr>
        </p:nvSpPr>
        <p:spPr/>
        <p:txBody>
          <a:bodyPr/>
          <a:lstStyle/>
          <a:p>
            <a:r>
              <a:rPr lang="en-US" smtClean="0"/>
              <a:t>Physics 7B Lecture 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E93096-8E5A-4221-98E7-AE8980D9B04D}" type="datetime1">
              <a:rPr lang="en-US" smtClean="0"/>
              <a:pPr/>
              <a:t>1/6/2010</a:t>
            </a:fld>
            <a:endParaRPr lang="en-US"/>
          </a:p>
        </p:txBody>
      </p:sp>
      <p:sp>
        <p:nvSpPr>
          <p:cNvPr id="4" name="Footer Placeholder 3"/>
          <p:cNvSpPr>
            <a:spLocks noGrp="1"/>
          </p:cNvSpPr>
          <p:nvPr>
            <p:ph type="ftr" sz="quarter" idx="11"/>
          </p:nvPr>
        </p:nvSpPr>
        <p:spPr/>
        <p:txBody>
          <a:bodyPr/>
          <a:lstStyle/>
          <a:p>
            <a:r>
              <a:rPr lang="en-US" smtClean="0"/>
              <a:t>Physics 7B Lecture 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p:cNvSpPr txBox="1"/>
          <p:nvPr userDrawn="1"/>
        </p:nvSpPr>
        <p:spPr>
          <a:xfrm>
            <a:off x="3581400" y="6324600"/>
            <a:ext cx="2073196" cy="369332"/>
          </a:xfrm>
          <a:prstGeom prst="rect">
            <a:avLst/>
          </a:prstGeom>
          <a:noFill/>
        </p:spPr>
        <p:txBody>
          <a:bodyPr wrap="none" rtlCol="0">
            <a:spAutoFit/>
          </a:bodyPr>
          <a:lstStyle/>
          <a:p>
            <a:r>
              <a:rPr lang="en-US" dirty="0" smtClean="0">
                <a:solidFill>
                  <a:schemeClr val="bg1">
                    <a:lumMod val="65000"/>
                  </a:schemeClr>
                </a:solidFill>
              </a:rPr>
              <a:t>Physics 7B Lecture</a:t>
            </a:r>
            <a:r>
              <a:rPr lang="en-US" baseline="0" dirty="0" smtClean="0">
                <a:solidFill>
                  <a:schemeClr val="bg1">
                    <a:lumMod val="65000"/>
                  </a:schemeClr>
                </a:solidFill>
              </a:rPr>
              <a:t> 1</a:t>
            </a:r>
            <a:endParaRPr lang="en-US" dirty="0">
              <a:solidFill>
                <a:schemeClr val="bg1">
                  <a:lumMod val="65000"/>
                </a:schemeClr>
              </a:solidFill>
            </a:endParaRPr>
          </a:p>
        </p:txBody>
      </p:sp>
      <p:sp>
        <p:nvSpPr>
          <p:cNvPr id="6" name="TextBox 5"/>
          <p:cNvSpPr txBox="1"/>
          <p:nvPr userDrawn="1"/>
        </p:nvSpPr>
        <p:spPr>
          <a:xfrm>
            <a:off x="228600" y="6324600"/>
            <a:ext cx="1524000" cy="369332"/>
          </a:xfrm>
          <a:prstGeom prst="rect">
            <a:avLst/>
          </a:prstGeom>
          <a:noFill/>
        </p:spPr>
        <p:txBody>
          <a:bodyPr wrap="square" rtlCol="0">
            <a:spAutoFit/>
          </a:bodyPr>
          <a:lstStyle/>
          <a:p>
            <a:r>
              <a:rPr lang="en-US" dirty="0" smtClean="0">
                <a:solidFill>
                  <a:schemeClr val="bg1">
                    <a:lumMod val="65000"/>
                  </a:schemeClr>
                </a:solidFill>
              </a:rPr>
              <a:t>06-Jan-2010</a:t>
            </a:r>
            <a:endParaRPr lang="en-US" dirty="0">
              <a:solidFill>
                <a:schemeClr val="bg1">
                  <a:lumMod val="65000"/>
                </a:scheme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7BE24-A0C7-40C3-A59B-2BADB1A7ED30}" type="datetime1">
              <a:rPr lang="en-US" smtClean="0"/>
              <a:pPr/>
              <a:t>1/6/2010</a:t>
            </a:fld>
            <a:endParaRPr lang="en-US"/>
          </a:p>
        </p:txBody>
      </p:sp>
      <p:sp>
        <p:nvSpPr>
          <p:cNvPr id="6" name="Footer Placeholder 5"/>
          <p:cNvSpPr>
            <a:spLocks noGrp="1"/>
          </p:cNvSpPr>
          <p:nvPr>
            <p:ph type="ftr" sz="quarter" idx="11"/>
          </p:nvPr>
        </p:nvSpPr>
        <p:spPr/>
        <p:txBody>
          <a:bodyPr/>
          <a:lstStyle/>
          <a:p>
            <a:r>
              <a:rPr lang="en-US" smtClean="0"/>
              <a:t>Physics 7B Lecture 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A98342-85C5-48FB-B308-064B8B3E1C3D}" type="datetime1">
              <a:rPr lang="en-US" smtClean="0"/>
              <a:pPr/>
              <a:t>1/6/2010</a:t>
            </a:fld>
            <a:endParaRPr lang="en-US"/>
          </a:p>
        </p:txBody>
      </p:sp>
      <p:sp>
        <p:nvSpPr>
          <p:cNvPr id="6" name="Footer Placeholder 5"/>
          <p:cNvSpPr>
            <a:spLocks noGrp="1"/>
          </p:cNvSpPr>
          <p:nvPr>
            <p:ph type="ftr" sz="quarter" idx="11"/>
          </p:nvPr>
        </p:nvSpPr>
        <p:spPr/>
        <p:txBody>
          <a:bodyPr/>
          <a:lstStyle/>
          <a:p>
            <a:r>
              <a:rPr lang="en-US" smtClean="0"/>
              <a:t>Physics 7B Lecture 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9F1B2-B901-470C-B554-6FB9FF9CDE37}" type="datetime1">
              <a:rPr lang="en-US" smtClean="0"/>
              <a:pPr/>
              <a:t>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Physics 7B Lecture 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png"/><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381000"/>
            <a:ext cx="4572000" cy="1815882"/>
          </a:xfrm>
          <a:prstGeom prst="rect">
            <a:avLst/>
          </a:prstGeom>
        </p:spPr>
        <p:txBody>
          <a:bodyPr>
            <a:spAutoFit/>
          </a:bodyPr>
          <a:lstStyle/>
          <a:p>
            <a:pPr algn="ctr"/>
            <a:r>
              <a:rPr lang="en-US" sz="2800" b="1" dirty="0" smtClean="0"/>
              <a:t>Physics 7B-1 (A/B)</a:t>
            </a:r>
          </a:p>
          <a:p>
            <a:pPr algn="ctr"/>
            <a:r>
              <a:rPr lang="en-US" sz="2800" b="1" dirty="0" smtClean="0"/>
              <a:t>Professor Cebra</a:t>
            </a:r>
          </a:p>
          <a:p>
            <a:pPr algn="ctr"/>
            <a:r>
              <a:rPr lang="en-US" sz="2800" b="1" dirty="0" smtClean="0"/>
              <a:t>Winter 2010</a:t>
            </a:r>
          </a:p>
          <a:p>
            <a:pPr algn="ctr"/>
            <a:r>
              <a:rPr lang="en-US" sz="2800" b="1" dirty="0" smtClean="0"/>
              <a:t>Lecture 1</a:t>
            </a:r>
            <a:endParaRPr lang="en-US" sz="2800" dirty="0"/>
          </a:p>
        </p:txBody>
      </p:sp>
      <p:sp>
        <p:nvSpPr>
          <p:cNvPr id="5" name="Text Box 3"/>
          <p:cNvSpPr txBox="1">
            <a:spLocks noChangeArrowheads="1"/>
          </p:cNvSpPr>
          <p:nvPr/>
        </p:nvSpPr>
        <p:spPr bwMode="auto">
          <a:xfrm>
            <a:off x="609600" y="2286000"/>
            <a:ext cx="8145563" cy="3785652"/>
          </a:xfrm>
          <a:prstGeom prst="rect">
            <a:avLst/>
          </a:prstGeom>
          <a:noFill/>
          <a:ln w="9525">
            <a:noFill/>
            <a:miter lim="800000"/>
            <a:headEnd/>
            <a:tailEnd/>
          </a:ln>
          <a:effectLst/>
        </p:spPr>
        <p:txBody>
          <a:bodyPr wrap="none">
            <a:spAutoFit/>
          </a:bodyPr>
          <a:lstStyle/>
          <a:p>
            <a:pPr>
              <a:buFontTx/>
              <a:buChar char="•"/>
            </a:pPr>
            <a:r>
              <a:rPr lang="en-US" dirty="0"/>
              <a:t> </a:t>
            </a:r>
            <a:r>
              <a:rPr lang="en-US" sz="2400" dirty="0"/>
              <a:t>Introduction:</a:t>
            </a:r>
          </a:p>
          <a:p>
            <a:pPr lvl="1">
              <a:buFontTx/>
              <a:buChar char="•"/>
            </a:pPr>
            <a:r>
              <a:rPr lang="en-US" sz="2400" dirty="0"/>
              <a:t> Primary Instructors:</a:t>
            </a:r>
          </a:p>
          <a:p>
            <a:pPr lvl="2">
              <a:buFontTx/>
              <a:buChar char="•"/>
            </a:pPr>
            <a:r>
              <a:rPr lang="en-US" sz="2400" dirty="0"/>
              <a:t> </a:t>
            </a:r>
            <a:r>
              <a:rPr lang="en-US" sz="2400" dirty="0" smtClean="0"/>
              <a:t>Daniel </a:t>
            </a:r>
            <a:r>
              <a:rPr lang="en-US" sz="2400" dirty="0"/>
              <a:t>Cebra 		Lectures</a:t>
            </a:r>
          </a:p>
          <a:p>
            <a:pPr lvl="2">
              <a:buFontTx/>
              <a:buChar char="•"/>
            </a:pPr>
            <a:r>
              <a:rPr lang="en-US" sz="2400" dirty="0"/>
              <a:t> </a:t>
            </a:r>
            <a:r>
              <a:rPr lang="en-US" sz="2400" dirty="0" smtClean="0"/>
              <a:t>Marcus </a:t>
            </a:r>
            <a:r>
              <a:rPr lang="en-US" sz="2400" dirty="0" err="1" smtClean="0"/>
              <a:t>Afshar</a:t>
            </a:r>
            <a:r>
              <a:rPr lang="en-US" sz="2400" dirty="0"/>
              <a:t>		</a:t>
            </a:r>
            <a:r>
              <a:rPr lang="en-US" sz="2400" dirty="0" smtClean="0"/>
              <a:t>D/L’s</a:t>
            </a:r>
            <a:endParaRPr lang="en-US" sz="2400" dirty="0"/>
          </a:p>
          <a:p>
            <a:pPr lvl="2">
              <a:buFontTx/>
              <a:buChar char="•"/>
            </a:pPr>
            <a:endParaRPr lang="en-US" sz="2400" dirty="0"/>
          </a:p>
          <a:p>
            <a:pPr lvl="1">
              <a:buFontTx/>
              <a:buChar char="•"/>
            </a:pPr>
            <a:r>
              <a:rPr lang="en-US" sz="2400" dirty="0"/>
              <a:t> More on Cebra</a:t>
            </a:r>
          </a:p>
          <a:p>
            <a:pPr lvl="2">
              <a:buFontTx/>
              <a:buChar char="•"/>
            </a:pPr>
            <a:r>
              <a:rPr lang="en-US" sz="2400" dirty="0"/>
              <a:t> ‘84	</a:t>
            </a:r>
            <a:r>
              <a:rPr lang="en-US" sz="2400" dirty="0" smtClean="0"/>
              <a:t>B.S</a:t>
            </a:r>
            <a:r>
              <a:rPr lang="en-US" sz="2400" dirty="0"/>
              <a:t>. University of Pennsylvania (Physics/Biology)</a:t>
            </a:r>
          </a:p>
          <a:p>
            <a:pPr lvl="2">
              <a:buFontTx/>
              <a:buChar char="•"/>
            </a:pPr>
            <a:r>
              <a:rPr lang="en-US" sz="2400" dirty="0"/>
              <a:t> ‘90	Ph.D. Michigan State University (Nuclear Physics)</a:t>
            </a:r>
          </a:p>
          <a:p>
            <a:pPr lvl="2">
              <a:buFontTx/>
              <a:buChar char="•"/>
            </a:pPr>
            <a:r>
              <a:rPr lang="en-US" sz="2400" dirty="0"/>
              <a:t> ‘92	</a:t>
            </a:r>
            <a:r>
              <a:rPr lang="en-US" sz="2400" dirty="0" err="1"/>
              <a:t>Postdoc</a:t>
            </a:r>
            <a:r>
              <a:rPr lang="en-US" sz="2400" dirty="0"/>
              <a:t>  Lawrence Berkeley Labs (Rel. Heavy Ion)</a:t>
            </a:r>
          </a:p>
          <a:p>
            <a:pPr lvl="2">
              <a:buFontTx/>
              <a:buChar char="•"/>
            </a:pPr>
            <a:r>
              <a:rPr lang="en-US" sz="2400" dirty="0"/>
              <a:t> ‘92-present     Faculty at UCD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47" name="Group 151"/>
          <p:cNvGraphicFramePr>
            <a:graphicFrameLocks noGrp="1"/>
          </p:cNvGraphicFramePr>
          <p:nvPr/>
        </p:nvGraphicFramePr>
        <p:xfrm>
          <a:off x="406400" y="228600"/>
          <a:ext cx="7924800" cy="6257213"/>
        </p:xfrm>
        <a:graphic>
          <a:graphicData uri="http://schemas.openxmlformats.org/drawingml/2006/table">
            <a:tbl>
              <a:tblPr/>
              <a:tblGrid>
                <a:gridCol w="812800"/>
                <a:gridCol w="1422400"/>
                <a:gridCol w="1422400"/>
                <a:gridCol w="1422400"/>
                <a:gridCol w="1422400"/>
                <a:gridCol w="1422400"/>
              </a:tblGrid>
              <a:tr h="3886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charset="0"/>
                      </a:endParaRP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M</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T</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W</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R</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F</a:t>
                      </a: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8</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9</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0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10</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11</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12</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1</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2</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3</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4</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5</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6</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7</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charset="0"/>
                        </a:rPr>
                        <a:t>8</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57" name="Rectangle 140"/>
          <p:cNvSpPr>
            <a:spLocks noChangeArrowheads="1"/>
          </p:cNvSpPr>
          <p:nvPr/>
        </p:nvSpPr>
        <p:spPr bwMode="auto">
          <a:xfrm>
            <a:off x="2641600" y="1771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CD05</a:t>
            </a:r>
          </a:p>
          <a:p>
            <a:pPr algn="ctr"/>
            <a:r>
              <a:rPr lang="en-US" dirty="0" smtClean="0"/>
              <a:t>Robert</a:t>
            </a:r>
            <a:endParaRPr lang="en-US" dirty="0"/>
          </a:p>
        </p:txBody>
      </p:sp>
      <p:sp>
        <p:nvSpPr>
          <p:cNvPr id="2158" name="Rectangle 141"/>
          <p:cNvSpPr>
            <a:spLocks noChangeArrowheads="1"/>
          </p:cNvSpPr>
          <p:nvPr/>
        </p:nvSpPr>
        <p:spPr bwMode="auto">
          <a:xfrm>
            <a:off x="2641600" y="5651636"/>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CD04</a:t>
            </a:r>
          </a:p>
          <a:p>
            <a:pPr algn="ctr"/>
            <a:r>
              <a:rPr lang="en-US" dirty="0" smtClean="0"/>
              <a:t>Ben</a:t>
            </a:r>
            <a:endParaRPr lang="en-US" dirty="0"/>
          </a:p>
        </p:txBody>
      </p:sp>
      <p:sp>
        <p:nvSpPr>
          <p:cNvPr id="2159" name="Rectangle 142"/>
          <p:cNvSpPr>
            <a:spLocks noChangeArrowheads="1"/>
          </p:cNvSpPr>
          <p:nvPr/>
        </p:nvSpPr>
        <p:spPr bwMode="auto">
          <a:xfrm>
            <a:off x="2641600" y="4514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CD03</a:t>
            </a:r>
          </a:p>
          <a:p>
            <a:pPr algn="ctr"/>
            <a:r>
              <a:rPr lang="en-US" dirty="0" smtClean="0"/>
              <a:t>Ben</a:t>
            </a:r>
            <a:endParaRPr lang="en-US" dirty="0"/>
          </a:p>
        </p:txBody>
      </p:sp>
      <p:sp>
        <p:nvSpPr>
          <p:cNvPr id="2160" name="Rectangle 143"/>
          <p:cNvSpPr>
            <a:spLocks noChangeArrowheads="1"/>
          </p:cNvSpPr>
          <p:nvPr/>
        </p:nvSpPr>
        <p:spPr bwMode="auto">
          <a:xfrm>
            <a:off x="5486400" y="1771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CD01</a:t>
            </a:r>
            <a:endParaRPr lang="en-US" dirty="0"/>
          </a:p>
          <a:p>
            <a:pPr algn="ctr"/>
            <a:r>
              <a:rPr lang="en-US" dirty="0" smtClean="0"/>
              <a:t>John</a:t>
            </a:r>
            <a:endParaRPr lang="en-US" dirty="0"/>
          </a:p>
        </p:txBody>
      </p:sp>
      <p:sp>
        <p:nvSpPr>
          <p:cNvPr id="2162" name="Rectangle 145"/>
          <p:cNvSpPr>
            <a:spLocks noChangeArrowheads="1"/>
          </p:cNvSpPr>
          <p:nvPr/>
        </p:nvSpPr>
        <p:spPr bwMode="auto">
          <a:xfrm>
            <a:off x="2641600" y="3371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CD02</a:t>
            </a:r>
          </a:p>
          <a:p>
            <a:pPr algn="ctr"/>
            <a:r>
              <a:rPr lang="en-US" dirty="0" smtClean="0"/>
              <a:t>Miles</a:t>
            </a:r>
            <a:endParaRPr lang="en-US" dirty="0"/>
          </a:p>
        </p:txBody>
      </p:sp>
      <p:sp>
        <p:nvSpPr>
          <p:cNvPr id="2163" name="Rectangle 146"/>
          <p:cNvSpPr>
            <a:spLocks noChangeArrowheads="1"/>
          </p:cNvSpPr>
          <p:nvPr/>
        </p:nvSpPr>
        <p:spPr bwMode="auto">
          <a:xfrm>
            <a:off x="4064000" y="628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CD06</a:t>
            </a:r>
          </a:p>
          <a:p>
            <a:pPr algn="ctr"/>
            <a:r>
              <a:rPr lang="en-US" dirty="0" smtClean="0"/>
              <a:t>Miles</a:t>
            </a:r>
            <a:endParaRPr lang="en-US" dirty="0"/>
          </a:p>
        </p:txBody>
      </p:sp>
      <p:sp>
        <p:nvSpPr>
          <p:cNvPr id="2165" name="Rectangle 153"/>
          <p:cNvSpPr>
            <a:spLocks noChangeArrowheads="1"/>
          </p:cNvSpPr>
          <p:nvPr/>
        </p:nvSpPr>
        <p:spPr bwMode="auto">
          <a:xfrm>
            <a:off x="4064000" y="4514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CD08</a:t>
            </a:r>
          </a:p>
          <a:p>
            <a:pPr algn="ctr"/>
            <a:r>
              <a:rPr lang="en-US" dirty="0" err="1" smtClean="0"/>
              <a:t>McCullen</a:t>
            </a:r>
            <a:endParaRPr lang="en-US" dirty="0"/>
          </a:p>
        </p:txBody>
      </p:sp>
      <p:sp>
        <p:nvSpPr>
          <p:cNvPr id="2166" name="Rectangle 154"/>
          <p:cNvSpPr>
            <a:spLocks noChangeArrowheads="1"/>
          </p:cNvSpPr>
          <p:nvPr/>
        </p:nvSpPr>
        <p:spPr bwMode="auto">
          <a:xfrm>
            <a:off x="4064000" y="5655692"/>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CD09</a:t>
            </a:r>
          </a:p>
          <a:p>
            <a:pPr algn="ctr"/>
            <a:r>
              <a:rPr lang="en-US" dirty="0" err="1" smtClean="0"/>
              <a:t>McCullen</a:t>
            </a:r>
            <a:endParaRPr lang="en-US" dirty="0"/>
          </a:p>
        </p:txBody>
      </p:sp>
      <p:sp>
        <p:nvSpPr>
          <p:cNvPr id="2168" name="Rectangle 156"/>
          <p:cNvSpPr>
            <a:spLocks noChangeArrowheads="1"/>
          </p:cNvSpPr>
          <p:nvPr/>
        </p:nvSpPr>
        <p:spPr bwMode="auto">
          <a:xfrm>
            <a:off x="1219200" y="1771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CD01</a:t>
            </a:r>
            <a:endParaRPr lang="en-US" dirty="0"/>
          </a:p>
          <a:p>
            <a:pPr algn="ctr"/>
            <a:r>
              <a:rPr lang="en-US" dirty="0" smtClean="0"/>
              <a:t>John</a:t>
            </a:r>
            <a:endParaRPr lang="en-US" dirty="0"/>
          </a:p>
        </p:txBody>
      </p:sp>
      <p:sp>
        <p:nvSpPr>
          <p:cNvPr id="2169" name="Rectangle 157"/>
          <p:cNvSpPr>
            <a:spLocks noChangeArrowheads="1"/>
          </p:cNvSpPr>
          <p:nvPr/>
        </p:nvSpPr>
        <p:spPr bwMode="auto">
          <a:xfrm>
            <a:off x="4064000" y="3371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t>CD07</a:t>
            </a:r>
          </a:p>
          <a:p>
            <a:pPr algn="ctr"/>
            <a:r>
              <a:rPr lang="en-US" dirty="0" smtClean="0"/>
              <a:t>Emily</a:t>
            </a:r>
            <a:endParaRPr lang="en-US" dirty="0"/>
          </a:p>
        </p:txBody>
      </p:sp>
      <p:sp>
        <p:nvSpPr>
          <p:cNvPr id="2171" name="Rectangle 159"/>
          <p:cNvSpPr>
            <a:spLocks noChangeArrowheads="1"/>
          </p:cNvSpPr>
          <p:nvPr/>
        </p:nvSpPr>
        <p:spPr bwMode="auto">
          <a:xfrm>
            <a:off x="6908800" y="1771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CD05</a:t>
            </a:r>
          </a:p>
          <a:p>
            <a:pPr algn="ctr"/>
            <a:r>
              <a:rPr lang="en-US" dirty="0" smtClean="0"/>
              <a:t>Robert</a:t>
            </a:r>
            <a:endParaRPr lang="en-US" dirty="0"/>
          </a:p>
        </p:txBody>
      </p:sp>
      <p:sp>
        <p:nvSpPr>
          <p:cNvPr id="2172" name="Rectangle 160"/>
          <p:cNvSpPr>
            <a:spLocks noChangeArrowheads="1"/>
          </p:cNvSpPr>
          <p:nvPr/>
        </p:nvSpPr>
        <p:spPr bwMode="auto">
          <a:xfrm>
            <a:off x="1219200" y="628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CD06</a:t>
            </a:r>
          </a:p>
          <a:p>
            <a:pPr algn="ctr"/>
            <a:r>
              <a:rPr lang="en-US" dirty="0" smtClean="0"/>
              <a:t>Miles</a:t>
            </a:r>
            <a:endParaRPr lang="en-US" dirty="0"/>
          </a:p>
        </p:txBody>
      </p:sp>
      <p:sp>
        <p:nvSpPr>
          <p:cNvPr id="2173" name="Rectangle 161"/>
          <p:cNvSpPr>
            <a:spLocks noChangeArrowheads="1"/>
          </p:cNvSpPr>
          <p:nvPr/>
        </p:nvSpPr>
        <p:spPr bwMode="auto">
          <a:xfrm>
            <a:off x="1219200" y="5652459"/>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CD09</a:t>
            </a:r>
          </a:p>
          <a:p>
            <a:pPr algn="ctr"/>
            <a:r>
              <a:rPr lang="en-US" dirty="0" err="1" smtClean="0"/>
              <a:t>McCullen</a:t>
            </a:r>
            <a:endParaRPr lang="en-US" dirty="0"/>
          </a:p>
        </p:txBody>
      </p:sp>
      <p:sp>
        <p:nvSpPr>
          <p:cNvPr id="2174" name="Rectangle 162"/>
          <p:cNvSpPr>
            <a:spLocks noChangeArrowheads="1"/>
          </p:cNvSpPr>
          <p:nvPr/>
        </p:nvSpPr>
        <p:spPr bwMode="auto">
          <a:xfrm>
            <a:off x="1219200" y="4514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CD08</a:t>
            </a:r>
          </a:p>
          <a:p>
            <a:pPr algn="ctr"/>
            <a:r>
              <a:rPr lang="en-US" dirty="0" err="1" smtClean="0"/>
              <a:t>McCullen</a:t>
            </a:r>
            <a:endParaRPr lang="en-US" dirty="0"/>
          </a:p>
        </p:txBody>
      </p:sp>
      <p:sp>
        <p:nvSpPr>
          <p:cNvPr id="2175" name="Rectangle 163"/>
          <p:cNvSpPr>
            <a:spLocks noChangeArrowheads="1"/>
          </p:cNvSpPr>
          <p:nvPr/>
        </p:nvSpPr>
        <p:spPr bwMode="auto">
          <a:xfrm>
            <a:off x="1219200" y="3371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CD07</a:t>
            </a:r>
          </a:p>
          <a:p>
            <a:pPr algn="ctr"/>
            <a:r>
              <a:rPr lang="en-US" dirty="0" smtClean="0"/>
              <a:t>Emily</a:t>
            </a:r>
            <a:endParaRPr lang="en-US" dirty="0"/>
          </a:p>
        </p:txBody>
      </p:sp>
      <p:sp>
        <p:nvSpPr>
          <p:cNvPr id="2176" name="Rectangle 164"/>
          <p:cNvSpPr>
            <a:spLocks noChangeArrowheads="1"/>
          </p:cNvSpPr>
          <p:nvPr/>
        </p:nvSpPr>
        <p:spPr bwMode="auto">
          <a:xfrm>
            <a:off x="5486400" y="565398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CD04</a:t>
            </a:r>
          </a:p>
          <a:p>
            <a:pPr algn="ctr"/>
            <a:r>
              <a:rPr lang="en-US" dirty="0" smtClean="0"/>
              <a:t>Ben</a:t>
            </a:r>
            <a:endParaRPr lang="en-US" dirty="0"/>
          </a:p>
        </p:txBody>
      </p:sp>
      <p:sp>
        <p:nvSpPr>
          <p:cNvPr id="2177" name="Rectangle 165"/>
          <p:cNvSpPr>
            <a:spLocks noChangeArrowheads="1"/>
          </p:cNvSpPr>
          <p:nvPr/>
        </p:nvSpPr>
        <p:spPr bwMode="auto">
          <a:xfrm>
            <a:off x="5486400" y="4514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CD03</a:t>
            </a:r>
          </a:p>
          <a:p>
            <a:pPr algn="ctr"/>
            <a:r>
              <a:rPr lang="en-US" dirty="0" smtClean="0"/>
              <a:t>Ben</a:t>
            </a:r>
            <a:endParaRPr lang="en-US" dirty="0"/>
          </a:p>
        </p:txBody>
      </p:sp>
      <p:sp>
        <p:nvSpPr>
          <p:cNvPr id="2178" name="Rectangle 166"/>
          <p:cNvSpPr>
            <a:spLocks noChangeArrowheads="1"/>
          </p:cNvSpPr>
          <p:nvPr/>
        </p:nvSpPr>
        <p:spPr bwMode="auto">
          <a:xfrm>
            <a:off x="5486400" y="3371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dirty="0" smtClean="0"/>
              <a:t>CD02</a:t>
            </a:r>
          </a:p>
          <a:p>
            <a:pPr algn="ctr"/>
            <a:r>
              <a:rPr lang="en-US" dirty="0" smtClean="0"/>
              <a:t>Miles</a:t>
            </a:r>
            <a:endParaRPr lang="en-US" dirty="0"/>
          </a:p>
        </p:txBody>
      </p:sp>
      <p:sp>
        <p:nvSpPr>
          <p:cNvPr id="2179" name="Rectangle 167"/>
          <p:cNvSpPr>
            <a:spLocks noChangeArrowheads="1"/>
          </p:cNvSpPr>
          <p:nvPr/>
        </p:nvSpPr>
        <p:spPr bwMode="auto">
          <a:xfrm>
            <a:off x="5486400" y="2914650"/>
            <a:ext cx="1422400" cy="400050"/>
          </a:xfrm>
          <a:prstGeom prst="rect">
            <a:avLst/>
          </a:prstGeom>
          <a:solidFill>
            <a:srgbClr val="FF0000"/>
          </a:solidFill>
          <a:ln w="9525">
            <a:solidFill>
              <a:schemeClr val="tx1"/>
            </a:solidFill>
            <a:miter lim="800000"/>
            <a:headEnd/>
            <a:tailEnd/>
          </a:ln>
        </p:spPr>
        <p:txBody>
          <a:bodyPr wrap="none" anchor="ctr"/>
          <a:lstStyle/>
          <a:p>
            <a:pPr algn="ctr"/>
            <a:r>
              <a:rPr lang="en-US" dirty="0"/>
              <a:t>TA </a:t>
            </a:r>
            <a:r>
              <a:rPr lang="en-US" dirty="0" err="1"/>
              <a:t>Mtg</a:t>
            </a:r>
            <a:endParaRPr lang="en-US" dirty="0"/>
          </a:p>
        </p:txBody>
      </p:sp>
      <p:sp>
        <p:nvSpPr>
          <p:cNvPr id="2180" name="Rectangle 168"/>
          <p:cNvSpPr>
            <a:spLocks noChangeArrowheads="1"/>
          </p:cNvSpPr>
          <p:nvPr/>
        </p:nvSpPr>
        <p:spPr bwMode="auto">
          <a:xfrm>
            <a:off x="1219200" y="2914650"/>
            <a:ext cx="1422400" cy="400050"/>
          </a:xfrm>
          <a:prstGeom prst="rect">
            <a:avLst/>
          </a:prstGeom>
          <a:solidFill>
            <a:srgbClr val="FF0000"/>
          </a:solidFill>
          <a:ln w="9525">
            <a:solidFill>
              <a:schemeClr val="tx1"/>
            </a:solidFill>
            <a:miter lim="800000"/>
            <a:headEnd/>
            <a:tailEnd/>
          </a:ln>
        </p:spPr>
        <p:txBody>
          <a:bodyPr wrap="none" anchor="ctr"/>
          <a:lstStyle/>
          <a:p>
            <a:pPr algn="ctr"/>
            <a:r>
              <a:rPr lang="en-US" dirty="0"/>
              <a:t>TA </a:t>
            </a:r>
            <a:r>
              <a:rPr lang="en-US" dirty="0" err="1"/>
              <a:t>Mtg</a:t>
            </a:r>
            <a:endParaRPr lang="en-US" dirty="0"/>
          </a:p>
        </p:txBody>
      </p:sp>
      <p:sp>
        <p:nvSpPr>
          <p:cNvPr id="2181" name="Rectangle 169"/>
          <p:cNvSpPr>
            <a:spLocks noChangeArrowheads="1"/>
          </p:cNvSpPr>
          <p:nvPr/>
        </p:nvSpPr>
        <p:spPr bwMode="auto">
          <a:xfrm>
            <a:off x="5486400" y="1143000"/>
            <a:ext cx="1422400" cy="571500"/>
          </a:xfrm>
          <a:prstGeom prst="rect">
            <a:avLst/>
          </a:prstGeom>
          <a:solidFill>
            <a:srgbClr val="CC99FF"/>
          </a:solidFill>
          <a:ln w="9525">
            <a:solidFill>
              <a:schemeClr val="tx1"/>
            </a:solidFill>
            <a:miter lim="800000"/>
            <a:headEnd/>
            <a:tailEnd/>
          </a:ln>
        </p:spPr>
        <p:txBody>
          <a:bodyPr wrap="none" anchor="ctr"/>
          <a:lstStyle/>
          <a:p>
            <a:pPr algn="ctr"/>
            <a:r>
              <a:rPr lang="en-US" dirty="0" err="1" smtClean="0"/>
              <a:t>LecD</a:t>
            </a:r>
            <a:endParaRPr lang="en-US" dirty="0"/>
          </a:p>
          <a:p>
            <a:pPr algn="ctr"/>
            <a:r>
              <a:rPr lang="en-US" dirty="0" smtClean="0"/>
              <a:t>Orpheus</a:t>
            </a:r>
            <a:endParaRPr lang="en-US" dirty="0"/>
          </a:p>
        </p:txBody>
      </p:sp>
      <p:sp>
        <p:nvSpPr>
          <p:cNvPr id="2182" name="Rectangle 170"/>
          <p:cNvSpPr>
            <a:spLocks noChangeArrowheads="1"/>
          </p:cNvSpPr>
          <p:nvPr/>
        </p:nvSpPr>
        <p:spPr bwMode="auto">
          <a:xfrm>
            <a:off x="5486400" y="457200"/>
            <a:ext cx="1422400" cy="628650"/>
          </a:xfrm>
          <a:prstGeom prst="rect">
            <a:avLst/>
          </a:prstGeom>
          <a:solidFill>
            <a:srgbClr val="CC99FF"/>
          </a:solidFill>
          <a:ln w="9525">
            <a:solidFill>
              <a:schemeClr val="tx1"/>
            </a:solidFill>
            <a:miter lim="800000"/>
            <a:headEnd/>
            <a:tailEnd/>
          </a:ln>
        </p:spPr>
        <p:txBody>
          <a:bodyPr wrap="none" anchor="ctr"/>
          <a:lstStyle/>
          <a:p>
            <a:pPr algn="ctr"/>
            <a:r>
              <a:rPr lang="en-US" dirty="0" err="1" smtClean="0"/>
              <a:t>LecC</a:t>
            </a:r>
            <a:endParaRPr lang="en-US" dirty="0"/>
          </a:p>
          <a:p>
            <a:pPr algn="ctr"/>
            <a:r>
              <a:rPr lang="en-US" dirty="0" smtClean="0"/>
              <a:t>Orpheus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295400"/>
            <a:ext cx="7162800" cy="3046988"/>
          </a:xfrm>
          <a:prstGeom prst="rect">
            <a:avLst/>
          </a:prstGeom>
        </p:spPr>
        <p:txBody>
          <a:bodyPr wrap="square">
            <a:spAutoFit/>
          </a:bodyPr>
          <a:lstStyle/>
          <a:p>
            <a:r>
              <a:rPr lang="en-US" sz="2400" b="1" dirty="0" smtClean="0"/>
              <a:t>Course Policy, Academic Honesty</a:t>
            </a:r>
          </a:p>
          <a:p>
            <a:endParaRPr lang="en-US" sz="2400" b="1" dirty="0" smtClean="0"/>
          </a:p>
          <a:p>
            <a:r>
              <a:rPr lang="en-US" sz="2400" b="1" dirty="0" smtClean="0"/>
              <a:t>Suspicion of cheating of any form is always immediately reported to Student Judicial Affairs for appropriate action, which may involve failing Physics 7, suspension or expulsion from UCD.</a:t>
            </a:r>
          </a:p>
          <a:p>
            <a:endParaRPr lang="en-US" sz="2400" b="1" dirty="0" smtClean="0"/>
          </a:p>
          <a:p>
            <a:r>
              <a:rPr lang="en-US" sz="2400" b="1" dirty="0" smtClean="0"/>
              <a:t>Don’t risk your academic career by cheating!</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Chapter 5 – Flow, Transport and Chang</a:t>
            </a:r>
            <a:r>
              <a:rPr lang="en-US" dirty="0" smtClean="0"/>
              <a:t>e</a:t>
            </a:r>
            <a:endParaRPr lang="en-US" dirty="0"/>
          </a:p>
        </p:txBody>
      </p:sp>
      <p:sp>
        <p:nvSpPr>
          <p:cNvPr id="3" name="Content Placeholder 2"/>
          <p:cNvSpPr>
            <a:spLocks noGrp="1"/>
          </p:cNvSpPr>
          <p:nvPr>
            <p:ph idx="1"/>
          </p:nvPr>
        </p:nvSpPr>
        <p:spPr/>
        <p:txBody>
          <a:bodyPr>
            <a:normAutofit lnSpcReduction="10000"/>
          </a:bodyPr>
          <a:lstStyle/>
          <a:p>
            <a:r>
              <a:rPr lang="en-US" dirty="0" smtClean="0"/>
              <a:t>Models are idealized representations of nature.</a:t>
            </a:r>
          </a:p>
          <a:p>
            <a:r>
              <a:rPr lang="en-US" dirty="0" smtClean="0"/>
              <a:t>We will study three models:</a:t>
            </a:r>
          </a:p>
          <a:p>
            <a:pPr lvl="1"/>
            <a:r>
              <a:rPr lang="en-US" dirty="0" smtClean="0"/>
              <a:t>Steady-state Energy Density Model</a:t>
            </a:r>
          </a:p>
          <a:p>
            <a:pPr lvl="1"/>
            <a:r>
              <a:rPr lang="en-US" dirty="0" smtClean="0"/>
              <a:t>Linear Transport Model (Lecture 3)</a:t>
            </a:r>
          </a:p>
          <a:p>
            <a:pPr lvl="1"/>
            <a:r>
              <a:rPr lang="en-US" dirty="0" smtClean="0"/>
              <a:t>Exponential Change Model (Lecture 4)</a:t>
            </a:r>
          </a:p>
          <a:p>
            <a:r>
              <a:rPr lang="en-US" dirty="0" smtClean="0"/>
              <a:t>We will use the SSED model to study:</a:t>
            </a:r>
          </a:p>
          <a:p>
            <a:pPr lvl="1"/>
            <a:r>
              <a:rPr lang="en-US" dirty="0" smtClean="0"/>
              <a:t>Fluid systems (Lecture 1)</a:t>
            </a:r>
          </a:p>
          <a:p>
            <a:pPr lvl="1"/>
            <a:r>
              <a:rPr lang="en-US" dirty="0" smtClean="0"/>
              <a:t>Electrical circuits (Lecture 2)</a:t>
            </a:r>
            <a:endParaRPr lang="en-US" dirty="0"/>
          </a:p>
        </p:txBody>
      </p:sp>
      <p:sp>
        <p:nvSpPr>
          <p:cNvPr id="4" name="Date Placeholder 3"/>
          <p:cNvSpPr>
            <a:spLocks noGrp="1"/>
          </p:cNvSpPr>
          <p:nvPr>
            <p:ph type="dt" sz="half" idx="10"/>
          </p:nvPr>
        </p:nvSpPr>
        <p:spPr/>
        <p:txBody>
          <a:bodyPr/>
          <a:lstStyle/>
          <a:p>
            <a:fld id="{6CA17D4C-7E6F-471B-A9EC-1E280A2CB49D}" type="datetime1">
              <a:rPr lang="en-US" smtClean="0"/>
              <a:pPr/>
              <a:t>1/6/2010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Fluid Systems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 is a fluid?</a:t>
            </a:r>
          </a:p>
          <a:p>
            <a:pPr lvl="1"/>
            <a:r>
              <a:rPr lang="en-US" dirty="0" smtClean="0"/>
              <a:t>Any thing that would spill if it were not in a container.</a:t>
            </a:r>
          </a:p>
          <a:p>
            <a:pPr lvl="1"/>
            <a:r>
              <a:rPr lang="en-US" dirty="0" smtClean="0"/>
              <a:t>Liquids and gases – atoms are free to move</a:t>
            </a:r>
          </a:p>
          <a:p>
            <a:r>
              <a:rPr lang="en-US" dirty="0" smtClean="0"/>
              <a:t>How do we describe fluids?</a:t>
            </a:r>
          </a:p>
          <a:p>
            <a:pPr lvl="1"/>
            <a:r>
              <a:rPr lang="en-US" dirty="0" smtClean="0"/>
              <a:t>Volume, pressure, temperature, flow rate, chemical composition, viscosity</a:t>
            </a:r>
          </a:p>
          <a:p>
            <a:r>
              <a:rPr lang="en-US" dirty="0" smtClean="0"/>
              <a:t>Assumptions:</a:t>
            </a:r>
          </a:p>
          <a:p>
            <a:pPr lvl="1"/>
            <a:r>
              <a:rPr lang="en-US" dirty="0" smtClean="0"/>
              <a:t>Mass and energy are </a:t>
            </a:r>
            <a:r>
              <a:rPr lang="en-US" dirty="0" smtClean="0">
                <a:solidFill>
                  <a:srgbClr val="C83C3C"/>
                </a:solidFill>
              </a:rPr>
              <a:t>conserved</a:t>
            </a:r>
            <a:r>
              <a:rPr lang="en-US" dirty="0" smtClean="0"/>
              <a:t>, i.e. they are constant in time.</a:t>
            </a:r>
          </a:p>
          <a:p>
            <a:pPr lvl="1"/>
            <a:r>
              <a:rPr lang="en-US" dirty="0" smtClean="0"/>
              <a:t>Mass density and energy density are </a:t>
            </a:r>
            <a:r>
              <a:rPr lang="en-US" dirty="0" smtClean="0">
                <a:solidFill>
                  <a:srgbClr val="C83C3C"/>
                </a:solidFill>
              </a:rPr>
              <a:t>constant</a:t>
            </a:r>
            <a:r>
              <a:rPr lang="en-US" dirty="0" smtClean="0"/>
              <a:t>, i.e. they are constant in space.</a:t>
            </a:r>
          </a:p>
          <a:p>
            <a:pPr lvl="1"/>
            <a:r>
              <a:rPr lang="en-US" dirty="0" smtClean="0"/>
              <a:t>Flow is </a:t>
            </a:r>
            <a:r>
              <a:rPr lang="en-US" dirty="0" smtClean="0">
                <a:solidFill>
                  <a:srgbClr val="C83C3C"/>
                </a:solidFill>
              </a:rPr>
              <a:t>steady-state flow</a:t>
            </a:r>
            <a:r>
              <a:rPr lang="en-US" dirty="0" smtClean="0"/>
              <a:t>, i.e. the variables describing the fluid are fixed.</a:t>
            </a:r>
          </a:p>
          <a:p>
            <a:pPr lvl="1"/>
            <a:r>
              <a:rPr lang="en-US" dirty="0" smtClean="0"/>
              <a:t>Fluid is </a:t>
            </a:r>
            <a:r>
              <a:rPr lang="en-US" dirty="0" smtClean="0">
                <a:solidFill>
                  <a:srgbClr val="C83C3C"/>
                </a:solidFill>
              </a:rPr>
              <a:t>incompressible</a:t>
            </a:r>
            <a:r>
              <a:rPr lang="en-US" dirty="0" smtClean="0"/>
              <a:t>, i.e. the mass density is fixed.</a:t>
            </a:r>
          </a:p>
        </p:txBody>
      </p:sp>
      <p:pic>
        <p:nvPicPr>
          <p:cNvPr id="9218" name="Picture 2"/>
          <p:cNvPicPr>
            <a:picLocks noChangeAspect="1" noChangeArrowheads="1"/>
          </p:cNvPicPr>
          <p:nvPr/>
        </p:nvPicPr>
        <p:blipFill>
          <a:blip r:embed="rId3" cstate="print"/>
          <a:srcRect/>
          <a:stretch>
            <a:fillRect/>
          </a:stretch>
        </p:blipFill>
        <p:spPr bwMode="auto">
          <a:xfrm>
            <a:off x="6781800" y="-1219200"/>
            <a:ext cx="2133600" cy="3200400"/>
          </a:xfrm>
          <a:prstGeom prst="rect">
            <a:avLst/>
          </a:prstGeom>
          <a:noFill/>
          <a:ln w="9525">
            <a:noFill/>
            <a:miter lim="800000"/>
            <a:headEnd/>
            <a:tailEnd/>
          </a:ln>
        </p:spPr>
      </p:pic>
      <p:sp>
        <p:nvSpPr>
          <p:cNvPr id="5" name="Date Placeholder 4"/>
          <p:cNvSpPr>
            <a:spLocks noGrp="1"/>
          </p:cNvSpPr>
          <p:nvPr>
            <p:ph type="dt" sz="half" idx="10"/>
          </p:nvPr>
        </p:nvSpPr>
        <p:spPr/>
        <p:txBody>
          <a:bodyPr/>
          <a:lstStyle/>
          <a:p>
            <a:fld id="{0CA20C33-A3DF-479A-BA12-3D32B9EF839A}" type="datetime1">
              <a:rPr lang="en-US" smtClean="0"/>
              <a:pPr/>
              <a:t>1/6/2010</a:t>
            </a:fld>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
        <p:nvSpPr>
          <p:cNvPr id="7" name="Footer Placeholder 6"/>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               Examples of Fluid Systems</a:t>
            </a:r>
            <a:endParaRPr lang="en-US" dirty="0"/>
          </a:p>
        </p:txBody>
      </p:sp>
      <p:sp>
        <p:nvSpPr>
          <p:cNvPr id="3" name="Content Placeholder 2"/>
          <p:cNvSpPr>
            <a:spLocks noGrp="1"/>
          </p:cNvSpPr>
          <p:nvPr>
            <p:ph idx="1"/>
          </p:nvPr>
        </p:nvSpPr>
        <p:spPr>
          <a:xfrm>
            <a:off x="1066800" y="1600200"/>
            <a:ext cx="7620000" cy="4525963"/>
          </a:xfrm>
        </p:spPr>
        <p:txBody>
          <a:bodyPr/>
          <a:lstStyle/>
          <a:p>
            <a:r>
              <a:rPr lang="en-US" dirty="0" smtClean="0"/>
              <a:t>    Water in household plumbing</a:t>
            </a:r>
          </a:p>
          <a:p>
            <a:r>
              <a:rPr lang="en-US" dirty="0" smtClean="0"/>
              <a:t>                              Blood in arteries</a:t>
            </a:r>
          </a:p>
          <a:p>
            <a:r>
              <a:rPr lang="en-US" dirty="0" smtClean="0"/>
              <a:t>    A    Air conditioning ducts</a:t>
            </a:r>
          </a:p>
          <a:p>
            <a:r>
              <a:rPr lang="en-US" dirty="0" smtClean="0"/>
              <a:t>              Water in plant capillaries</a:t>
            </a:r>
          </a:p>
          <a:p>
            <a:r>
              <a:rPr lang="en-US" dirty="0" smtClean="0"/>
              <a:t>Coffee in a cup</a:t>
            </a:r>
          </a:p>
          <a:p>
            <a:r>
              <a:rPr lang="en-US" dirty="0" smtClean="0"/>
              <a:t>                          Water in a fountain</a:t>
            </a:r>
          </a:p>
          <a:p>
            <a:r>
              <a:rPr lang="en-US" dirty="0" smtClean="0"/>
              <a:t>Air in a musical instrument</a:t>
            </a:r>
          </a:p>
          <a:p>
            <a:endParaRPr lang="en-US" dirty="0"/>
          </a:p>
        </p:txBody>
      </p:sp>
      <p:sp>
        <p:nvSpPr>
          <p:cNvPr id="4" name="Date Placeholder 3"/>
          <p:cNvSpPr>
            <a:spLocks noGrp="1"/>
          </p:cNvSpPr>
          <p:nvPr>
            <p:ph type="dt" sz="half" idx="10"/>
          </p:nvPr>
        </p:nvSpPr>
        <p:spPr/>
        <p:txBody>
          <a:bodyPr/>
          <a:lstStyle/>
          <a:p>
            <a:fld id="{6C32A1AF-66AB-4C2C-BA97-51314D84AE50}" type="datetime1">
              <a:rPr lang="en-US" smtClean="0"/>
              <a:pPr/>
              <a:t>1/6/2010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dirty="0"/>
          </a:p>
        </p:txBody>
      </p:sp>
      <p:sp>
        <p:nvSpPr>
          <p:cNvPr id="6" name="Footer Placeholder 5"/>
          <p:cNvSpPr>
            <a:spLocks noGrp="1"/>
          </p:cNvSpPr>
          <p:nvPr>
            <p:ph type="ftr" sz="quarter" idx="11"/>
          </p:nvPr>
        </p:nvSpPr>
        <p:spPr/>
        <p:txBody>
          <a:bodyPr/>
          <a:lstStyle/>
          <a:p>
            <a:r>
              <a:rPr lang="en-US" smtClean="0"/>
              <a:t>Physics 7B Lecture 1</a:t>
            </a:r>
            <a:endParaRPr lang="en-US"/>
          </a:p>
        </p:txBody>
      </p:sp>
      <p:pic>
        <p:nvPicPr>
          <p:cNvPr id="37889" name="Picture 1"/>
          <p:cNvPicPr>
            <a:picLocks noChangeAspect="1" noChangeArrowheads="1"/>
          </p:cNvPicPr>
          <p:nvPr/>
        </p:nvPicPr>
        <p:blipFill>
          <a:blip r:embed="rId2" cstate="print"/>
          <a:srcRect/>
          <a:stretch>
            <a:fillRect/>
          </a:stretch>
        </p:blipFill>
        <p:spPr bwMode="auto">
          <a:xfrm>
            <a:off x="0" y="5791200"/>
            <a:ext cx="6705600" cy="635267"/>
          </a:xfrm>
          <a:prstGeom prst="rect">
            <a:avLst/>
          </a:prstGeom>
          <a:noFill/>
          <a:ln w="9525">
            <a:noFill/>
            <a:miter lim="800000"/>
            <a:headEnd/>
            <a:tailEnd/>
          </a:ln>
        </p:spPr>
      </p:pic>
      <p:pic>
        <p:nvPicPr>
          <p:cNvPr id="37890" name="Picture 2"/>
          <p:cNvPicPr>
            <a:picLocks noChangeAspect="1" noChangeArrowheads="1"/>
          </p:cNvPicPr>
          <p:nvPr/>
        </p:nvPicPr>
        <p:blipFill>
          <a:blip r:embed="rId3" cstate="print"/>
          <a:srcRect/>
          <a:stretch>
            <a:fillRect/>
          </a:stretch>
        </p:blipFill>
        <p:spPr bwMode="auto">
          <a:xfrm>
            <a:off x="7162800" y="4724400"/>
            <a:ext cx="1752600" cy="1643912"/>
          </a:xfrm>
          <a:prstGeom prst="rect">
            <a:avLst/>
          </a:prstGeom>
          <a:noFill/>
          <a:ln w="9525">
            <a:noFill/>
            <a:miter lim="800000"/>
            <a:headEnd/>
            <a:tailEnd/>
          </a:ln>
        </p:spPr>
      </p:pic>
      <p:pic>
        <p:nvPicPr>
          <p:cNvPr id="37891" name="Picture 3"/>
          <p:cNvPicPr>
            <a:picLocks noChangeAspect="1" noChangeArrowheads="1"/>
          </p:cNvPicPr>
          <p:nvPr/>
        </p:nvPicPr>
        <p:blipFill>
          <a:blip r:embed="rId4" cstate="print"/>
          <a:srcRect/>
          <a:stretch>
            <a:fillRect/>
          </a:stretch>
        </p:blipFill>
        <p:spPr bwMode="auto">
          <a:xfrm>
            <a:off x="0" y="3886200"/>
            <a:ext cx="1428750" cy="1076325"/>
          </a:xfrm>
          <a:prstGeom prst="rect">
            <a:avLst/>
          </a:prstGeom>
          <a:noFill/>
          <a:ln w="9525">
            <a:noFill/>
            <a:miter lim="800000"/>
            <a:headEnd/>
            <a:tailEnd/>
          </a:ln>
        </p:spPr>
      </p:pic>
      <p:pic>
        <p:nvPicPr>
          <p:cNvPr id="37893" name="Picture 5"/>
          <p:cNvPicPr>
            <a:picLocks noChangeAspect="1" noChangeArrowheads="1"/>
          </p:cNvPicPr>
          <p:nvPr/>
        </p:nvPicPr>
        <p:blipFill>
          <a:blip r:embed="rId5" cstate="print"/>
          <a:srcRect/>
          <a:stretch>
            <a:fillRect/>
          </a:stretch>
        </p:blipFill>
        <p:spPr bwMode="auto">
          <a:xfrm>
            <a:off x="7162800" y="1524000"/>
            <a:ext cx="1993900" cy="1495425"/>
          </a:xfrm>
          <a:prstGeom prst="rect">
            <a:avLst/>
          </a:prstGeom>
          <a:noFill/>
          <a:ln w="9525">
            <a:noFill/>
            <a:miter lim="800000"/>
            <a:headEnd/>
            <a:tailEnd/>
          </a:ln>
        </p:spPr>
      </p:pic>
      <p:pic>
        <p:nvPicPr>
          <p:cNvPr id="37894" name="Picture 6"/>
          <p:cNvPicPr>
            <a:picLocks noChangeAspect="1" noChangeArrowheads="1"/>
          </p:cNvPicPr>
          <p:nvPr/>
        </p:nvPicPr>
        <p:blipFill>
          <a:blip r:embed="rId6" cstate="print"/>
          <a:srcRect/>
          <a:stretch>
            <a:fillRect/>
          </a:stretch>
        </p:blipFill>
        <p:spPr bwMode="auto">
          <a:xfrm>
            <a:off x="1" y="2209800"/>
            <a:ext cx="2461098" cy="1752600"/>
          </a:xfrm>
          <a:prstGeom prst="rect">
            <a:avLst/>
          </a:prstGeom>
          <a:noFill/>
          <a:ln w="9525">
            <a:noFill/>
            <a:miter lim="800000"/>
            <a:headEnd/>
            <a:tailEnd/>
          </a:ln>
        </p:spPr>
      </p:pic>
      <p:pic>
        <p:nvPicPr>
          <p:cNvPr id="37895" name="Picture 7"/>
          <p:cNvPicPr>
            <a:picLocks noChangeAspect="1" noChangeArrowheads="1"/>
          </p:cNvPicPr>
          <p:nvPr/>
        </p:nvPicPr>
        <p:blipFill>
          <a:blip r:embed="rId7" cstate="print"/>
          <a:srcRect/>
          <a:stretch>
            <a:fillRect/>
          </a:stretch>
        </p:blipFill>
        <p:spPr bwMode="auto">
          <a:xfrm>
            <a:off x="7076661" y="3200400"/>
            <a:ext cx="2067339" cy="1371600"/>
          </a:xfrm>
          <a:prstGeom prst="rect">
            <a:avLst/>
          </a:prstGeom>
          <a:noFill/>
          <a:ln w="9525">
            <a:noFill/>
            <a:miter lim="800000"/>
            <a:headEnd/>
            <a:tailEnd/>
          </a:ln>
        </p:spPr>
      </p:pic>
      <p:pic>
        <p:nvPicPr>
          <p:cNvPr id="37896" name="Picture 8"/>
          <p:cNvPicPr>
            <a:picLocks noChangeAspect="1" noChangeArrowheads="1"/>
          </p:cNvPicPr>
          <p:nvPr/>
        </p:nvPicPr>
        <p:blipFill>
          <a:blip r:embed="rId8" cstate="print"/>
          <a:srcRect/>
          <a:stretch>
            <a:fillRect/>
          </a:stretch>
        </p:blipFill>
        <p:spPr bwMode="auto">
          <a:xfrm>
            <a:off x="-304800" y="914400"/>
            <a:ext cx="19812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Energy-Interaction Model</a:t>
            </a:r>
            <a:endParaRPr lang="en-US" dirty="0"/>
          </a:p>
        </p:txBody>
      </p:sp>
      <p:sp>
        <p:nvSpPr>
          <p:cNvPr id="4" name="Date Placeholder 3"/>
          <p:cNvSpPr>
            <a:spLocks noGrp="1"/>
          </p:cNvSpPr>
          <p:nvPr>
            <p:ph type="dt" sz="half" idx="10"/>
          </p:nvPr>
        </p:nvSpPr>
        <p:spPr/>
        <p:txBody>
          <a:bodyPr/>
          <a:lstStyle/>
          <a:p>
            <a:fld id="{4FD999A6-0306-4898-9E63-BDBE398E8989}"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
        <p:nvSpPr>
          <p:cNvPr id="8" name="TextBox 7"/>
          <p:cNvSpPr txBox="1"/>
          <p:nvPr/>
        </p:nvSpPr>
        <p:spPr>
          <a:xfrm>
            <a:off x="304800" y="1447800"/>
            <a:ext cx="8610600" cy="4524315"/>
          </a:xfrm>
          <a:prstGeom prst="rect">
            <a:avLst/>
          </a:prstGeom>
          <a:noFill/>
        </p:spPr>
        <p:txBody>
          <a:bodyPr wrap="square" rtlCol="0">
            <a:spAutoFit/>
          </a:bodyPr>
          <a:lstStyle/>
          <a:p>
            <a:r>
              <a:rPr lang="en-US" sz="2400" dirty="0" smtClean="0"/>
              <a:t>Remember the </a:t>
            </a:r>
            <a:r>
              <a:rPr lang="en-US" sz="2400" i="1" dirty="0" smtClean="0"/>
              <a:t>Energy-Interaction Model</a:t>
            </a:r>
            <a:r>
              <a:rPr lang="en-US" sz="2400" dirty="0" smtClean="0"/>
              <a:t> from Block 1 in Physics 7A?</a:t>
            </a:r>
          </a:p>
          <a:p>
            <a:endParaRPr lang="en-US" sz="2400" dirty="0" smtClean="0"/>
          </a:p>
          <a:p>
            <a:r>
              <a:rPr lang="en-US" sz="2400" dirty="0" smtClean="0"/>
              <a:t>For a Closed System, the sum of the changes in energy (</a:t>
            </a:r>
            <a:r>
              <a:rPr lang="en-US" sz="2400" i="1" dirty="0" smtClean="0">
                <a:latin typeface="Symbol" pitchFamily="18" charset="2"/>
              </a:rPr>
              <a:t>D</a:t>
            </a:r>
            <a:r>
              <a:rPr lang="en-US" sz="2400" i="1" dirty="0" smtClean="0"/>
              <a:t>E</a:t>
            </a:r>
            <a:r>
              <a:rPr lang="en-US" sz="2400" dirty="0" smtClean="0"/>
              <a:t>) added to zero.</a:t>
            </a:r>
          </a:p>
          <a:p>
            <a:endParaRPr lang="en-US" sz="2400" dirty="0" smtClean="0">
              <a:latin typeface="Symbol" pitchFamily="18" charset="2"/>
            </a:endParaRPr>
          </a:p>
          <a:p>
            <a:r>
              <a:rPr lang="en-US" sz="2400" dirty="0" smtClean="0">
                <a:latin typeface="Symbol" pitchFamily="18" charset="2"/>
              </a:rPr>
              <a:t>			     S</a:t>
            </a:r>
            <a:r>
              <a:rPr lang="en-US" sz="2400" i="1" dirty="0" smtClean="0">
                <a:latin typeface="Symbol" pitchFamily="18" charset="2"/>
              </a:rPr>
              <a:t>D</a:t>
            </a:r>
            <a:r>
              <a:rPr lang="en-US" sz="2400" i="1" dirty="0" smtClean="0"/>
              <a:t>E</a:t>
            </a:r>
            <a:r>
              <a:rPr lang="en-US" sz="2400" dirty="0" smtClean="0"/>
              <a:t> = 0</a:t>
            </a:r>
          </a:p>
          <a:p>
            <a:endParaRPr lang="en-US" sz="2400" dirty="0" smtClean="0"/>
          </a:p>
          <a:p>
            <a:r>
              <a:rPr lang="en-US" sz="2400" dirty="0" smtClean="0"/>
              <a:t>For an Open System, the sum of the changes in energy equaled the heat transferred (</a:t>
            </a:r>
            <a:r>
              <a:rPr lang="en-US" sz="2400" i="1" dirty="0" smtClean="0"/>
              <a:t>Q</a:t>
            </a:r>
            <a:r>
              <a:rPr lang="en-US" sz="2400" dirty="0" smtClean="0"/>
              <a:t>) and the work done (</a:t>
            </a:r>
            <a:r>
              <a:rPr lang="en-US" sz="2400" i="1" dirty="0" smtClean="0"/>
              <a:t>W</a:t>
            </a:r>
            <a:r>
              <a:rPr lang="en-US" sz="2400" dirty="0" smtClean="0"/>
              <a:t>).</a:t>
            </a:r>
          </a:p>
          <a:p>
            <a:endParaRPr lang="en-US" sz="2400" dirty="0" smtClean="0"/>
          </a:p>
          <a:p>
            <a:r>
              <a:rPr lang="en-US" sz="2400" dirty="0" smtClean="0"/>
              <a:t>			 </a:t>
            </a:r>
            <a:r>
              <a:rPr lang="en-US" sz="2400" dirty="0" smtClean="0">
                <a:latin typeface="Symbol" pitchFamily="18" charset="2"/>
              </a:rPr>
              <a:t>S</a:t>
            </a:r>
            <a:r>
              <a:rPr lang="en-US" sz="2400" i="1" dirty="0" smtClean="0">
                <a:latin typeface="Symbol" pitchFamily="18" charset="2"/>
              </a:rPr>
              <a:t>D</a:t>
            </a:r>
            <a:r>
              <a:rPr lang="en-US" sz="2400" i="1" dirty="0" smtClean="0"/>
              <a:t>E</a:t>
            </a:r>
            <a:r>
              <a:rPr lang="en-US" sz="2400" dirty="0" smtClean="0"/>
              <a:t> = </a:t>
            </a:r>
            <a:r>
              <a:rPr lang="en-US" sz="2400" i="1" dirty="0" smtClean="0"/>
              <a:t>Q </a:t>
            </a:r>
            <a:r>
              <a:rPr lang="en-US" sz="2400" dirty="0" smtClean="0"/>
              <a:t>+</a:t>
            </a:r>
            <a:r>
              <a:rPr lang="en-US" sz="2400" i="1" dirty="0" smtClean="0"/>
              <a:t> W</a:t>
            </a:r>
            <a:endParaRPr lang="en-US" sz="24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Steady-State Energy Density Model</a:t>
            </a:r>
            <a:endParaRPr lang="en-US" dirty="0"/>
          </a:p>
        </p:txBody>
      </p:sp>
      <p:sp>
        <p:nvSpPr>
          <p:cNvPr id="4" name="Date Placeholder 3"/>
          <p:cNvSpPr>
            <a:spLocks noGrp="1"/>
          </p:cNvSpPr>
          <p:nvPr>
            <p:ph type="dt" sz="half" idx="10"/>
          </p:nvPr>
        </p:nvSpPr>
        <p:spPr/>
        <p:txBody>
          <a:bodyPr/>
          <a:lstStyle/>
          <a:p>
            <a:fld id="{4FD999A6-0306-4898-9E63-BDBE398E8989}" type="datetime1">
              <a:rPr lang="en-US" smtClean="0"/>
              <a:pPr/>
              <a:t>1/6/2010</a:t>
            </a:fld>
            <a:endParaRPr lang="en-US"/>
          </a:p>
        </p:txBody>
      </p:sp>
      <p:sp>
        <p:nvSpPr>
          <p:cNvPr id="5" name="Footer Placeholder 4"/>
          <p:cNvSpPr>
            <a:spLocks noGrp="1"/>
          </p:cNvSpPr>
          <p:nvPr>
            <p:ph type="ftr" sz="quarter" idx="11"/>
          </p:nvPr>
        </p:nvSpPr>
        <p:spPr/>
        <p:txBody>
          <a:bodyPr/>
          <a:lstStyle/>
          <a:p>
            <a:r>
              <a:rPr lang="en-US" smtClean="0"/>
              <a:t>Physics 7B Lecture 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a:p>
        </p:txBody>
      </p:sp>
      <p:sp>
        <p:nvSpPr>
          <p:cNvPr id="8" name="TextBox 7"/>
          <p:cNvSpPr txBox="1"/>
          <p:nvPr/>
        </p:nvSpPr>
        <p:spPr>
          <a:xfrm>
            <a:off x="304800" y="1447800"/>
            <a:ext cx="8610600" cy="4524315"/>
          </a:xfrm>
          <a:prstGeom prst="rect">
            <a:avLst/>
          </a:prstGeom>
          <a:noFill/>
        </p:spPr>
        <p:txBody>
          <a:bodyPr wrap="square" rtlCol="0">
            <a:spAutoFit/>
          </a:bodyPr>
          <a:lstStyle/>
          <a:p>
            <a:r>
              <a:rPr lang="en-US" sz="2400" dirty="0" smtClean="0"/>
              <a:t>Now let’s consider the </a:t>
            </a:r>
            <a:r>
              <a:rPr lang="en-US" sz="2400" i="1" dirty="0" smtClean="0"/>
              <a:t>Steady-state Energy Density Model</a:t>
            </a:r>
            <a:r>
              <a:rPr lang="en-US" sz="2400" dirty="0" smtClean="0"/>
              <a:t>. We need to get into unit of density </a:t>
            </a:r>
            <a:r>
              <a:rPr lang="en-US" sz="2400" dirty="0" smtClean="0">
                <a:sym typeface="Wingdings" pitchFamily="2" charset="2"/>
              </a:rPr>
              <a:t> divide by the volume (</a:t>
            </a:r>
            <a:r>
              <a:rPr lang="en-US" sz="2400" i="1" dirty="0" smtClean="0">
                <a:sym typeface="Wingdings" pitchFamily="2" charset="2"/>
              </a:rPr>
              <a:t>V</a:t>
            </a:r>
            <a:r>
              <a:rPr lang="en-US" sz="2400" dirty="0" smtClean="0">
                <a:sym typeface="Wingdings" pitchFamily="2" charset="2"/>
              </a:rPr>
              <a:t>):</a:t>
            </a:r>
          </a:p>
          <a:p>
            <a:endParaRPr lang="en-US" sz="2400" dirty="0" smtClean="0">
              <a:sym typeface="Wingdings" pitchFamily="2" charset="2"/>
            </a:endParaRPr>
          </a:p>
          <a:p>
            <a:r>
              <a:rPr lang="en-US" sz="2400" dirty="0" smtClean="0">
                <a:sym typeface="Wingdings" pitchFamily="2" charset="2"/>
              </a:rPr>
              <a:t>Fo</a:t>
            </a:r>
            <a:r>
              <a:rPr lang="en-US" sz="2400" dirty="0" smtClean="0"/>
              <a:t>r an </a:t>
            </a:r>
            <a:r>
              <a:rPr lang="en-US" sz="2400" i="1" dirty="0" smtClean="0"/>
              <a:t>Isolated</a:t>
            </a:r>
            <a:r>
              <a:rPr lang="en-US" sz="2400" dirty="0" smtClean="0"/>
              <a:t> System, the sum of the changes in </a:t>
            </a:r>
            <a:r>
              <a:rPr lang="en-US" sz="2400" i="1" dirty="0" smtClean="0"/>
              <a:t>energy density </a:t>
            </a:r>
            <a:r>
              <a:rPr lang="en-US" sz="2400" dirty="0" smtClean="0"/>
              <a:t>(</a:t>
            </a:r>
            <a:r>
              <a:rPr lang="en-US" sz="2400" i="1" dirty="0" smtClean="0">
                <a:latin typeface="Symbol" pitchFamily="18" charset="2"/>
              </a:rPr>
              <a:t>D</a:t>
            </a:r>
            <a:r>
              <a:rPr lang="en-US" sz="2400" i="1" dirty="0" smtClean="0"/>
              <a:t>E/V</a:t>
            </a:r>
            <a:r>
              <a:rPr lang="en-US" sz="2400" dirty="0" smtClean="0"/>
              <a:t>) added to zero.</a:t>
            </a:r>
          </a:p>
          <a:p>
            <a:endParaRPr lang="en-US" sz="2400" dirty="0" smtClean="0">
              <a:latin typeface="Symbol" pitchFamily="18" charset="2"/>
            </a:endParaRPr>
          </a:p>
          <a:p>
            <a:r>
              <a:rPr lang="en-US" sz="2400" dirty="0" smtClean="0">
                <a:latin typeface="Symbol" pitchFamily="18" charset="2"/>
              </a:rPr>
              <a:t>			     S</a:t>
            </a:r>
            <a:r>
              <a:rPr lang="en-US" sz="2400" i="1" dirty="0" smtClean="0">
                <a:latin typeface="Symbol" pitchFamily="18" charset="2"/>
              </a:rPr>
              <a:t>D</a:t>
            </a:r>
            <a:r>
              <a:rPr lang="en-US" sz="2400" i="1" dirty="0" smtClean="0"/>
              <a:t>E/V</a:t>
            </a:r>
            <a:r>
              <a:rPr lang="en-US" sz="2400" dirty="0" smtClean="0"/>
              <a:t> = 0</a:t>
            </a:r>
          </a:p>
          <a:p>
            <a:endParaRPr lang="en-US" sz="2400" dirty="0" smtClean="0"/>
          </a:p>
          <a:p>
            <a:r>
              <a:rPr lang="en-US" sz="2400" dirty="0" smtClean="0"/>
              <a:t>For a </a:t>
            </a:r>
            <a:r>
              <a:rPr lang="en-US" sz="2400" i="1" dirty="0" smtClean="0"/>
              <a:t>non-isolated</a:t>
            </a:r>
            <a:r>
              <a:rPr lang="en-US" sz="2400" dirty="0" smtClean="0"/>
              <a:t> System, the sum of the changes in energy density equaled the </a:t>
            </a:r>
            <a:r>
              <a:rPr lang="en-US" sz="2400" i="1" dirty="0" smtClean="0"/>
              <a:t>heat energy density</a:t>
            </a:r>
            <a:r>
              <a:rPr lang="en-US" sz="2400" dirty="0" smtClean="0"/>
              <a:t> and the </a:t>
            </a:r>
            <a:r>
              <a:rPr lang="en-US" sz="2400" i="1" dirty="0" smtClean="0"/>
              <a:t>work energy density</a:t>
            </a:r>
            <a:r>
              <a:rPr lang="en-US" sz="2400" dirty="0" smtClean="0"/>
              <a:t>.</a:t>
            </a:r>
          </a:p>
          <a:p>
            <a:endParaRPr lang="en-US" sz="2400" dirty="0" smtClean="0"/>
          </a:p>
          <a:p>
            <a:r>
              <a:rPr lang="en-US" sz="2400" dirty="0" smtClean="0"/>
              <a:t>			 </a:t>
            </a:r>
            <a:r>
              <a:rPr lang="en-US" sz="2400" dirty="0" smtClean="0">
                <a:latin typeface="Symbol" pitchFamily="18" charset="2"/>
              </a:rPr>
              <a:t>S</a:t>
            </a:r>
            <a:r>
              <a:rPr lang="en-US" sz="2400" i="1" dirty="0" smtClean="0">
                <a:latin typeface="Symbol" pitchFamily="18" charset="2"/>
              </a:rPr>
              <a:t>D</a:t>
            </a:r>
            <a:r>
              <a:rPr lang="en-US" sz="2400" i="1" dirty="0" smtClean="0"/>
              <a:t>E/V</a:t>
            </a:r>
            <a:r>
              <a:rPr lang="en-US" sz="2400" dirty="0" smtClean="0"/>
              <a:t> = </a:t>
            </a:r>
            <a:r>
              <a:rPr lang="en-US" sz="2400" i="1" dirty="0" smtClean="0"/>
              <a:t>Q/V</a:t>
            </a:r>
            <a:r>
              <a:rPr lang="en-US" sz="2400" dirty="0" smtClean="0"/>
              <a:t> + </a:t>
            </a:r>
            <a:r>
              <a:rPr lang="en-US" sz="2400" i="1" dirty="0" smtClean="0"/>
              <a:t>W/V</a:t>
            </a:r>
            <a:endParaRPr lang="en-US" sz="24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Density in a Fluid</a:t>
            </a:r>
            <a:endParaRPr lang="en-US" dirty="0"/>
          </a:p>
        </p:txBody>
      </p:sp>
      <p:sp>
        <p:nvSpPr>
          <p:cNvPr id="3" name="Date Placeholder 2"/>
          <p:cNvSpPr>
            <a:spLocks noGrp="1"/>
          </p:cNvSpPr>
          <p:nvPr>
            <p:ph type="dt" sz="half" idx="10"/>
          </p:nvPr>
        </p:nvSpPr>
        <p:spPr/>
        <p:txBody>
          <a:bodyPr/>
          <a:lstStyle/>
          <a:p>
            <a:fld id="{8BE93096-8E5A-4221-98E7-AE8980D9B04D}" type="datetime1">
              <a:rPr lang="en-US" smtClean="0"/>
              <a:pPr/>
              <a:t>1/6/2010</a:t>
            </a:fld>
            <a:endParaRPr lang="en-US"/>
          </a:p>
        </p:txBody>
      </p:sp>
      <p:sp>
        <p:nvSpPr>
          <p:cNvPr id="4" name="Footer Placeholder 3"/>
          <p:cNvSpPr>
            <a:spLocks noGrp="1"/>
          </p:cNvSpPr>
          <p:nvPr>
            <p:ph type="ftr" sz="quarter" idx="11"/>
          </p:nvPr>
        </p:nvSpPr>
        <p:spPr/>
        <p:txBody>
          <a:bodyPr/>
          <a:lstStyle/>
          <a:p>
            <a:r>
              <a:rPr lang="en-US" smtClean="0"/>
              <a:t>Physics 7B Lecture 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6" name="TextBox 5"/>
          <p:cNvSpPr txBox="1"/>
          <p:nvPr/>
        </p:nvSpPr>
        <p:spPr>
          <a:xfrm>
            <a:off x="838200" y="1524000"/>
            <a:ext cx="7601440" cy="4401205"/>
          </a:xfrm>
          <a:prstGeom prst="rect">
            <a:avLst/>
          </a:prstGeom>
          <a:noFill/>
        </p:spPr>
        <p:txBody>
          <a:bodyPr wrap="none" rtlCol="0">
            <a:spAutoFit/>
          </a:bodyPr>
          <a:lstStyle/>
          <a:p>
            <a:r>
              <a:rPr lang="en-US" sz="2000" dirty="0" smtClean="0"/>
              <a:t>So what is energy density in a fluid?</a:t>
            </a:r>
          </a:p>
          <a:p>
            <a:endParaRPr lang="en-US" sz="2000" dirty="0" smtClean="0"/>
          </a:p>
          <a:p>
            <a:r>
              <a:rPr lang="en-US" sz="2000" dirty="0" smtClean="0"/>
              <a:t>Energy has units of kgm</a:t>
            </a:r>
            <a:r>
              <a:rPr lang="en-US" sz="2000" baseline="30000" dirty="0" smtClean="0"/>
              <a:t>2</a:t>
            </a:r>
            <a:r>
              <a:rPr lang="en-US" sz="2000" dirty="0" smtClean="0"/>
              <a:t>/s</a:t>
            </a:r>
            <a:r>
              <a:rPr lang="en-US" sz="2000" baseline="30000" dirty="0" smtClean="0"/>
              <a:t>2</a:t>
            </a:r>
          </a:p>
          <a:p>
            <a:endParaRPr lang="en-US" sz="2000" dirty="0" smtClean="0"/>
          </a:p>
          <a:p>
            <a:r>
              <a:rPr lang="en-US" sz="2000" dirty="0" smtClean="0"/>
              <a:t>Energy density is E/V </a:t>
            </a:r>
            <a:r>
              <a:rPr lang="en-US" sz="2000" dirty="0" smtClean="0">
                <a:sym typeface="Wingdings" pitchFamily="2" charset="2"/>
              </a:rPr>
              <a:t> </a:t>
            </a:r>
            <a:r>
              <a:rPr lang="en-US" sz="2000" dirty="0" smtClean="0"/>
              <a:t>kgm</a:t>
            </a:r>
            <a:r>
              <a:rPr lang="en-US" sz="2000" baseline="30000" dirty="0" smtClean="0"/>
              <a:t>2</a:t>
            </a:r>
            <a:r>
              <a:rPr lang="en-US" sz="2000" dirty="0" smtClean="0"/>
              <a:t>/s</a:t>
            </a:r>
            <a:r>
              <a:rPr lang="en-US" sz="2000" baseline="30000" dirty="0" smtClean="0"/>
              <a:t>2 </a:t>
            </a:r>
            <a:r>
              <a:rPr lang="en-US" sz="2000" dirty="0" smtClean="0">
                <a:sym typeface="Wingdings" pitchFamily="2" charset="2"/>
              </a:rPr>
              <a:t>/m</a:t>
            </a:r>
            <a:r>
              <a:rPr lang="en-US" sz="2000" baseline="30000" dirty="0" smtClean="0">
                <a:sym typeface="Wingdings" pitchFamily="2" charset="2"/>
              </a:rPr>
              <a:t>3</a:t>
            </a:r>
            <a:r>
              <a:rPr lang="en-US" sz="2000" dirty="0" smtClean="0">
                <a:sym typeface="Wingdings" pitchFamily="2" charset="2"/>
              </a:rPr>
              <a:t> =  kg/ms</a:t>
            </a:r>
            <a:r>
              <a:rPr lang="en-US" sz="2000" baseline="30000" dirty="0" smtClean="0">
                <a:sym typeface="Wingdings" pitchFamily="2" charset="2"/>
              </a:rPr>
              <a:t>2</a:t>
            </a:r>
          </a:p>
          <a:p>
            <a:endParaRPr lang="en-US" sz="2000" dirty="0" smtClean="0">
              <a:sym typeface="Wingdings" pitchFamily="2" charset="2"/>
            </a:endParaRPr>
          </a:p>
          <a:p>
            <a:r>
              <a:rPr lang="en-US" sz="2000" i="1" dirty="0" smtClean="0"/>
              <a:t>Pressure </a:t>
            </a:r>
            <a:r>
              <a:rPr lang="en-US" sz="2000" dirty="0" smtClean="0"/>
              <a:t> (P) is force per unit area </a:t>
            </a:r>
            <a:r>
              <a:rPr lang="en-US" sz="2000" dirty="0" smtClean="0">
                <a:sym typeface="Wingdings" pitchFamily="2" charset="2"/>
              </a:rPr>
              <a:t> </a:t>
            </a:r>
            <a:r>
              <a:rPr lang="en-US" sz="2000" dirty="0" err="1" smtClean="0"/>
              <a:t>kgm</a:t>
            </a:r>
            <a:r>
              <a:rPr lang="en-US" sz="2000" dirty="0" smtClean="0"/>
              <a:t>/s</a:t>
            </a:r>
            <a:r>
              <a:rPr lang="en-US" sz="2000" baseline="30000" dirty="0" smtClean="0"/>
              <a:t>2 </a:t>
            </a:r>
            <a:r>
              <a:rPr lang="en-US" sz="2000" dirty="0" smtClean="0">
                <a:sym typeface="Wingdings" pitchFamily="2" charset="2"/>
              </a:rPr>
              <a:t>/m</a:t>
            </a:r>
            <a:r>
              <a:rPr lang="en-US" sz="2000" baseline="30000" dirty="0" smtClean="0">
                <a:sym typeface="Wingdings" pitchFamily="2" charset="2"/>
              </a:rPr>
              <a:t>2</a:t>
            </a:r>
            <a:r>
              <a:rPr lang="en-US" sz="2000" dirty="0" smtClean="0">
                <a:sym typeface="Wingdings" pitchFamily="2" charset="2"/>
              </a:rPr>
              <a:t> = kg/ms</a:t>
            </a:r>
            <a:r>
              <a:rPr lang="en-US" sz="2000" baseline="30000" dirty="0" smtClean="0">
                <a:sym typeface="Wingdings" pitchFamily="2" charset="2"/>
              </a:rPr>
              <a:t>2 </a:t>
            </a:r>
            <a:r>
              <a:rPr lang="en-US" sz="2000" dirty="0" smtClean="0">
                <a:sym typeface="Wingdings" pitchFamily="2" charset="2"/>
              </a:rPr>
              <a:t>	</a:t>
            </a:r>
          </a:p>
          <a:p>
            <a:r>
              <a:rPr lang="en-US" sz="2000" dirty="0" smtClean="0">
                <a:sym typeface="Wingdings" pitchFamily="2" charset="2"/>
              </a:rPr>
              <a:t>	 </a:t>
            </a:r>
            <a:r>
              <a:rPr lang="en-US" sz="2000" b="1" dirty="0" smtClean="0">
                <a:sym typeface="Wingdings" pitchFamily="2" charset="2"/>
              </a:rPr>
              <a:t>Pressure has units of energy density</a:t>
            </a:r>
            <a:r>
              <a:rPr lang="en-US" sz="2000" dirty="0" smtClean="0">
                <a:sym typeface="Wingdings" pitchFamily="2" charset="2"/>
              </a:rPr>
              <a:t>.</a:t>
            </a:r>
          </a:p>
          <a:p>
            <a:endParaRPr lang="en-US" sz="2000" dirty="0" smtClean="0">
              <a:sym typeface="Wingdings" pitchFamily="2" charset="2"/>
            </a:endParaRPr>
          </a:p>
          <a:p>
            <a:r>
              <a:rPr lang="en-US" sz="2000" dirty="0" smtClean="0">
                <a:sym typeface="Wingdings" pitchFamily="2" charset="2"/>
              </a:rPr>
              <a:t>Density (</a:t>
            </a:r>
            <a:r>
              <a:rPr lang="en-US" sz="2000" dirty="0" smtClean="0">
                <a:latin typeface="Symbol" pitchFamily="18" charset="2"/>
                <a:sym typeface="Wingdings" pitchFamily="2" charset="2"/>
              </a:rPr>
              <a:t>r</a:t>
            </a:r>
            <a:r>
              <a:rPr lang="en-US" sz="2000" dirty="0" smtClean="0">
                <a:sym typeface="Wingdings" pitchFamily="2" charset="2"/>
              </a:rPr>
              <a:t>) times gravity (g) times height  (kg/m</a:t>
            </a:r>
            <a:r>
              <a:rPr lang="en-US" sz="2000" baseline="30000" dirty="0" smtClean="0">
                <a:sym typeface="Wingdings" pitchFamily="2" charset="2"/>
              </a:rPr>
              <a:t>3</a:t>
            </a:r>
            <a:r>
              <a:rPr lang="en-US" sz="2000" dirty="0" smtClean="0">
                <a:sym typeface="Wingdings" pitchFamily="2" charset="2"/>
              </a:rPr>
              <a:t>)(m/s</a:t>
            </a:r>
            <a:r>
              <a:rPr lang="en-US" sz="2000" baseline="30000" dirty="0" smtClean="0">
                <a:sym typeface="Wingdings" pitchFamily="2" charset="2"/>
              </a:rPr>
              <a:t>2</a:t>
            </a:r>
            <a:r>
              <a:rPr lang="en-US" sz="2000" dirty="0" smtClean="0">
                <a:sym typeface="Wingdings" pitchFamily="2" charset="2"/>
              </a:rPr>
              <a:t>)(m) = kg/ms</a:t>
            </a:r>
            <a:r>
              <a:rPr lang="en-US" sz="2000" baseline="30000" dirty="0" smtClean="0">
                <a:sym typeface="Wingdings" pitchFamily="2" charset="2"/>
              </a:rPr>
              <a:t>2 </a:t>
            </a:r>
          </a:p>
          <a:p>
            <a:r>
              <a:rPr lang="en-US" sz="2000" dirty="0" smtClean="0">
                <a:sym typeface="Wingdings" pitchFamily="2" charset="2"/>
              </a:rPr>
              <a:t>	 </a:t>
            </a:r>
            <a:r>
              <a:rPr lang="en-US" sz="2000" dirty="0" err="1" smtClean="0">
                <a:latin typeface="Symbol" pitchFamily="18" charset="2"/>
                <a:sym typeface="Wingdings" pitchFamily="2" charset="2"/>
              </a:rPr>
              <a:t>r</a:t>
            </a:r>
            <a:r>
              <a:rPr lang="en-US" sz="2000" dirty="0" err="1" smtClean="0">
                <a:sym typeface="Wingdings" pitchFamily="2" charset="2"/>
              </a:rPr>
              <a:t>gy</a:t>
            </a:r>
            <a:r>
              <a:rPr lang="en-US" sz="2000" dirty="0" smtClean="0">
                <a:sym typeface="Wingdings" pitchFamily="2" charset="2"/>
              </a:rPr>
              <a:t> is the </a:t>
            </a:r>
            <a:r>
              <a:rPr lang="en-US" sz="2000" i="1" dirty="0" smtClean="0">
                <a:sym typeface="Wingdings" pitchFamily="2" charset="2"/>
              </a:rPr>
              <a:t>potential energy density</a:t>
            </a:r>
            <a:r>
              <a:rPr lang="en-US" sz="2000" dirty="0" smtClean="0">
                <a:sym typeface="Wingdings" pitchFamily="2" charset="2"/>
              </a:rPr>
              <a:t>.</a:t>
            </a:r>
          </a:p>
          <a:p>
            <a:endParaRPr lang="en-US" sz="2000" dirty="0" smtClean="0">
              <a:sym typeface="Wingdings" pitchFamily="2" charset="2"/>
            </a:endParaRPr>
          </a:p>
          <a:p>
            <a:r>
              <a:rPr lang="en-US" sz="2000" dirty="0" smtClean="0">
                <a:sym typeface="Wingdings" pitchFamily="2" charset="2"/>
              </a:rPr>
              <a:t>½ </a:t>
            </a:r>
            <a:r>
              <a:rPr lang="en-US" sz="2000" dirty="0" smtClean="0">
                <a:latin typeface="Symbol" pitchFamily="18" charset="2"/>
                <a:sym typeface="Wingdings" pitchFamily="2" charset="2"/>
              </a:rPr>
              <a:t>r</a:t>
            </a:r>
            <a:r>
              <a:rPr lang="en-US" sz="2000" dirty="0" smtClean="0">
                <a:sym typeface="Wingdings" pitchFamily="2" charset="2"/>
              </a:rPr>
              <a:t>v</a:t>
            </a:r>
            <a:r>
              <a:rPr lang="en-US" sz="2000" baseline="30000" dirty="0" smtClean="0">
                <a:sym typeface="Wingdings" pitchFamily="2" charset="2"/>
              </a:rPr>
              <a:t>2</a:t>
            </a:r>
            <a:r>
              <a:rPr lang="en-US" sz="2000" dirty="0" smtClean="0">
                <a:sym typeface="Wingdings" pitchFamily="2" charset="2"/>
              </a:rPr>
              <a:t> has units kg/ms</a:t>
            </a:r>
            <a:r>
              <a:rPr lang="en-US" sz="2000" baseline="30000" dirty="0" smtClean="0">
                <a:sym typeface="Wingdings" pitchFamily="2" charset="2"/>
              </a:rPr>
              <a:t>2 </a:t>
            </a:r>
          </a:p>
          <a:p>
            <a:r>
              <a:rPr lang="en-US" sz="2000" dirty="0" smtClean="0">
                <a:sym typeface="Wingdings" pitchFamily="2" charset="2"/>
              </a:rPr>
              <a:t>	--&gt; ½ </a:t>
            </a:r>
            <a:r>
              <a:rPr lang="en-US" sz="2000" dirty="0" smtClean="0">
                <a:latin typeface="Symbol" pitchFamily="18" charset="2"/>
                <a:sym typeface="Wingdings" pitchFamily="2" charset="2"/>
              </a:rPr>
              <a:t>r</a:t>
            </a:r>
            <a:r>
              <a:rPr lang="en-US" sz="2000" dirty="0" smtClean="0">
                <a:sym typeface="Wingdings" pitchFamily="2" charset="2"/>
              </a:rPr>
              <a:t>v</a:t>
            </a:r>
            <a:r>
              <a:rPr lang="en-US" sz="2000" baseline="30000" dirty="0" smtClean="0">
                <a:sym typeface="Wingdings" pitchFamily="2" charset="2"/>
              </a:rPr>
              <a:t>2</a:t>
            </a:r>
            <a:r>
              <a:rPr lang="en-US" sz="2000" dirty="0" smtClean="0">
                <a:sym typeface="Wingdings" pitchFamily="2" charset="2"/>
              </a:rPr>
              <a:t>  is the </a:t>
            </a:r>
            <a:r>
              <a:rPr lang="en-US" sz="2000" i="1" dirty="0" smtClean="0">
                <a:sym typeface="Wingdings" pitchFamily="2" charset="2"/>
              </a:rPr>
              <a:t>kinetic energy density</a:t>
            </a:r>
            <a:r>
              <a:rPr lang="en-US" sz="2000" dirty="0" smtClean="0">
                <a:sym typeface="Wingdings" pitchFamily="2" charset="2"/>
              </a:rPr>
              <a:t>.</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Systems</a:t>
            </a:r>
            <a:endParaRPr lang="en-US" dirty="0"/>
          </a:p>
        </p:txBody>
      </p:sp>
      <p:sp>
        <p:nvSpPr>
          <p:cNvPr id="3" name="Content Placeholder 2"/>
          <p:cNvSpPr>
            <a:spLocks noGrp="1"/>
          </p:cNvSpPr>
          <p:nvPr>
            <p:ph idx="1"/>
          </p:nvPr>
        </p:nvSpPr>
        <p:spPr/>
        <p:txBody>
          <a:bodyPr/>
          <a:lstStyle/>
          <a:p>
            <a:r>
              <a:rPr lang="en-US" dirty="0" smtClean="0"/>
              <a:t>What types of energy (energy systems) does a fluid possess?</a:t>
            </a:r>
          </a:p>
          <a:p>
            <a:pPr lvl="1"/>
            <a:r>
              <a:rPr lang="en-US" dirty="0" smtClean="0"/>
              <a:t>Pressure</a:t>
            </a:r>
          </a:p>
          <a:p>
            <a:pPr lvl="1"/>
            <a:r>
              <a:rPr lang="en-US" dirty="0" smtClean="0"/>
              <a:t>Kinetic Energy</a:t>
            </a:r>
          </a:p>
          <a:p>
            <a:pPr lvl="1"/>
            <a:r>
              <a:rPr lang="en-US" dirty="0" smtClean="0"/>
              <a:t>Gravitational Potential Energy</a:t>
            </a:r>
            <a:endParaRPr lang="en-US" dirty="0"/>
          </a:p>
        </p:txBody>
      </p:sp>
      <p:sp>
        <p:nvSpPr>
          <p:cNvPr id="286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8675" name="Rectangle 3"/>
          <p:cNvSpPr>
            <a:spLocks noChangeArrowheads="1"/>
          </p:cNvSpPr>
          <p:nvPr/>
        </p:nvSpPr>
        <p:spPr bwMode="auto">
          <a:xfrm>
            <a:off x="0" y="403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867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8676" name="Object 4"/>
          <p:cNvGraphicFramePr>
            <a:graphicFrameLocks noChangeAspect="1"/>
          </p:cNvGraphicFramePr>
          <p:nvPr/>
        </p:nvGraphicFramePr>
        <p:xfrm>
          <a:off x="1364665" y="4158375"/>
          <a:ext cx="6399213" cy="1614488"/>
        </p:xfrm>
        <a:graphic>
          <a:graphicData uri="http://schemas.openxmlformats.org/presentationml/2006/ole">
            <p:oleObj spid="_x0000_s5122" name="Equation" r:id="rId4" imgW="3289300" imgH="812800" progId="Equation.3">
              <p:embed/>
            </p:oleObj>
          </a:graphicData>
        </a:graphic>
      </p:graphicFrame>
      <p:sp>
        <p:nvSpPr>
          <p:cNvPr id="28678" name="Rectangle 6"/>
          <p:cNvSpPr>
            <a:spLocks noChangeArrowheads="1"/>
          </p:cNvSpPr>
          <p:nvPr/>
        </p:nvSpPr>
        <p:spPr bwMode="auto">
          <a:xfrm>
            <a:off x="0" y="83026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Date Placeholder 8"/>
          <p:cNvSpPr>
            <a:spLocks noGrp="1"/>
          </p:cNvSpPr>
          <p:nvPr>
            <p:ph type="dt" sz="half" idx="10"/>
          </p:nvPr>
        </p:nvSpPr>
        <p:spPr/>
        <p:txBody>
          <a:bodyPr/>
          <a:lstStyle/>
          <a:p>
            <a:fld id="{34E45199-7501-425B-9202-A3746F231F2E}" type="datetime1">
              <a:rPr lang="en-US" smtClean="0"/>
              <a:pPr/>
              <a:t>1/6/2010</a:t>
            </a:fld>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18</a:t>
            </a:fld>
            <a:endParaRPr lang="en-US"/>
          </a:p>
        </p:txBody>
      </p:sp>
      <p:sp>
        <p:nvSpPr>
          <p:cNvPr id="11" name="Footer Placeholder 10"/>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Pressure</a:t>
            </a:r>
            <a:endParaRPr lang="en-US" dirty="0"/>
          </a:p>
        </p:txBody>
      </p:sp>
      <p:sp>
        <p:nvSpPr>
          <p:cNvPr id="3" name="Date Placeholder 2"/>
          <p:cNvSpPr>
            <a:spLocks noGrp="1"/>
          </p:cNvSpPr>
          <p:nvPr>
            <p:ph type="dt" sz="half" idx="10"/>
          </p:nvPr>
        </p:nvSpPr>
        <p:spPr/>
        <p:txBody>
          <a:bodyPr/>
          <a:lstStyle/>
          <a:p>
            <a:fld id="{8BE93096-8E5A-4221-98E7-AE8980D9B04D}" type="datetime1">
              <a:rPr lang="en-US" smtClean="0"/>
              <a:pPr/>
              <a:t>1/6/2010</a:t>
            </a:fld>
            <a:endParaRPr lang="en-US"/>
          </a:p>
        </p:txBody>
      </p:sp>
      <p:sp>
        <p:nvSpPr>
          <p:cNvPr id="4" name="Footer Placeholder 3"/>
          <p:cNvSpPr>
            <a:spLocks noGrp="1"/>
          </p:cNvSpPr>
          <p:nvPr>
            <p:ph type="ftr" sz="quarter" idx="11"/>
          </p:nvPr>
        </p:nvSpPr>
        <p:spPr/>
        <p:txBody>
          <a:bodyPr/>
          <a:lstStyle/>
          <a:p>
            <a:r>
              <a:rPr lang="en-US" smtClean="0"/>
              <a:t>Physics 7B Lecture 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dirty="0"/>
          </a:p>
        </p:txBody>
      </p:sp>
      <p:sp>
        <p:nvSpPr>
          <p:cNvPr id="6" name="Rectangle 5"/>
          <p:cNvSpPr/>
          <p:nvPr/>
        </p:nvSpPr>
        <p:spPr>
          <a:xfrm>
            <a:off x="3124200" y="1676400"/>
            <a:ext cx="2770310" cy="2677656"/>
          </a:xfrm>
          <a:prstGeom prst="rect">
            <a:avLst/>
          </a:prstGeom>
        </p:spPr>
        <p:txBody>
          <a:bodyPr wrap="none">
            <a:spAutoFit/>
          </a:bodyPr>
          <a:lstStyle/>
          <a:p>
            <a:r>
              <a:rPr lang="en-US" sz="2400" dirty="0" smtClean="0">
                <a:latin typeface="Symbol" pitchFamily="18" charset="2"/>
              </a:rPr>
              <a:t>    S</a:t>
            </a:r>
            <a:r>
              <a:rPr lang="en-US" sz="2400" i="1" dirty="0" smtClean="0">
                <a:latin typeface="Symbol" pitchFamily="18" charset="2"/>
              </a:rPr>
              <a:t>D</a:t>
            </a:r>
            <a:r>
              <a:rPr lang="en-US" sz="2400" i="1" dirty="0" smtClean="0"/>
              <a:t>E/V</a:t>
            </a:r>
            <a:r>
              <a:rPr lang="en-US" sz="2400" dirty="0" smtClean="0"/>
              <a:t> = 0</a:t>
            </a:r>
          </a:p>
          <a:p>
            <a:endParaRPr lang="en-US" sz="2400" dirty="0" smtClean="0"/>
          </a:p>
          <a:p>
            <a:r>
              <a:rPr lang="en-US" sz="2400" dirty="0" smtClean="0">
                <a:latin typeface="Symbol" pitchFamily="18" charset="2"/>
              </a:rPr>
              <a:t>D</a:t>
            </a:r>
            <a:r>
              <a:rPr lang="en-US" sz="2400" dirty="0" smtClean="0"/>
              <a:t>P + </a:t>
            </a:r>
            <a:r>
              <a:rPr lang="en-US" sz="2400" dirty="0" err="1" smtClean="0">
                <a:latin typeface="Symbol" pitchFamily="18" charset="2"/>
                <a:sym typeface="Wingdings" pitchFamily="2" charset="2"/>
              </a:rPr>
              <a:t>r</a:t>
            </a:r>
            <a:r>
              <a:rPr lang="en-US" sz="2400" dirty="0" err="1" smtClean="0">
                <a:sym typeface="Wingdings" pitchFamily="2" charset="2"/>
              </a:rPr>
              <a:t>gy</a:t>
            </a:r>
            <a:r>
              <a:rPr lang="en-US" sz="2400" dirty="0" smtClean="0">
                <a:sym typeface="Wingdings" pitchFamily="2" charset="2"/>
              </a:rPr>
              <a:t> + ½ </a:t>
            </a:r>
            <a:r>
              <a:rPr lang="en-US" sz="2400" dirty="0" smtClean="0">
                <a:latin typeface="Symbol" pitchFamily="18" charset="2"/>
                <a:sym typeface="Wingdings" pitchFamily="2" charset="2"/>
              </a:rPr>
              <a:t>r</a:t>
            </a:r>
            <a:r>
              <a:rPr lang="en-US" sz="2400" dirty="0" smtClean="0">
                <a:sym typeface="Wingdings" pitchFamily="2" charset="2"/>
              </a:rPr>
              <a:t>v</a:t>
            </a:r>
            <a:r>
              <a:rPr lang="en-US" sz="2400" baseline="30000" dirty="0" smtClean="0">
                <a:sym typeface="Wingdings" pitchFamily="2" charset="2"/>
              </a:rPr>
              <a:t>2</a:t>
            </a:r>
            <a:r>
              <a:rPr lang="en-US" sz="2400" dirty="0" smtClean="0">
                <a:sym typeface="Wingdings" pitchFamily="2" charset="2"/>
              </a:rPr>
              <a:t>  = 0</a:t>
            </a:r>
          </a:p>
          <a:p>
            <a:endParaRPr lang="en-US" sz="2400" dirty="0" smtClean="0">
              <a:sym typeface="Wingdings" pitchFamily="2" charset="2"/>
            </a:endParaRPr>
          </a:p>
          <a:p>
            <a:endParaRPr lang="en-US" sz="2400" dirty="0" smtClean="0">
              <a:sym typeface="Wingdings" pitchFamily="2" charset="2"/>
            </a:endParaRPr>
          </a:p>
          <a:p>
            <a:endParaRPr lang="en-US" sz="2400" dirty="0" smtClean="0">
              <a:sym typeface="Wingdings" pitchFamily="2" charset="2"/>
            </a:endParaRPr>
          </a:p>
          <a:p>
            <a:endParaRPr lang="en-US" sz="2400" dirty="0"/>
          </a:p>
        </p:txBody>
      </p:sp>
      <p:sp>
        <p:nvSpPr>
          <p:cNvPr id="7" name="Rectangle 6"/>
          <p:cNvSpPr/>
          <p:nvPr/>
        </p:nvSpPr>
        <p:spPr>
          <a:xfrm>
            <a:off x="3124200" y="3657600"/>
            <a:ext cx="3214341" cy="1138773"/>
          </a:xfrm>
          <a:prstGeom prst="rect">
            <a:avLst/>
          </a:prstGeom>
        </p:spPr>
        <p:txBody>
          <a:bodyPr wrap="none">
            <a:spAutoFit/>
          </a:bodyPr>
          <a:lstStyle/>
          <a:p>
            <a:r>
              <a:rPr lang="en-US" sz="2800" dirty="0" smtClean="0">
                <a:latin typeface="Symbol" pitchFamily="18" charset="2"/>
              </a:rPr>
              <a:t>D</a:t>
            </a:r>
            <a:r>
              <a:rPr lang="en-US" sz="2800" dirty="0" smtClean="0"/>
              <a:t>P + </a:t>
            </a:r>
            <a:r>
              <a:rPr lang="en-US" sz="2800" dirty="0" err="1" smtClean="0">
                <a:latin typeface="Symbol" pitchFamily="18" charset="2"/>
                <a:sym typeface="Wingdings" pitchFamily="2" charset="2"/>
              </a:rPr>
              <a:t>r</a:t>
            </a:r>
            <a:r>
              <a:rPr lang="en-US" sz="2800" dirty="0" err="1" smtClean="0">
                <a:sym typeface="Wingdings" pitchFamily="2" charset="2"/>
              </a:rPr>
              <a:t>gy</a:t>
            </a:r>
            <a:r>
              <a:rPr lang="en-US" sz="2800" dirty="0" smtClean="0">
                <a:sym typeface="Wingdings" pitchFamily="2" charset="2"/>
              </a:rPr>
              <a:t> + ½ </a:t>
            </a:r>
            <a:r>
              <a:rPr lang="en-US" sz="2800" dirty="0" smtClean="0">
                <a:latin typeface="Symbol" pitchFamily="18" charset="2"/>
                <a:sym typeface="Wingdings" pitchFamily="2" charset="2"/>
              </a:rPr>
              <a:t>r</a:t>
            </a:r>
            <a:r>
              <a:rPr lang="en-US" sz="2800" dirty="0" smtClean="0">
                <a:sym typeface="Wingdings" pitchFamily="2" charset="2"/>
              </a:rPr>
              <a:t>v</a:t>
            </a:r>
            <a:r>
              <a:rPr lang="en-US" sz="2800" baseline="30000" dirty="0" smtClean="0">
                <a:sym typeface="Wingdings" pitchFamily="2" charset="2"/>
              </a:rPr>
              <a:t>2</a:t>
            </a:r>
            <a:r>
              <a:rPr lang="en-US" sz="2800" dirty="0" smtClean="0">
                <a:sym typeface="Wingdings" pitchFamily="2" charset="2"/>
              </a:rPr>
              <a:t>  = 0</a:t>
            </a:r>
          </a:p>
          <a:p>
            <a:endParaRPr lang="en-US" sz="2000" dirty="0" smtClean="0">
              <a:sym typeface="Wingdings" pitchFamily="2" charset="2"/>
            </a:endParaRPr>
          </a:p>
          <a:p>
            <a:endParaRPr lang="en-US" sz="2000" dirty="0" smtClean="0">
              <a:sym typeface="Wingdings" pitchFamily="2" charset="2"/>
            </a:endParaRPr>
          </a:p>
        </p:txBody>
      </p:sp>
      <p:sp>
        <p:nvSpPr>
          <p:cNvPr id="8" name="TextBox 7"/>
          <p:cNvSpPr txBox="1"/>
          <p:nvPr/>
        </p:nvSpPr>
        <p:spPr>
          <a:xfrm>
            <a:off x="1600200" y="3124200"/>
            <a:ext cx="4468852" cy="369332"/>
          </a:xfrm>
          <a:prstGeom prst="rect">
            <a:avLst/>
          </a:prstGeom>
          <a:noFill/>
        </p:spPr>
        <p:txBody>
          <a:bodyPr wrap="none" rtlCol="0">
            <a:spAutoFit/>
          </a:bodyPr>
          <a:lstStyle/>
          <a:p>
            <a:r>
              <a:rPr lang="en-US" dirty="0" smtClean="0"/>
              <a:t>Now, let the fluid be static… not moving, v = 0</a:t>
            </a:r>
            <a:endParaRPr lang="en-US" dirty="0"/>
          </a:p>
        </p:txBody>
      </p:sp>
      <p:cxnSp>
        <p:nvCxnSpPr>
          <p:cNvPr id="10" name="Straight Arrow Connector 9"/>
          <p:cNvCxnSpPr/>
          <p:nvPr/>
        </p:nvCxnSpPr>
        <p:spPr>
          <a:xfrm rot="5400000">
            <a:off x="4724400" y="3657600"/>
            <a:ext cx="6096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505200" y="4572000"/>
            <a:ext cx="1721946" cy="461665"/>
          </a:xfrm>
          <a:prstGeom prst="rect">
            <a:avLst/>
          </a:prstGeom>
        </p:spPr>
        <p:txBody>
          <a:bodyPr wrap="none">
            <a:spAutoFit/>
          </a:bodyPr>
          <a:lstStyle/>
          <a:p>
            <a:r>
              <a:rPr lang="en-US" sz="2400" dirty="0" smtClean="0">
                <a:latin typeface="Symbol" pitchFamily="18" charset="2"/>
              </a:rPr>
              <a:t>D</a:t>
            </a:r>
            <a:r>
              <a:rPr lang="en-US" sz="2400" dirty="0" smtClean="0"/>
              <a:t>P + </a:t>
            </a:r>
            <a:r>
              <a:rPr lang="en-US" sz="2400" dirty="0" err="1" smtClean="0">
                <a:latin typeface="Symbol" pitchFamily="18" charset="2"/>
                <a:sym typeface="Wingdings" pitchFamily="2" charset="2"/>
              </a:rPr>
              <a:t>r</a:t>
            </a:r>
            <a:r>
              <a:rPr lang="en-US" sz="2400" dirty="0" err="1" smtClean="0">
                <a:sym typeface="Wingdings" pitchFamily="2" charset="2"/>
              </a:rPr>
              <a:t>gy</a:t>
            </a:r>
            <a:r>
              <a:rPr lang="en-US" sz="2400" dirty="0" smtClean="0">
                <a:sym typeface="Wingdings" pitchFamily="2" charset="2"/>
              </a:rPr>
              <a:t> = 0</a:t>
            </a:r>
          </a:p>
        </p:txBody>
      </p:sp>
      <p:sp>
        <p:nvSpPr>
          <p:cNvPr id="12" name="TextBox 11"/>
          <p:cNvSpPr txBox="1"/>
          <p:nvPr/>
        </p:nvSpPr>
        <p:spPr>
          <a:xfrm>
            <a:off x="6858000" y="4876800"/>
            <a:ext cx="2057400" cy="369332"/>
          </a:xfrm>
          <a:prstGeom prst="rect">
            <a:avLst/>
          </a:prstGeom>
          <a:noFill/>
          <a:ln>
            <a:solidFill>
              <a:srgbClr val="00B050"/>
            </a:solidFill>
          </a:ln>
        </p:spPr>
        <p:txBody>
          <a:bodyPr wrap="square" rtlCol="0">
            <a:spAutoFit/>
          </a:bodyPr>
          <a:lstStyle/>
          <a:p>
            <a:r>
              <a:rPr lang="en-US" dirty="0" smtClean="0">
                <a:solidFill>
                  <a:srgbClr val="00B050"/>
                </a:solidFill>
              </a:rPr>
              <a:t>DEMO: Manometer</a:t>
            </a:r>
            <a:endParaRPr lang="en-US" dirty="0">
              <a:solidFill>
                <a:srgbClr val="00B050"/>
              </a:solidFill>
            </a:endParaRPr>
          </a:p>
        </p:txBody>
      </p:sp>
      <p:pic>
        <p:nvPicPr>
          <p:cNvPr id="56322" name="Picture 2"/>
          <p:cNvPicPr>
            <a:picLocks noChangeAspect="1" noChangeArrowheads="1"/>
          </p:cNvPicPr>
          <p:nvPr/>
        </p:nvPicPr>
        <p:blipFill>
          <a:blip r:embed="rId2" cstate="print"/>
          <a:srcRect/>
          <a:stretch>
            <a:fillRect/>
          </a:stretch>
        </p:blipFill>
        <p:spPr bwMode="auto">
          <a:xfrm>
            <a:off x="6934200" y="3276600"/>
            <a:ext cx="1521667" cy="1447800"/>
          </a:xfrm>
          <a:prstGeom prst="rect">
            <a:avLst/>
          </a:prstGeom>
          <a:noFill/>
          <a:ln w="9525">
            <a:noFill/>
            <a:miter lim="800000"/>
            <a:headEnd/>
            <a:tailEnd/>
          </a:ln>
        </p:spPr>
      </p:pic>
      <p:sp>
        <p:nvSpPr>
          <p:cNvPr id="14" name="TextBox 13"/>
          <p:cNvSpPr txBox="1"/>
          <p:nvPr/>
        </p:nvSpPr>
        <p:spPr>
          <a:xfrm>
            <a:off x="228600" y="5638800"/>
            <a:ext cx="5497531" cy="369332"/>
          </a:xfrm>
          <a:prstGeom prst="rect">
            <a:avLst/>
          </a:prstGeom>
          <a:noFill/>
        </p:spPr>
        <p:txBody>
          <a:bodyPr wrap="none" rtlCol="0">
            <a:spAutoFit/>
          </a:bodyPr>
          <a:lstStyle/>
          <a:p>
            <a:r>
              <a:rPr lang="en-US" dirty="0" err="1" smtClean="0"/>
              <a:t>Atomospheric</a:t>
            </a:r>
            <a:r>
              <a:rPr lang="en-US" dirty="0" smtClean="0"/>
              <a:t> Pressure =  10</a:t>
            </a:r>
            <a:r>
              <a:rPr lang="en-US" baseline="30000" dirty="0" smtClean="0"/>
              <a:t>5 </a:t>
            </a:r>
            <a:r>
              <a:rPr lang="en-US" dirty="0" smtClean="0"/>
              <a:t>Pa = 760 mm Hg = 760 </a:t>
            </a:r>
            <a:r>
              <a:rPr lang="en-US" dirty="0" err="1" smtClean="0"/>
              <a:t>Torr</a:t>
            </a:r>
            <a:endParaRPr lang="en-US" dirty="0"/>
          </a:p>
        </p:txBody>
      </p:sp>
      <p:sp>
        <p:nvSpPr>
          <p:cNvPr id="15" name="Rectangle 14"/>
          <p:cNvSpPr/>
          <p:nvPr/>
        </p:nvSpPr>
        <p:spPr>
          <a:xfrm>
            <a:off x="228600" y="5334000"/>
            <a:ext cx="5638800" cy="369332"/>
          </a:xfrm>
          <a:prstGeom prst="rect">
            <a:avLst/>
          </a:prstGeom>
        </p:spPr>
        <p:txBody>
          <a:bodyPr wrap="square">
            <a:spAutoFit/>
          </a:bodyPr>
          <a:lstStyle/>
          <a:p>
            <a:r>
              <a:rPr lang="en-US" dirty="0" smtClean="0">
                <a:latin typeface="Arial" pitchFamily="34" charset="0"/>
                <a:cs typeface="Arial" pitchFamily="34" charset="0"/>
              </a:rPr>
              <a:t>1 Pa = 1 N/m</a:t>
            </a:r>
            <a:r>
              <a:rPr lang="en-US" baseline="30000" dirty="0" smtClean="0">
                <a:latin typeface="Arial" pitchFamily="34" charset="0"/>
                <a:cs typeface="Arial" pitchFamily="34" charset="0"/>
              </a:rPr>
              <a:t>2</a:t>
            </a:r>
            <a:r>
              <a:rPr lang="en-US" dirty="0" smtClean="0">
                <a:latin typeface="Arial" pitchFamily="34" charset="0"/>
                <a:cs typeface="Arial" pitchFamily="34" charset="0"/>
              </a:rPr>
              <a:t>  = 10</a:t>
            </a:r>
            <a:r>
              <a:rPr lang="en-US" baseline="30000" dirty="0" smtClean="0">
                <a:latin typeface="Arial" pitchFamily="34" charset="0"/>
                <a:cs typeface="Arial" pitchFamily="34" charset="0"/>
              </a:rPr>
              <a:t>−5</a:t>
            </a:r>
            <a:r>
              <a:rPr lang="en-US" dirty="0" smtClean="0">
                <a:latin typeface="Arial" pitchFamily="34" charset="0"/>
                <a:cs typeface="Arial" pitchFamily="34" charset="0"/>
              </a:rPr>
              <a:t> bar  = 9.8692×10</a:t>
            </a:r>
            <a:r>
              <a:rPr lang="en-US" baseline="30000" dirty="0" smtClean="0">
                <a:latin typeface="Arial" pitchFamily="34" charset="0"/>
                <a:cs typeface="Arial" pitchFamily="34" charset="0"/>
              </a:rPr>
              <a:t>−6</a:t>
            </a:r>
            <a:r>
              <a:rPr lang="en-US" dirty="0" smtClean="0">
                <a:latin typeface="Arial" pitchFamily="34" charset="0"/>
                <a:cs typeface="Arial" pitchFamily="34" charset="0"/>
              </a:rPr>
              <a:t> </a:t>
            </a:r>
            <a:r>
              <a:rPr lang="en-US" dirty="0" err="1" smtClean="0">
                <a:latin typeface="Arial" pitchFamily="34" charset="0"/>
                <a:cs typeface="Arial" pitchFamily="34" charset="0"/>
              </a:rPr>
              <a:t>atm</a:t>
            </a:r>
            <a:r>
              <a:rPr lang="en-US" dirty="0" smtClean="0">
                <a:latin typeface="Arial" pitchFamily="34" charset="0"/>
                <a:cs typeface="Arial" pitchFamily="34" charset="0"/>
              </a:rPr>
              <a:t> </a:t>
            </a:r>
            <a:endParaRPr lang="en-US" dirty="0"/>
          </a:p>
        </p:txBody>
      </p:sp>
      <p:sp>
        <p:nvSpPr>
          <p:cNvPr id="16" name="TextBox 15"/>
          <p:cNvSpPr txBox="1"/>
          <p:nvPr/>
        </p:nvSpPr>
        <p:spPr>
          <a:xfrm>
            <a:off x="6858000" y="5791200"/>
            <a:ext cx="2057400" cy="369332"/>
          </a:xfrm>
          <a:prstGeom prst="rect">
            <a:avLst/>
          </a:prstGeom>
          <a:noFill/>
          <a:ln>
            <a:solidFill>
              <a:srgbClr val="00B050"/>
            </a:solidFill>
          </a:ln>
        </p:spPr>
        <p:txBody>
          <a:bodyPr wrap="square" rtlCol="0">
            <a:spAutoFit/>
          </a:bodyPr>
          <a:lstStyle/>
          <a:p>
            <a:r>
              <a:rPr lang="en-US" dirty="0" smtClean="0">
                <a:solidFill>
                  <a:srgbClr val="00B050"/>
                </a:solidFill>
              </a:rPr>
              <a:t>DEMO: Test Tube</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457200"/>
            <a:ext cx="7772400" cy="6124754"/>
          </a:xfrm>
          <a:prstGeom prst="rect">
            <a:avLst/>
          </a:prstGeom>
        </p:spPr>
        <p:txBody>
          <a:bodyPr wrap="square">
            <a:spAutoFit/>
          </a:bodyPr>
          <a:lstStyle/>
          <a:p>
            <a:r>
              <a:rPr lang="en-US" sz="3600" b="1" dirty="0" smtClean="0"/>
              <a:t>What is Physics 7? Where have we been and where are going?</a:t>
            </a:r>
          </a:p>
          <a:p>
            <a:endParaRPr lang="en-US" sz="3200" dirty="0" smtClean="0"/>
          </a:p>
          <a:p>
            <a:r>
              <a:rPr lang="en-US" sz="3200" b="1" dirty="0" smtClean="0"/>
              <a:t>3-quarter series of intro physics,</a:t>
            </a:r>
          </a:p>
          <a:p>
            <a:r>
              <a:rPr lang="en-US" sz="3200" b="1" dirty="0" smtClean="0"/>
              <a:t>typically taken by bio-</a:t>
            </a:r>
            <a:r>
              <a:rPr lang="en-US" sz="3200" b="1" dirty="0" err="1" smtClean="0"/>
              <a:t>sci</a:t>
            </a:r>
            <a:r>
              <a:rPr lang="en-US" sz="3200" b="1" dirty="0" smtClean="0"/>
              <a:t> majors</a:t>
            </a:r>
          </a:p>
          <a:p>
            <a:endParaRPr lang="en-US" sz="3200" b="1" dirty="0" smtClean="0"/>
          </a:p>
          <a:p>
            <a:r>
              <a:rPr lang="en-US" sz="3200" b="1" dirty="0" smtClean="0"/>
              <a:t>Subject matter</a:t>
            </a:r>
          </a:p>
          <a:p>
            <a:r>
              <a:rPr lang="en-US" sz="3200" b="1" dirty="0" smtClean="0"/>
              <a:t>‣ 7A: Energy conservation and</a:t>
            </a:r>
          </a:p>
          <a:p>
            <a:r>
              <a:rPr lang="en-US" sz="3200" b="1" dirty="0" smtClean="0"/>
              <a:t>thermodynamics</a:t>
            </a:r>
          </a:p>
          <a:p>
            <a:r>
              <a:rPr lang="en-US" sz="3200" b="1" dirty="0" smtClean="0"/>
              <a:t>‣ 7B: Fluids, Circuits, Classical mechanics</a:t>
            </a:r>
          </a:p>
          <a:p>
            <a:r>
              <a:rPr lang="fr-FR" sz="3200" b="1" dirty="0" smtClean="0"/>
              <a:t>‣ 7C: </a:t>
            </a:r>
            <a:r>
              <a:rPr lang="fr-FR" sz="3200" b="1" dirty="0" err="1" smtClean="0"/>
              <a:t>Waves</a:t>
            </a:r>
            <a:r>
              <a:rPr lang="fr-FR" sz="3200" b="1" dirty="0" smtClean="0"/>
              <a:t>, Fields, E&amp;M, </a:t>
            </a:r>
            <a:r>
              <a:rPr lang="fr-FR" sz="3200" b="1" dirty="0" err="1" smtClean="0"/>
              <a:t>Optics</a:t>
            </a:r>
            <a:r>
              <a:rPr lang="fr-FR" sz="3200" b="1" dirty="0" smtClean="0"/>
              <a:t>, and modern </a:t>
            </a:r>
            <a:r>
              <a:rPr lang="fr-FR" sz="3200" b="1" dirty="0" err="1" smtClean="0"/>
              <a:t>physics</a:t>
            </a:r>
            <a:endParaRPr lang="en-US"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5" name="Picture 3"/>
          <p:cNvPicPr>
            <a:picLocks noChangeAspect="1" noChangeArrowheads="1"/>
          </p:cNvPicPr>
          <p:nvPr/>
        </p:nvPicPr>
        <p:blipFill>
          <a:blip r:embed="rId2" cstate="print"/>
          <a:srcRect/>
          <a:stretch>
            <a:fillRect/>
          </a:stretch>
        </p:blipFill>
        <p:spPr bwMode="auto">
          <a:xfrm rot="5400000">
            <a:off x="1287212" y="1211014"/>
            <a:ext cx="2286001" cy="2607175"/>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Pressure and Force</a:t>
            </a:r>
            <a:endParaRPr lang="en-US" dirty="0"/>
          </a:p>
        </p:txBody>
      </p:sp>
      <p:sp>
        <p:nvSpPr>
          <p:cNvPr id="3" name="Date Placeholder 2"/>
          <p:cNvSpPr>
            <a:spLocks noGrp="1"/>
          </p:cNvSpPr>
          <p:nvPr>
            <p:ph type="dt" sz="half" idx="10"/>
          </p:nvPr>
        </p:nvSpPr>
        <p:spPr/>
        <p:txBody>
          <a:bodyPr/>
          <a:lstStyle/>
          <a:p>
            <a:fld id="{8BE93096-8E5A-4221-98E7-AE8980D9B04D}" type="datetime1">
              <a:rPr lang="en-US" smtClean="0"/>
              <a:pPr/>
              <a:t>1/6/2010</a:t>
            </a:fld>
            <a:endParaRPr lang="en-US"/>
          </a:p>
        </p:txBody>
      </p:sp>
      <p:sp>
        <p:nvSpPr>
          <p:cNvPr id="4" name="Footer Placeholder 3"/>
          <p:cNvSpPr>
            <a:spLocks noGrp="1"/>
          </p:cNvSpPr>
          <p:nvPr>
            <p:ph type="ftr" sz="quarter" idx="11"/>
          </p:nvPr>
        </p:nvSpPr>
        <p:spPr/>
        <p:txBody>
          <a:bodyPr/>
          <a:lstStyle/>
          <a:p>
            <a:r>
              <a:rPr lang="en-US" smtClean="0"/>
              <a:t>Physics 7B Lecture 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pic>
        <p:nvPicPr>
          <p:cNvPr id="59394" name="Picture 2"/>
          <p:cNvPicPr>
            <a:picLocks noChangeAspect="1" noChangeArrowheads="1"/>
          </p:cNvPicPr>
          <p:nvPr/>
        </p:nvPicPr>
        <p:blipFill>
          <a:blip r:embed="rId3" cstate="print"/>
          <a:srcRect/>
          <a:stretch>
            <a:fillRect/>
          </a:stretch>
        </p:blipFill>
        <p:spPr bwMode="auto">
          <a:xfrm>
            <a:off x="4114800" y="3352800"/>
            <a:ext cx="4118257" cy="2405062"/>
          </a:xfrm>
          <a:prstGeom prst="rect">
            <a:avLst/>
          </a:prstGeom>
          <a:noFill/>
          <a:ln w="9525">
            <a:noFill/>
            <a:miter lim="800000"/>
            <a:headEnd/>
            <a:tailEnd/>
          </a:ln>
        </p:spPr>
      </p:pic>
      <p:sp>
        <p:nvSpPr>
          <p:cNvPr id="7" name="TextBox 6"/>
          <p:cNvSpPr txBox="1"/>
          <p:nvPr/>
        </p:nvSpPr>
        <p:spPr>
          <a:xfrm>
            <a:off x="762000" y="1524000"/>
            <a:ext cx="1805302" cy="369332"/>
          </a:xfrm>
          <a:prstGeom prst="rect">
            <a:avLst/>
          </a:prstGeom>
          <a:noFill/>
        </p:spPr>
        <p:txBody>
          <a:bodyPr wrap="none" rtlCol="0">
            <a:spAutoFit/>
          </a:bodyPr>
          <a:lstStyle/>
          <a:p>
            <a:r>
              <a:rPr lang="en-US" dirty="0" smtClean="0"/>
              <a:t>Consider a Piston</a:t>
            </a:r>
            <a:endParaRPr lang="en-US" dirty="0"/>
          </a:p>
        </p:txBody>
      </p:sp>
      <p:sp>
        <p:nvSpPr>
          <p:cNvPr id="9" name="TextBox 8"/>
          <p:cNvSpPr txBox="1"/>
          <p:nvPr/>
        </p:nvSpPr>
        <p:spPr>
          <a:xfrm>
            <a:off x="4114800" y="1676400"/>
            <a:ext cx="3188693" cy="954107"/>
          </a:xfrm>
          <a:prstGeom prst="rect">
            <a:avLst/>
          </a:prstGeom>
          <a:noFill/>
        </p:spPr>
        <p:txBody>
          <a:bodyPr wrap="none" rtlCol="0">
            <a:spAutoFit/>
          </a:bodyPr>
          <a:lstStyle/>
          <a:p>
            <a:r>
              <a:rPr lang="en-US" i="1" dirty="0" err="1" smtClean="0"/>
              <a:t>dW</a:t>
            </a:r>
            <a:r>
              <a:rPr lang="en-US" i="1" dirty="0" smtClean="0"/>
              <a:t> = F </a:t>
            </a:r>
            <a:r>
              <a:rPr lang="en-US" i="1" dirty="0" err="1" smtClean="0"/>
              <a:t>dx</a:t>
            </a:r>
            <a:r>
              <a:rPr lang="en-US" i="1" dirty="0" smtClean="0"/>
              <a:t> = -</a:t>
            </a:r>
            <a:r>
              <a:rPr lang="en-US" i="1" dirty="0" err="1" smtClean="0"/>
              <a:t>PdV</a:t>
            </a:r>
            <a:r>
              <a:rPr lang="en-US" i="1" dirty="0" smtClean="0"/>
              <a:t>	     </a:t>
            </a:r>
            <a:r>
              <a:rPr lang="en-US" i="1" dirty="0" err="1" smtClean="0"/>
              <a:t>dV</a:t>
            </a:r>
            <a:r>
              <a:rPr lang="en-US" i="1" dirty="0" smtClean="0"/>
              <a:t> = -</a:t>
            </a:r>
            <a:r>
              <a:rPr lang="en-US" i="1" dirty="0" err="1" smtClean="0"/>
              <a:t>Adx</a:t>
            </a:r>
            <a:endParaRPr lang="en-US" i="1" dirty="0" smtClean="0"/>
          </a:p>
          <a:p>
            <a:endParaRPr lang="en-US" i="1" dirty="0" smtClean="0"/>
          </a:p>
          <a:p>
            <a:r>
              <a:rPr lang="en-US" i="1" dirty="0" smtClean="0">
                <a:sym typeface="Wingdings" pitchFamily="2" charset="2"/>
              </a:rPr>
              <a:t> </a:t>
            </a:r>
            <a:r>
              <a:rPr lang="en-US" i="1" dirty="0" err="1" smtClean="0">
                <a:sym typeface="Wingdings" pitchFamily="2" charset="2"/>
              </a:rPr>
              <a:t>Fdx</a:t>
            </a:r>
            <a:r>
              <a:rPr lang="en-US" i="1" dirty="0" smtClean="0">
                <a:sym typeface="Wingdings" pitchFamily="2" charset="2"/>
              </a:rPr>
              <a:t> = </a:t>
            </a:r>
            <a:r>
              <a:rPr lang="en-US" i="1" dirty="0" err="1" smtClean="0">
                <a:sym typeface="Wingdings" pitchFamily="2" charset="2"/>
              </a:rPr>
              <a:t>PAdx</a:t>
            </a:r>
            <a:r>
              <a:rPr lang="en-US" i="1" dirty="0" smtClean="0">
                <a:sym typeface="Wingdings" pitchFamily="2" charset="2"/>
              </a:rPr>
              <a:t>   </a:t>
            </a:r>
            <a:r>
              <a:rPr lang="en-US" sz="2000" i="1" dirty="0" smtClean="0">
                <a:sym typeface="Wingdings" pitchFamily="2" charset="2"/>
              </a:rPr>
              <a:t>F = PA </a:t>
            </a:r>
            <a:endParaRPr lang="en-US" i="1" dirty="0"/>
          </a:p>
        </p:txBody>
      </p:sp>
      <p:sp>
        <p:nvSpPr>
          <p:cNvPr id="10" name="TextBox 9"/>
          <p:cNvSpPr txBox="1"/>
          <p:nvPr/>
        </p:nvSpPr>
        <p:spPr>
          <a:xfrm>
            <a:off x="914400" y="3810000"/>
            <a:ext cx="1883977" cy="1477328"/>
          </a:xfrm>
          <a:prstGeom prst="rect">
            <a:avLst/>
          </a:prstGeom>
          <a:noFill/>
        </p:spPr>
        <p:txBody>
          <a:bodyPr wrap="none" rtlCol="0">
            <a:spAutoFit/>
          </a:bodyPr>
          <a:lstStyle/>
          <a:p>
            <a:r>
              <a:rPr lang="en-US" dirty="0" smtClean="0"/>
              <a:t>Hydraulics</a:t>
            </a:r>
          </a:p>
          <a:p>
            <a:endParaRPr lang="en-US" dirty="0" smtClean="0"/>
          </a:p>
          <a:p>
            <a:r>
              <a:rPr lang="en-US" i="1" dirty="0" smtClean="0"/>
              <a:t>P = F</a:t>
            </a:r>
            <a:r>
              <a:rPr lang="en-US" i="1" baseline="-25000" dirty="0" smtClean="0"/>
              <a:t>1</a:t>
            </a:r>
            <a:r>
              <a:rPr lang="en-US" i="1" dirty="0" smtClean="0"/>
              <a:t>/A</a:t>
            </a:r>
            <a:r>
              <a:rPr lang="en-US" i="1" baseline="-25000" dirty="0" smtClean="0"/>
              <a:t>1</a:t>
            </a:r>
          </a:p>
          <a:p>
            <a:endParaRPr lang="en-US" i="1" dirty="0" smtClean="0"/>
          </a:p>
          <a:p>
            <a:r>
              <a:rPr lang="en-US" i="1" dirty="0" smtClean="0"/>
              <a:t>F</a:t>
            </a:r>
            <a:r>
              <a:rPr lang="en-US" i="1" baseline="-25000" dirty="0" smtClean="0"/>
              <a:t>2</a:t>
            </a:r>
            <a:r>
              <a:rPr lang="en-US" i="1" dirty="0" smtClean="0"/>
              <a:t> = P A</a:t>
            </a:r>
            <a:r>
              <a:rPr lang="en-US" i="1" baseline="-25000" dirty="0" smtClean="0"/>
              <a:t>2</a:t>
            </a:r>
            <a:r>
              <a:rPr lang="en-US" i="1" dirty="0" smtClean="0"/>
              <a:t> = F</a:t>
            </a:r>
            <a:r>
              <a:rPr lang="en-US" i="1" baseline="-25000" dirty="0" smtClean="0"/>
              <a:t>1</a:t>
            </a:r>
            <a:r>
              <a:rPr lang="en-US" i="1" dirty="0" smtClean="0"/>
              <a:t>A</a:t>
            </a:r>
            <a:r>
              <a:rPr lang="en-US" i="1" baseline="-25000" dirty="0" smtClean="0"/>
              <a:t>2</a:t>
            </a:r>
            <a:r>
              <a:rPr lang="en-US" i="1" dirty="0" smtClean="0"/>
              <a:t>/A</a:t>
            </a:r>
            <a:r>
              <a:rPr lang="en-US" i="1" baseline="-25000" dirty="0" smtClean="0"/>
              <a:t>1</a:t>
            </a:r>
            <a:endParaRPr lang="en-US" i="1" baseline="-25000" dirty="0"/>
          </a:p>
        </p:txBody>
      </p:sp>
      <p:sp>
        <p:nvSpPr>
          <p:cNvPr id="11" name="TextBox 10"/>
          <p:cNvSpPr txBox="1"/>
          <p:nvPr/>
        </p:nvSpPr>
        <p:spPr>
          <a:xfrm>
            <a:off x="6705600" y="5105400"/>
            <a:ext cx="369012" cy="369332"/>
          </a:xfrm>
          <a:prstGeom prst="rect">
            <a:avLst/>
          </a:prstGeom>
          <a:solidFill>
            <a:schemeClr val="bg1"/>
          </a:solidFill>
        </p:spPr>
        <p:txBody>
          <a:bodyPr wrap="none" rtlCol="0">
            <a:spAutoFit/>
          </a:bodyPr>
          <a:lstStyle/>
          <a:p>
            <a:r>
              <a:rPr lang="en-US" dirty="0" smtClean="0"/>
              <a:t>F</a:t>
            </a:r>
            <a:r>
              <a:rPr lang="en-US" baseline="-25000" dirty="0" smtClean="0"/>
              <a:t>2</a:t>
            </a:r>
            <a:endParaRPr lang="en-US" baseline="-25000" dirty="0"/>
          </a:p>
        </p:txBody>
      </p:sp>
      <p:cxnSp>
        <p:nvCxnSpPr>
          <p:cNvPr id="14" name="Straight Arrow Connector 13"/>
          <p:cNvCxnSpPr/>
          <p:nvPr/>
        </p:nvCxnSpPr>
        <p:spPr>
          <a:xfrm rot="5400000" flipH="1" flipV="1">
            <a:off x="4572000" y="4038600"/>
            <a:ext cx="15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191000" y="3505200"/>
            <a:ext cx="457200" cy="369332"/>
          </a:xfrm>
          <a:prstGeom prst="rect">
            <a:avLst/>
          </a:prstGeom>
          <a:solidFill>
            <a:schemeClr val="bg1"/>
          </a:solidFill>
        </p:spPr>
        <p:txBody>
          <a:bodyPr wrap="square" rtlCol="0">
            <a:spAutoFit/>
          </a:bodyPr>
          <a:lstStyle/>
          <a:p>
            <a:r>
              <a:rPr lang="en-US" dirty="0" smtClean="0"/>
              <a:t>F</a:t>
            </a:r>
            <a:r>
              <a:rPr lang="en-US" baseline="-25000" dirty="0" smtClean="0"/>
              <a:t>1</a:t>
            </a:r>
            <a:endParaRPr lang="en-US" baseline="-25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Dissapative</a:t>
            </a:r>
            <a:r>
              <a:rPr lang="en-US" dirty="0" smtClean="0"/>
              <a:t> Flow</a:t>
            </a:r>
            <a:endParaRPr lang="en-US" dirty="0"/>
          </a:p>
        </p:txBody>
      </p:sp>
      <p:sp>
        <p:nvSpPr>
          <p:cNvPr id="3" name="Date Placeholder 2"/>
          <p:cNvSpPr>
            <a:spLocks noGrp="1"/>
          </p:cNvSpPr>
          <p:nvPr>
            <p:ph type="dt" sz="half" idx="10"/>
          </p:nvPr>
        </p:nvSpPr>
        <p:spPr/>
        <p:txBody>
          <a:bodyPr/>
          <a:lstStyle/>
          <a:p>
            <a:fld id="{8BE93096-8E5A-4221-98E7-AE8980D9B04D}" type="datetime1">
              <a:rPr lang="en-US" smtClean="0"/>
              <a:pPr/>
              <a:t>1/6/2010</a:t>
            </a:fld>
            <a:endParaRPr lang="en-US"/>
          </a:p>
        </p:txBody>
      </p:sp>
      <p:sp>
        <p:nvSpPr>
          <p:cNvPr id="4" name="Footer Placeholder 3"/>
          <p:cNvSpPr>
            <a:spLocks noGrp="1"/>
          </p:cNvSpPr>
          <p:nvPr>
            <p:ph type="ftr" sz="quarter" idx="11"/>
          </p:nvPr>
        </p:nvSpPr>
        <p:spPr/>
        <p:txBody>
          <a:bodyPr/>
          <a:lstStyle/>
          <a:p>
            <a:r>
              <a:rPr lang="en-US" smtClean="0"/>
              <a:t>Physics 7B Lecture 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
        <p:nvSpPr>
          <p:cNvPr id="6" name="Rectangle 5"/>
          <p:cNvSpPr/>
          <p:nvPr/>
        </p:nvSpPr>
        <p:spPr>
          <a:xfrm>
            <a:off x="762000" y="1676400"/>
            <a:ext cx="7848600" cy="5632311"/>
          </a:xfrm>
          <a:prstGeom prst="rect">
            <a:avLst/>
          </a:prstGeom>
        </p:spPr>
        <p:txBody>
          <a:bodyPr wrap="square">
            <a:spAutoFit/>
          </a:bodyPr>
          <a:lstStyle/>
          <a:p>
            <a:r>
              <a:rPr lang="en-US" sz="2400" dirty="0" smtClean="0"/>
              <a:t>How do we deal with frictional energy losses within the fluid</a:t>
            </a:r>
          </a:p>
          <a:p>
            <a:r>
              <a:rPr lang="en-US" sz="2400" dirty="0" smtClean="0"/>
              <a:t>(</a:t>
            </a:r>
            <a:r>
              <a:rPr lang="en-US" sz="2400" i="1" dirty="0" smtClean="0"/>
              <a:t>dissipation</a:t>
            </a:r>
            <a:r>
              <a:rPr lang="en-US" sz="2400" dirty="0" smtClean="0"/>
              <a:t>)?</a:t>
            </a:r>
          </a:p>
          <a:p>
            <a:endParaRPr lang="en-US" sz="2400" dirty="0" smtClean="0"/>
          </a:p>
          <a:p>
            <a:r>
              <a:rPr lang="en-US" sz="2400" dirty="0" smtClean="0"/>
              <a:t>We address this the same way we addresses frictional energy loss in the spring in the mass-spring system; we consider frictional losses to create thermal energy through heating.</a:t>
            </a:r>
          </a:p>
          <a:p>
            <a:r>
              <a:rPr lang="en-US" sz="2400" dirty="0" smtClean="0"/>
              <a:t> </a:t>
            </a:r>
          </a:p>
          <a:p>
            <a:r>
              <a:rPr lang="en-US" sz="2400" dirty="0" smtClean="0">
                <a:latin typeface="Symbol" pitchFamily="18" charset="2"/>
              </a:rPr>
              <a:t>	D</a:t>
            </a:r>
            <a:r>
              <a:rPr lang="en-US" sz="2400" dirty="0" smtClean="0"/>
              <a:t>P + </a:t>
            </a:r>
            <a:r>
              <a:rPr lang="en-US" sz="2400" dirty="0" err="1" smtClean="0">
                <a:latin typeface="Symbol" pitchFamily="18" charset="2"/>
                <a:sym typeface="Wingdings" pitchFamily="2" charset="2"/>
              </a:rPr>
              <a:t>r</a:t>
            </a:r>
            <a:r>
              <a:rPr lang="en-US" sz="2400" dirty="0" err="1" smtClean="0">
                <a:sym typeface="Wingdings" pitchFamily="2" charset="2"/>
              </a:rPr>
              <a:t>gy</a:t>
            </a:r>
            <a:r>
              <a:rPr lang="en-US" sz="2400" dirty="0" smtClean="0">
                <a:sym typeface="Wingdings" pitchFamily="2" charset="2"/>
              </a:rPr>
              <a:t> + ½ </a:t>
            </a:r>
            <a:r>
              <a:rPr lang="en-US" sz="2400" dirty="0" smtClean="0">
                <a:latin typeface="Symbol" pitchFamily="18" charset="2"/>
                <a:sym typeface="Wingdings" pitchFamily="2" charset="2"/>
              </a:rPr>
              <a:t>r</a:t>
            </a:r>
            <a:r>
              <a:rPr lang="en-US" sz="2400" dirty="0" smtClean="0">
                <a:sym typeface="Wingdings" pitchFamily="2" charset="2"/>
              </a:rPr>
              <a:t>v</a:t>
            </a:r>
            <a:r>
              <a:rPr lang="en-US" sz="2400" baseline="30000" dirty="0" smtClean="0">
                <a:sym typeface="Wingdings" pitchFamily="2" charset="2"/>
              </a:rPr>
              <a:t>2</a:t>
            </a:r>
            <a:r>
              <a:rPr lang="en-US" sz="2400" dirty="0" smtClean="0">
                <a:sym typeface="Wingdings" pitchFamily="2" charset="2"/>
              </a:rPr>
              <a:t>  + </a:t>
            </a:r>
            <a:r>
              <a:rPr lang="en-US" sz="2400" dirty="0" err="1" smtClean="0">
                <a:latin typeface="Symbol" pitchFamily="18" charset="2"/>
                <a:sym typeface="Wingdings" pitchFamily="2" charset="2"/>
              </a:rPr>
              <a:t>D</a:t>
            </a:r>
            <a:r>
              <a:rPr lang="en-US" sz="2400" dirty="0" err="1" smtClean="0">
                <a:sym typeface="Wingdings" pitchFamily="2" charset="2"/>
              </a:rPr>
              <a:t>E</a:t>
            </a:r>
            <a:r>
              <a:rPr lang="en-US" sz="2400" baseline="-25000" dirty="0" err="1" smtClean="0">
                <a:sym typeface="Wingdings" pitchFamily="2" charset="2"/>
              </a:rPr>
              <a:t>th</a:t>
            </a:r>
            <a:r>
              <a:rPr lang="en-US" sz="2400" dirty="0" smtClean="0">
                <a:sym typeface="Wingdings" pitchFamily="2" charset="2"/>
              </a:rPr>
              <a:t>/V = 0</a:t>
            </a:r>
          </a:p>
          <a:p>
            <a:endParaRPr lang="en-US" sz="2400" dirty="0" smtClean="0">
              <a:sym typeface="Wingdings" pitchFamily="2" charset="2"/>
            </a:endParaRPr>
          </a:p>
          <a:p>
            <a:r>
              <a:rPr lang="en-US" sz="2400" dirty="0" smtClean="0">
                <a:sym typeface="Wingdings" pitchFamily="2" charset="2"/>
              </a:rPr>
              <a:t>But what did we really do about this with the spring? We decided that it would usually be really small.</a:t>
            </a:r>
          </a:p>
          <a:p>
            <a:endParaRPr lang="en-US" sz="2400" dirty="0" smtClean="0">
              <a:sym typeface="Wingdings" pitchFamily="2" charset="2"/>
            </a:endParaRPr>
          </a:p>
          <a:p>
            <a:endParaRPr lang="en-US" sz="2400" dirty="0" smtClean="0">
              <a:sym typeface="Wingdings" pitchFamily="2" charset="2"/>
            </a:endParaRPr>
          </a:p>
          <a:p>
            <a:endParaRPr lang="en-US" sz="2400" dirty="0" smtClean="0">
              <a:sym typeface="Wingdings" pitchFamily="2" charset="2"/>
            </a:endParaRPr>
          </a:p>
          <a:p>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Input</a:t>
            </a:r>
            <a:endParaRPr lang="en-US" dirty="0"/>
          </a:p>
        </p:txBody>
      </p:sp>
      <p:sp>
        <p:nvSpPr>
          <p:cNvPr id="3" name="Content Placeholder 2"/>
          <p:cNvSpPr>
            <a:spLocks noGrp="1"/>
          </p:cNvSpPr>
          <p:nvPr>
            <p:ph idx="1"/>
          </p:nvPr>
        </p:nvSpPr>
        <p:spPr/>
        <p:txBody>
          <a:bodyPr/>
          <a:lstStyle/>
          <a:p>
            <a:pPr lvl="0">
              <a:defRPr/>
            </a:pPr>
            <a:r>
              <a:rPr lang="en-US" dirty="0" smtClean="0"/>
              <a:t>It is possible to add (or subtract) energy at any point in a fluid system.</a:t>
            </a:r>
          </a:p>
          <a:p>
            <a:pPr lvl="1">
              <a:defRPr/>
            </a:pPr>
            <a:r>
              <a:rPr lang="en-US" dirty="0" smtClean="0"/>
              <a:t>A Pump:  Adds energy</a:t>
            </a:r>
          </a:p>
          <a:p>
            <a:pPr>
              <a:defRPr/>
            </a:pPr>
            <a:r>
              <a:rPr lang="en-US" dirty="0" smtClean="0"/>
              <a:t>In this case energy is no longer conserved:</a:t>
            </a:r>
          </a:p>
        </p:txBody>
      </p:sp>
      <p:graphicFrame>
        <p:nvGraphicFramePr>
          <p:cNvPr id="29699" name="Object 3"/>
          <p:cNvGraphicFramePr>
            <a:graphicFrameLocks noChangeAspect="1"/>
          </p:cNvGraphicFramePr>
          <p:nvPr/>
        </p:nvGraphicFramePr>
        <p:xfrm>
          <a:off x="1406525" y="4849813"/>
          <a:ext cx="6319838" cy="822325"/>
        </p:xfrm>
        <a:graphic>
          <a:graphicData uri="http://schemas.openxmlformats.org/presentationml/2006/ole">
            <p:oleObj spid="_x0000_s7170" name="Equation" r:id="rId4" imgW="3288960" imgH="419040" progId="Equation.3">
              <p:embed/>
            </p:oleObj>
          </a:graphicData>
        </a:graphic>
      </p:graphicFrame>
      <p:sp>
        <p:nvSpPr>
          <p:cNvPr id="2970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29700" name="Object 4"/>
          <p:cNvGraphicFramePr>
            <a:graphicFrameLocks noChangeAspect="1"/>
          </p:cNvGraphicFramePr>
          <p:nvPr/>
        </p:nvGraphicFramePr>
        <p:xfrm>
          <a:off x="3851418" y="4113286"/>
          <a:ext cx="1425575" cy="549275"/>
        </p:xfrm>
        <a:graphic>
          <a:graphicData uri="http://schemas.openxmlformats.org/presentationml/2006/ole">
            <p:oleObj spid="_x0000_s7171" name="Equation" r:id="rId5" imgW="469696" imgH="177723" progId="Equation.3">
              <p:embed/>
            </p:oleObj>
          </a:graphicData>
        </a:graphic>
      </p:graphicFrame>
      <p:sp>
        <p:nvSpPr>
          <p:cNvPr id="29702" name="Rectangle 6"/>
          <p:cNvSpPr>
            <a:spLocks noChangeArrowheads="1"/>
          </p:cNvSpPr>
          <p:nvPr/>
        </p:nvSpPr>
        <p:spPr bwMode="auto">
          <a:xfrm>
            <a:off x="0" y="18256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1" name="Date Placeholder 10"/>
          <p:cNvSpPr>
            <a:spLocks noGrp="1"/>
          </p:cNvSpPr>
          <p:nvPr>
            <p:ph type="dt" sz="half" idx="10"/>
          </p:nvPr>
        </p:nvSpPr>
        <p:spPr/>
        <p:txBody>
          <a:bodyPr/>
          <a:lstStyle/>
          <a:p>
            <a:fld id="{4068DA32-EA70-47F7-A918-6493E71B1FDC}" type="datetime1">
              <a:rPr lang="en-US" smtClean="0"/>
              <a:pPr/>
              <a:t>1/6/2010</a:t>
            </a:fld>
            <a:endParaRPr lang="en-US" dirty="0"/>
          </a:p>
        </p:txBody>
      </p:sp>
      <p:sp>
        <p:nvSpPr>
          <p:cNvPr id="12" name="Slide Number Placeholder 11"/>
          <p:cNvSpPr>
            <a:spLocks noGrp="1"/>
          </p:cNvSpPr>
          <p:nvPr>
            <p:ph type="sldNum" sz="quarter" idx="12"/>
          </p:nvPr>
        </p:nvSpPr>
        <p:spPr/>
        <p:txBody>
          <a:bodyPr/>
          <a:lstStyle/>
          <a:p>
            <a:fld id="{B6F15528-21DE-4FAA-801E-634DDDAF4B2B}" type="slidenum">
              <a:rPr lang="en-US" smtClean="0"/>
              <a:pPr/>
              <a:t>22</a:t>
            </a:fld>
            <a:endParaRPr lang="en-US"/>
          </a:p>
        </p:txBody>
      </p:sp>
      <p:sp>
        <p:nvSpPr>
          <p:cNvPr id="13" name="Footer Placeholder 12"/>
          <p:cNvSpPr>
            <a:spLocks noGrp="1"/>
          </p:cNvSpPr>
          <p:nvPr>
            <p:ph type="ftr" sz="quarter" idx="11"/>
          </p:nvPr>
        </p:nvSpPr>
        <p:spPr/>
        <p:txBody>
          <a:bodyPr/>
          <a:lstStyle/>
          <a:p>
            <a:r>
              <a:rPr lang="en-US" smtClean="0"/>
              <a:t>Physics 7B Lecture 1</a:t>
            </a:r>
            <a:endParaRPr lang="en-US"/>
          </a:p>
        </p:txBody>
      </p:sp>
      <p:pic>
        <p:nvPicPr>
          <p:cNvPr id="14" name="Picture 2"/>
          <p:cNvPicPr>
            <a:picLocks noChangeAspect="1" noChangeArrowheads="1"/>
          </p:cNvPicPr>
          <p:nvPr/>
        </p:nvPicPr>
        <p:blipFill>
          <a:blip r:embed="rId6" cstate="print"/>
          <a:srcRect/>
          <a:stretch>
            <a:fillRect/>
          </a:stretch>
        </p:blipFill>
        <p:spPr bwMode="auto">
          <a:xfrm>
            <a:off x="5105400" y="2133600"/>
            <a:ext cx="12954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a:t>
            </a:r>
            <a:endParaRPr lang="en-US" dirty="0"/>
          </a:p>
        </p:txBody>
      </p:sp>
      <p:sp>
        <p:nvSpPr>
          <p:cNvPr id="3" name="Content Placeholder 2"/>
          <p:cNvSpPr>
            <a:spLocks noGrp="1"/>
          </p:cNvSpPr>
          <p:nvPr>
            <p:ph idx="1"/>
          </p:nvPr>
        </p:nvSpPr>
        <p:spPr>
          <a:xfrm>
            <a:off x="381000" y="1219200"/>
            <a:ext cx="8229600" cy="4525963"/>
          </a:xfrm>
        </p:spPr>
        <p:txBody>
          <a:bodyPr/>
          <a:lstStyle/>
          <a:p>
            <a:pPr>
              <a:defRPr/>
            </a:pPr>
            <a:r>
              <a:rPr lang="en-US" dirty="0" smtClean="0"/>
              <a:t>A fluid must flow through a pipe. This pipe-fluid interface causes another sort of frictional energy losses – </a:t>
            </a:r>
            <a:r>
              <a:rPr lang="en-US" i="1" dirty="0" smtClean="0"/>
              <a:t>Resistance</a:t>
            </a:r>
            <a:r>
              <a:rPr lang="en-US" dirty="0" smtClean="0"/>
              <a:t> (</a:t>
            </a:r>
            <a:r>
              <a:rPr lang="en-US" i="1" dirty="0" smtClean="0"/>
              <a:t>R</a:t>
            </a:r>
            <a:r>
              <a:rPr lang="en-US" dirty="0" smtClean="0"/>
              <a:t>)!</a:t>
            </a:r>
          </a:p>
          <a:p>
            <a:pPr>
              <a:defRPr/>
            </a:pPr>
            <a:r>
              <a:rPr lang="en-US" dirty="0" smtClean="0"/>
              <a:t>We define the volumetric flow rate as the volume of fluid that passes through a given region of the pipe per unit time</a:t>
            </a:r>
          </a:p>
          <a:p>
            <a:pPr lvl="1">
              <a:buNone/>
              <a:defRPr/>
            </a:pPr>
            <a:r>
              <a:rPr lang="en-US" dirty="0" smtClean="0"/>
              <a:t>		           	</a:t>
            </a:r>
            <a:r>
              <a:rPr lang="en-US" i="1" dirty="0" smtClean="0"/>
              <a:t>V/t</a:t>
            </a:r>
            <a:r>
              <a:rPr lang="en-US" dirty="0" smtClean="0"/>
              <a:t> = </a:t>
            </a:r>
            <a:r>
              <a:rPr lang="en-US" i="1" dirty="0" smtClean="0"/>
              <a:t>current</a:t>
            </a:r>
            <a:r>
              <a:rPr lang="en-US" dirty="0" smtClean="0"/>
              <a:t> = </a:t>
            </a:r>
            <a:r>
              <a:rPr lang="en-US" i="1" dirty="0" smtClean="0"/>
              <a:t>I</a:t>
            </a:r>
          </a:p>
          <a:p>
            <a:pPr lvl="1">
              <a:buNone/>
              <a:defRPr/>
            </a:pPr>
            <a:r>
              <a:rPr lang="en-US" dirty="0" smtClean="0"/>
              <a:t>Ohm’s Law gives </a:t>
            </a:r>
            <a:r>
              <a:rPr lang="en-US" dirty="0" smtClean="0">
                <a:latin typeface="Symbol" pitchFamily="18" charset="2"/>
              </a:rPr>
              <a:t>D</a:t>
            </a:r>
            <a:r>
              <a:rPr lang="en-US" dirty="0" smtClean="0"/>
              <a:t>E</a:t>
            </a:r>
            <a:r>
              <a:rPr lang="en-US" baseline="-25000" dirty="0" smtClean="0"/>
              <a:t>R</a:t>
            </a:r>
            <a:r>
              <a:rPr lang="en-US" dirty="0" smtClean="0"/>
              <a:t>/V </a:t>
            </a:r>
            <a:r>
              <a:rPr lang="en-US" dirty="0" smtClean="0"/>
              <a:t>= IR</a:t>
            </a:r>
          </a:p>
        </p:txBody>
      </p:sp>
      <p:graphicFrame>
        <p:nvGraphicFramePr>
          <p:cNvPr id="29699" name="Object 3"/>
          <p:cNvGraphicFramePr>
            <a:graphicFrameLocks noChangeAspect="1"/>
          </p:cNvGraphicFramePr>
          <p:nvPr/>
        </p:nvGraphicFramePr>
        <p:xfrm>
          <a:off x="304800" y="5410200"/>
          <a:ext cx="8345487" cy="950912"/>
        </p:xfrm>
        <a:graphic>
          <a:graphicData uri="http://schemas.openxmlformats.org/presentationml/2006/ole">
            <p:oleObj spid="_x0000_s57346" name="Equation" r:id="rId4" imgW="4343400" imgH="457200" progId="Equation.3">
              <p:embed/>
            </p:oleObj>
          </a:graphicData>
        </a:graphic>
      </p:graphicFrame>
      <p:sp>
        <p:nvSpPr>
          <p:cNvPr id="2970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9702" name="Rectangle 6"/>
          <p:cNvSpPr>
            <a:spLocks noChangeArrowheads="1"/>
          </p:cNvSpPr>
          <p:nvPr/>
        </p:nvSpPr>
        <p:spPr bwMode="auto">
          <a:xfrm>
            <a:off x="0" y="18256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1" name="Date Placeholder 10"/>
          <p:cNvSpPr>
            <a:spLocks noGrp="1"/>
          </p:cNvSpPr>
          <p:nvPr>
            <p:ph type="dt" sz="half" idx="10"/>
          </p:nvPr>
        </p:nvSpPr>
        <p:spPr/>
        <p:txBody>
          <a:bodyPr/>
          <a:lstStyle/>
          <a:p>
            <a:fld id="{4068DA32-EA70-47F7-A918-6493E71B1FDC}" type="datetime1">
              <a:rPr lang="en-US" smtClean="0"/>
              <a:pPr/>
              <a:t>1/6/2010</a:t>
            </a:fld>
            <a:endParaRPr lang="en-US" dirty="0"/>
          </a:p>
        </p:txBody>
      </p:sp>
      <p:sp>
        <p:nvSpPr>
          <p:cNvPr id="12" name="Slide Number Placeholder 11"/>
          <p:cNvSpPr>
            <a:spLocks noGrp="1"/>
          </p:cNvSpPr>
          <p:nvPr>
            <p:ph type="sldNum" sz="quarter" idx="12"/>
          </p:nvPr>
        </p:nvSpPr>
        <p:spPr/>
        <p:txBody>
          <a:bodyPr/>
          <a:lstStyle/>
          <a:p>
            <a:fld id="{B6F15528-21DE-4FAA-801E-634DDDAF4B2B}" type="slidenum">
              <a:rPr lang="en-US" smtClean="0"/>
              <a:pPr/>
              <a:t>23</a:t>
            </a:fld>
            <a:endParaRPr lang="en-US"/>
          </a:p>
        </p:txBody>
      </p:sp>
      <p:sp>
        <p:nvSpPr>
          <p:cNvPr id="13" name="Footer Placeholder 12"/>
          <p:cNvSpPr>
            <a:spLocks noGrp="1"/>
          </p:cNvSpPr>
          <p:nvPr>
            <p:ph type="ftr" sz="quarter" idx="11"/>
          </p:nvPr>
        </p:nvSpPr>
        <p:spPr/>
        <p:txBody>
          <a:bodyPr/>
          <a:lstStyle/>
          <a:p>
            <a:r>
              <a:rPr lang="en-US" smtClean="0"/>
              <a:t>Physics 7B Lecture 1</a:t>
            </a:r>
            <a:endParaRPr lang="en-US"/>
          </a:p>
        </p:txBody>
      </p:sp>
      <p:sp>
        <p:nvSpPr>
          <p:cNvPr id="15" name="TextBox 14"/>
          <p:cNvSpPr txBox="1"/>
          <p:nvPr/>
        </p:nvSpPr>
        <p:spPr>
          <a:xfrm>
            <a:off x="6324600" y="4038600"/>
            <a:ext cx="2590800" cy="1200329"/>
          </a:xfrm>
          <a:prstGeom prst="rect">
            <a:avLst/>
          </a:prstGeom>
          <a:noFill/>
          <a:ln>
            <a:solidFill>
              <a:schemeClr val="tx1"/>
            </a:solidFill>
            <a:prstDash val="sysDash"/>
          </a:ln>
        </p:spPr>
        <p:txBody>
          <a:bodyPr wrap="square" rtlCol="0">
            <a:spAutoFit/>
          </a:bodyPr>
          <a:lstStyle/>
          <a:p>
            <a:r>
              <a:rPr lang="en-US" dirty="0" smtClean="0"/>
              <a:t>For Laminar Flow, R is independent of I. Above a certain I, the flow becomes </a:t>
            </a:r>
            <a:r>
              <a:rPr lang="en-US" dirty="0" err="1" smtClean="0"/>
              <a:t>turbulant</a:t>
            </a:r>
            <a:r>
              <a:rPr lang="en-US" dirty="0" smtClean="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a:t>
            </a:r>
            <a:endParaRPr lang="en-US" dirty="0"/>
          </a:p>
        </p:txBody>
      </p:sp>
      <p:sp>
        <p:nvSpPr>
          <p:cNvPr id="3" name="Content Placeholder 2"/>
          <p:cNvSpPr>
            <a:spLocks noGrp="1"/>
          </p:cNvSpPr>
          <p:nvPr>
            <p:ph idx="1"/>
          </p:nvPr>
        </p:nvSpPr>
        <p:spPr>
          <a:xfrm>
            <a:off x="457200" y="1295400"/>
            <a:ext cx="8229600" cy="4525963"/>
          </a:xfrm>
        </p:spPr>
        <p:txBody>
          <a:bodyPr>
            <a:normAutofit lnSpcReduction="10000"/>
          </a:bodyPr>
          <a:lstStyle/>
          <a:p>
            <a:pPr>
              <a:buClr>
                <a:schemeClr val="tx1"/>
              </a:buClr>
            </a:pPr>
            <a:r>
              <a:rPr lang="en-US" dirty="0" smtClean="0">
                <a:solidFill>
                  <a:srgbClr val="C83C3C"/>
                </a:solidFill>
              </a:rPr>
              <a:t>Power</a:t>
            </a:r>
            <a:r>
              <a:rPr lang="en-US" dirty="0" smtClean="0"/>
              <a:t>:  Energy dissipated/used/produced per unit time.</a:t>
            </a:r>
          </a:p>
          <a:p>
            <a:pPr>
              <a:buClr>
                <a:schemeClr val="tx1"/>
              </a:buClr>
            </a:pPr>
            <a:endParaRPr lang="en-US" dirty="0" smtClean="0"/>
          </a:p>
          <a:p>
            <a:pPr>
              <a:buClr>
                <a:schemeClr val="tx1"/>
              </a:buClr>
            </a:pPr>
            <a:endParaRPr lang="en-US" dirty="0" smtClean="0"/>
          </a:p>
          <a:p>
            <a:pPr>
              <a:buClr>
                <a:schemeClr val="tx1"/>
              </a:buClr>
            </a:pPr>
            <a:r>
              <a:rPr lang="en-US" dirty="0" smtClean="0"/>
              <a:t>Each of the following has a power rating:</a:t>
            </a:r>
          </a:p>
          <a:p>
            <a:pPr lvl="1">
              <a:buClr>
                <a:schemeClr val="tx1"/>
              </a:buClr>
            </a:pPr>
            <a:r>
              <a:rPr lang="en-US" dirty="0" smtClean="0"/>
              <a:t>A pipe with friction dissipates energy.</a:t>
            </a:r>
          </a:p>
          <a:p>
            <a:pPr lvl="1">
              <a:buClr>
                <a:schemeClr val="tx1"/>
              </a:buClr>
            </a:pPr>
            <a:r>
              <a:rPr lang="en-US" dirty="0" smtClean="0"/>
              <a:t>A light bulb uses energy.</a:t>
            </a:r>
          </a:p>
          <a:p>
            <a:pPr lvl="1">
              <a:buClr>
                <a:schemeClr val="tx1"/>
              </a:buClr>
            </a:pPr>
            <a:r>
              <a:rPr lang="en-US" dirty="0" smtClean="0"/>
              <a:t>A battery produces energy.</a:t>
            </a:r>
          </a:p>
          <a:p>
            <a:pPr>
              <a:buClr>
                <a:schemeClr val="tx1"/>
              </a:buClr>
            </a:pPr>
            <a:r>
              <a:rPr lang="en-US" dirty="0" smtClean="0">
                <a:solidFill>
                  <a:srgbClr val="FF0000"/>
                </a:solidFill>
              </a:rPr>
              <a:t>Do not confuse power (</a:t>
            </a:r>
            <a:r>
              <a:rPr lang="en-US" i="1" dirty="0" smtClean="0">
                <a:solidFill>
                  <a:srgbClr val="FF0000"/>
                </a:solidFill>
              </a:rPr>
              <a:t>P</a:t>
            </a:r>
            <a:r>
              <a:rPr lang="en-US" dirty="0" smtClean="0">
                <a:solidFill>
                  <a:srgbClr val="FF0000"/>
                </a:solidFill>
              </a:rPr>
              <a:t>) with Pressure (</a:t>
            </a:r>
            <a:r>
              <a:rPr lang="en-US" i="1" dirty="0" smtClean="0">
                <a:solidFill>
                  <a:srgbClr val="FF0000"/>
                </a:solidFill>
              </a:rPr>
              <a:t>P</a:t>
            </a:r>
            <a:r>
              <a:rPr lang="en-US" dirty="0" smtClean="0">
                <a:solidFill>
                  <a:srgbClr val="FF0000"/>
                </a:solidFill>
              </a:rPr>
              <a:t>)</a:t>
            </a:r>
            <a:endParaRPr lang="en-US" dirty="0">
              <a:solidFill>
                <a:srgbClr val="FF0000"/>
              </a:solidFill>
            </a:endParaRPr>
          </a:p>
        </p:txBody>
      </p:sp>
      <p:sp>
        <p:nvSpPr>
          <p:cNvPr id="655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65537" name="Object 1"/>
          <p:cNvGraphicFramePr>
            <a:graphicFrameLocks noChangeAspect="1"/>
          </p:cNvGraphicFramePr>
          <p:nvPr/>
        </p:nvGraphicFramePr>
        <p:xfrm>
          <a:off x="4074885" y="2272937"/>
          <a:ext cx="1004888" cy="917575"/>
        </p:xfrm>
        <a:graphic>
          <a:graphicData uri="http://schemas.openxmlformats.org/presentationml/2006/ole">
            <p:oleObj spid="_x0000_s8194" name="Equation" r:id="rId3" imgW="431613" imgH="393529" progId="Equation.3">
              <p:embed/>
            </p:oleObj>
          </a:graphicData>
        </a:graphic>
      </p:graphicFrame>
      <p:sp>
        <p:nvSpPr>
          <p:cNvPr id="65539" name="Rectangle 3"/>
          <p:cNvSpPr>
            <a:spLocks noChangeArrowheads="1"/>
          </p:cNvSpPr>
          <p:nvPr/>
        </p:nvSpPr>
        <p:spPr bwMode="auto">
          <a:xfrm>
            <a:off x="0" y="396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0" name="Date Placeholder 9"/>
          <p:cNvSpPr>
            <a:spLocks noGrp="1"/>
          </p:cNvSpPr>
          <p:nvPr>
            <p:ph type="dt" sz="half" idx="10"/>
          </p:nvPr>
        </p:nvSpPr>
        <p:spPr/>
        <p:txBody>
          <a:bodyPr/>
          <a:lstStyle/>
          <a:p>
            <a:fld id="{4FE29EE3-4666-4B34-B7DF-32CDB9FA4C8C}" type="datetime1">
              <a:rPr lang="en-US" smtClean="0"/>
              <a:pPr/>
              <a:t>1/6/2010</a:t>
            </a:fld>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24</a:t>
            </a:fld>
            <a:endParaRPr lang="en-US"/>
          </a:p>
        </p:txBody>
      </p:sp>
      <p:sp>
        <p:nvSpPr>
          <p:cNvPr id="12" name="Footer Placeholder 11"/>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4" cstate="print"/>
          <a:srcRect/>
          <a:stretch>
            <a:fillRect/>
          </a:stretch>
        </p:blipFill>
        <p:spPr bwMode="auto">
          <a:xfrm>
            <a:off x="4038600" y="2667000"/>
            <a:ext cx="4690294" cy="2047875"/>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Analyzing Fluid Systems</a:t>
            </a:r>
            <a:endParaRPr lang="en-US" dirty="0"/>
          </a:p>
        </p:txBody>
      </p:sp>
      <p:sp>
        <p:nvSpPr>
          <p:cNvPr id="3" name="Content Placeholder 2"/>
          <p:cNvSpPr>
            <a:spLocks noGrp="1"/>
          </p:cNvSpPr>
          <p:nvPr>
            <p:ph idx="1"/>
          </p:nvPr>
        </p:nvSpPr>
        <p:spPr>
          <a:xfrm>
            <a:off x="381000" y="1219200"/>
            <a:ext cx="8229600" cy="4525963"/>
          </a:xfrm>
        </p:spPr>
        <p:txBody>
          <a:bodyPr/>
          <a:lstStyle/>
          <a:p>
            <a:r>
              <a:rPr lang="en-US" dirty="0" smtClean="0"/>
              <a:t>Use conservation of mass and energy.</a:t>
            </a:r>
          </a:p>
          <a:p>
            <a:r>
              <a:rPr lang="en-US" dirty="0" smtClean="0"/>
              <a:t>Conservation of mass implies the </a:t>
            </a:r>
            <a:r>
              <a:rPr lang="en-US" dirty="0" smtClean="0">
                <a:solidFill>
                  <a:srgbClr val="C83C3C"/>
                </a:solidFill>
              </a:rPr>
              <a:t>continuity equation where </a:t>
            </a:r>
            <a:r>
              <a:rPr lang="en-US" i="1" dirty="0" smtClean="0">
                <a:solidFill>
                  <a:srgbClr val="C83C3C"/>
                </a:solidFill>
              </a:rPr>
              <a:t>A</a:t>
            </a:r>
            <a:r>
              <a:rPr lang="en-US" dirty="0" smtClean="0">
                <a:solidFill>
                  <a:srgbClr val="C83C3C"/>
                </a:solidFill>
              </a:rPr>
              <a:t> is the cross sectional area and </a:t>
            </a:r>
            <a:r>
              <a:rPr lang="en-US" i="1" dirty="0" smtClean="0">
                <a:solidFill>
                  <a:srgbClr val="C83C3C"/>
                </a:solidFill>
              </a:rPr>
              <a:t>v</a:t>
            </a:r>
            <a:r>
              <a:rPr lang="en-US" dirty="0" smtClean="0">
                <a:solidFill>
                  <a:srgbClr val="C83C3C"/>
                </a:solidFill>
              </a:rPr>
              <a:t> is the average velocity</a:t>
            </a:r>
            <a:r>
              <a:rPr lang="en-US" dirty="0" smtClean="0"/>
              <a:t>:</a:t>
            </a:r>
          </a:p>
          <a:p>
            <a:endParaRPr lang="en-US" dirty="0" smtClean="0"/>
          </a:p>
          <a:p>
            <a:endParaRPr lang="en-US" dirty="0" smtClean="0"/>
          </a:p>
          <a:p>
            <a:r>
              <a:rPr lang="en-US" dirty="0" smtClean="0"/>
              <a:t>Conservation of energy implies the </a:t>
            </a:r>
            <a:r>
              <a:rPr lang="en-US" dirty="0" smtClean="0">
                <a:solidFill>
                  <a:srgbClr val="C83C3C"/>
                </a:solidFill>
              </a:rPr>
              <a:t>energy density equation</a:t>
            </a:r>
            <a:r>
              <a:rPr lang="en-US" dirty="0" smtClean="0"/>
              <a:t>:  </a:t>
            </a:r>
            <a:endParaRPr lang="en-US" baseline="-25000" dirty="0" smtClean="0"/>
          </a:p>
          <a:p>
            <a:endParaRPr lang="en-US" baseline="-25000" dirty="0" smtClean="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03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30" name="Object 6"/>
          <p:cNvGraphicFramePr>
            <a:graphicFrameLocks noChangeAspect="1"/>
          </p:cNvGraphicFramePr>
          <p:nvPr/>
        </p:nvGraphicFramePr>
        <p:xfrm>
          <a:off x="990600" y="3733800"/>
          <a:ext cx="1828800" cy="574675"/>
        </p:xfrm>
        <a:graphic>
          <a:graphicData uri="http://schemas.openxmlformats.org/presentationml/2006/ole">
            <p:oleObj spid="_x0000_s2050" name="Equation" r:id="rId5" imgW="698400" imgH="215640" progId="Equation.3">
              <p:embed/>
            </p:oleObj>
          </a:graphicData>
        </a:graphic>
      </p:graphicFrame>
      <p:sp>
        <p:nvSpPr>
          <p:cNvPr id="1032" name="Rectangle 8"/>
          <p:cNvSpPr>
            <a:spLocks noChangeArrowheads="1"/>
          </p:cNvSpPr>
          <p:nvPr/>
        </p:nvSpPr>
        <p:spPr bwMode="auto">
          <a:xfrm>
            <a:off x="0" y="22066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33" name="Object 9"/>
          <p:cNvGraphicFramePr>
            <a:graphicFrameLocks noChangeAspect="1"/>
          </p:cNvGraphicFramePr>
          <p:nvPr/>
        </p:nvGraphicFramePr>
        <p:xfrm>
          <a:off x="4038600" y="5181600"/>
          <a:ext cx="3775075" cy="914400"/>
        </p:xfrm>
        <a:graphic>
          <a:graphicData uri="http://schemas.openxmlformats.org/presentationml/2006/ole">
            <p:oleObj spid="_x0000_s2051" name="Equation" r:id="rId6" imgW="1638000" imgH="393480" progId="Equation.3">
              <p:embed/>
            </p:oleObj>
          </a:graphicData>
        </a:graphic>
      </p:graphicFrame>
      <p:sp>
        <p:nvSpPr>
          <p:cNvPr id="10" name="Date Placeholder 9"/>
          <p:cNvSpPr>
            <a:spLocks noGrp="1"/>
          </p:cNvSpPr>
          <p:nvPr>
            <p:ph type="dt" sz="half" idx="10"/>
          </p:nvPr>
        </p:nvSpPr>
        <p:spPr/>
        <p:txBody>
          <a:bodyPr/>
          <a:lstStyle/>
          <a:p>
            <a:fld id="{587BE1BE-33D3-4EA3-8420-73908D811B28}" type="datetime1">
              <a:rPr lang="en-US" smtClean="0"/>
              <a:pPr/>
              <a:t>1/6/2010</a:t>
            </a:fld>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25</a:t>
            </a:fld>
            <a:endParaRPr lang="en-US"/>
          </a:p>
        </p:txBody>
      </p:sp>
      <p:sp>
        <p:nvSpPr>
          <p:cNvPr id="12" name="Footer Placeholder 11"/>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a:t>
            </a:r>
            <a:endParaRPr lang="en-US" dirty="0"/>
          </a:p>
        </p:txBody>
      </p:sp>
      <p:sp>
        <p:nvSpPr>
          <p:cNvPr id="56" name="Content Placeholder 55"/>
          <p:cNvSpPr>
            <a:spLocks noGrp="1"/>
          </p:cNvSpPr>
          <p:nvPr>
            <p:ph idx="1"/>
          </p:nvPr>
        </p:nvSpPr>
        <p:spPr>
          <a:xfrm>
            <a:off x="457200" y="1371599"/>
            <a:ext cx="8229600" cy="2468881"/>
          </a:xfrm>
        </p:spPr>
        <p:txBody>
          <a:bodyPr>
            <a:normAutofit lnSpcReduction="10000"/>
          </a:bodyPr>
          <a:lstStyle/>
          <a:p>
            <a:r>
              <a:rPr lang="en-US" dirty="0" smtClean="0"/>
              <a:t>Suppose there is no friction in the pipes, thickness of pipe at </a:t>
            </a:r>
            <a:r>
              <a:rPr lang="en-US" i="1" dirty="0" smtClean="0"/>
              <a:t>b</a:t>
            </a:r>
            <a:r>
              <a:rPr lang="en-US" dirty="0" smtClean="0"/>
              <a:t> is equal to that at </a:t>
            </a:r>
            <a:r>
              <a:rPr lang="en-US" i="1" dirty="0" smtClean="0"/>
              <a:t>a</a:t>
            </a:r>
            <a:r>
              <a:rPr lang="en-US" dirty="0" smtClean="0"/>
              <a:t>, and thickness of pipe at </a:t>
            </a:r>
            <a:r>
              <a:rPr lang="en-US" i="1" dirty="0" smtClean="0"/>
              <a:t>c</a:t>
            </a:r>
            <a:r>
              <a:rPr lang="en-US" dirty="0" smtClean="0"/>
              <a:t> is less than that at </a:t>
            </a:r>
            <a:r>
              <a:rPr lang="en-US" i="1" dirty="0" smtClean="0"/>
              <a:t>a</a:t>
            </a:r>
            <a:r>
              <a:rPr lang="en-US" dirty="0" smtClean="0"/>
              <a:t>.</a:t>
            </a:r>
          </a:p>
          <a:p>
            <a:pPr marL="971550" lvl="1" indent="-514350"/>
            <a:r>
              <a:rPr lang="en-US" dirty="0" smtClean="0"/>
              <a:t>Compare flow rate at </a:t>
            </a:r>
            <a:r>
              <a:rPr lang="en-US" i="1" dirty="0" smtClean="0"/>
              <a:t>b</a:t>
            </a:r>
            <a:r>
              <a:rPr lang="en-US" dirty="0" smtClean="0"/>
              <a:t> to </a:t>
            </a:r>
            <a:r>
              <a:rPr lang="en-US" i="1" dirty="0" smtClean="0"/>
              <a:t>a</a:t>
            </a:r>
            <a:r>
              <a:rPr lang="en-US" dirty="0" smtClean="0"/>
              <a:t>.  Compare </a:t>
            </a:r>
            <a:r>
              <a:rPr lang="en-US" i="1" dirty="0" smtClean="0"/>
              <a:t>c</a:t>
            </a:r>
            <a:r>
              <a:rPr lang="en-US" dirty="0" smtClean="0"/>
              <a:t> to </a:t>
            </a:r>
            <a:r>
              <a:rPr lang="en-US" i="1" dirty="0" smtClean="0"/>
              <a:t>a</a:t>
            </a:r>
            <a:r>
              <a:rPr lang="en-US" dirty="0" smtClean="0"/>
              <a:t>.</a:t>
            </a:r>
          </a:p>
          <a:p>
            <a:pPr marL="971550" lvl="1" indent="-514350"/>
            <a:r>
              <a:rPr lang="en-US" dirty="0" smtClean="0"/>
              <a:t>Compare pressure at </a:t>
            </a:r>
            <a:r>
              <a:rPr lang="en-US" i="1" dirty="0" smtClean="0"/>
              <a:t>b</a:t>
            </a:r>
            <a:r>
              <a:rPr lang="en-US" dirty="0" smtClean="0"/>
              <a:t> to </a:t>
            </a:r>
            <a:r>
              <a:rPr lang="en-US" i="1" dirty="0" smtClean="0"/>
              <a:t>a</a:t>
            </a:r>
            <a:r>
              <a:rPr lang="en-US" dirty="0" smtClean="0"/>
              <a:t>.  Compare </a:t>
            </a:r>
            <a:r>
              <a:rPr lang="en-US" i="1" dirty="0" smtClean="0"/>
              <a:t>c</a:t>
            </a:r>
            <a:r>
              <a:rPr lang="en-US" dirty="0" smtClean="0"/>
              <a:t> to </a:t>
            </a:r>
            <a:r>
              <a:rPr lang="en-US" i="1" dirty="0" smtClean="0"/>
              <a:t>a</a:t>
            </a:r>
            <a:r>
              <a:rPr lang="en-US" dirty="0" smtClean="0"/>
              <a:t>.</a:t>
            </a:r>
          </a:p>
        </p:txBody>
      </p:sp>
      <p:grpSp>
        <p:nvGrpSpPr>
          <p:cNvPr id="3" name="Group 18"/>
          <p:cNvGrpSpPr/>
          <p:nvPr/>
        </p:nvGrpSpPr>
        <p:grpSpPr>
          <a:xfrm>
            <a:off x="1823364" y="3986834"/>
            <a:ext cx="5491818" cy="2355423"/>
            <a:chOff x="1823364" y="3986834"/>
            <a:chExt cx="5491818" cy="2355423"/>
          </a:xfrm>
        </p:grpSpPr>
        <p:cxnSp>
          <p:nvCxnSpPr>
            <p:cNvPr id="13" name="Elbow Connector 12"/>
            <p:cNvCxnSpPr/>
            <p:nvPr/>
          </p:nvCxnSpPr>
          <p:spPr>
            <a:xfrm flipV="1">
              <a:off x="3649116" y="3986834"/>
              <a:ext cx="2057400" cy="922866"/>
            </a:xfrm>
            <a:prstGeom prst="bentConnector3">
              <a:avLst>
                <a:gd name="adj1" fmla="val 44650"/>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Elbow Connector 14"/>
            <p:cNvCxnSpPr/>
            <p:nvPr/>
          </p:nvCxnSpPr>
          <p:spPr>
            <a:xfrm flipV="1">
              <a:off x="3657583" y="4452500"/>
              <a:ext cx="1811867" cy="914400"/>
            </a:xfrm>
            <a:prstGeom prst="bentConnector3">
              <a:avLst>
                <a:gd name="adj1" fmla="val 75234"/>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rot="16200000" flipH="1">
              <a:off x="5465216" y="4456734"/>
              <a:ext cx="1845734" cy="1837266"/>
            </a:xfrm>
            <a:prstGeom prst="bentConnector3">
              <a:avLst>
                <a:gd name="adj1" fmla="val 99083"/>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Elbow Connector 34"/>
            <p:cNvCxnSpPr/>
            <p:nvPr/>
          </p:nvCxnSpPr>
          <p:spPr>
            <a:xfrm rot="16200000" flipH="1">
              <a:off x="5482152" y="4219669"/>
              <a:ext cx="2057397" cy="1608663"/>
            </a:xfrm>
            <a:prstGeom prst="bentConnector3">
              <a:avLst>
                <a:gd name="adj1" fmla="val 99794"/>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0800000">
              <a:off x="1823364" y="4906652"/>
              <a:ext cx="1828800" cy="1588"/>
            </a:xfrm>
            <a:prstGeom prst="line">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1828783" y="5366900"/>
              <a:ext cx="1828802" cy="2"/>
            </a:xfrm>
            <a:prstGeom prst="line">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51" name="Flowchart: Summing Junction 50"/>
            <p:cNvSpPr/>
            <p:nvPr/>
          </p:nvSpPr>
          <p:spPr>
            <a:xfrm>
              <a:off x="2971783" y="4909700"/>
              <a:ext cx="457200" cy="457200"/>
            </a:xfrm>
            <a:prstGeom prst="flowChartSummingJunction">
              <a:avLst/>
            </a:prstGeom>
            <a:solidFill>
              <a:schemeClr val="bg2">
                <a:lumMod val="75000"/>
              </a:schemeClr>
            </a:solidFill>
            <a:ln w="127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ounded Rectangle 51"/>
            <p:cNvSpPr/>
            <p:nvPr/>
          </p:nvSpPr>
          <p:spPr>
            <a:xfrm>
              <a:off x="3454377" y="4952031"/>
              <a:ext cx="365760" cy="3657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ctr"/>
              <a:r>
                <a:rPr lang="en-US" i="1" dirty="0" smtClean="0">
                  <a:solidFill>
                    <a:schemeClr val="tx1"/>
                  </a:solidFill>
                </a:rPr>
                <a:t>a</a:t>
              </a:r>
              <a:endParaRPr lang="en-US" i="1" dirty="0">
                <a:solidFill>
                  <a:schemeClr val="tx1"/>
                </a:solidFill>
              </a:endParaRPr>
            </a:p>
          </p:txBody>
        </p:sp>
        <p:sp>
          <p:nvSpPr>
            <p:cNvPr id="53" name="Rounded Rectangle 52"/>
            <p:cNvSpPr/>
            <p:nvPr/>
          </p:nvSpPr>
          <p:spPr>
            <a:xfrm>
              <a:off x="5079977" y="4046097"/>
              <a:ext cx="365760" cy="3657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ctr"/>
              <a:r>
                <a:rPr lang="en-US" i="1" dirty="0" smtClean="0">
                  <a:solidFill>
                    <a:schemeClr val="tx1"/>
                  </a:solidFill>
                </a:rPr>
                <a:t>b</a:t>
              </a:r>
              <a:endParaRPr lang="en-US" i="1" dirty="0">
                <a:solidFill>
                  <a:schemeClr val="tx1"/>
                </a:solidFill>
              </a:endParaRPr>
            </a:p>
          </p:txBody>
        </p:sp>
        <p:sp>
          <p:nvSpPr>
            <p:cNvPr id="54" name="Rounded Rectangle 53"/>
            <p:cNvSpPr/>
            <p:nvPr/>
          </p:nvSpPr>
          <p:spPr>
            <a:xfrm>
              <a:off x="6180643" y="5976497"/>
              <a:ext cx="365760" cy="3657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ctr"/>
              <a:r>
                <a:rPr lang="en-US" i="1" dirty="0" smtClean="0">
                  <a:solidFill>
                    <a:schemeClr val="tx1"/>
                  </a:solidFill>
                </a:rPr>
                <a:t>c</a:t>
              </a:r>
              <a:endParaRPr lang="en-US" i="1" dirty="0">
                <a:solidFill>
                  <a:schemeClr val="tx1"/>
                </a:solidFill>
              </a:endParaRPr>
            </a:p>
          </p:txBody>
        </p:sp>
        <p:sp>
          <p:nvSpPr>
            <p:cNvPr id="57" name="Notched Right Arrow 56"/>
            <p:cNvSpPr/>
            <p:nvPr/>
          </p:nvSpPr>
          <p:spPr>
            <a:xfrm>
              <a:off x="3931919" y="5000463"/>
              <a:ext cx="640080" cy="274320"/>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Date Placeholder 18"/>
          <p:cNvSpPr>
            <a:spLocks noGrp="1"/>
          </p:cNvSpPr>
          <p:nvPr>
            <p:ph type="dt" sz="half" idx="10"/>
          </p:nvPr>
        </p:nvSpPr>
        <p:spPr/>
        <p:txBody>
          <a:bodyPr/>
          <a:lstStyle/>
          <a:p>
            <a:fld id="{E7A447FF-C738-4563-AC6F-6E7979BC6608}" type="datetime1">
              <a:rPr lang="en-US" smtClean="0"/>
              <a:pPr/>
              <a:t>1/6/2010</a:t>
            </a:fld>
            <a:endParaRPr lang="en-US"/>
          </a:p>
        </p:txBody>
      </p:sp>
      <p:sp>
        <p:nvSpPr>
          <p:cNvPr id="20" name="Slide Number Placeholder 19"/>
          <p:cNvSpPr>
            <a:spLocks noGrp="1"/>
          </p:cNvSpPr>
          <p:nvPr>
            <p:ph type="sldNum" sz="quarter" idx="12"/>
          </p:nvPr>
        </p:nvSpPr>
        <p:spPr/>
        <p:txBody>
          <a:bodyPr/>
          <a:lstStyle/>
          <a:p>
            <a:fld id="{B6F15528-21DE-4FAA-801E-634DDDAF4B2B}" type="slidenum">
              <a:rPr lang="en-US" smtClean="0"/>
              <a:pPr/>
              <a:t>26</a:t>
            </a:fld>
            <a:endParaRPr lang="en-US"/>
          </a:p>
        </p:txBody>
      </p:sp>
      <p:sp>
        <p:nvSpPr>
          <p:cNvPr id="21" name="Footer Placeholder 20"/>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
          <p:cNvPicPr>
            <a:picLocks noChangeAspect="1" noChangeArrowheads="1"/>
          </p:cNvPicPr>
          <p:nvPr/>
        </p:nvPicPr>
        <p:blipFill>
          <a:blip r:embed="rId2" cstate="print"/>
          <a:srcRect/>
          <a:stretch>
            <a:fillRect/>
          </a:stretch>
        </p:blipFill>
        <p:spPr bwMode="auto">
          <a:xfrm>
            <a:off x="4648200" y="990600"/>
            <a:ext cx="3469821" cy="3238500"/>
          </a:xfrm>
          <a:prstGeom prst="rect">
            <a:avLst/>
          </a:prstGeom>
          <a:noFill/>
          <a:ln w="9525">
            <a:noFill/>
            <a:miter lim="800000"/>
            <a:headEnd/>
            <a:tailEnd/>
          </a:ln>
        </p:spPr>
      </p:pic>
      <p:sp>
        <p:nvSpPr>
          <p:cNvPr id="3" name="Rectangle 2"/>
          <p:cNvSpPr/>
          <p:nvPr/>
        </p:nvSpPr>
        <p:spPr>
          <a:xfrm>
            <a:off x="4191000" y="4419600"/>
            <a:ext cx="4572000" cy="1200329"/>
          </a:xfrm>
          <a:prstGeom prst="rect">
            <a:avLst/>
          </a:prstGeom>
        </p:spPr>
        <p:txBody>
          <a:bodyPr>
            <a:spAutoFit/>
          </a:bodyPr>
          <a:lstStyle/>
          <a:p>
            <a:r>
              <a:rPr lang="en-US" dirty="0" smtClean="0"/>
              <a:t>A flow of air into a </a:t>
            </a:r>
            <a:r>
              <a:rPr lang="en-US" dirty="0" err="1" smtClean="0"/>
              <a:t>Venturi</a:t>
            </a:r>
            <a:r>
              <a:rPr lang="en-US" dirty="0" smtClean="0"/>
              <a:t> meter. The kinetic energy increases at the expense of the fluid pressure, as shown by the difference in height of the two columns of water.</a:t>
            </a:r>
            <a:endParaRPr lang="en-US" dirty="0"/>
          </a:p>
        </p:txBody>
      </p:sp>
      <p:sp>
        <p:nvSpPr>
          <p:cNvPr id="4" name="Rectangle 3"/>
          <p:cNvSpPr/>
          <p:nvPr/>
        </p:nvSpPr>
        <p:spPr>
          <a:xfrm>
            <a:off x="0" y="2133600"/>
            <a:ext cx="4572000" cy="2862322"/>
          </a:xfrm>
          <a:prstGeom prst="rect">
            <a:avLst/>
          </a:prstGeom>
        </p:spPr>
        <p:txBody>
          <a:bodyPr>
            <a:spAutoFit/>
          </a:bodyPr>
          <a:lstStyle/>
          <a:p>
            <a:r>
              <a:rPr lang="en-US" dirty="0" smtClean="0"/>
              <a:t>The fluid velocity must increase through the constriction to satisfy the equation of continuity, while its pressure must decrease due to conservation of energy: the gain in kinetic energy is balanced by a drop in pressure or a pressure gradient force. An equation for the drop in pressure due to the </a:t>
            </a:r>
            <a:r>
              <a:rPr lang="en-US" dirty="0" err="1" smtClean="0"/>
              <a:t>Venturi</a:t>
            </a:r>
            <a:r>
              <a:rPr lang="en-US" dirty="0" smtClean="0"/>
              <a:t> effect may be derived from a combination of Bernoulli's principle and the equation of continuity.</a:t>
            </a:r>
            <a:endParaRPr lang="en-US" dirty="0"/>
          </a:p>
        </p:txBody>
      </p:sp>
      <p:sp>
        <p:nvSpPr>
          <p:cNvPr id="5" name="TextBox 4"/>
          <p:cNvSpPr txBox="1"/>
          <p:nvPr/>
        </p:nvSpPr>
        <p:spPr>
          <a:xfrm>
            <a:off x="2743200" y="228600"/>
            <a:ext cx="3874009" cy="646331"/>
          </a:xfrm>
          <a:prstGeom prst="rect">
            <a:avLst/>
          </a:prstGeom>
          <a:noFill/>
        </p:spPr>
        <p:txBody>
          <a:bodyPr wrap="none" rtlCol="0">
            <a:spAutoFit/>
          </a:bodyPr>
          <a:lstStyle/>
          <a:p>
            <a:r>
              <a:rPr lang="en-US" sz="3600" dirty="0" smtClean="0"/>
              <a:t>Bernoulli’s Principle</a:t>
            </a:r>
            <a:endParaRPr lang="en-US" sz="3600" dirty="0"/>
          </a:p>
        </p:txBody>
      </p:sp>
      <p:pic>
        <p:nvPicPr>
          <p:cNvPr id="58370" name="Picture 2"/>
          <p:cNvPicPr>
            <a:picLocks noChangeAspect="1" noChangeArrowheads="1"/>
          </p:cNvPicPr>
          <p:nvPr/>
        </p:nvPicPr>
        <p:blipFill>
          <a:blip r:embed="rId3" cstate="print"/>
          <a:srcRect b="10000"/>
          <a:stretch>
            <a:fillRect/>
          </a:stretch>
        </p:blipFill>
        <p:spPr bwMode="auto">
          <a:xfrm>
            <a:off x="762000" y="762000"/>
            <a:ext cx="2701636" cy="1371600"/>
          </a:xfrm>
          <a:prstGeom prst="rect">
            <a:avLst/>
          </a:prstGeom>
          <a:noFill/>
          <a:ln w="9525">
            <a:noFill/>
            <a:miter lim="800000"/>
            <a:headEnd/>
            <a:tailEnd/>
          </a:ln>
        </p:spPr>
      </p:pic>
      <p:sp>
        <p:nvSpPr>
          <p:cNvPr id="8" name="TextBox 7"/>
          <p:cNvSpPr txBox="1"/>
          <p:nvPr/>
        </p:nvSpPr>
        <p:spPr>
          <a:xfrm>
            <a:off x="4724400" y="5715000"/>
            <a:ext cx="2128468" cy="369332"/>
          </a:xfrm>
          <a:prstGeom prst="rect">
            <a:avLst/>
          </a:prstGeom>
          <a:noFill/>
          <a:ln>
            <a:solidFill>
              <a:srgbClr val="00B050"/>
            </a:solidFill>
          </a:ln>
        </p:spPr>
        <p:txBody>
          <a:bodyPr wrap="none" rtlCol="0">
            <a:spAutoFit/>
          </a:bodyPr>
          <a:lstStyle/>
          <a:p>
            <a:r>
              <a:rPr lang="en-US" dirty="0" smtClean="0">
                <a:solidFill>
                  <a:srgbClr val="00B050"/>
                </a:solidFill>
              </a:rPr>
              <a:t>DEMO </a:t>
            </a:r>
            <a:r>
              <a:rPr lang="en-US" dirty="0" err="1" smtClean="0">
                <a:solidFill>
                  <a:srgbClr val="00B050"/>
                </a:solidFill>
              </a:rPr>
              <a:t>Venturi</a:t>
            </a:r>
            <a:r>
              <a:rPr lang="en-US" dirty="0" smtClean="0">
                <a:solidFill>
                  <a:srgbClr val="00B050"/>
                </a:solidFill>
              </a:rPr>
              <a:t> Tubes</a:t>
            </a:r>
            <a:endParaRPr lang="en-US" dirty="0">
              <a:solidFill>
                <a:srgbClr val="00B050"/>
              </a:solidFill>
            </a:endParaRPr>
          </a:p>
        </p:txBody>
      </p:sp>
      <p:sp>
        <p:nvSpPr>
          <p:cNvPr id="9" name="TextBox 8"/>
          <p:cNvSpPr txBox="1"/>
          <p:nvPr/>
        </p:nvSpPr>
        <p:spPr>
          <a:xfrm>
            <a:off x="381000" y="5334000"/>
            <a:ext cx="2135008" cy="646331"/>
          </a:xfrm>
          <a:prstGeom prst="rect">
            <a:avLst/>
          </a:prstGeom>
          <a:noFill/>
          <a:ln>
            <a:solidFill>
              <a:srgbClr val="00B050"/>
            </a:solidFill>
          </a:ln>
        </p:spPr>
        <p:txBody>
          <a:bodyPr wrap="none" rtlCol="0">
            <a:spAutoFit/>
          </a:bodyPr>
          <a:lstStyle/>
          <a:p>
            <a:r>
              <a:rPr lang="en-US" dirty="0" smtClean="0">
                <a:solidFill>
                  <a:srgbClr val="00B050"/>
                </a:solidFill>
              </a:rPr>
              <a:t>DEMO: Atomizer</a:t>
            </a:r>
          </a:p>
          <a:p>
            <a:r>
              <a:rPr lang="en-US" dirty="0" smtClean="0">
                <a:solidFill>
                  <a:srgbClr val="00B050"/>
                </a:solidFill>
              </a:rPr>
              <a:t>DEMO: Floating balls</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Circuits</a:t>
            </a:r>
            <a:endParaRPr lang="en-US" dirty="0"/>
          </a:p>
        </p:txBody>
      </p:sp>
      <p:sp>
        <p:nvSpPr>
          <p:cNvPr id="3" name="Content Placeholder 2"/>
          <p:cNvSpPr>
            <a:spLocks noGrp="1"/>
          </p:cNvSpPr>
          <p:nvPr>
            <p:ph idx="1"/>
          </p:nvPr>
        </p:nvSpPr>
        <p:spPr>
          <a:xfrm>
            <a:off x="457200" y="1371600"/>
            <a:ext cx="8229600" cy="1593669"/>
          </a:xfrm>
        </p:spPr>
        <p:txBody>
          <a:bodyPr/>
          <a:lstStyle/>
          <a:p>
            <a:r>
              <a:rPr lang="en-US" dirty="0" smtClean="0"/>
              <a:t>Fluid systems consist of atoms in motion.  Electrical circuits consist of electrons in motion.  The two are analogous:</a:t>
            </a:r>
          </a:p>
          <a:p>
            <a:endParaRPr lang="en-US" dirty="0"/>
          </a:p>
        </p:txBody>
      </p:sp>
      <p:sp>
        <p:nvSpPr>
          <p:cNvPr id="7" name="Rounded Rectangle 6"/>
          <p:cNvSpPr/>
          <p:nvPr/>
        </p:nvSpPr>
        <p:spPr>
          <a:xfrm>
            <a:off x="914400" y="393192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Friction</a:t>
            </a:r>
            <a:endParaRPr lang="en-US" sz="2400" b="1" dirty="0">
              <a:solidFill>
                <a:schemeClr val="tx1"/>
              </a:solidFill>
            </a:endParaRPr>
          </a:p>
        </p:txBody>
      </p:sp>
      <p:sp>
        <p:nvSpPr>
          <p:cNvPr id="8" name="Rounded Rectangle 7"/>
          <p:cNvSpPr/>
          <p:nvPr/>
        </p:nvSpPr>
        <p:spPr>
          <a:xfrm>
            <a:off x="5486400" y="393192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Battery</a:t>
            </a:r>
            <a:endParaRPr lang="en-US" sz="2400" b="1" dirty="0">
              <a:solidFill>
                <a:schemeClr val="tx1"/>
              </a:solidFill>
            </a:endParaRPr>
          </a:p>
        </p:txBody>
      </p:sp>
      <p:sp>
        <p:nvSpPr>
          <p:cNvPr id="9" name="Rounded Rectangle 8"/>
          <p:cNvSpPr/>
          <p:nvPr/>
        </p:nvSpPr>
        <p:spPr>
          <a:xfrm>
            <a:off x="914400" y="475488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Pump</a:t>
            </a:r>
            <a:endParaRPr lang="en-US" sz="2400" b="1" dirty="0">
              <a:solidFill>
                <a:schemeClr val="tx1"/>
              </a:solidFill>
            </a:endParaRPr>
          </a:p>
        </p:txBody>
      </p:sp>
      <p:sp>
        <p:nvSpPr>
          <p:cNvPr id="10" name="Rounded Rectangle 9"/>
          <p:cNvSpPr/>
          <p:nvPr/>
        </p:nvSpPr>
        <p:spPr>
          <a:xfrm>
            <a:off x="5486400" y="557784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Resistance</a:t>
            </a:r>
            <a:endParaRPr lang="en-US" sz="2400" b="1" dirty="0">
              <a:solidFill>
                <a:schemeClr val="tx1"/>
              </a:solidFill>
            </a:endParaRPr>
          </a:p>
        </p:txBody>
      </p:sp>
      <p:sp>
        <p:nvSpPr>
          <p:cNvPr id="17" name="Rounded Rectangle 16"/>
          <p:cNvSpPr/>
          <p:nvPr/>
        </p:nvSpPr>
        <p:spPr>
          <a:xfrm>
            <a:off x="914400" y="310896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Pipe</a:t>
            </a:r>
            <a:endParaRPr lang="en-US" sz="2400" b="1" dirty="0">
              <a:solidFill>
                <a:schemeClr val="tx1"/>
              </a:solidFill>
            </a:endParaRPr>
          </a:p>
        </p:txBody>
      </p:sp>
      <p:sp>
        <p:nvSpPr>
          <p:cNvPr id="18" name="Rounded Rectangle 17"/>
          <p:cNvSpPr/>
          <p:nvPr/>
        </p:nvSpPr>
        <p:spPr>
          <a:xfrm>
            <a:off x="5486400" y="310896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Wire</a:t>
            </a:r>
            <a:endParaRPr lang="en-US" sz="2400" b="1" dirty="0">
              <a:solidFill>
                <a:schemeClr val="tx1"/>
              </a:solidFill>
            </a:endParaRPr>
          </a:p>
        </p:txBody>
      </p:sp>
      <p:sp>
        <p:nvSpPr>
          <p:cNvPr id="20" name="Rounded Rectangle 19"/>
          <p:cNvSpPr/>
          <p:nvPr/>
        </p:nvSpPr>
        <p:spPr>
          <a:xfrm>
            <a:off x="914400" y="557784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Head</a:t>
            </a:r>
            <a:endParaRPr lang="en-US" sz="2400" b="1" dirty="0">
              <a:solidFill>
                <a:schemeClr val="tx1"/>
              </a:solidFill>
            </a:endParaRPr>
          </a:p>
        </p:txBody>
      </p:sp>
      <p:sp>
        <p:nvSpPr>
          <p:cNvPr id="21" name="Rounded Rectangle 20"/>
          <p:cNvSpPr/>
          <p:nvPr/>
        </p:nvSpPr>
        <p:spPr>
          <a:xfrm>
            <a:off x="5486400" y="4754880"/>
            <a:ext cx="27432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400" b="1" dirty="0" smtClean="0">
                <a:solidFill>
                  <a:schemeClr val="tx1"/>
                </a:solidFill>
              </a:rPr>
              <a:t>Voltage</a:t>
            </a:r>
            <a:endParaRPr lang="en-US" sz="2400" b="1" dirty="0">
              <a:solidFill>
                <a:schemeClr val="tx1"/>
              </a:solidFill>
            </a:endParaRPr>
          </a:p>
        </p:txBody>
      </p:sp>
      <p:cxnSp>
        <p:nvCxnSpPr>
          <p:cNvPr id="50" name="Straight Connector 49"/>
          <p:cNvCxnSpPr>
            <a:stCxn id="17" idx="3"/>
            <a:endCxn id="18" idx="1"/>
          </p:cNvCxnSpPr>
          <p:nvPr/>
        </p:nvCxnSpPr>
        <p:spPr>
          <a:xfrm>
            <a:off x="3657600" y="3337560"/>
            <a:ext cx="1828800" cy="1588"/>
          </a:xfrm>
          <a:prstGeom prst="line">
            <a:avLst/>
          </a:prstGeom>
          <a:ln w="3492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7" idx="3"/>
            <a:endCxn id="10" idx="1"/>
          </p:cNvCxnSpPr>
          <p:nvPr/>
        </p:nvCxnSpPr>
        <p:spPr>
          <a:xfrm>
            <a:off x="3657600" y="4160520"/>
            <a:ext cx="1828800" cy="1645920"/>
          </a:xfrm>
          <a:prstGeom prst="line">
            <a:avLst/>
          </a:prstGeom>
          <a:ln w="3492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9" idx="3"/>
            <a:endCxn id="8" idx="1"/>
          </p:cNvCxnSpPr>
          <p:nvPr/>
        </p:nvCxnSpPr>
        <p:spPr>
          <a:xfrm flipV="1">
            <a:off x="3657600" y="4160520"/>
            <a:ext cx="1828800" cy="822960"/>
          </a:xfrm>
          <a:prstGeom prst="line">
            <a:avLst/>
          </a:prstGeom>
          <a:ln w="3492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20" idx="3"/>
            <a:endCxn id="21" idx="1"/>
          </p:cNvCxnSpPr>
          <p:nvPr/>
        </p:nvCxnSpPr>
        <p:spPr>
          <a:xfrm flipV="1">
            <a:off x="3657600" y="4983480"/>
            <a:ext cx="1828800" cy="822960"/>
          </a:xfrm>
          <a:prstGeom prst="line">
            <a:avLst/>
          </a:prstGeom>
          <a:ln w="34925">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Date Placeholder 18"/>
          <p:cNvSpPr>
            <a:spLocks noGrp="1"/>
          </p:cNvSpPr>
          <p:nvPr>
            <p:ph type="dt" sz="half" idx="10"/>
          </p:nvPr>
        </p:nvSpPr>
        <p:spPr/>
        <p:txBody>
          <a:bodyPr/>
          <a:lstStyle/>
          <a:p>
            <a:fld id="{352A33F0-AA12-4672-B0D3-C206821CDE78}" type="datetime1">
              <a:rPr lang="en-US" smtClean="0"/>
              <a:pPr/>
              <a:t>1/6/2010</a:t>
            </a:fld>
            <a:endParaRPr lang="en-US"/>
          </a:p>
        </p:txBody>
      </p:sp>
      <p:sp>
        <p:nvSpPr>
          <p:cNvPr id="22" name="Slide Number Placeholder 21"/>
          <p:cNvSpPr>
            <a:spLocks noGrp="1"/>
          </p:cNvSpPr>
          <p:nvPr>
            <p:ph type="sldNum" sz="quarter" idx="12"/>
          </p:nvPr>
        </p:nvSpPr>
        <p:spPr/>
        <p:txBody>
          <a:bodyPr/>
          <a:lstStyle/>
          <a:p>
            <a:fld id="{B6F15528-21DE-4FAA-801E-634DDDAF4B2B}" type="slidenum">
              <a:rPr lang="en-US" smtClean="0"/>
              <a:pPr/>
              <a:t>28</a:t>
            </a:fld>
            <a:endParaRPr lang="en-US"/>
          </a:p>
        </p:txBody>
      </p:sp>
      <p:sp>
        <p:nvSpPr>
          <p:cNvPr id="23" name="Footer Placeholder 22"/>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Announcements</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dirty="0" smtClean="0"/>
              <a:t>Buy text and DL handouts at MU bookstore.</a:t>
            </a:r>
          </a:p>
          <a:p>
            <a:pPr lvl="1"/>
            <a:r>
              <a:rPr lang="en-US" dirty="0" smtClean="0"/>
              <a:t>Bring to DL every time.</a:t>
            </a:r>
          </a:p>
          <a:p>
            <a:r>
              <a:rPr lang="en-US" dirty="0" smtClean="0"/>
              <a:t>Buy PRS clicker at MU bookstore.</a:t>
            </a:r>
          </a:p>
          <a:p>
            <a:pPr lvl="1"/>
            <a:r>
              <a:rPr lang="en-US" dirty="0" smtClean="0"/>
              <a:t>Bring to lecture every time.</a:t>
            </a:r>
          </a:p>
          <a:p>
            <a:r>
              <a:rPr lang="en-US" dirty="0" smtClean="0"/>
              <a:t>Read chapter 5, pages 1-23 by next Wednesday.</a:t>
            </a:r>
          </a:p>
          <a:p>
            <a:r>
              <a:rPr lang="en-US" dirty="0" smtClean="0"/>
              <a:t>Use </a:t>
            </a:r>
            <a:r>
              <a:rPr lang="en-US" dirty="0" err="1" smtClean="0"/>
              <a:t>Smartsite</a:t>
            </a:r>
            <a:r>
              <a:rPr lang="en-US" dirty="0" smtClean="0"/>
              <a:t> as course web site.</a:t>
            </a:r>
          </a:p>
          <a:p>
            <a:r>
              <a:rPr lang="en-US" dirty="0" smtClean="0"/>
              <a:t>Quiz 1 next week</a:t>
            </a:r>
          </a:p>
        </p:txBody>
      </p:sp>
      <p:sp>
        <p:nvSpPr>
          <p:cNvPr id="7" name="Date Placeholder 6"/>
          <p:cNvSpPr>
            <a:spLocks noGrp="1"/>
          </p:cNvSpPr>
          <p:nvPr>
            <p:ph type="dt" sz="half" idx="10"/>
          </p:nvPr>
        </p:nvSpPr>
        <p:spPr/>
        <p:txBody>
          <a:bodyPr/>
          <a:lstStyle/>
          <a:p>
            <a:fld id="{2B92B13B-0B4D-4269-BA97-0AA3877B450C}" type="datetime1">
              <a:rPr lang="en-US" smtClean="0"/>
              <a:pPr/>
              <a:t>1/6/2010</a:t>
            </a:fld>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29</a:t>
            </a:fld>
            <a:endParaRPr lang="en-US"/>
          </a:p>
        </p:txBody>
      </p:sp>
      <p:sp>
        <p:nvSpPr>
          <p:cNvPr id="9" name="Footer Placeholder 8"/>
          <p:cNvSpPr>
            <a:spLocks noGrp="1"/>
          </p:cNvSpPr>
          <p:nvPr>
            <p:ph type="ftr" sz="quarter" idx="11"/>
          </p:nvPr>
        </p:nvSpPr>
        <p:spPr/>
        <p:txBody>
          <a:bodyPr/>
          <a:lstStyle/>
          <a:p>
            <a:r>
              <a:rPr lang="en-US" smtClean="0"/>
              <a:t>Physics 7B Lecture 1</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219200" y="0"/>
          <a:ext cx="6400799" cy="6309360"/>
        </p:xfrm>
        <a:graphic>
          <a:graphicData uri="http://schemas.openxmlformats.org/drawingml/2006/table">
            <a:tbl>
              <a:tblPr/>
              <a:tblGrid>
                <a:gridCol w="1643358"/>
                <a:gridCol w="4757441"/>
              </a:tblGrid>
              <a:tr h="330733">
                <a:tc>
                  <a:txBody>
                    <a:bodyPr/>
                    <a:lstStyle/>
                    <a:p>
                      <a:pPr marL="0" marR="0">
                        <a:spcBef>
                          <a:spcPts val="0"/>
                        </a:spcBef>
                        <a:spcAft>
                          <a:spcPts val="0"/>
                        </a:spcAft>
                      </a:pPr>
                      <a:r>
                        <a:rPr lang="en-US" sz="1800" b="1" dirty="0" err="1">
                          <a:solidFill>
                            <a:srgbClr val="000000"/>
                          </a:solidFill>
                          <a:latin typeface="Times New Roman"/>
                          <a:ea typeface="Times New Roman"/>
                          <a:cs typeface="Times New Roman"/>
                        </a:rPr>
                        <a:t>Lec</a:t>
                      </a:r>
                      <a:endParaRPr lang="en-US" sz="1800" dirty="0">
                        <a:latin typeface="Times New Roman"/>
                        <a:ea typeface="Times New Roman"/>
                        <a:cs typeface="Times New Roman"/>
                      </a:endParaRPr>
                    </a:p>
                    <a:p>
                      <a:pPr marL="0" marR="0">
                        <a:spcBef>
                          <a:spcPts val="0"/>
                        </a:spcBef>
                        <a:spcAft>
                          <a:spcPts val="0"/>
                        </a:spcAft>
                      </a:pPr>
                      <a:r>
                        <a:rPr lang="en-US" sz="1800" b="1" dirty="0" smtClean="0">
                          <a:solidFill>
                            <a:srgbClr val="000000"/>
                          </a:solidFill>
                          <a:latin typeface="Times New Roman"/>
                          <a:ea typeface="Times New Roman"/>
                          <a:cs typeface="Times New Roman"/>
                        </a:rPr>
                        <a:t>Dates</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0">
                        <a:spcBef>
                          <a:spcPts val="0"/>
                        </a:spcBef>
                        <a:spcAft>
                          <a:spcPts val="0"/>
                        </a:spcAft>
                      </a:pPr>
                      <a:r>
                        <a:rPr lang="en-US" sz="3200" b="1" u="sng" dirty="0">
                          <a:solidFill>
                            <a:srgbClr val="000000"/>
                          </a:solidFill>
                          <a:latin typeface="Times New Roman"/>
                          <a:ea typeface="Times New Roman"/>
                          <a:cs typeface="Times New Roman"/>
                        </a:rPr>
                        <a:t>Lecture Concepts</a:t>
                      </a:r>
                      <a:endParaRPr lang="en-US" sz="32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240">
                <a:tc>
                  <a:txBody>
                    <a:bodyPr/>
                    <a:lstStyle/>
                    <a:p>
                      <a:pPr marL="0" marR="0">
                        <a:spcBef>
                          <a:spcPts val="0"/>
                        </a:spcBef>
                        <a:spcAft>
                          <a:spcPts val="0"/>
                        </a:spcAft>
                      </a:pPr>
                      <a:r>
                        <a:rPr lang="en-US" sz="1800" b="1" dirty="0" smtClean="0">
                          <a:solidFill>
                            <a:srgbClr val="0000FF"/>
                          </a:solidFill>
                          <a:latin typeface="Times New Roman"/>
                          <a:ea typeface="Times New Roman"/>
                          <a:cs typeface="Times New Roman"/>
                        </a:rPr>
                        <a:t>Lec1</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0000FF"/>
                          </a:solidFill>
                          <a:latin typeface="Times New Roman"/>
                          <a:ea typeface="Times New Roman"/>
                          <a:cs typeface="Times New Roman"/>
                        </a:rPr>
                        <a:t>06 Jan 07 Jan</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0000FF"/>
                          </a:solidFill>
                          <a:latin typeface="Times New Roman"/>
                          <a:ea typeface="Times New Roman"/>
                          <a:cs typeface="Times New Roman"/>
                        </a:rPr>
                        <a:t>Unit 5A – </a:t>
                      </a:r>
                      <a:r>
                        <a:rPr lang="en-US" sz="2400" dirty="0" smtClean="0">
                          <a:solidFill>
                            <a:srgbClr val="0000FF"/>
                          </a:solidFill>
                          <a:latin typeface="Times New Roman"/>
                          <a:ea typeface="Times New Roman"/>
                          <a:cs typeface="Times New Roman"/>
                        </a:rPr>
                        <a:t>Fluid</a:t>
                      </a:r>
                      <a:r>
                        <a:rPr lang="en-US" sz="2400" baseline="0" dirty="0" smtClean="0">
                          <a:solidFill>
                            <a:srgbClr val="0000FF"/>
                          </a:solidFill>
                          <a:latin typeface="Times New Roman"/>
                          <a:ea typeface="Times New Roman"/>
                          <a:cs typeface="Times New Roman"/>
                        </a:rPr>
                        <a:t> and</a:t>
                      </a:r>
                      <a:r>
                        <a:rPr lang="en-US" sz="2400" dirty="0" smtClean="0">
                          <a:solidFill>
                            <a:srgbClr val="0000FF"/>
                          </a:solidFill>
                          <a:latin typeface="Times New Roman"/>
                          <a:ea typeface="Times New Roman"/>
                          <a:cs typeface="Times New Roman"/>
                        </a:rPr>
                        <a:t> </a:t>
                      </a:r>
                      <a:r>
                        <a:rPr lang="en-US" sz="2400" dirty="0">
                          <a:solidFill>
                            <a:srgbClr val="0000FF"/>
                          </a:solidFill>
                          <a:latin typeface="Times New Roman"/>
                          <a:ea typeface="Times New Roman"/>
                          <a:cs typeface="Times New Roman"/>
                        </a:rPr>
                        <a:t>Transport</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spcBef>
                          <a:spcPts val="0"/>
                        </a:spcBef>
                        <a:spcAft>
                          <a:spcPts val="0"/>
                        </a:spcAft>
                      </a:pPr>
                      <a:r>
                        <a:rPr lang="en-US" sz="1800" b="1" dirty="0">
                          <a:solidFill>
                            <a:srgbClr val="0000FF"/>
                          </a:solidFill>
                          <a:latin typeface="Times New Roman"/>
                          <a:ea typeface="Times New Roman"/>
                          <a:cs typeface="Times New Roman"/>
                        </a:rPr>
                        <a:t>Lec2</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0000FF"/>
                          </a:solidFill>
                          <a:latin typeface="Times New Roman"/>
                          <a:ea typeface="Times New Roman"/>
                          <a:cs typeface="Times New Roman"/>
                        </a:rPr>
                        <a:t>13 Jan  14 Jan</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0000FF"/>
                          </a:solidFill>
                          <a:latin typeface="Times New Roman"/>
                          <a:ea typeface="Times New Roman"/>
                          <a:cs typeface="Times New Roman"/>
                        </a:rPr>
                        <a:t>Unit 5B – Simple Circuits</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33">
                <a:tc>
                  <a:txBody>
                    <a:bodyPr/>
                    <a:lstStyle/>
                    <a:p>
                      <a:pPr marL="0" marR="0">
                        <a:spcBef>
                          <a:spcPts val="0"/>
                        </a:spcBef>
                        <a:spcAft>
                          <a:spcPts val="0"/>
                        </a:spcAft>
                      </a:pPr>
                      <a:r>
                        <a:rPr lang="en-US" sz="1800" b="1" dirty="0">
                          <a:solidFill>
                            <a:srgbClr val="0000FF"/>
                          </a:solidFill>
                          <a:latin typeface="Times New Roman"/>
                          <a:ea typeface="Times New Roman"/>
                          <a:cs typeface="Times New Roman"/>
                        </a:rPr>
                        <a:t>Lec3</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0000FF"/>
                          </a:solidFill>
                          <a:latin typeface="Times New Roman"/>
                          <a:ea typeface="Times New Roman"/>
                          <a:cs typeface="Times New Roman"/>
                        </a:rPr>
                        <a:t>20 Jan 21 Jan</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0000FF"/>
                          </a:solidFill>
                          <a:latin typeface="Times New Roman"/>
                          <a:ea typeface="Times New Roman"/>
                          <a:cs typeface="Times New Roman"/>
                        </a:rPr>
                        <a:t>Unit 5C – Circuits II</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206">
                <a:tc>
                  <a:txBody>
                    <a:bodyPr/>
                    <a:lstStyle/>
                    <a:p>
                      <a:pPr marL="0" marR="0">
                        <a:spcBef>
                          <a:spcPts val="0"/>
                        </a:spcBef>
                        <a:spcAft>
                          <a:spcPts val="0"/>
                        </a:spcAft>
                      </a:pPr>
                      <a:r>
                        <a:rPr lang="en-US" sz="1800" b="1" dirty="0">
                          <a:solidFill>
                            <a:srgbClr val="0000FF"/>
                          </a:solidFill>
                          <a:latin typeface="Times New Roman"/>
                          <a:ea typeface="Times New Roman"/>
                          <a:cs typeface="Times New Roman"/>
                        </a:rPr>
                        <a:t>Lec4</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0000FF"/>
                          </a:solidFill>
                          <a:latin typeface="Times New Roman"/>
                          <a:ea typeface="Times New Roman"/>
                          <a:cs typeface="Times New Roman"/>
                        </a:rPr>
                        <a:t>27 Jan 28 Jan</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0000FF"/>
                          </a:solidFill>
                          <a:latin typeface="Times New Roman"/>
                          <a:ea typeface="Times New Roman"/>
                          <a:cs typeface="Times New Roman"/>
                        </a:rPr>
                        <a:t>Unit 5D – Capacitance</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33">
                <a:tc>
                  <a:txBody>
                    <a:bodyPr/>
                    <a:lstStyle/>
                    <a:p>
                      <a:pPr marL="0" marR="0">
                        <a:spcBef>
                          <a:spcPts val="0"/>
                        </a:spcBef>
                        <a:spcAft>
                          <a:spcPts val="0"/>
                        </a:spcAft>
                      </a:pPr>
                      <a:r>
                        <a:rPr lang="en-US" sz="1800" b="1" dirty="0">
                          <a:solidFill>
                            <a:schemeClr val="accent4">
                              <a:lumMod val="75000"/>
                            </a:schemeClr>
                          </a:solidFill>
                          <a:latin typeface="Times New Roman"/>
                          <a:ea typeface="Times New Roman"/>
                          <a:cs typeface="Times New Roman"/>
                        </a:rPr>
                        <a:t>Lec5</a:t>
                      </a:r>
                      <a:endParaRPr lang="en-US" sz="1800" dirty="0">
                        <a:solidFill>
                          <a:schemeClr val="accent4">
                            <a:lumMod val="75000"/>
                          </a:schemeClr>
                        </a:solidFill>
                        <a:latin typeface="Times New Roman"/>
                        <a:ea typeface="Times New Roman"/>
                        <a:cs typeface="Times New Roman"/>
                      </a:endParaRPr>
                    </a:p>
                    <a:p>
                      <a:pPr marL="0" marR="0">
                        <a:spcBef>
                          <a:spcPts val="0"/>
                        </a:spcBef>
                        <a:spcAft>
                          <a:spcPts val="0"/>
                        </a:spcAft>
                      </a:pPr>
                      <a:r>
                        <a:rPr lang="en-US" sz="1800" b="1" dirty="0">
                          <a:solidFill>
                            <a:schemeClr val="accent4">
                              <a:lumMod val="75000"/>
                            </a:schemeClr>
                          </a:solidFill>
                          <a:latin typeface="Times New Roman"/>
                          <a:ea typeface="Times New Roman"/>
                          <a:cs typeface="Times New Roman"/>
                        </a:rPr>
                        <a:t>03 Feb 04 Feb</a:t>
                      </a:r>
                      <a:endParaRPr lang="en-US" sz="1800" dirty="0">
                        <a:solidFill>
                          <a:schemeClr val="accent4">
                            <a:lumMod val="75000"/>
                          </a:schemeClr>
                        </a:solidFill>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chemeClr val="accent4">
                              <a:lumMod val="75000"/>
                            </a:schemeClr>
                          </a:solidFill>
                          <a:latin typeface="Times New Roman"/>
                          <a:ea typeface="Times New Roman"/>
                          <a:cs typeface="Times New Roman"/>
                        </a:rPr>
                        <a:t>Unit 6A – Vectors</a:t>
                      </a: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33">
                <a:tc>
                  <a:txBody>
                    <a:bodyPr/>
                    <a:lstStyle/>
                    <a:p>
                      <a:pPr marL="0" marR="0">
                        <a:spcBef>
                          <a:spcPts val="0"/>
                        </a:spcBef>
                        <a:spcAft>
                          <a:spcPts val="0"/>
                        </a:spcAft>
                      </a:pPr>
                      <a:r>
                        <a:rPr lang="en-US" sz="1800" b="1" dirty="0">
                          <a:solidFill>
                            <a:srgbClr val="FF00FF"/>
                          </a:solidFill>
                          <a:latin typeface="Times New Roman"/>
                          <a:ea typeface="Times New Roman"/>
                          <a:cs typeface="Times New Roman"/>
                        </a:rPr>
                        <a:t>Lec6</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FF00FF"/>
                          </a:solidFill>
                          <a:latin typeface="Times New Roman"/>
                          <a:ea typeface="Times New Roman"/>
                          <a:cs typeface="Times New Roman"/>
                        </a:rPr>
                        <a:t>10 Feb 11 Feb</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FF00FF"/>
                          </a:solidFill>
                          <a:latin typeface="Times New Roman"/>
                          <a:ea typeface="Times New Roman"/>
                          <a:cs typeface="Times New Roman"/>
                        </a:rPr>
                        <a:t>Unit 7A – Projectile Motion</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33">
                <a:tc>
                  <a:txBody>
                    <a:bodyPr/>
                    <a:lstStyle/>
                    <a:p>
                      <a:pPr marL="0" marR="0">
                        <a:spcBef>
                          <a:spcPts val="0"/>
                        </a:spcBef>
                        <a:spcAft>
                          <a:spcPts val="0"/>
                        </a:spcAft>
                      </a:pPr>
                      <a:r>
                        <a:rPr lang="en-US" sz="1800" b="1" dirty="0">
                          <a:solidFill>
                            <a:srgbClr val="FF00FF"/>
                          </a:solidFill>
                          <a:latin typeface="Times New Roman"/>
                          <a:ea typeface="Times New Roman"/>
                          <a:cs typeface="Times New Roman"/>
                        </a:rPr>
                        <a:t>Lec7</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FF00FF"/>
                          </a:solidFill>
                          <a:latin typeface="Times New Roman"/>
                          <a:ea typeface="Times New Roman"/>
                          <a:cs typeface="Times New Roman"/>
                        </a:rPr>
                        <a:t>17 Feb 18 Feb</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FF00FF"/>
                          </a:solidFill>
                          <a:latin typeface="Times New Roman"/>
                          <a:ea typeface="Times New Roman"/>
                          <a:cs typeface="Times New Roman"/>
                        </a:rPr>
                        <a:t>Unit 7B – Momentum Conservation</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33">
                <a:tc>
                  <a:txBody>
                    <a:bodyPr/>
                    <a:lstStyle/>
                    <a:p>
                      <a:pPr marL="0" marR="0">
                        <a:spcBef>
                          <a:spcPts val="0"/>
                        </a:spcBef>
                        <a:spcAft>
                          <a:spcPts val="0"/>
                        </a:spcAft>
                      </a:pPr>
                      <a:r>
                        <a:rPr lang="en-US" sz="1800" b="1" dirty="0">
                          <a:solidFill>
                            <a:srgbClr val="FF33CC"/>
                          </a:solidFill>
                          <a:latin typeface="Times New Roman"/>
                          <a:ea typeface="Times New Roman"/>
                          <a:cs typeface="Times New Roman"/>
                        </a:rPr>
                        <a:t>Lec8</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FF33CC"/>
                          </a:solidFill>
                          <a:latin typeface="Times New Roman"/>
                          <a:ea typeface="Times New Roman"/>
                          <a:cs typeface="Times New Roman"/>
                        </a:rPr>
                        <a:t>24 Feb 25 Feb</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FF33CC"/>
                          </a:solidFill>
                          <a:latin typeface="Times New Roman"/>
                          <a:ea typeface="Times New Roman"/>
                          <a:cs typeface="Times New Roman"/>
                        </a:rPr>
                        <a:t>Unit 7C – </a:t>
                      </a:r>
                      <a:r>
                        <a:rPr lang="en-US" sz="2400" dirty="0">
                          <a:solidFill>
                            <a:srgbClr val="FF00FF"/>
                          </a:solidFill>
                          <a:latin typeface="Times New Roman"/>
                          <a:ea typeface="Times New Roman"/>
                          <a:cs typeface="Times New Roman"/>
                        </a:rPr>
                        <a:t>Rotational Motion</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760">
                <a:tc>
                  <a:txBody>
                    <a:bodyPr/>
                    <a:lstStyle/>
                    <a:p>
                      <a:pPr marL="0" marR="0">
                        <a:spcBef>
                          <a:spcPts val="0"/>
                        </a:spcBef>
                        <a:spcAft>
                          <a:spcPts val="0"/>
                        </a:spcAft>
                      </a:pPr>
                      <a:r>
                        <a:rPr lang="en-US" sz="1800" b="1" dirty="0">
                          <a:solidFill>
                            <a:srgbClr val="FF6600"/>
                          </a:solidFill>
                          <a:latin typeface="Times New Roman"/>
                          <a:ea typeface="Times New Roman"/>
                          <a:cs typeface="Times New Roman"/>
                        </a:rPr>
                        <a:t>Lec9</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FF6600"/>
                          </a:solidFill>
                          <a:latin typeface="Times New Roman"/>
                          <a:ea typeface="Times New Roman"/>
                          <a:cs typeface="Times New Roman"/>
                        </a:rPr>
                        <a:t>03 Mar 04 Mar</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FF6600"/>
                          </a:solidFill>
                          <a:latin typeface="Times New Roman"/>
                          <a:ea typeface="Times New Roman"/>
                          <a:cs typeface="Times New Roman"/>
                        </a:rPr>
                        <a:t>Unit 8A – Newton’s Laws</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034">
                <a:tc>
                  <a:txBody>
                    <a:bodyPr/>
                    <a:lstStyle/>
                    <a:p>
                      <a:pPr marL="0" marR="0">
                        <a:spcBef>
                          <a:spcPts val="0"/>
                        </a:spcBef>
                        <a:spcAft>
                          <a:spcPts val="0"/>
                        </a:spcAft>
                      </a:pPr>
                      <a:r>
                        <a:rPr lang="en-US" sz="1800" b="1" dirty="0" err="1">
                          <a:solidFill>
                            <a:srgbClr val="FF6600"/>
                          </a:solidFill>
                          <a:latin typeface="Times New Roman"/>
                          <a:ea typeface="Times New Roman"/>
                          <a:cs typeface="Times New Roman"/>
                        </a:rPr>
                        <a:t>Lec</a:t>
                      </a:r>
                      <a:r>
                        <a:rPr lang="en-US" sz="1800" b="1" dirty="0">
                          <a:solidFill>
                            <a:srgbClr val="FF6600"/>
                          </a:solidFill>
                          <a:latin typeface="Times New Roman"/>
                          <a:ea typeface="Times New Roman"/>
                          <a:cs typeface="Times New Roman"/>
                        </a:rPr>
                        <a:t> 10</a:t>
                      </a:r>
                      <a:endParaRPr lang="en-US" sz="1800" dirty="0">
                        <a:latin typeface="Times New Roman"/>
                        <a:ea typeface="Times New Roman"/>
                        <a:cs typeface="Times New Roman"/>
                      </a:endParaRPr>
                    </a:p>
                    <a:p>
                      <a:pPr marL="0" marR="0">
                        <a:spcBef>
                          <a:spcPts val="0"/>
                        </a:spcBef>
                        <a:spcAft>
                          <a:spcPts val="0"/>
                        </a:spcAft>
                      </a:pPr>
                      <a:r>
                        <a:rPr lang="en-US" sz="1800" b="1" dirty="0">
                          <a:solidFill>
                            <a:srgbClr val="FF6600"/>
                          </a:solidFill>
                          <a:latin typeface="Times New Roman"/>
                          <a:ea typeface="Times New Roman"/>
                          <a:cs typeface="Times New Roman"/>
                        </a:rPr>
                        <a:t>10 Mar 11 Mar</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solidFill>
                            <a:srgbClr val="FF6600"/>
                          </a:solidFill>
                          <a:latin typeface="Times New Roman"/>
                          <a:ea typeface="Times New Roman"/>
                          <a:cs typeface="Times New Roman"/>
                        </a:rPr>
                        <a:t>Unit 8B – Simple Harmonic Motion</a:t>
                      </a:r>
                      <a:endParaRPr lang="en-US" sz="24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366">
                <a:tc>
                  <a:txBody>
                    <a:bodyPr/>
                    <a:lstStyle/>
                    <a:p>
                      <a:pPr marL="0" marR="0">
                        <a:spcBef>
                          <a:spcPts val="0"/>
                        </a:spcBef>
                        <a:spcAft>
                          <a:spcPts val="0"/>
                        </a:spcAft>
                      </a:pPr>
                      <a:r>
                        <a:rPr lang="en-US" sz="1800" b="1" dirty="0">
                          <a:solidFill>
                            <a:srgbClr val="FF0000"/>
                          </a:solidFill>
                          <a:latin typeface="Times New Roman"/>
                          <a:ea typeface="Times New Roman"/>
                          <a:cs typeface="Times New Roman"/>
                        </a:rPr>
                        <a:t>Final Exam</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b="1" dirty="0">
                          <a:solidFill>
                            <a:srgbClr val="FF0000"/>
                          </a:solidFill>
                          <a:latin typeface="Times New Roman"/>
                          <a:ea typeface="Times New Roman"/>
                          <a:cs typeface="Times New Roman"/>
                        </a:rPr>
                        <a:t>Wednesday  </a:t>
                      </a:r>
                      <a:r>
                        <a:rPr lang="en-US" sz="1800" b="1" dirty="0" smtClean="0">
                          <a:solidFill>
                            <a:srgbClr val="FF0000"/>
                          </a:solidFill>
                          <a:latin typeface="Times New Roman"/>
                          <a:ea typeface="Times New Roman"/>
                          <a:cs typeface="Times New Roman"/>
                        </a:rPr>
                        <a:t>17-Mar-2010 3:30 to 5:30</a:t>
                      </a:r>
                      <a:endParaRPr lang="en-US" sz="1800" dirty="0">
                        <a:latin typeface="Times New Roman"/>
                        <a:ea typeface="Times New Roman"/>
                        <a:cs typeface="Times New Roman"/>
                      </a:endParaRPr>
                    </a:p>
                  </a:txBody>
                  <a:tcPr marL="41865" marR="41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38200"/>
            <a:ext cx="7391400" cy="4093428"/>
          </a:xfrm>
          <a:prstGeom prst="rect">
            <a:avLst/>
          </a:prstGeom>
        </p:spPr>
        <p:txBody>
          <a:bodyPr wrap="square">
            <a:spAutoFit/>
          </a:bodyPr>
          <a:lstStyle/>
          <a:p>
            <a:r>
              <a:rPr lang="en-US" sz="2000" b="1" dirty="0" smtClean="0"/>
              <a:t>Course Policies, Quizzes</a:t>
            </a:r>
          </a:p>
          <a:p>
            <a:endParaRPr lang="en-US" sz="2000" dirty="0" smtClean="0"/>
          </a:p>
          <a:p>
            <a:r>
              <a:rPr lang="en-US" sz="2000" dirty="0" smtClean="0"/>
              <a:t>There will be 8 quizzes (15 </a:t>
            </a:r>
            <a:r>
              <a:rPr lang="en-US" sz="2000" dirty="0" err="1" smtClean="0"/>
              <a:t>mins</a:t>
            </a:r>
            <a:r>
              <a:rPr lang="en-US" sz="2000" dirty="0" smtClean="0"/>
              <a:t>. each), one given at the </a:t>
            </a:r>
            <a:r>
              <a:rPr lang="en-US" sz="2000" i="1" dirty="0" smtClean="0"/>
              <a:t>beginning</a:t>
            </a:r>
          </a:p>
          <a:p>
            <a:r>
              <a:rPr lang="en-US" sz="2000" dirty="0" smtClean="0"/>
              <a:t>of EVERY lecture except for today and the last day of class in</a:t>
            </a:r>
          </a:p>
          <a:p>
            <a:r>
              <a:rPr lang="en-US" sz="2000" dirty="0" smtClean="0"/>
              <a:t>March. Quizzes cover any material covered in preceding DLs including FNT follow ups. For example, Quiz 1 (Jan. 13, 2010) will cover DL 1 and its FNTs that were followed up in DL 2 (in activities 5.1.4),</a:t>
            </a:r>
          </a:p>
          <a:p>
            <a:r>
              <a:rPr lang="en-US" sz="2000" dirty="0" smtClean="0"/>
              <a:t>but it will not cover the new material presented in DL 2 (in activity</a:t>
            </a:r>
          </a:p>
          <a:p>
            <a:r>
              <a:rPr lang="en-US" sz="2000" dirty="0" smtClean="0"/>
              <a:t>5.1.5). On the quizzes, you are also responsible for the material</a:t>
            </a:r>
          </a:p>
          <a:p>
            <a:r>
              <a:rPr lang="en-US" sz="2000" dirty="0" smtClean="0"/>
              <a:t>covered in the reading assignments.</a:t>
            </a:r>
          </a:p>
          <a:p>
            <a:r>
              <a:rPr lang="en-US" sz="2000" dirty="0" smtClean="0"/>
              <a:t>There will be </a:t>
            </a:r>
            <a:r>
              <a:rPr lang="en-US" sz="2000" i="1" dirty="0" smtClean="0"/>
              <a:t>no make-up quizzes. Quizzes are closed book and closed-notes. Calculators are allowed for the quizzes; make sure you</a:t>
            </a:r>
          </a:p>
          <a:p>
            <a:r>
              <a:rPr lang="en-US" sz="2000" dirty="0" smtClean="0"/>
              <a:t>have one and bring it to lecture.</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166843"/>
            <a:ext cx="7162800" cy="3785652"/>
          </a:xfrm>
          <a:prstGeom prst="rect">
            <a:avLst/>
          </a:prstGeom>
        </p:spPr>
        <p:txBody>
          <a:bodyPr wrap="square">
            <a:spAutoFit/>
          </a:bodyPr>
          <a:lstStyle/>
          <a:p>
            <a:r>
              <a:rPr lang="en-US" sz="2400" b="1" dirty="0" smtClean="0"/>
              <a:t>Course Policy, Final Exam</a:t>
            </a:r>
          </a:p>
          <a:p>
            <a:endParaRPr lang="en-US" sz="2400" dirty="0" smtClean="0"/>
          </a:p>
          <a:p>
            <a:r>
              <a:rPr lang="en-US" sz="2400" dirty="0" smtClean="0"/>
              <a:t>The </a:t>
            </a:r>
            <a:r>
              <a:rPr lang="en-US" sz="2400" b="1" dirty="0" smtClean="0"/>
              <a:t>final exam will be given on Wednesday, March</a:t>
            </a:r>
          </a:p>
          <a:p>
            <a:r>
              <a:rPr lang="en-US" sz="2400" b="1" dirty="0" smtClean="0"/>
              <a:t>17, 3:30pm-5:30pm in various locations, TBA.</a:t>
            </a:r>
          </a:p>
          <a:p>
            <a:r>
              <a:rPr lang="en-US" sz="2400" dirty="0" smtClean="0"/>
              <a:t>You </a:t>
            </a:r>
            <a:r>
              <a:rPr lang="en-US" sz="2400" b="1" dirty="0" smtClean="0"/>
              <a:t>must take the final exam at this assigned time</a:t>
            </a:r>
          </a:p>
          <a:p>
            <a:r>
              <a:rPr lang="en-US" sz="2400" b="1" dirty="0" smtClean="0"/>
              <a:t>and day. </a:t>
            </a:r>
            <a:r>
              <a:rPr lang="en-US" sz="2400" dirty="0" smtClean="0"/>
              <a:t>If you cannot take the final at this time, do</a:t>
            </a:r>
          </a:p>
          <a:p>
            <a:r>
              <a:rPr lang="en-US" sz="2400" dirty="0" smtClean="0"/>
              <a:t>not take Physics 7B this quarter. (Students sometimes</a:t>
            </a:r>
          </a:p>
          <a:p>
            <a:r>
              <a:rPr lang="en-US" sz="2400" dirty="0" smtClean="0"/>
              <a:t>have multiple finals on the same day as the scheduled</a:t>
            </a:r>
          </a:p>
          <a:p>
            <a:r>
              <a:rPr lang="en-US" sz="2400" dirty="0" smtClean="0"/>
              <a:t>Physics 7B final. This is never an excuse for changing</a:t>
            </a:r>
          </a:p>
          <a:p>
            <a:r>
              <a:rPr lang="en-US" sz="2400" dirty="0" smtClean="0"/>
              <a:t>the final time.)</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09600"/>
            <a:ext cx="8001000" cy="4524315"/>
          </a:xfrm>
          <a:prstGeom prst="rect">
            <a:avLst/>
          </a:prstGeom>
        </p:spPr>
        <p:txBody>
          <a:bodyPr wrap="square">
            <a:spAutoFit/>
          </a:bodyPr>
          <a:lstStyle/>
          <a:p>
            <a:r>
              <a:rPr lang="en-US" b="1" dirty="0" smtClean="0"/>
              <a:t>Course Policies, Quiz and Final Grading</a:t>
            </a:r>
          </a:p>
          <a:p>
            <a:endParaRPr lang="en-US" dirty="0" smtClean="0"/>
          </a:p>
          <a:p>
            <a:r>
              <a:rPr lang="en-US" dirty="0" smtClean="0"/>
              <a:t>Your grade on every quiz or exam problem will be reported using a Rubric. The quiz questions will be graded by assigning a letter code that characterizes your response. A description of the meaning of the letter codes will be posted on the website when the quizzes are returned. The letter code is an indication of what you actually wrote down on paper during the quiz. It is not an indication of what you might have been thinking (but did not write down), nor does it ignore material you wrote down but changed your mind about later.</a:t>
            </a:r>
          </a:p>
          <a:p>
            <a:endParaRPr lang="en-US" dirty="0" smtClean="0"/>
          </a:p>
          <a:p>
            <a:r>
              <a:rPr lang="en-US" dirty="0" smtClean="0"/>
              <a:t>If, after carefully comparing what you actually wrote on your quiz question and the</a:t>
            </a:r>
          </a:p>
          <a:p>
            <a:r>
              <a:rPr lang="en-US" dirty="0" smtClean="0"/>
              <a:t>description of the letter codes, you believe the wrong letter code was assigned, you</a:t>
            </a:r>
          </a:p>
          <a:p>
            <a:r>
              <a:rPr lang="en-US" dirty="0" smtClean="0"/>
              <a:t>may request a reconsideration of the letter assigned to a particular response. To do</a:t>
            </a:r>
          </a:p>
          <a:p>
            <a:r>
              <a:rPr lang="en-US" dirty="0" smtClean="0"/>
              <a:t>this, fill out the quiz reevaluation form that you can get on our website and attach the </a:t>
            </a:r>
            <a:r>
              <a:rPr lang="en-US" b="1" dirty="0" smtClean="0"/>
              <a:t>unaltered </a:t>
            </a:r>
            <a:r>
              <a:rPr lang="en-US" dirty="0" smtClean="0"/>
              <a:t>quiz. Turn these in at the </a:t>
            </a:r>
            <a:r>
              <a:rPr lang="en-US" i="1" dirty="0" smtClean="0"/>
              <a:t>second lecture following the return of the quizzes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610600" cy="4401205"/>
          </a:xfrm>
          <a:prstGeom prst="rect">
            <a:avLst/>
          </a:prstGeom>
        </p:spPr>
        <p:txBody>
          <a:bodyPr wrap="square">
            <a:spAutoFit/>
          </a:bodyPr>
          <a:lstStyle/>
          <a:p>
            <a:r>
              <a:rPr lang="en-US" sz="2000" b="1" dirty="0" smtClean="0"/>
              <a:t>Course policy, Discussion Labs</a:t>
            </a:r>
          </a:p>
          <a:p>
            <a:endParaRPr lang="en-US" sz="2000" dirty="0" smtClean="0"/>
          </a:p>
          <a:p>
            <a:r>
              <a:rPr lang="en-US" sz="2000" b="1" dirty="0" smtClean="0"/>
              <a:t>Discussion/laboratory grading: The DL is central to the course.</a:t>
            </a:r>
          </a:p>
          <a:p>
            <a:r>
              <a:rPr lang="en-US" sz="2000" dirty="0" smtClean="0"/>
              <a:t>If you fail DL, you will fail Physics 7B. Your DL Instructor will determine your DL grade based on your preparation (consistency in completing the out-of-class assignments) and participation in the DL. Your TA will discuss how this grade is determined. DL grades are:</a:t>
            </a:r>
          </a:p>
          <a:p>
            <a:r>
              <a:rPr lang="en-US" sz="2000" b="1" dirty="0" smtClean="0"/>
              <a:t>HP High pass--increases your exam grade by 0.250 points (on the 4.5 scale).</a:t>
            </a:r>
          </a:p>
          <a:p>
            <a:r>
              <a:rPr lang="en-US" sz="2000" b="1" dirty="0" smtClean="0"/>
              <a:t>MP Mid pass—increases your exam grade by 0.10 points.</a:t>
            </a:r>
          </a:p>
          <a:p>
            <a:r>
              <a:rPr lang="en-US" sz="2000" b="1" dirty="0" smtClean="0"/>
              <a:t>P Pass--does not change your exam grade.</a:t>
            </a:r>
          </a:p>
          <a:p>
            <a:r>
              <a:rPr lang="en-US" sz="2000" b="1" dirty="0" smtClean="0"/>
              <a:t>LP Low pass--decreases your exam grade by 0.250 points.</a:t>
            </a:r>
          </a:p>
          <a:p>
            <a:r>
              <a:rPr lang="en-US" sz="2000" b="1" dirty="0" smtClean="0"/>
              <a:t>U Unsatisfactory--decreases your exam grade by 1.000 points</a:t>
            </a:r>
          </a:p>
          <a:p>
            <a:r>
              <a:rPr lang="en-US" sz="2000" dirty="0" smtClean="0"/>
              <a:t>(i.e., a whole letter grade: "B-" to "C-", or "B" to "C", etc.).</a:t>
            </a:r>
          </a:p>
          <a:p>
            <a:r>
              <a:rPr lang="en-US" sz="2000" b="1" dirty="0" smtClean="0"/>
              <a:t>F Fail the course.</a:t>
            </a: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4200" y="685800"/>
            <a:ext cx="1887055" cy="523220"/>
          </a:xfrm>
          <a:prstGeom prst="rect">
            <a:avLst/>
          </a:prstGeom>
        </p:spPr>
        <p:txBody>
          <a:bodyPr wrap="none">
            <a:spAutoFit/>
          </a:bodyPr>
          <a:lstStyle/>
          <a:p>
            <a:r>
              <a:rPr lang="en-US" sz="2800" b="1" dirty="0" smtClean="0"/>
              <a:t>DL Sections</a:t>
            </a:r>
            <a:endParaRPr lang="en-US" sz="2800" dirty="0"/>
          </a:p>
        </p:txBody>
      </p:sp>
      <p:sp>
        <p:nvSpPr>
          <p:cNvPr id="3" name="Rectangle 2"/>
          <p:cNvSpPr/>
          <p:nvPr/>
        </p:nvSpPr>
        <p:spPr>
          <a:xfrm>
            <a:off x="1524000" y="4953000"/>
            <a:ext cx="6172200" cy="830997"/>
          </a:xfrm>
          <a:prstGeom prst="rect">
            <a:avLst/>
          </a:prstGeom>
        </p:spPr>
        <p:txBody>
          <a:bodyPr wrap="square">
            <a:spAutoFit/>
          </a:bodyPr>
          <a:lstStyle/>
          <a:p>
            <a:r>
              <a:rPr lang="en-US" sz="2400" b="1" dirty="0" smtClean="0"/>
              <a:t>The first DLs meet  today through Friday.</a:t>
            </a:r>
          </a:p>
          <a:p>
            <a:r>
              <a:rPr lang="en-US" sz="2400" b="1" dirty="0" smtClean="0"/>
              <a:t>PTA  numbers are issued only in DL.</a:t>
            </a:r>
          </a:p>
        </p:txBody>
      </p:sp>
      <p:pic>
        <p:nvPicPr>
          <p:cNvPr id="1026" name="Picture 2"/>
          <p:cNvPicPr>
            <a:picLocks noChangeAspect="1" noChangeArrowheads="1"/>
          </p:cNvPicPr>
          <p:nvPr/>
        </p:nvPicPr>
        <p:blipFill>
          <a:blip r:embed="rId2" cstate="print"/>
          <a:srcRect/>
          <a:stretch>
            <a:fillRect/>
          </a:stretch>
        </p:blipFill>
        <p:spPr bwMode="auto">
          <a:xfrm>
            <a:off x="0" y="1295400"/>
            <a:ext cx="8989695" cy="3343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47" name="Group 151"/>
          <p:cNvGraphicFramePr>
            <a:graphicFrameLocks noGrp="1"/>
          </p:cNvGraphicFramePr>
          <p:nvPr/>
        </p:nvGraphicFramePr>
        <p:xfrm>
          <a:off x="406400" y="228600"/>
          <a:ext cx="7924800" cy="6257213"/>
        </p:xfrm>
        <a:graphic>
          <a:graphicData uri="http://schemas.openxmlformats.org/drawingml/2006/table">
            <a:tbl>
              <a:tblPr/>
              <a:tblGrid>
                <a:gridCol w="812800"/>
                <a:gridCol w="1422400"/>
                <a:gridCol w="1422400"/>
                <a:gridCol w="1422400"/>
                <a:gridCol w="1422400"/>
                <a:gridCol w="1422400"/>
              </a:tblGrid>
              <a:tr h="3886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pitchFamily="18" charset="0"/>
                      </a:endParaRP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M</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T</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W</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R</a:t>
                      </a: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F</a:t>
                      </a: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8</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9</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0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10</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11</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12</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1</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2</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3</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4</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5</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6</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7</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2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100" b="0" i="0" u="none" strike="noStrike" cap="none" normalizeH="0" baseline="0" smtClean="0">
                          <a:ln>
                            <a:noFill/>
                          </a:ln>
                          <a:solidFill>
                            <a:schemeClr val="tx1"/>
                          </a:solidFill>
                          <a:effectLst/>
                          <a:latin typeface="Times New Roman" pitchFamily="18" charset="0"/>
                        </a:rPr>
                        <a:t>8</a:t>
                      </a:r>
                    </a:p>
                  </a:txBody>
                  <a:tcPr marL="121920" marR="12192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Times New Roman" pitchFamily="18" charset="0"/>
                      </a:endParaRPr>
                    </a:p>
                  </a:txBody>
                  <a:tcPr marL="121920" marR="12192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57" name="Rectangle 140"/>
          <p:cNvSpPr>
            <a:spLocks noChangeArrowheads="1"/>
          </p:cNvSpPr>
          <p:nvPr/>
        </p:nvSpPr>
        <p:spPr bwMode="auto">
          <a:xfrm>
            <a:off x="1219200" y="628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AB05</a:t>
            </a:r>
          </a:p>
          <a:p>
            <a:pPr algn="ctr"/>
            <a:r>
              <a:rPr lang="en-US"/>
              <a:t>Robert</a:t>
            </a:r>
          </a:p>
        </p:txBody>
      </p:sp>
      <p:sp>
        <p:nvSpPr>
          <p:cNvPr id="2158" name="Rectangle 141"/>
          <p:cNvSpPr>
            <a:spLocks noChangeArrowheads="1"/>
          </p:cNvSpPr>
          <p:nvPr/>
        </p:nvSpPr>
        <p:spPr bwMode="auto">
          <a:xfrm>
            <a:off x="1219200" y="5657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AB04</a:t>
            </a:r>
          </a:p>
          <a:p>
            <a:pPr algn="ctr"/>
            <a:r>
              <a:rPr lang="en-US"/>
              <a:t>Rylan</a:t>
            </a:r>
          </a:p>
        </p:txBody>
      </p:sp>
      <p:sp>
        <p:nvSpPr>
          <p:cNvPr id="2159" name="Rectangle 142"/>
          <p:cNvSpPr>
            <a:spLocks noChangeArrowheads="1"/>
          </p:cNvSpPr>
          <p:nvPr/>
        </p:nvSpPr>
        <p:spPr bwMode="auto">
          <a:xfrm>
            <a:off x="1219200" y="4514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AB03</a:t>
            </a:r>
          </a:p>
          <a:p>
            <a:pPr algn="ctr"/>
            <a:r>
              <a:rPr lang="en-US"/>
              <a:t>Rylan</a:t>
            </a:r>
          </a:p>
        </p:txBody>
      </p:sp>
      <p:sp>
        <p:nvSpPr>
          <p:cNvPr id="2160" name="Rectangle 143"/>
          <p:cNvSpPr>
            <a:spLocks noChangeArrowheads="1"/>
          </p:cNvSpPr>
          <p:nvPr/>
        </p:nvSpPr>
        <p:spPr bwMode="auto">
          <a:xfrm>
            <a:off x="4064000" y="1771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AB01</a:t>
            </a:r>
          </a:p>
          <a:p>
            <a:pPr algn="ctr"/>
            <a:r>
              <a:rPr lang="en-US"/>
              <a:t>Marcus</a:t>
            </a:r>
          </a:p>
        </p:txBody>
      </p:sp>
      <p:sp>
        <p:nvSpPr>
          <p:cNvPr id="2161" name="Rectangle 144"/>
          <p:cNvSpPr>
            <a:spLocks noChangeArrowheads="1"/>
          </p:cNvSpPr>
          <p:nvPr/>
        </p:nvSpPr>
        <p:spPr bwMode="auto">
          <a:xfrm>
            <a:off x="2641600" y="628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AB10</a:t>
            </a:r>
          </a:p>
          <a:p>
            <a:pPr algn="ctr"/>
            <a:r>
              <a:rPr lang="en-US"/>
              <a:t>Emily</a:t>
            </a:r>
          </a:p>
        </p:txBody>
      </p:sp>
      <p:sp>
        <p:nvSpPr>
          <p:cNvPr id="2162" name="Rectangle 145"/>
          <p:cNvSpPr>
            <a:spLocks noChangeArrowheads="1"/>
          </p:cNvSpPr>
          <p:nvPr/>
        </p:nvSpPr>
        <p:spPr bwMode="auto">
          <a:xfrm>
            <a:off x="1219200" y="3371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AB02</a:t>
            </a:r>
          </a:p>
          <a:p>
            <a:pPr algn="ctr"/>
            <a:r>
              <a:rPr lang="en-US"/>
              <a:t>Aaron</a:t>
            </a:r>
          </a:p>
        </p:txBody>
      </p:sp>
      <p:sp>
        <p:nvSpPr>
          <p:cNvPr id="2163" name="Rectangle 146"/>
          <p:cNvSpPr>
            <a:spLocks noChangeArrowheads="1"/>
          </p:cNvSpPr>
          <p:nvPr/>
        </p:nvSpPr>
        <p:spPr bwMode="auto">
          <a:xfrm>
            <a:off x="2641600" y="1771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AB06</a:t>
            </a:r>
          </a:p>
          <a:p>
            <a:pPr algn="ctr"/>
            <a:r>
              <a:rPr lang="en-US"/>
              <a:t>Aaron</a:t>
            </a:r>
          </a:p>
        </p:txBody>
      </p:sp>
      <p:sp>
        <p:nvSpPr>
          <p:cNvPr id="2164" name="Rectangle 152"/>
          <p:cNvSpPr>
            <a:spLocks noChangeArrowheads="1"/>
          </p:cNvSpPr>
          <p:nvPr/>
        </p:nvSpPr>
        <p:spPr bwMode="auto">
          <a:xfrm>
            <a:off x="2641600" y="3371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AB11</a:t>
            </a:r>
          </a:p>
          <a:p>
            <a:pPr algn="ctr"/>
            <a:r>
              <a:rPr lang="en-US"/>
              <a:t>Justin</a:t>
            </a:r>
          </a:p>
        </p:txBody>
      </p:sp>
      <p:sp>
        <p:nvSpPr>
          <p:cNvPr id="2165" name="Rectangle 153"/>
          <p:cNvSpPr>
            <a:spLocks noChangeArrowheads="1"/>
          </p:cNvSpPr>
          <p:nvPr/>
        </p:nvSpPr>
        <p:spPr bwMode="auto">
          <a:xfrm>
            <a:off x="2641600" y="4514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AB08</a:t>
            </a:r>
          </a:p>
          <a:p>
            <a:pPr algn="ctr"/>
            <a:r>
              <a:rPr lang="en-US"/>
              <a:t>Britney</a:t>
            </a:r>
          </a:p>
        </p:txBody>
      </p:sp>
      <p:sp>
        <p:nvSpPr>
          <p:cNvPr id="2166" name="Rectangle 154"/>
          <p:cNvSpPr>
            <a:spLocks noChangeArrowheads="1"/>
          </p:cNvSpPr>
          <p:nvPr/>
        </p:nvSpPr>
        <p:spPr bwMode="auto">
          <a:xfrm>
            <a:off x="2641600" y="56578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AB09</a:t>
            </a:r>
          </a:p>
          <a:p>
            <a:pPr algn="ctr"/>
            <a:r>
              <a:rPr lang="en-US"/>
              <a:t>Britney</a:t>
            </a:r>
          </a:p>
        </p:txBody>
      </p:sp>
      <p:sp>
        <p:nvSpPr>
          <p:cNvPr id="2167" name="Rectangle 155"/>
          <p:cNvSpPr>
            <a:spLocks noChangeArrowheads="1"/>
          </p:cNvSpPr>
          <p:nvPr/>
        </p:nvSpPr>
        <p:spPr bwMode="auto">
          <a:xfrm>
            <a:off x="6908800" y="628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AB10</a:t>
            </a:r>
          </a:p>
          <a:p>
            <a:pPr algn="ctr"/>
            <a:r>
              <a:rPr lang="en-US"/>
              <a:t>Emily</a:t>
            </a:r>
          </a:p>
        </p:txBody>
      </p:sp>
      <p:sp>
        <p:nvSpPr>
          <p:cNvPr id="2168" name="Rectangle 156"/>
          <p:cNvSpPr>
            <a:spLocks noChangeArrowheads="1"/>
          </p:cNvSpPr>
          <p:nvPr/>
        </p:nvSpPr>
        <p:spPr bwMode="auto">
          <a:xfrm>
            <a:off x="6908800" y="1771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AB01</a:t>
            </a:r>
          </a:p>
          <a:p>
            <a:pPr algn="ctr"/>
            <a:r>
              <a:rPr lang="en-US"/>
              <a:t>Marcus</a:t>
            </a:r>
          </a:p>
        </p:txBody>
      </p:sp>
      <p:sp>
        <p:nvSpPr>
          <p:cNvPr id="2169" name="Rectangle 157"/>
          <p:cNvSpPr>
            <a:spLocks noChangeArrowheads="1"/>
          </p:cNvSpPr>
          <p:nvPr/>
        </p:nvSpPr>
        <p:spPr bwMode="auto">
          <a:xfrm>
            <a:off x="1219200" y="1771650"/>
            <a:ext cx="1422400" cy="1085850"/>
          </a:xfrm>
          <a:prstGeom prst="rect">
            <a:avLst/>
          </a:prstGeom>
          <a:solidFill>
            <a:schemeClr val="accent1"/>
          </a:solidFill>
          <a:ln w="9525">
            <a:solidFill>
              <a:schemeClr val="tx1"/>
            </a:solidFill>
            <a:miter lim="800000"/>
            <a:headEnd/>
            <a:tailEnd/>
          </a:ln>
        </p:spPr>
        <p:txBody>
          <a:bodyPr wrap="none" anchor="ctr"/>
          <a:lstStyle/>
          <a:p>
            <a:pPr algn="ctr"/>
            <a:r>
              <a:rPr lang="en-US"/>
              <a:t>AB07</a:t>
            </a:r>
          </a:p>
          <a:p>
            <a:pPr algn="ctr"/>
            <a:r>
              <a:rPr lang="en-US"/>
              <a:t>Justin</a:t>
            </a:r>
          </a:p>
        </p:txBody>
      </p:sp>
      <p:sp>
        <p:nvSpPr>
          <p:cNvPr id="2170" name="Rectangle 158"/>
          <p:cNvSpPr>
            <a:spLocks noChangeArrowheads="1"/>
          </p:cNvSpPr>
          <p:nvPr/>
        </p:nvSpPr>
        <p:spPr bwMode="auto">
          <a:xfrm>
            <a:off x="6908800" y="3371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AB11</a:t>
            </a:r>
          </a:p>
          <a:p>
            <a:pPr algn="ctr"/>
            <a:r>
              <a:rPr lang="en-US"/>
              <a:t>Justin</a:t>
            </a:r>
          </a:p>
        </p:txBody>
      </p:sp>
      <p:sp>
        <p:nvSpPr>
          <p:cNvPr id="2171" name="Rectangle 159"/>
          <p:cNvSpPr>
            <a:spLocks noChangeArrowheads="1"/>
          </p:cNvSpPr>
          <p:nvPr/>
        </p:nvSpPr>
        <p:spPr bwMode="auto">
          <a:xfrm>
            <a:off x="5486400" y="628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AB05</a:t>
            </a:r>
          </a:p>
          <a:p>
            <a:pPr algn="ctr"/>
            <a:r>
              <a:rPr lang="en-US"/>
              <a:t>Robert</a:t>
            </a:r>
          </a:p>
        </p:txBody>
      </p:sp>
      <p:sp>
        <p:nvSpPr>
          <p:cNvPr id="2172" name="Rectangle 160"/>
          <p:cNvSpPr>
            <a:spLocks noChangeArrowheads="1"/>
          </p:cNvSpPr>
          <p:nvPr/>
        </p:nvSpPr>
        <p:spPr bwMode="auto">
          <a:xfrm>
            <a:off x="5486400" y="17716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AB06</a:t>
            </a:r>
          </a:p>
          <a:p>
            <a:pPr algn="ctr"/>
            <a:r>
              <a:rPr lang="en-US"/>
              <a:t>Aaron</a:t>
            </a:r>
          </a:p>
        </p:txBody>
      </p:sp>
      <p:sp>
        <p:nvSpPr>
          <p:cNvPr id="2173" name="Rectangle 161"/>
          <p:cNvSpPr>
            <a:spLocks noChangeArrowheads="1"/>
          </p:cNvSpPr>
          <p:nvPr/>
        </p:nvSpPr>
        <p:spPr bwMode="auto">
          <a:xfrm>
            <a:off x="5486400" y="5657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AB09</a:t>
            </a:r>
          </a:p>
          <a:p>
            <a:pPr algn="ctr"/>
            <a:r>
              <a:rPr lang="en-US"/>
              <a:t>Britney</a:t>
            </a:r>
          </a:p>
        </p:txBody>
      </p:sp>
      <p:sp>
        <p:nvSpPr>
          <p:cNvPr id="2174" name="Rectangle 162"/>
          <p:cNvSpPr>
            <a:spLocks noChangeArrowheads="1"/>
          </p:cNvSpPr>
          <p:nvPr/>
        </p:nvSpPr>
        <p:spPr bwMode="auto">
          <a:xfrm>
            <a:off x="5486400" y="4514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AB08</a:t>
            </a:r>
          </a:p>
          <a:p>
            <a:pPr algn="ctr"/>
            <a:r>
              <a:rPr lang="en-US"/>
              <a:t>Britney</a:t>
            </a:r>
          </a:p>
        </p:txBody>
      </p:sp>
      <p:sp>
        <p:nvSpPr>
          <p:cNvPr id="2175" name="Rectangle 163"/>
          <p:cNvSpPr>
            <a:spLocks noChangeArrowheads="1"/>
          </p:cNvSpPr>
          <p:nvPr/>
        </p:nvSpPr>
        <p:spPr bwMode="auto">
          <a:xfrm>
            <a:off x="5486400" y="3371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AB07</a:t>
            </a:r>
          </a:p>
          <a:p>
            <a:pPr algn="ctr"/>
            <a:r>
              <a:rPr lang="en-US"/>
              <a:t>Justin</a:t>
            </a:r>
          </a:p>
        </p:txBody>
      </p:sp>
      <p:sp>
        <p:nvSpPr>
          <p:cNvPr id="2176" name="Rectangle 164"/>
          <p:cNvSpPr>
            <a:spLocks noChangeArrowheads="1"/>
          </p:cNvSpPr>
          <p:nvPr/>
        </p:nvSpPr>
        <p:spPr bwMode="auto">
          <a:xfrm>
            <a:off x="4064000" y="5657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AB04</a:t>
            </a:r>
          </a:p>
          <a:p>
            <a:pPr algn="ctr"/>
            <a:r>
              <a:rPr lang="en-US"/>
              <a:t>Rylan</a:t>
            </a:r>
          </a:p>
        </p:txBody>
      </p:sp>
      <p:sp>
        <p:nvSpPr>
          <p:cNvPr id="2177" name="Rectangle 165"/>
          <p:cNvSpPr>
            <a:spLocks noChangeArrowheads="1"/>
          </p:cNvSpPr>
          <p:nvPr/>
        </p:nvSpPr>
        <p:spPr bwMode="auto">
          <a:xfrm>
            <a:off x="4064000" y="4514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AB03</a:t>
            </a:r>
          </a:p>
          <a:p>
            <a:pPr algn="ctr"/>
            <a:r>
              <a:rPr lang="en-US"/>
              <a:t>Rylan</a:t>
            </a:r>
          </a:p>
        </p:txBody>
      </p:sp>
      <p:sp>
        <p:nvSpPr>
          <p:cNvPr id="2178" name="Rectangle 166"/>
          <p:cNvSpPr>
            <a:spLocks noChangeArrowheads="1"/>
          </p:cNvSpPr>
          <p:nvPr/>
        </p:nvSpPr>
        <p:spPr bwMode="auto">
          <a:xfrm>
            <a:off x="4064000" y="3371850"/>
            <a:ext cx="1422400" cy="1085850"/>
          </a:xfrm>
          <a:prstGeom prst="rect">
            <a:avLst/>
          </a:prstGeom>
          <a:solidFill>
            <a:srgbClr val="FF6600"/>
          </a:solidFill>
          <a:ln w="9525">
            <a:solidFill>
              <a:schemeClr val="tx1"/>
            </a:solidFill>
            <a:miter lim="800000"/>
            <a:headEnd/>
            <a:tailEnd/>
          </a:ln>
        </p:spPr>
        <p:txBody>
          <a:bodyPr wrap="none" anchor="ctr"/>
          <a:lstStyle/>
          <a:p>
            <a:pPr algn="ctr"/>
            <a:r>
              <a:rPr lang="en-US"/>
              <a:t>AB02</a:t>
            </a:r>
          </a:p>
          <a:p>
            <a:pPr algn="ctr"/>
            <a:r>
              <a:rPr lang="en-US"/>
              <a:t>Aaron</a:t>
            </a:r>
          </a:p>
        </p:txBody>
      </p:sp>
      <p:sp>
        <p:nvSpPr>
          <p:cNvPr id="2179" name="Rectangle 167"/>
          <p:cNvSpPr>
            <a:spLocks noChangeArrowheads="1"/>
          </p:cNvSpPr>
          <p:nvPr/>
        </p:nvSpPr>
        <p:spPr bwMode="auto">
          <a:xfrm>
            <a:off x="6908800" y="2914650"/>
            <a:ext cx="1422400" cy="400050"/>
          </a:xfrm>
          <a:prstGeom prst="rect">
            <a:avLst/>
          </a:prstGeom>
          <a:solidFill>
            <a:srgbClr val="FF0000"/>
          </a:solidFill>
          <a:ln w="9525">
            <a:solidFill>
              <a:schemeClr val="tx1"/>
            </a:solidFill>
            <a:miter lim="800000"/>
            <a:headEnd/>
            <a:tailEnd/>
          </a:ln>
        </p:spPr>
        <p:txBody>
          <a:bodyPr wrap="none" anchor="ctr"/>
          <a:lstStyle/>
          <a:p>
            <a:pPr algn="ctr"/>
            <a:r>
              <a:rPr lang="en-US"/>
              <a:t>TA Mtg</a:t>
            </a:r>
          </a:p>
        </p:txBody>
      </p:sp>
      <p:sp>
        <p:nvSpPr>
          <p:cNvPr id="2180" name="Rectangle 168"/>
          <p:cNvSpPr>
            <a:spLocks noChangeArrowheads="1"/>
          </p:cNvSpPr>
          <p:nvPr/>
        </p:nvSpPr>
        <p:spPr bwMode="auto">
          <a:xfrm>
            <a:off x="4064000" y="2914650"/>
            <a:ext cx="1422400" cy="400050"/>
          </a:xfrm>
          <a:prstGeom prst="rect">
            <a:avLst/>
          </a:prstGeom>
          <a:solidFill>
            <a:srgbClr val="FF0000"/>
          </a:solidFill>
          <a:ln w="9525">
            <a:solidFill>
              <a:schemeClr val="tx1"/>
            </a:solidFill>
            <a:miter lim="800000"/>
            <a:headEnd/>
            <a:tailEnd/>
          </a:ln>
        </p:spPr>
        <p:txBody>
          <a:bodyPr wrap="none" anchor="ctr"/>
          <a:lstStyle/>
          <a:p>
            <a:pPr algn="ctr"/>
            <a:r>
              <a:rPr lang="en-US"/>
              <a:t>TA Mtg</a:t>
            </a:r>
          </a:p>
        </p:txBody>
      </p:sp>
      <p:sp>
        <p:nvSpPr>
          <p:cNvPr id="2181" name="Rectangle 169"/>
          <p:cNvSpPr>
            <a:spLocks noChangeArrowheads="1"/>
          </p:cNvSpPr>
          <p:nvPr/>
        </p:nvSpPr>
        <p:spPr bwMode="auto">
          <a:xfrm>
            <a:off x="4064000" y="1143000"/>
            <a:ext cx="1422400" cy="571500"/>
          </a:xfrm>
          <a:prstGeom prst="rect">
            <a:avLst/>
          </a:prstGeom>
          <a:solidFill>
            <a:srgbClr val="CC99FF"/>
          </a:solidFill>
          <a:ln w="9525">
            <a:solidFill>
              <a:schemeClr val="tx1"/>
            </a:solidFill>
            <a:miter lim="800000"/>
            <a:headEnd/>
            <a:tailEnd/>
          </a:ln>
        </p:spPr>
        <p:txBody>
          <a:bodyPr wrap="none" anchor="ctr"/>
          <a:lstStyle/>
          <a:p>
            <a:pPr algn="ctr"/>
            <a:r>
              <a:rPr lang="en-US"/>
              <a:t>LecB</a:t>
            </a:r>
          </a:p>
          <a:p>
            <a:pPr algn="ctr"/>
            <a:r>
              <a:rPr lang="en-US"/>
              <a:t>Daniel</a:t>
            </a:r>
          </a:p>
        </p:txBody>
      </p:sp>
      <p:sp>
        <p:nvSpPr>
          <p:cNvPr id="2182" name="Rectangle 170"/>
          <p:cNvSpPr>
            <a:spLocks noChangeArrowheads="1"/>
          </p:cNvSpPr>
          <p:nvPr/>
        </p:nvSpPr>
        <p:spPr bwMode="auto">
          <a:xfrm>
            <a:off x="4064000" y="457200"/>
            <a:ext cx="1422400" cy="628650"/>
          </a:xfrm>
          <a:prstGeom prst="rect">
            <a:avLst/>
          </a:prstGeom>
          <a:solidFill>
            <a:srgbClr val="CC99FF"/>
          </a:solidFill>
          <a:ln w="9525">
            <a:solidFill>
              <a:schemeClr val="tx1"/>
            </a:solidFill>
            <a:miter lim="800000"/>
            <a:headEnd/>
            <a:tailEnd/>
          </a:ln>
        </p:spPr>
        <p:txBody>
          <a:bodyPr wrap="none" anchor="ctr"/>
          <a:lstStyle/>
          <a:p>
            <a:pPr algn="ctr"/>
            <a:r>
              <a:rPr lang="en-US"/>
              <a:t>LecA</a:t>
            </a:r>
          </a:p>
          <a:p>
            <a:pPr algn="ctr"/>
            <a:r>
              <a:rPr lang="en-US"/>
              <a:t>Daniel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837</TotalTime>
  <Words>2138</Words>
  <Application>Microsoft Office PowerPoint</Application>
  <PresentationFormat>On-screen Show (4:3)</PresentationFormat>
  <Paragraphs>464</Paragraphs>
  <Slides>29</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Chapter 5 – Flow, Transport and Change</vt:lpstr>
      <vt:lpstr>Fluid Systems</vt:lpstr>
      <vt:lpstr>               Examples of Fluid Systems</vt:lpstr>
      <vt:lpstr>Energy-Interaction Model</vt:lpstr>
      <vt:lpstr>Steady-State Energy Density Model</vt:lpstr>
      <vt:lpstr>Energy Density in a Fluid</vt:lpstr>
      <vt:lpstr>Energy Systems</vt:lpstr>
      <vt:lpstr>Pressure</vt:lpstr>
      <vt:lpstr>Pressure and Force</vt:lpstr>
      <vt:lpstr>Dissapative Flow</vt:lpstr>
      <vt:lpstr>Energy Input</vt:lpstr>
      <vt:lpstr>Resistance</vt:lpstr>
      <vt:lpstr>Power</vt:lpstr>
      <vt:lpstr>Analyzing Fluid Systems</vt:lpstr>
      <vt:lpstr>Practice Problem</vt:lpstr>
      <vt:lpstr>Slide 27</vt:lpstr>
      <vt:lpstr>Electrical Circuits</vt:lpstr>
      <vt:lpstr>Announcements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cebra</dc:creator>
  <cp:lastModifiedBy>Daniel Cebra</cp:lastModifiedBy>
  <cp:revision>13</cp:revision>
  <dcterms:created xsi:type="dcterms:W3CDTF">2006-08-16T00:00:00Z</dcterms:created>
  <dcterms:modified xsi:type="dcterms:W3CDTF">2010-01-06T22:39:21Z</dcterms:modified>
</cp:coreProperties>
</file>