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87" r:id="rId3"/>
    <p:sldId id="536" r:id="rId4"/>
    <p:sldId id="537" r:id="rId5"/>
    <p:sldId id="538" r:id="rId6"/>
    <p:sldId id="489" r:id="rId7"/>
    <p:sldId id="447" r:id="rId8"/>
    <p:sldId id="448" r:id="rId9"/>
    <p:sldId id="485" r:id="rId10"/>
    <p:sldId id="526" r:id="rId11"/>
    <p:sldId id="527" r:id="rId12"/>
    <p:sldId id="490" r:id="rId13"/>
    <p:sldId id="491" r:id="rId14"/>
    <p:sldId id="492" r:id="rId15"/>
    <p:sldId id="513" r:id="rId16"/>
    <p:sldId id="514" r:id="rId17"/>
    <p:sldId id="495" r:id="rId18"/>
    <p:sldId id="493" r:id="rId19"/>
    <p:sldId id="494" r:id="rId20"/>
    <p:sldId id="484" r:id="rId21"/>
    <p:sldId id="488" r:id="rId22"/>
    <p:sldId id="496" r:id="rId23"/>
    <p:sldId id="517" r:id="rId24"/>
    <p:sldId id="497" r:id="rId25"/>
    <p:sldId id="528" r:id="rId26"/>
    <p:sldId id="529" r:id="rId27"/>
    <p:sldId id="530" r:id="rId28"/>
    <p:sldId id="531" r:id="rId29"/>
    <p:sldId id="533" r:id="rId30"/>
    <p:sldId id="534" r:id="rId31"/>
    <p:sldId id="535" r:id="rId32"/>
    <p:sldId id="51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1B9"/>
    <a:srgbClr val="993386"/>
    <a:srgbClr val="1E09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68" autoAdjust="0"/>
    <p:restoredTop sz="94660"/>
  </p:normalViewPr>
  <p:slideViewPr>
    <p:cSldViewPr>
      <p:cViewPr varScale="1">
        <p:scale>
          <a:sx n="73" d="100"/>
          <a:sy n="73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C3DA-C422-460F-9213-1ECE3B81F04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9AE0-D5DC-4B38-8920-D5002A17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D86D-D09C-43E2-97CE-57C3570A0E2C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1EC-021D-457D-97E5-1EEB54C3AA99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8F62-36C2-4E7B-A167-97CD4477DF93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9A6-0306-4898-9E63-BDBE398E8989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313B-6F92-450B-AC44-BDF78F463D8E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F36-449E-4666-945B-B984E6B683E6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40A-B9E7-4B5D-AB87-B1FFB67BAE4E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96-8E5A-4221-98E7-AE8980D9B04D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81400" y="6324600"/>
            <a:ext cx="1966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Physics 7B Lecture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 10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32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10-Mar-2010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43800" y="6400800"/>
            <a:ext cx="11977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Slide </a:t>
            </a:r>
            <a:fld id="{B619E0C2-2CEF-451E-B3E7-70B2E23D4312}" type="slidenum">
              <a:rPr lang="en-US" sz="1400">
                <a:solidFill>
                  <a:schemeClr val="bg1">
                    <a:lumMod val="65000"/>
                  </a:schemeClr>
                </a:solidFill>
                <a:cs typeface="+mn-cs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of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23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BE24-A0C7-40C3-A59B-2BADB1A7ED30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8342-85C5-48FB-B308-064B8B3E1C3D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F1B2-B901-470C-B554-6FB9FF9CDE37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37" y="990600"/>
            <a:ext cx="77355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Physics 7B-1 (A/B)</a:t>
            </a:r>
          </a:p>
          <a:p>
            <a:r>
              <a:rPr lang="en-US" sz="2800" b="1" dirty="0" smtClean="0"/>
              <a:t>Professor Cebra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Simple Harmonic Motion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0"/>
            <a:ext cx="2030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Winter 2010</a:t>
            </a:r>
          </a:p>
          <a:p>
            <a:pPr algn="r"/>
            <a:r>
              <a:rPr lang="en-US" sz="2800" b="1" dirty="0" smtClean="0"/>
              <a:t>Lecture 10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+mj-lt"/>
                <a:ea typeface="+mj-ea"/>
                <a:cs typeface="+mj-cs"/>
              </a:rPr>
              <a:t>Rotating Off Axis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9200"/>
            <a:ext cx="4343400" cy="46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0668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rotating off axis, in a uniform gravitational field: </a:t>
            </a:r>
          </a:p>
          <a:p>
            <a:endParaRPr lang="en-US" dirty="0" smtClean="0"/>
          </a:p>
          <a:p>
            <a:r>
              <a:rPr lang="en-US" dirty="0" smtClean="0"/>
              <a:t>Is the motion circular? </a:t>
            </a:r>
            <a:r>
              <a:rPr lang="en-US" dirty="0" smtClean="0">
                <a:sym typeface="Wingdings" pitchFamily="2" charset="2"/>
              </a:rPr>
              <a:t> Yes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Is the angular velocity uniform?  No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Is there a net torque?  Yes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Is the angular acceleration uniform?  No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Is the torque uniform?  No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Is there a net linear motion?  Yes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Is there a net force?  Yes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Is it uniform?  No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5791200"/>
            <a:ext cx="26670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Center of Gravity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Oscillating</a:t>
            </a:r>
            <a:r>
              <a:rPr lang="en-US" sz="3600" b="1" noProof="0" dirty="0" smtClean="0">
                <a:latin typeface="+mj-lt"/>
                <a:ea typeface="+mj-ea"/>
                <a:cs typeface="+mj-cs"/>
              </a:rPr>
              <a:t> Off Axis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9200"/>
            <a:ext cx="4343400" cy="46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219200"/>
            <a:ext cx="434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an oscillation between kinetic energy ( ½ </a:t>
            </a:r>
            <a:r>
              <a:rPr lang="en-US" sz="2000" i="1" dirty="0" smtClean="0"/>
              <a:t>mv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½ </a:t>
            </a:r>
            <a:r>
              <a:rPr lang="en-US" sz="2000" i="1" dirty="0" smtClean="0"/>
              <a:t>I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and potential energy (</a:t>
            </a:r>
            <a:r>
              <a:rPr lang="en-US" sz="2000" i="1" dirty="0" err="1" smtClean="0"/>
              <a:t>mgh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Where it KE maximum? </a:t>
            </a:r>
            <a:r>
              <a:rPr lang="en-US" sz="2000" dirty="0" smtClean="0">
                <a:sym typeface="Wingdings" pitchFamily="2" charset="2"/>
              </a:rPr>
              <a:t> The bottom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Where is PE maximum?  The top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What happens is </a:t>
            </a:r>
            <a:r>
              <a:rPr lang="en-US" sz="2000" i="1" dirty="0" err="1" smtClean="0">
                <a:sym typeface="Wingdings" pitchFamily="2" charset="2"/>
              </a:rPr>
              <a:t>KE</a:t>
            </a:r>
            <a:r>
              <a:rPr lang="en-US" sz="2000" baseline="-25000" dirty="0" err="1" smtClean="0">
                <a:sym typeface="Wingdings" pitchFamily="2" charset="2"/>
              </a:rPr>
              <a:t>max</a:t>
            </a:r>
            <a:r>
              <a:rPr lang="en-US" sz="2000" dirty="0" smtClean="0">
                <a:sym typeface="Wingdings" pitchFamily="2" charset="2"/>
              </a:rPr>
              <a:t> &lt;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000" i="1" dirty="0" smtClean="0">
                <a:sym typeface="Wingdings" pitchFamily="2" charset="2"/>
              </a:rPr>
              <a:t>PE</a:t>
            </a:r>
            <a:r>
              <a:rPr lang="en-US" sz="2000" dirty="0" smtClean="0">
                <a:sym typeface="Wingdings" pitchFamily="2" charset="2"/>
              </a:rPr>
              <a:t>?  The motion is no longer circular! Instead, the body will oscillate.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i="1" dirty="0" smtClean="0">
                <a:sym typeface="Wingdings" pitchFamily="2" charset="2"/>
              </a:rPr>
              <a:t>Can we describe oscillatory motion</a:t>
            </a:r>
            <a:r>
              <a:rPr lang="en-US" sz="2000" dirty="0" smtClean="0">
                <a:sym typeface="Wingdings" pitchFamily="2" charset="2"/>
              </a:rPr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5791200"/>
            <a:ext cx="26670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Center of Gravity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1000" y="2514600"/>
            <a:ext cx="830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Equilibrium Position</a:t>
            </a:r>
            <a:r>
              <a:rPr lang="en-US" sz="2400" dirty="0" smtClean="0"/>
              <a:t>: The position at which all forces acting on an object sum to zero.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Restoring Force </a:t>
            </a:r>
            <a:r>
              <a:rPr lang="en-US" sz="2400" dirty="0" smtClean="0"/>
              <a:t>: Force driving the object towards equilibrium point </a:t>
            </a:r>
          </a:p>
          <a:p>
            <a:pPr lvl="1">
              <a:buFontTx/>
              <a:buChar char="•"/>
            </a:pPr>
            <a:r>
              <a:rPr lang="en-US" sz="2400" dirty="0" smtClean="0"/>
              <a:t> if restoring force is proportional to displacement =&gt; </a:t>
            </a:r>
            <a:r>
              <a:rPr lang="en-US" sz="2400" dirty="0" smtClean="0">
                <a:solidFill>
                  <a:srgbClr val="FF0000"/>
                </a:solidFill>
              </a:rPr>
              <a:t>S.H.M.</a:t>
            </a:r>
            <a:endParaRPr lang="en-US" sz="2400" dirty="0" smtClean="0"/>
          </a:p>
          <a:p>
            <a:pPr lvl="1">
              <a:buFontTx/>
              <a:buChar char="•"/>
            </a:pPr>
            <a:r>
              <a:rPr lang="en-US" sz="2400" dirty="0" smtClean="0"/>
              <a:t> i.e. Hooke’s Law 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restore</a:t>
            </a:r>
            <a:r>
              <a:rPr lang="en-US" sz="2400" dirty="0" smtClean="0"/>
              <a:t> = -</a:t>
            </a:r>
            <a:r>
              <a:rPr lang="en-US" sz="2400" i="1" dirty="0" err="1" smtClean="0"/>
              <a:t>kx</a:t>
            </a: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Period (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:  Interval of time for each repetition or cycle of the motion. </a:t>
            </a:r>
            <a:r>
              <a:rPr lang="en-US" sz="2400" dirty="0" smtClean="0">
                <a:solidFill>
                  <a:srgbClr val="FF0000"/>
                </a:solidFill>
              </a:rPr>
              <a:t>Frequency (</a:t>
            </a:r>
            <a:r>
              <a:rPr lang="en-US" sz="2400" i="1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 = 1/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Amplitude (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:  Maximum displacement from equilibrium point</a:t>
            </a:r>
          </a:p>
          <a:p>
            <a:pPr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Phase 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: Describes where in the cycle you are at time </a:t>
            </a:r>
            <a:r>
              <a:rPr lang="en-US" sz="2400" i="1" dirty="0" smtClean="0"/>
              <a:t>t</a:t>
            </a:r>
            <a:r>
              <a:rPr lang="en-US" sz="2400" dirty="0" smtClean="0"/>
              <a:t> = 0.</a:t>
            </a:r>
          </a:p>
          <a:p>
            <a:r>
              <a:rPr lang="en-US" sz="2400" dirty="0"/>
              <a:t>		</a:t>
            </a:r>
            <a:endParaRPr lang="en-US" sz="2000" i="1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4535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/>
              <a:t>Periodic or Oscillatory Motion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Oscillatory Motion</a:t>
            </a:r>
            <a:r>
              <a:rPr lang="en-US" sz="36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Oscillation</a:t>
            </a:r>
            <a:r>
              <a:rPr lang="en-US" sz="2400" dirty="0" smtClean="0"/>
              <a:t>:  Periodic displacement of an object from an equilibrium point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 of Oscillating Systems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5"/>
          <p:cNvGrpSpPr>
            <a:grpSpLocks noChangeAspect="1"/>
          </p:cNvGrpSpPr>
          <p:nvPr/>
        </p:nvGrpSpPr>
        <p:grpSpPr>
          <a:xfrm>
            <a:off x="4361403" y="2527301"/>
            <a:ext cx="1005840" cy="3095250"/>
            <a:chOff x="7006046" y="1718854"/>
            <a:chExt cx="1188720" cy="3658008"/>
          </a:xfrm>
        </p:grpSpPr>
        <p:pic>
          <p:nvPicPr>
            <p:cNvPr id="4" name="Picture 3" descr="C:\Users\Maziar\Maziar Folder\School\Davis\Phys 7B\Lecture Notes by Afshar\Simple_harmonic_oscillator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977" y="1719262"/>
              <a:ext cx="1181843" cy="36576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7006046" y="1718854"/>
              <a:ext cx="1188720" cy="1828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39902" y="3490929"/>
            <a:ext cx="3018061" cy="914400"/>
            <a:chOff x="2603856" y="3490929"/>
            <a:chExt cx="3018061" cy="914400"/>
          </a:xfrm>
        </p:grpSpPr>
        <p:pic>
          <p:nvPicPr>
            <p:cNvPr id="7" name="Picture 3" descr="C:\Users\Maziar\Maziar Folder\School\Davis\Phys 7B\Lecture Notes by Afshar\Simple_harmonic_oscillator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3565438" y="2538689"/>
              <a:ext cx="911706" cy="2821573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2603856" y="4246790"/>
              <a:ext cx="3018061" cy="15090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302623" y="3792735"/>
              <a:ext cx="754515" cy="15090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38"/>
          <p:cNvGrpSpPr>
            <a:grpSpLocks noChangeAspect="1"/>
          </p:cNvGrpSpPr>
          <p:nvPr/>
        </p:nvGrpSpPr>
        <p:grpSpPr>
          <a:xfrm>
            <a:off x="6400678" y="374819"/>
            <a:ext cx="2403113" cy="4572000"/>
            <a:chOff x="1931670" y="160020"/>
            <a:chExt cx="3442460" cy="6549390"/>
          </a:xfrm>
        </p:grpSpPr>
        <p:grpSp>
          <p:nvGrpSpPr>
            <p:cNvPr id="11" name="Group 31"/>
            <p:cNvGrpSpPr/>
            <p:nvPr/>
          </p:nvGrpSpPr>
          <p:grpSpPr>
            <a:xfrm>
              <a:off x="1931670" y="3289891"/>
              <a:ext cx="1042657" cy="3419519"/>
              <a:chOff x="4202430" y="2204041"/>
              <a:chExt cx="1042657" cy="3419519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1500000">
                <a:off x="5245087" y="2204041"/>
                <a:ext cx="0" cy="3200400"/>
              </a:xfrm>
              <a:prstGeom prst="line">
                <a:avLst/>
              </a:prstGeom>
              <a:ln w="44450">
                <a:solidFill>
                  <a:srgbClr val="64323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4202430" y="4892040"/>
                <a:ext cx="731520" cy="7315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rot="12300000">
              <a:off x="4328933" y="386759"/>
              <a:ext cx="0" cy="3200400"/>
            </a:xfrm>
            <a:prstGeom prst="line">
              <a:avLst/>
            </a:prstGeom>
            <a:ln w="44450">
              <a:solidFill>
                <a:srgbClr val="643232">
                  <a:alpha val="0"/>
                </a:srgb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 rot="10800000">
              <a:off x="4642610" y="160020"/>
              <a:ext cx="731520" cy="73152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67979" y="1600200"/>
            <a:ext cx="228600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Vertical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Mass-Spring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846" y="2514600"/>
            <a:ext cx="228600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Horizontal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Mass-Spring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9586" y="1691641"/>
            <a:ext cx="228600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600" i="1" dirty="0" smtClean="0">
                <a:solidFill>
                  <a:srgbClr val="C00000"/>
                </a:solidFill>
              </a:rPr>
              <a:t>Pendulum</a:t>
            </a:r>
            <a:endParaRPr lang="en-US" sz="2600" i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7114673" y="2522695"/>
            <a:ext cx="962869" cy="14813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Horizontal Mass-Spring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Spr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933046" y="2544504"/>
            <a:ext cx="967302" cy="2194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4510058" y="3452436"/>
            <a:ext cx="475489" cy="475488"/>
          </a:xfrm>
          <a:prstGeom prst="rect">
            <a:avLst/>
          </a:prstGeom>
          <a:solidFill>
            <a:srgbClr val="C8640A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902053" y="3614617"/>
            <a:ext cx="731522" cy="1463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94559" y="3935420"/>
            <a:ext cx="3657600" cy="1463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>
            <a:off x="4748734" y="2971800"/>
            <a:ext cx="0" cy="731522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49107" y="3706698"/>
            <a:ext cx="0" cy="731522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pring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283780" y="602421"/>
            <a:ext cx="967302" cy="2926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222342" y="1876112"/>
            <a:ext cx="475489" cy="475488"/>
          </a:xfrm>
          <a:prstGeom prst="rect">
            <a:avLst/>
          </a:prstGeom>
          <a:solidFill>
            <a:srgbClr val="C8640A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1902053" y="2040095"/>
            <a:ext cx="731522" cy="1463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94559" y="2360898"/>
            <a:ext cx="3657600" cy="1463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>
            <a:off x="5034589" y="1647519"/>
            <a:ext cx="0" cy="914400"/>
          </a:xfrm>
          <a:prstGeom prst="straightConnector1">
            <a:avLst/>
          </a:prstGeom>
          <a:ln w="63500">
            <a:solidFill>
              <a:srgbClr val="6432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H="1">
            <a:off x="5468495" y="1371600"/>
            <a:ext cx="0" cy="731522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68868" y="2106498"/>
            <a:ext cx="0" cy="731522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ring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573091" y="4516995"/>
            <a:ext cx="967302" cy="14630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6200000">
            <a:off x="3788262" y="5059167"/>
            <a:ext cx="475489" cy="475488"/>
          </a:xfrm>
          <a:prstGeom prst="rect">
            <a:avLst/>
          </a:prstGeom>
          <a:solidFill>
            <a:srgbClr val="C8640A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1902053" y="5222236"/>
            <a:ext cx="731522" cy="1463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94559" y="5543039"/>
            <a:ext cx="3657600" cy="1463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4475334" y="4847919"/>
            <a:ext cx="0" cy="914400"/>
          </a:xfrm>
          <a:prstGeom prst="straightConnector1">
            <a:avLst/>
          </a:prstGeom>
          <a:ln w="63500">
            <a:solidFill>
              <a:srgbClr val="6432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H="1">
            <a:off x="4042905" y="4572000"/>
            <a:ext cx="0" cy="731522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043278" y="5306898"/>
            <a:ext cx="0" cy="731522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760" y="1645920"/>
            <a:ext cx="18288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dirty="0" smtClean="0"/>
              <a:t>Spring Extended: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" y="3246120"/>
            <a:ext cx="18288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dirty="0" smtClean="0"/>
              <a:t>Spring in Equilibrium: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" y="4846320"/>
            <a:ext cx="18288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dirty="0" smtClean="0"/>
              <a:t>Spring Compressed:</a:t>
            </a:r>
            <a:endParaRPr lang="en-US" sz="2400" dirty="0"/>
          </a:p>
        </p:txBody>
      </p:sp>
      <p:sp>
        <p:nvSpPr>
          <p:cNvPr id="26" name="Line Callout 2 25"/>
          <p:cNvSpPr/>
          <p:nvPr/>
        </p:nvSpPr>
        <p:spPr>
          <a:xfrm flipH="1">
            <a:off x="6400800" y="123444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12785"/>
              <a:gd name="adj4" fmla="val 127927"/>
              <a:gd name="adj5" fmla="val 60433"/>
              <a:gd name="adj6" fmla="val 155078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normal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27" name="Line Callout 2 26"/>
          <p:cNvSpPr/>
          <p:nvPr/>
        </p:nvSpPr>
        <p:spPr>
          <a:xfrm flipH="1">
            <a:off x="6217920" y="182880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-32929"/>
              <a:gd name="adj4" fmla="val 128880"/>
              <a:gd name="adj5" fmla="val 34718"/>
              <a:gd name="adj6" fmla="val 189364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spring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28" name="Line Callout 2 27"/>
          <p:cNvSpPr/>
          <p:nvPr/>
        </p:nvSpPr>
        <p:spPr>
          <a:xfrm flipH="1">
            <a:off x="6400800" y="237744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78499"/>
              <a:gd name="adj4" fmla="val 125070"/>
              <a:gd name="adj5" fmla="val 51861"/>
              <a:gd name="adj6" fmla="val 151269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gravity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grpSp>
        <p:nvGrpSpPr>
          <p:cNvPr id="29" name="Group 47"/>
          <p:cNvGrpSpPr/>
          <p:nvPr/>
        </p:nvGrpSpPr>
        <p:grpSpPr>
          <a:xfrm>
            <a:off x="6204856" y="3187336"/>
            <a:ext cx="2560320" cy="3108960"/>
            <a:chOff x="6204856" y="3187336"/>
            <a:chExt cx="2560320" cy="3108960"/>
          </a:xfrm>
        </p:grpSpPr>
        <p:sp>
          <p:nvSpPr>
            <p:cNvPr id="30" name="Rectangle 29"/>
            <p:cNvSpPr/>
            <p:nvPr/>
          </p:nvSpPr>
          <p:spPr>
            <a:xfrm>
              <a:off x="6204856" y="3187336"/>
              <a:ext cx="2560320" cy="3108960"/>
            </a:xfrm>
            <a:prstGeom prst="rect">
              <a:avLst/>
            </a:prstGeom>
            <a:solidFill>
              <a:srgbClr val="FFFF3C"/>
            </a:solidFill>
            <a:ln w="38100"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6400800" y="4609602"/>
            <a:ext cx="2054225" cy="639762"/>
          </p:xfrm>
          <a:graphic>
            <a:graphicData uri="http://schemas.openxmlformats.org/presentationml/2006/ole">
              <p:oleObj spid="_x0000_s568322" name="Equation" r:id="rId4" imgW="774360" imgH="241200" progId="Equation.3">
                <p:embed/>
              </p:oleObj>
            </a:graphicData>
          </a:graphic>
        </p:graphicFrame>
        <p:graphicFrame>
          <p:nvGraphicFramePr>
            <p:cNvPr id="32" name="Object 3"/>
            <p:cNvGraphicFramePr>
              <a:graphicFrameLocks noChangeAspect="1"/>
            </p:cNvGraphicFramePr>
            <p:nvPr/>
          </p:nvGraphicFramePr>
          <p:xfrm>
            <a:off x="6400800" y="3238002"/>
            <a:ext cx="2254250" cy="639762"/>
          </p:xfrm>
          <a:graphic>
            <a:graphicData uri="http://schemas.openxmlformats.org/presentationml/2006/ole">
              <p:oleObj spid="_x0000_s568323" name="Equation" r:id="rId5" imgW="850680" imgH="241200" progId="Equation.3">
                <p:embed/>
              </p:oleObj>
            </a:graphicData>
          </a:graphic>
        </p:graphicFrame>
        <p:graphicFrame>
          <p:nvGraphicFramePr>
            <p:cNvPr id="33" name="Object 4"/>
            <p:cNvGraphicFramePr>
              <a:graphicFrameLocks noChangeAspect="1"/>
            </p:cNvGraphicFramePr>
            <p:nvPr/>
          </p:nvGraphicFramePr>
          <p:xfrm>
            <a:off x="6400800" y="3923802"/>
            <a:ext cx="1984375" cy="595312"/>
          </p:xfrm>
          <a:graphic>
            <a:graphicData uri="http://schemas.openxmlformats.org/presentationml/2006/ole">
              <p:oleObj spid="_x0000_s568324" name="Equation" r:id="rId6" imgW="761760" imgH="228600" progId="Equation.3">
                <p:embed/>
              </p:oleObj>
            </a:graphicData>
          </a:graphic>
        </p:graphicFrame>
        <p:graphicFrame>
          <p:nvGraphicFramePr>
            <p:cNvPr id="34" name="Object 5"/>
            <p:cNvGraphicFramePr>
              <a:graphicFrameLocks noChangeAspect="1"/>
            </p:cNvGraphicFramePr>
            <p:nvPr/>
          </p:nvGraphicFramePr>
          <p:xfrm>
            <a:off x="6383338" y="5522913"/>
            <a:ext cx="1881187" cy="639762"/>
          </p:xfrm>
          <a:graphic>
            <a:graphicData uri="http://schemas.openxmlformats.org/presentationml/2006/ole">
              <p:oleObj spid="_x0000_s568325" name="Equation" r:id="rId7" imgW="672840" imgH="228600" progId="Equation.3">
                <p:embed/>
              </p:oleObj>
            </a:graphicData>
          </a:graphic>
        </p:graphicFrame>
        <p:cxnSp>
          <p:nvCxnSpPr>
            <p:cNvPr id="35" name="Straight Connector 34"/>
            <p:cNvCxnSpPr/>
            <p:nvPr/>
          </p:nvCxnSpPr>
          <p:spPr>
            <a:xfrm flipV="1">
              <a:off x="6283233" y="5336178"/>
              <a:ext cx="2194560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4700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Vertical Mass on Spring System</a:t>
            </a:r>
            <a:endParaRPr lang="en-US" sz="28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09800" y="3429000"/>
            <a:ext cx="59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b="1" i="1" dirty="0">
                <a:solidFill>
                  <a:srgbClr val="FF0000"/>
                </a:solidFill>
              </a:rPr>
              <a:t>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8600" y="1981200"/>
            <a:ext cx="461242" cy="2147887"/>
            <a:chOff x="8229600" y="1143000"/>
            <a:chExt cx="461242" cy="2147887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8229600" y="1233487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8229600" y="2300287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8289925" y="1143000"/>
              <a:ext cx="2952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8305800" y="2438400"/>
              <a:ext cx="3850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baseline="-25000" dirty="0"/>
                <a:t>o</a:t>
              </a:r>
              <a:endParaRPr lang="en-US" sz="2000" dirty="0"/>
            </a:p>
          </p:txBody>
        </p:sp>
      </p:grp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685839" y="990600"/>
            <a:ext cx="545816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Force from a Spring: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i="1" dirty="0" err="1"/>
              <a:t>F</a:t>
            </a:r>
            <a:r>
              <a:rPr lang="en-US" sz="2400" baseline="-25000" dirty="0" err="1"/>
              <a:t>spring</a:t>
            </a:r>
            <a:r>
              <a:rPr lang="en-US" sz="2400" dirty="0"/>
              <a:t> = -</a:t>
            </a:r>
            <a:r>
              <a:rPr lang="en-US" sz="2400" i="1" dirty="0" err="1"/>
              <a:t>k</a:t>
            </a:r>
            <a:r>
              <a:rPr lang="en-US" sz="2400" b="1" i="1" dirty="0" err="1"/>
              <a:t>x</a:t>
            </a:r>
            <a:r>
              <a:rPr lang="en-US" sz="2400" b="1" dirty="0"/>
              <a:t>   </a:t>
            </a:r>
            <a:r>
              <a:rPr lang="en-US" sz="2400" dirty="0"/>
              <a:t>(upwards)</a:t>
            </a:r>
          </a:p>
          <a:p>
            <a:endParaRPr lang="en-US" sz="2400" dirty="0"/>
          </a:p>
          <a:p>
            <a:r>
              <a:rPr lang="en-US" sz="2400" dirty="0"/>
              <a:t>At Equilibrium:</a:t>
            </a:r>
          </a:p>
          <a:p>
            <a:r>
              <a:rPr lang="en-US" sz="2400" dirty="0">
                <a:latin typeface="Symbol" pitchFamily="18" charset="2"/>
              </a:rPr>
              <a:t>	S</a:t>
            </a:r>
            <a:r>
              <a:rPr lang="en-US" sz="2400" b="1" i="1" dirty="0"/>
              <a:t>F</a:t>
            </a:r>
            <a:r>
              <a:rPr lang="en-US" sz="2400" dirty="0"/>
              <a:t> = - </a:t>
            </a:r>
            <a:r>
              <a:rPr lang="en-US" sz="2400" i="1" dirty="0"/>
              <a:t>kx</a:t>
            </a:r>
            <a:r>
              <a:rPr lang="en-US" sz="2400" baseline="-25000" dirty="0"/>
              <a:t>0</a:t>
            </a:r>
            <a:r>
              <a:rPr lang="en-US" sz="2400" dirty="0"/>
              <a:t>+ </a:t>
            </a:r>
            <a:r>
              <a:rPr lang="en-US" sz="2400" i="1" dirty="0"/>
              <a:t>mg</a:t>
            </a:r>
            <a:r>
              <a:rPr lang="en-US" sz="2400" dirty="0"/>
              <a:t> = 0</a:t>
            </a:r>
          </a:p>
          <a:p>
            <a:endParaRPr lang="en-US" sz="2400" dirty="0"/>
          </a:p>
          <a:p>
            <a:r>
              <a:rPr lang="en-US" sz="2400" dirty="0"/>
              <a:t>Away from Equilibrium:</a:t>
            </a:r>
          </a:p>
          <a:p>
            <a:r>
              <a:rPr lang="en-US" sz="2400" dirty="0"/>
              <a:t>	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="1" i="1" dirty="0"/>
              <a:t>F</a:t>
            </a:r>
            <a:r>
              <a:rPr lang="en-US" sz="2400" dirty="0"/>
              <a:t> = - </a:t>
            </a:r>
            <a:r>
              <a:rPr lang="en-US" sz="2400" i="1" dirty="0" err="1"/>
              <a:t>kx</a:t>
            </a:r>
            <a:r>
              <a:rPr lang="en-US" sz="2400" i="1" dirty="0"/>
              <a:t> +mg </a:t>
            </a:r>
            <a:r>
              <a:rPr lang="en-US" sz="2400" dirty="0"/>
              <a:t>= - </a:t>
            </a:r>
            <a:r>
              <a:rPr lang="en-US" sz="2400" i="1" dirty="0"/>
              <a:t>k</a:t>
            </a:r>
            <a:r>
              <a:rPr lang="en-US" sz="2400" dirty="0"/>
              <a:t>(</a:t>
            </a:r>
            <a:r>
              <a:rPr lang="en-US" sz="2400" i="1" dirty="0"/>
              <a:t>x-x</a:t>
            </a:r>
            <a:r>
              <a:rPr lang="en-US" sz="2400" baseline="-25000" dirty="0"/>
              <a:t>0</a:t>
            </a:r>
            <a:r>
              <a:rPr lang="en-US" sz="2400" dirty="0"/>
              <a:t>) = -</a:t>
            </a:r>
            <a:r>
              <a:rPr lang="en-US" sz="2400" i="1" dirty="0" err="1"/>
              <a:t>kx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Newton’s 2nd Law (</a:t>
            </a:r>
            <a:r>
              <a:rPr lang="en-US" sz="2400" i="1" dirty="0"/>
              <a:t>F</a:t>
            </a:r>
            <a:r>
              <a:rPr lang="en-US" sz="2400" dirty="0"/>
              <a:t>=</a:t>
            </a:r>
            <a:r>
              <a:rPr lang="en-US" sz="2400" i="1" dirty="0"/>
              <a:t>ma</a:t>
            </a:r>
            <a:r>
              <a:rPr lang="en-US" sz="2400" dirty="0"/>
              <a:t>):</a:t>
            </a:r>
          </a:p>
          <a:p>
            <a:r>
              <a:rPr lang="en-US" sz="2400" dirty="0"/>
              <a:t>	</a:t>
            </a:r>
            <a:r>
              <a:rPr lang="en-US" sz="2400" b="1" i="1" dirty="0" err="1"/>
              <a:t>F</a:t>
            </a:r>
            <a:r>
              <a:rPr lang="en-US" sz="2400" baseline="-25000" dirty="0" err="1"/>
              <a:t>tot</a:t>
            </a:r>
            <a:r>
              <a:rPr lang="en-US" sz="2400" dirty="0"/>
              <a:t> = - </a:t>
            </a:r>
            <a:r>
              <a:rPr lang="en-US" sz="2400" i="1" dirty="0" err="1"/>
              <a:t>kx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</a:t>
            </a:r>
            <a:r>
              <a:rPr lang="en-US" sz="2400" i="1" dirty="0"/>
              <a:t> = ma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 = </a:t>
            </a:r>
            <a:r>
              <a:rPr lang="en-US" sz="2400" i="1" dirty="0"/>
              <a:t>m</a:t>
            </a:r>
            <a:r>
              <a:rPr lang="en-US" sz="2400" dirty="0"/>
              <a:t> (d</a:t>
            </a:r>
            <a:r>
              <a:rPr lang="en-US" sz="2400" baseline="30000" dirty="0"/>
              <a:t>2</a:t>
            </a:r>
            <a:r>
              <a:rPr lang="en-US" sz="2400" i="1" dirty="0"/>
              <a:t>x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)/d</a:t>
            </a:r>
            <a:r>
              <a:rPr lang="en-US" sz="2400" i="1" dirty="0"/>
              <a:t>t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 flipV="1">
            <a:off x="533400" y="3657600"/>
            <a:ext cx="2286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1376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Equilibrium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Position</a:t>
            </a:r>
            <a:endParaRPr lang="en-US" sz="2000" dirty="0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 flipV="1">
            <a:off x="1447800" y="2209800"/>
            <a:ext cx="6096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905000" y="4267200"/>
            <a:ext cx="99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Relaxed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Spring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239000" y="4191000"/>
            <a:ext cx="171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Let </a:t>
            </a:r>
            <a:r>
              <a:rPr lang="en-US" sz="2400" i="1" dirty="0">
                <a:solidFill>
                  <a:srgbClr val="009900"/>
                </a:solidFill>
              </a:rPr>
              <a:t>x</a:t>
            </a:r>
            <a:r>
              <a:rPr lang="en-US" sz="2400" dirty="0">
                <a:solidFill>
                  <a:srgbClr val="009900"/>
                </a:solidFill>
              </a:rPr>
              <a:t> = (</a:t>
            </a:r>
            <a:r>
              <a:rPr lang="en-US" sz="2400" i="1" dirty="0">
                <a:solidFill>
                  <a:srgbClr val="009900"/>
                </a:solidFill>
              </a:rPr>
              <a:t>x-x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  <a:r>
              <a:rPr lang="en-US" sz="2400" dirty="0">
                <a:solidFill>
                  <a:srgbClr val="009900"/>
                </a:solidFill>
              </a:rPr>
              <a:t>)</a:t>
            </a:r>
            <a:endParaRPr lang="en-US" sz="24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895600" y="5334000"/>
            <a:ext cx="1584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</a:rPr>
              <a:t>Differential</a:t>
            </a:r>
          </a:p>
          <a:p>
            <a:r>
              <a:rPr lang="en-US" sz="2400" dirty="0">
                <a:solidFill>
                  <a:srgbClr val="FF0066"/>
                </a:solidFill>
              </a:rPr>
              <a:t>Equation...</a:t>
            </a: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4495800" y="5105400"/>
            <a:ext cx="2362200" cy="6096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096000" y="5715000"/>
            <a:ext cx="2819400" cy="41592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FF00"/>
                </a:solidFill>
              </a:rPr>
              <a:t>DEMO:  Spring w/ mass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33400" y="990600"/>
            <a:ext cx="3124200" cy="3382804"/>
            <a:chOff x="457200" y="1371600"/>
            <a:chExt cx="3749040" cy="3992404"/>
          </a:xfrm>
        </p:grpSpPr>
        <p:pic>
          <p:nvPicPr>
            <p:cNvPr id="21" name="Picture 20" descr="Spri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5448" y="1481543"/>
              <a:ext cx="969192" cy="219885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063345" y="3676472"/>
              <a:ext cx="476419" cy="476419"/>
            </a:xfrm>
            <a:prstGeom prst="rect">
              <a:avLst/>
            </a:prstGeom>
            <a:solidFill>
              <a:srgbClr val="C8640A"/>
            </a:solidFill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28800" y="1371600"/>
              <a:ext cx="952837" cy="14659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308272" y="3915988"/>
              <a:ext cx="0" cy="73295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 flipH="1">
              <a:off x="2307146" y="3175246"/>
              <a:ext cx="0" cy="732952"/>
            </a:xfrm>
            <a:prstGeom prst="straightConnector1">
              <a:avLst/>
            </a:prstGeom>
            <a:ln w="63500">
              <a:solidFill>
                <a:srgbClr val="6432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Spring.png"/>
            <p:cNvPicPr preferRelativeResize="0"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7048" y="1481543"/>
              <a:ext cx="969192" cy="146590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200400" y="1371600"/>
              <a:ext cx="952837" cy="14659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34945" y="2947447"/>
              <a:ext cx="476419" cy="476419"/>
            </a:xfrm>
            <a:prstGeom prst="rect">
              <a:avLst/>
            </a:prstGeom>
            <a:solidFill>
              <a:srgbClr val="C8640A"/>
            </a:solidFill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678927" y="3190599"/>
              <a:ext cx="0" cy="73295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H="1">
              <a:off x="3680346" y="2826513"/>
              <a:ext cx="0" cy="366476"/>
            </a:xfrm>
            <a:prstGeom prst="straightConnector1">
              <a:avLst/>
            </a:prstGeom>
            <a:ln w="63500">
              <a:solidFill>
                <a:srgbClr val="6432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Spring.png"/>
            <p:cNvPicPr preferRelativeResize="0"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848" y="1481543"/>
              <a:ext cx="969192" cy="293180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57200" y="1371600"/>
              <a:ext cx="952837" cy="14659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1745" y="4405206"/>
              <a:ext cx="476419" cy="476419"/>
            </a:xfrm>
            <a:prstGeom prst="rect">
              <a:avLst/>
            </a:prstGeom>
            <a:solidFill>
              <a:srgbClr val="C8640A"/>
            </a:solidFill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939726" y="4631052"/>
              <a:ext cx="0" cy="73295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 flipH="1">
              <a:off x="939109" y="3528924"/>
              <a:ext cx="0" cy="1099428"/>
            </a:xfrm>
            <a:prstGeom prst="straightConnector1">
              <a:avLst/>
            </a:prstGeom>
            <a:ln w="63500">
              <a:solidFill>
                <a:srgbClr val="6432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286000" y="2514600"/>
            <a:ext cx="551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2400" i="1" dirty="0" err="1" smtClean="0">
                <a:solidFill>
                  <a:schemeClr val="bg2">
                    <a:lumMod val="25000"/>
                  </a:schemeClr>
                </a:solidFill>
              </a:rPr>
              <a:t>kx</a:t>
            </a:r>
            <a:endParaRPr lang="en-US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781800" y="4572000"/>
          <a:ext cx="1600200" cy="682625"/>
        </p:xfrm>
        <a:graphic>
          <a:graphicData uri="http://schemas.openxmlformats.org/presentationml/2006/ole">
            <p:oleObj spid="_x0000_s556034" name="Equation" r:id="rId3" imgW="799920" imgH="342720" progId="Equation.3">
              <p:embed/>
            </p:oleObj>
          </a:graphicData>
        </a:graphic>
      </p:graphicFrame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7441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How to solve this differential equation?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048000" y="1066800"/>
          <a:ext cx="2133600" cy="1565275"/>
        </p:xfrm>
        <a:graphic>
          <a:graphicData uri="http://schemas.openxmlformats.org/presentationml/2006/ole">
            <p:oleObj spid="_x0000_s556035" name="Equation" r:id="rId4" imgW="1143000" imgH="838080" progId="Equation.3">
              <p:embed/>
            </p:oleObj>
          </a:graphicData>
        </a:graphic>
      </p:graphicFrame>
      <p:sp>
        <p:nvSpPr>
          <p:cNvPr id="4100" name="AutoShape 4"/>
          <p:cNvSpPr>
            <a:spLocks/>
          </p:cNvSpPr>
          <p:nvPr/>
        </p:nvSpPr>
        <p:spPr bwMode="auto">
          <a:xfrm>
            <a:off x="2514600" y="12192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209800" y="2667000"/>
          <a:ext cx="2327275" cy="2819400"/>
        </p:xfrm>
        <a:graphic>
          <a:graphicData uri="http://schemas.openxmlformats.org/presentationml/2006/ole">
            <p:oleObj spid="_x0000_s556036" name="Equation" r:id="rId5" imgW="1384200" imgH="1676160" progId="Equation.3">
              <p:embed/>
            </p:oleObj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1235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Do we know any function whose second derivative is itself times a constant?</a:t>
            </a:r>
            <a:endParaRPr lang="en-US" dirty="0"/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1371600" y="2743200"/>
            <a:ext cx="685800" cy="27432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029200" y="3124200"/>
            <a:ext cx="826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009900"/>
                </a:solidFill>
              </a:rPr>
              <a:t>Let </a:t>
            </a:r>
            <a:endParaRPr lang="en-US" dirty="0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943600" y="2971800"/>
          <a:ext cx="1600200" cy="722313"/>
        </p:xfrm>
        <a:graphic>
          <a:graphicData uri="http://schemas.openxmlformats.org/presentationml/2006/ole">
            <p:oleObj spid="_x0000_s556037" name="Equation" r:id="rId6" imgW="952200" imgH="431640" progId="Equation.3">
              <p:embed/>
            </p:oleObj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3886200"/>
            <a:ext cx="3810000" cy="1524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Period:</a:t>
            </a:r>
            <a:endParaRPr lang="en-US" dirty="0"/>
          </a:p>
          <a:p>
            <a:r>
              <a:rPr lang="en-US" dirty="0"/>
              <a:t>sine function repeats when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bt</a:t>
            </a:r>
            <a:r>
              <a:rPr lang="en-US" dirty="0" smtClean="0"/>
              <a:t> </a:t>
            </a:r>
            <a:r>
              <a:rPr lang="en-US" dirty="0"/>
              <a:t>= 2</a:t>
            </a:r>
            <a:r>
              <a:rPr lang="en-US" dirty="0">
                <a:latin typeface="Symbol" pitchFamily="18" charset="2"/>
              </a:rPr>
              <a:t>p</a:t>
            </a:r>
          </a:p>
          <a:p>
            <a:r>
              <a:rPr lang="en-US" dirty="0"/>
              <a:t>therefore,</a:t>
            </a:r>
          </a:p>
          <a:p>
            <a:r>
              <a:rPr lang="en-US" dirty="0"/>
              <a:t>    </a:t>
            </a:r>
            <a:r>
              <a:rPr lang="en-US" i="1" dirty="0"/>
              <a:t>T</a:t>
            </a:r>
            <a:r>
              <a:rPr lang="en-US" dirty="0"/>
              <a:t>=2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/</a:t>
            </a:r>
            <a:r>
              <a:rPr lang="en-US" i="1" dirty="0"/>
              <a:t>b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0" y="5638800"/>
            <a:ext cx="91440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General </a:t>
            </a:r>
            <a:r>
              <a:rPr lang="en-US" sz="2400" dirty="0">
                <a:solidFill>
                  <a:srgbClr val="FF0000"/>
                </a:solidFill>
              </a:rPr>
              <a:t>Solution:  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) =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sin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i="1" dirty="0" smtClean="0">
                <a:solidFill>
                  <a:srgbClr val="FF0000"/>
                </a:solidFill>
              </a:rPr>
              <a:t>T +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)    </a:t>
            </a:r>
            <a:r>
              <a:rPr lang="en-US" sz="2400" dirty="0">
                <a:solidFill>
                  <a:srgbClr val="FF0000"/>
                </a:solidFill>
              </a:rPr>
              <a:t>or    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) =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cos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i="1" dirty="0" smtClean="0">
                <a:solidFill>
                  <a:srgbClr val="FF0000"/>
                </a:solidFill>
              </a:rPr>
              <a:t>T +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2954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Differential Equation for Simple Harmonic Oscillation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 Harmonic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Harmonic Motion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Oscillatory motion in which the restoring force is proportional to displacement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Restoring Force = Constant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Displacement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 vs. Time: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4343400"/>
          <a:ext cx="3656012" cy="914400"/>
        </p:xfrm>
        <a:graphic>
          <a:graphicData uri="http://schemas.openxmlformats.org/presentationml/2006/ole">
            <p:oleObj spid="_x0000_s569346" name="Equation" r:id="rId3" imgW="15746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Practice With SHM Equation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743200" cy="168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743200" cy="168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28800"/>
            <a:ext cx="2743200" cy="168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0"/>
            <a:ext cx="2743200" cy="168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572000"/>
            <a:ext cx="2743200" cy="168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572000"/>
            <a:ext cx="2743200" cy="168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1371599"/>
            <a:ext cx="2743200" cy="45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</a:t>
            </a:r>
            <a:r>
              <a:rPr lang="en-US" sz="2200" dirty="0" smtClean="0"/>
              <a:t>     ,    </a:t>
            </a:r>
            <a:r>
              <a:rPr lang="en-US" sz="2200" dirty="0" smtClean="0">
                <a:solidFill>
                  <a:srgbClr val="0070C0"/>
                </a:solidFill>
              </a:rPr>
              <a:t>3 sin(t)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371599"/>
            <a:ext cx="2743200" cy="45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</a:t>
            </a:r>
            <a:r>
              <a:rPr lang="en-US" sz="2200" dirty="0" smtClean="0"/>
              <a:t>     ,    </a:t>
            </a:r>
            <a:r>
              <a:rPr lang="en-US" sz="2200" dirty="0" smtClean="0">
                <a:solidFill>
                  <a:srgbClr val="0070C0"/>
                </a:solidFill>
              </a:rPr>
              <a:t>sin(t)+2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1371599"/>
            <a:ext cx="2743200" cy="45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</a:t>
            </a:r>
            <a:r>
              <a:rPr lang="en-US" sz="2200" dirty="0" smtClean="0"/>
              <a:t>     ,    </a:t>
            </a:r>
            <a:r>
              <a:rPr lang="en-US" sz="2200" dirty="0" smtClean="0">
                <a:solidFill>
                  <a:srgbClr val="0070C0"/>
                </a:solidFill>
              </a:rPr>
              <a:t>sin(2t)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92" y="4071284"/>
            <a:ext cx="27432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</a:t>
            </a:r>
            <a:r>
              <a:rPr lang="en-US" sz="2200" dirty="0" smtClean="0"/>
              <a:t>     ,    </a:t>
            </a:r>
            <a:r>
              <a:rPr lang="en-US" sz="2200" dirty="0" smtClean="0">
                <a:solidFill>
                  <a:srgbClr val="0070C0"/>
                </a:solidFill>
              </a:rPr>
              <a:t>sin(0.5 t)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792" y="4071284"/>
            <a:ext cx="27432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</a:t>
            </a:r>
            <a:r>
              <a:rPr lang="en-US" sz="2200" dirty="0" smtClean="0"/>
              <a:t>    ,   </a:t>
            </a:r>
            <a:r>
              <a:rPr lang="en-US" sz="2200" dirty="0" smtClean="0">
                <a:solidFill>
                  <a:srgbClr val="0070C0"/>
                </a:solidFill>
              </a:rPr>
              <a:t>sin(t + 0.5 </a:t>
            </a:r>
            <a:r>
              <a:rPr lang="el-GR" sz="2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π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6992" y="4071284"/>
            <a:ext cx="27432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</a:t>
            </a:r>
            <a:r>
              <a:rPr lang="en-US" sz="2200" dirty="0" smtClean="0"/>
              <a:t>    ,   </a:t>
            </a:r>
            <a:r>
              <a:rPr lang="en-US" sz="2200" dirty="0" smtClean="0">
                <a:solidFill>
                  <a:srgbClr val="0070C0"/>
                </a:solidFill>
              </a:rPr>
              <a:t>sin(t - 0.5 </a:t>
            </a:r>
            <a:r>
              <a:rPr lang="el-GR" sz="2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π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84321"/>
            <a:ext cx="36576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4084321"/>
            <a:ext cx="36576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799" y="1524001"/>
            <a:ext cx="36576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199" y="1524001"/>
            <a:ext cx="36576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1066800"/>
            <a:ext cx="36576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  </a:t>
            </a:r>
            <a:r>
              <a:rPr lang="en-US" sz="2200" dirty="0" smtClean="0"/>
              <a:t>,  </a:t>
            </a:r>
            <a:r>
              <a:rPr lang="en-US" sz="2200" dirty="0" smtClean="0">
                <a:solidFill>
                  <a:srgbClr val="00B050"/>
                </a:solidFill>
              </a:rPr>
              <a:t>sin(2t)  </a:t>
            </a:r>
            <a:r>
              <a:rPr lang="en-US" sz="2200" dirty="0" smtClean="0"/>
              <a:t>,  </a:t>
            </a:r>
            <a:r>
              <a:rPr lang="en-US" sz="2200" dirty="0" smtClean="0">
                <a:solidFill>
                  <a:srgbClr val="0070C0"/>
                </a:solidFill>
              </a:rPr>
              <a:t>sin(2t+0.5 </a:t>
            </a:r>
            <a:r>
              <a:rPr lang="el-GR" sz="2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π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066800"/>
            <a:ext cx="36576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  </a:t>
            </a:r>
            <a:r>
              <a:rPr lang="en-US" sz="2200" dirty="0" smtClean="0"/>
              <a:t>,  </a:t>
            </a:r>
            <a:r>
              <a:rPr lang="en-US" sz="2200" dirty="0" smtClean="0">
                <a:solidFill>
                  <a:srgbClr val="00B050"/>
                </a:solidFill>
              </a:rPr>
              <a:t>sin(2t)  </a:t>
            </a:r>
            <a:r>
              <a:rPr lang="en-US" sz="2200" dirty="0" smtClean="0"/>
              <a:t>,  </a:t>
            </a:r>
            <a:r>
              <a:rPr lang="en-US" sz="2200" dirty="0" smtClean="0">
                <a:solidFill>
                  <a:srgbClr val="0070C0"/>
                </a:solidFill>
              </a:rPr>
              <a:t>sin(2t-0.5 </a:t>
            </a:r>
            <a:r>
              <a:rPr lang="el-GR" sz="2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π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627121"/>
            <a:ext cx="36576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00B050"/>
                </a:solidFill>
              </a:rPr>
              <a:t>sin(0.5t)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sin(0.5t+0.5 </a:t>
            </a:r>
            <a:r>
              <a:rPr lang="el-GR" sz="2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π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627121"/>
            <a:ext cx="36576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sin(t)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00B050"/>
                </a:solidFill>
              </a:rPr>
              <a:t>sin(0.5t)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sin(0.5t-0.5 </a:t>
            </a:r>
            <a:r>
              <a:rPr lang="el-GR" sz="2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π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Practice With SHM Equation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3000"/>
            <a:ext cx="82296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exam will be next Wednesday 3:30-5:30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Formula sheet will be provided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Closed-notes &amp; closed-books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One single-sided 8 ½ X 11 Formula Sheet allowed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 a calculator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Bring your UCD ID (</a:t>
            </a:r>
            <a:r>
              <a:rPr lang="en-US" sz="2800" i="1" dirty="0" smtClean="0"/>
              <a:t>picture and student number</a:t>
            </a:r>
            <a:r>
              <a:rPr lang="en-US" sz="2800" dirty="0" smtClean="0"/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Practice problems – Online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 sheet – Online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Review Sessions – Online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52400"/>
            <a:ext cx="333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Announcements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62600" y="4267200"/>
          <a:ext cx="3429000" cy="209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664204"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</a:t>
                      </a:r>
                      <a:r>
                        <a:rPr lang="en-US" baseline="0" dirty="0" smtClean="0"/>
                        <a:t>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Name Begins With:</a:t>
                      </a:r>
                      <a:endParaRPr lang="en-US" dirty="0"/>
                    </a:p>
                  </a:txBody>
                  <a:tcPr/>
                </a:tc>
              </a:tr>
              <a:tr h="384816">
                <a:tc>
                  <a:txBody>
                    <a:bodyPr/>
                    <a:lstStyle/>
                    <a:p>
                      <a:r>
                        <a:rPr lang="en-US" dirty="0" smtClean="0"/>
                        <a:t>198 Young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 - Z</a:t>
                      </a:r>
                    </a:p>
                  </a:txBody>
                  <a:tcPr/>
                </a:tc>
              </a:tr>
              <a:tr h="664204">
                <a:tc>
                  <a:txBody>
                    <a:bodyPr/>
                    <a:lstStyle/>
                    <a:p>
                      <a:r>
                        <a:rPr lang="en-US" dirty="0" smtClean="0"/>
                        <a:t>1100 Social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- M</a:t>
                      </a:r>
                      <a:endParaRPr lang="en-US" dirty="0"/>
                    </a:p>
                  </a:txBody>
                  <a:tcPr/>
                </a:tc>
              </a:tr>
              <a:tr h="384816">
                <a:tc>
                  <a:txBody>
                    <a:bodyPr/>
                    <a:lstStyle/>
                    <a:p>
                      <a:r>
                        <a:rPr lang="en-US" dirty="0" smtClean="0"/>
                        <a:t>55 </a:t>
                      </a:r>
                      <a:r>
                        <a:rPr lang="en-US" dirty="0" err="1" smtClean="0"/>
                        <a:t>Roessler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- 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Pendulum System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16200000" flipH="1">
            <a:off x="1309465" y="2087413"/>
            <a:ext cx="102107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12300000" flipH="1">
            <a:off x="946498" y="2946058"/>
            <a:ext cx="0" cy="102107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37838" y="3906023"/>
            <a:ext cx="0" cy="1123177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>
            <a:spLocks noChangeAspect="1"/>
          </p:cNvSpPr>
          <p:nvPr/>
        </p:nvSpPr>
        <p:spPr>
          <a:xfrm rot="5400000">
            <a:off x="1054805" y="794062"/>
            <a:ext cx="1531606" cy="1531606"/>
          </a:xfrm>
          <a:prstGeom prst="arc">
            <a:avLst>
              <a:gd name="adj1" fmla="val 21594883"/>
              <a:gd name="adj2" fmla="val 1352375"/>
            </a:avLst>
          </a:prstGeom>
          <a:ln>
            <a:solidFill>
              <a:schemeClr val="tx1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5360" y="2280881"/>
            <a:ext cx="612642" cy="44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cs typeface="Times New Roman"/>
              </a:rPr>
              <a:t>θ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989879" y="3697207"/>
            <a:ext cx="0" cy="42885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H="1">
            <a:off x="736343" y="2975532"/>
            <a:ext cx="0" cy="929174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2 9"/>
          <p:cNvSpPr/>
          <p:nvPr/>
        </p:nvSpPr>
        <p:spPr>
          <a:xfrm flipH="1">
            <a:off x="1554480" y="448056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15642"/>
              <a:gd name="adj4" fmla="val 123165"/>
              <a:gd name="adj5" fmla="val 66147"/>
              <a:gd name="adj6" fmla="val 143650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gravity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 flipH="1">
            <a:off x="1828800" y="292608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15642"/>
              <a:gd name="adj4" fmla="val 123165"/>
              <a:gd name="adj5" fmla="val 29004"/>
              <a:gd name="adj6" fmla="val 142698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tension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74638" y="5210175"/>
          <a:ext cx="3135312" cy="547688"/>
        </p:xfrm>
        <a:graphic>
          <a:graphicData uri="http://schemas.openxmlformats.org/presentationml/2006/ole">
            <p:oleObj spid="_x0000_s522242" name="Equation" r:id="rId3" imgW="1307880" imgH="22860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74638" y="5757863"/>
          <a:ext cx="3165475" cy="547687"/>
        </p:xfrm>
        <a:graphic>
          <a:graphicData uri="http://schemas.openxmlformats.org/presentationml/2006/ole">
            <p:oleObj spid="_x0000_s522243" name="Equation" r:id="rId4" imgW="1320480" imgH="228600" progId="Equation.3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999097" y="5757863"/>
          <a:ext cx="4781550" cy="579437"/>
        </p:xfrm>
        <a:graphic>
          <a:graphicData uri="http://schemas.openxmlformats.org/presentationml/2006/ole">
            <p:oleObj spid="_x0000_s522244" name="Equation" r:id="rId5" imgW="1993680" imgH="241200" progId="Equation.3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014972" y="5210175"/>
          <a:ext cx="4687887" cy="577850"/>
        </p:xfrm>
        <a:graphic>
          <a:graphicData uri="http://schemas.openxmlformats.org/presentationml/2006/ole">
            <p:oleObj spid="_x0000_s522245" name="Equation" r:id="rId6" imgW="1955520" imgH="241200" progId="Equation.3">
              <p:embed/>
            </p:oleObj>
          </a:graphicData>
        </a:graphic>
      </p:graphicFrame>
      <p:grpSp>
        <p:nvGrpSpPr>
          <p:cNvPr id="16" name="Group 42"/>
          <p:cNvGrpSpPr/>
          <p:nvPr/>
        </p:nvGrpSpPr>
        <p:grpSpPr>
          <a:xfrm>
            <a:off x="5969722" y="3383281"/>
            <a:ext cx="2788920" cy="960120"/>
            <a:chOff x="5969722" y="3383281"/>
            <a:chExt cx="2788920" cy="960120"/>
          </a:xfrm>
        </p:grpSpPr>
        <p:sp>
          <p:nvSpPr>
            <p:cNvPr id="17" name="Rectangle 16"/>
            <p:cNvSpPr/>
            <p:nvPr/>
          </p:nvSpPr>
          <p:spPr>
            <a:xfrm>
              <a:off x="5969722" y="3383281"/>
              <a:ext cx="2788920" cy="960120"/>
            </a:xfrm>
            <a:prstGeom prst="rect">
              <a:avLst/>
            </a:prstGeom>
            <a:solidFill>
              <a:srgbClr val="FFFF3C"/>
            </a:solidFill>
            <a:ln w="38100"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6010275" y="3563938"/>
            <a:ext cx="2627313" cy="639762"/>
          </p:xfrm>
          <a:graphic>
            <a:graphicData uri="http://schemas.openxmlformats.org/presentationml/2006/ole">
              <p:oleObj spid="_x0000_s522246" name="Equation" r:id="rId7" imgW="939600" imgH="228600" progId="Equation.3">
                <p:embed/>
              </p:oleObj>
            </a:graphicData>
          </a:graphic>
        </p:graphicFrame>
      </p:grpSp>
      <p:grpSp>
        <p:nvGrpSpPr>
          <p:cNvPr id="19" name="Group 13"/>
          <p:cNvGrpSpPr/>
          <p:nvPr/>
        </p:nvGrpSpPr>
        <p:grpSpPr>
          <a:xfrm>
            <a:off x="457200" y="-914400"/>
            <a:ext cx="2683452" cy="5105352"/>
            <a:chOff x="2494882" y="0"/>
            <a:chExt cx="2403113" cy="4572000"/>
          </a:xfrm>
        </p:grpSpPr>
        <p:grpSp>
          <p:nvGrpSpPr>
            <p:cNvPr id="20" name="Group 6"/>
            <p:cNvGrpSpPr>
              <a:grpSpLocks noChangeAspect="1"/>
            </p:cNvGrpSpPr>
            <p:nvPr/>
          </p:nvGrpSpPr>
          <p:grpSpPr>
            <a:xfrm>
              <a:off x="2494882" y="0"/>
              <a:ext cx="2403112" cy="4572000"/>
              <a:chOff x="1931670" y="160020"/>
              <a:chExt cx="3442460" cy="6549390"/>
            </a:xfrm>
          </p:grpSpPr>
          <p:grpSp>
            <p:nvGrpSpPr>
              <p:cNvPr id="22" name="Group 31"/>
              <p:cNvGrpSpPr/>
              <p:nvPr/>
            </p:nvGrpSpPr>
            <p:grpSpPr>
              <a:xfrm>
                <a:off x="1931670" y="3289891"/>
                <a:ext cx="1042657" cy="3419519"/>
                <a:chOff x="4202430" y="2204041"/>
                <a:chExt cx="1042657" cy="3419519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rot="1500000">
                  <a:off x="5245087" y="2204041"/>
                  <a:ext cx="0" cy="3200400"/>
                </a:xfrm>
                <a:prstGeom prst="line">
                  <a:avLst/>
                </a:prstGeom>
                <a:ln w="44450">
                  <a:solidFill>
                    <a:srgbClr val="643232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28600" h="228600"/>
                  <a:bevelB w="228600" h="2286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/>
                <p:cNvSpPr/>
                <p:nvPr/>
              </p:nvSpPr>
              <p:spPr>
                <a:xfrm>
                  <a:off x="4202430" y="4892040"/>
                  <a:ext cx="731520" cy="7315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28600" h="228600"/>
                  <a:bevelB w="2286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12300000">
                <a:off x="4328933" y="386759"/>
                <a:ext cx="0" cy="3200400"/>
              </a:xfrm>
              <a:prstGeom prst="line">
                <a:avLst/>
              </a:prstGeom>
              <a:ln w="44450">
                <a:solidFill>
                  <a:srgbClr val="643232">
                    <a:alpha val="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 rot="10800000">
                <a:off x="4642610" y="160020"/>
                <a:ext cx="731520" cy="731520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208877" y="2147876"/>
              <a:ext cx="962869" cy="14813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9" name="Straight Connector 10"/>
          <p:cNvCxnSpPr/>
          <p:nvPr/>
        </p:nvCxnSpPr>
        <p:spPr>
          <a:xfrm rot="1500000">
            <a:off x="5386057" y="1562262"/>
            <a:ext cx="0" cy="2494762"/>
          </a:xfrm>
          <a:prstGeom prst="line">
            <a:avLst/>
          </a:prstGeom>
          <a:ln w="44450">
            <a:solidFill>
              <a:srgbClr val="6432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495800" y="3657600"/>
            <a:ext cx="731520" cy="5702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12300000">
            <a:off x="6440704" y="-737653"/>
            <a:ext cx="0" cy="2494762"/>
          </a:xfrm>
          <a:prstGeom prst="line">
            <a:avLst/>
          </a:prstGeom>
          <a:ln w="44450">
            <a:solidFill>
              <a:srgbClr val="643232">
                <a:alpha val="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0800000">
            <a:off x="6685220" y="-914400"/>
            <a:ext cx="570231" cy="570231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5424265" y="2087413"/>
            <a:ext cx="102107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spect="1"/>
          </p:cNvSpPr>
          <p:nvPr/>
        </p:nvSpPr>
        <p:spPr>
          <a:xfrm>
            <a:off x="5369287" y="1484039"/>
            <a:ext cx="1075194" cy="1654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17700000" flipH="1">
            <a:off x="5120077" y="3775302"/>
            <a:ext cx="0" cy="479903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2300000" flipH="1">
            <a:off x="5061298" y="2946058"/>
            <a:ext cx="0" cy="102107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52638" y="3906023"/>
            <a:ext cx="0" cy="1123177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>
            <a:spLocks noChangeAspect="1"/>
          </p:cNvSpPr>
          <p:nvPr/>
        </p:nvSpPr>
        <p:spPr>
          <a:xfrm rot="5400000">
            <a:off x="5169605" y="794062"/>
            <a:ext cx="1531606" cy="1531606"/>
          </a:xfrm>
          <a:prstGeom prst="arc">
            <a:avLst>
              <a:gd name="adj1" fmla="val 21594883"/>
              <a:gd name="adj2" fmla="val 1352375"/>
            </a:avLst>
          </a:prstGeom>
          <a:ln>
            <a:solidFill>
              <a:schemeClr val="tx1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40160" y="2280881"/>
            <a:ext cx="612643" cy="44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cs typeface="Times New Roman"/>
              </a:rPr>
              <a:t>θ</a:t>
            </a:r>
            <a:endParaRPr lang="en-US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 rot="1500000" flipH="1">
            <a:off x="4632928" y="3873175"/>
            <a:ext cx="0" cy="102107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724400" cy="4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2400" y="1143000"/>
            <a:ext cx="515589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Really a rotational problem…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>
                <a:latin typeface="Symbol" pitchFamily="18" charset="2"/>
              </a:rPr>
              <a:t>t</a:t>
            </a:r>
            <a:r>
              <a:rPr lang="en-US" sz="2400" dirty="0"/>
              <a:t> =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tan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= </a:t>
            </a:r>
            <a:r>
              <a:rPr lang="en-US" sz="2400" i="1" dirty="0" err="1" smtClean="0"/>
              <a:t>mg</a:t>
            </a:r>
            <a:r>
              <a:rPr lang="en-US" sz="2400" b="1" dirty="0" err="1" smtClean="0"/>
              <a:t>sin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i="1" dirty="0" smtClean="0"/>
              <a:t>L</a:t>
            </a:r>
            <a:endParaRPr lang="en-US" sz="2400" i="1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>
                <a:latin typeface="Symbol" pitchFamily="18" charset="2"/>
              </a:rPr>
              <a:t>t</a:t>
            </a:r>
            <a:r>
              <a:rPr lang="en-US" sz="2400" dirty="0"/>
              <a:t> = </a:t>
            </a:r>
            <a:r>
              <a:rPr lang="en-US" sz="2400" i="1" dirty="0"/>
              <a:t>I </a:t>
            </a:r>
            <a:r>
              <a:rPr lang="en-US" sz="2400" dirty="0">
                <a:latin typeface="Symbol" pitchFamily="18" charset="2"/>
              </a:rPr>
              <a:t>a</a:t>
            </a:r>
            <a:r>
              <a:rPr lang="en-US" sz="2400" dirty="0"/>
              <a:t>  = </a:t>
            </a:r>
            <a:r>
              <a:rPr lang="en-US" sz="2400" i="1" dirty="0" smtClean="0"/>
              <a:t>mR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>
                <a:latin typeface="Symbol" pitchFamily="18" charset="2"/>
              </a:rPr>
              <a:t>a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Symbol" pitchFamily="18" charset="2"/>
              </a:rPr>
              <a:t>	</a:t>
            </a:r>
            <a:r>
              <a:rPr lang="en-US" sz="2400" dirty="0" smtClean="0">
                <a:latin typeface="Symbol" pitchFamily="18" charset="2"/>
              </a:rPr>
              <a:t>-</a:t>
            </a:r>
            <a:r>
              <a:rPr lang="en-US" sz="2400" i="1" dirty="0" err="1" smtClean="0"/>
              <a:t>mgL</a:t>
            </a:r>
            <a:r>
              <a:rPr lang="en-US" sz="2400" b="1" dirty="0" err="1" smtClean="0"/>
              <a:t>sin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 smtClean="0"/>
              <a:t>mL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baseline="30000" dirty="0"/>
              <a:t>2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dirty="0"/>
              <a:t>/dt</a:t>
            </a:r>
            <a:r>
              <a:rPr lang="en-US" sz="24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2400" baseline="30000" dirty="0"/>
          </a:p>
          <a:p>
            <a:pPr>
              <a:lnSpc>
                <a:spcPct val="90000"/>
              </a:lnSpc>
            </a:pPr>
            <a:r>
              <a:rPr lang="en-US" sz="2400" dirty="0"/>
              <a:t>For small 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dirty="0"/>
              <a:t>, </a:t>
            </a:r>
            <a:r>
              <a:rPr lang="en-US" sz="2400" b="1" dirty="0" err="1"/>
              <a:t>sin</a:t>
            </a:r>
            <a:r>
              <a:rPr lang="en-US" sz="2400" dirty="0" err="1">
                <a:latin typeface="Symbol" pitchFamily="18" charset="2"/>
              </a:rPr>
              <a:t>q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/>
              <a:t>= </a:t>
            </a:r>
            <a:r>
              <a:rPr lang="en-US" sz="2400" dirty="0">
                <a:latin typeface="Symbol" pitchFamily="18" charset="2"/>
              </a:rPr>
              <a:t>q </a:t>
            </a:r>
            <a:r>
              <a:rPr lang="en-US" sz="2400" dirty="0"/>
              <a:t>  </a:t>
            </a:r>
            <a:r>
              <a:rPr lang="en-US" sz="1600" dirty="0"/>
              <a:t>(good to about 10 degrees)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 smtClean="0">
                <a:latin typeface="Symbol" pitchFamily="18" charset="2"/>
              </a:rPr>
              <a:t>-</a:t>
            </a:r>
            <a:r>
              <a:rPr lang="en-US" sz="2400" i="1" dirty="0" err="1" smtClean="0"/>
              <a:t>mgL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Symbol" pitchFamily="18" charset="2"/>
              </a:rPr>
              <a:t>(</a:t>
            </a:r>
            <a:r>
              <a:rPr lang="en-US" sz="2400" dirty="0" smtClean="0"/>
              <a:t>t</a:t>
            </a:r>
            <a:r>
              <a:rPr lang="en-US" sz="2400" dirty="0">
                <a:latin typeface="Symbol" pitchFamily="18" charset="2"/>
              </a:rPr>
              <a:t>)</a:t>
            </a:r>
            <a:r>
              <a:rPr lang="en-US" sz="2400" dirty="0"/>
              <a:t> = </a:t>
            </a:r>
            <a:r>
              <a:rPr lang="en-US" sz="2400" i="1" dirty="0" smtClean="0"/>
              <a:t>mL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baseline="30000" dirty="0"/>
              <a:t>2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dirty="0"/>
              <a:t>/dt</a:t>
            </a:r>
            <a:r>
              <a:rPr lang="en-US" sz="24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2400" baseline="30000" dirty="0"/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(</a:t>
            </a:r>
            <a:r>
              <a:rPr lang="en-US" sz="2400" i="1" dirty="0" smtClean="0"/>
              <a:t>g</a:t>
            </a:r>
            <a:r>
              <a:rPr lang="en-US" sz="2400" dirty="0" smtClean="0"/>
              <a:t>/</a:t>
            </a:r>
            <a:r>
              <a:rPr lang="en-US" sz="2400" i="1" dirty="0" smtClean="0"/>
              <a:t>L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(t</a:t>
            </a:r>
            <a:r>
              <a:rPr lang="en-US" sz="2400" dirty="0"/>
              <a:t>) = d</a:t>
            </a:r>
            <a:r>
              <a:rPr lang="en-US" sz="2400" baseline="30000" dirty="0"/>
              <a:t>2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dirty="0"/>
              <a:t>/dt</a:t>
            </a:r>
            <a:r>
              <a:rPr lang="en-US" sz="2400" baseline="30000" dirty="0"/>
              <a:t>2</a:t>
            </a:r>
            <a:endParaRPr lang="en-US" sz="2000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009900" y="5829300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1800" y="381000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63880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mg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566275" name="Object 3"/>
          <p:cNvGraphicFramePr>
            <a:graphicFrameLocks noChangeAspect="1"/>
          </p:cNvGraphicFramePr>
          <p:nvPr/>
        </p:nvGraphicFramePr>
        <p:xfrm>
          <a:off x="5791200" y="5410200"/>
          <a:ext cx="1625600" cy="736600"/>
        </p:xfrm>
        <a:graphic>
          <a:graphicData uri="http://schemas.openxmlformats.org/presentationml/2006/ole">
            <p:oleObj spid="_x0000_s566275" name="Equation" r:id="rId4" imgW="812520" imgH="368280" progId="Equation.3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Pendulum System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5791200"/>
            <a:ext cx="78899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305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305B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SHM - Recap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" y="1676400"/>
            <a:ext cx="4724400" cy="2552700"/>
            <a:chOff x="384" y="2544"/>
            <a:chExt cx="2976" cy="160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544"/>
              <a:ext cx="2976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142" y="3319"/>
              <a:ext cx="816" cy="212"/>
              <a:chOff x="1142" y="3319"/>
              <a:chExt cx="816" cy="212"/>
            </a:xfrm>
          </p:grpSpPr>
          <p:sp>
            <p:nvSpPr>
              <p:cNvPr id="6" name="Text Box 14"/>
              <p:cNvSpPr txBox="1">
                <a:spLocks noChangeArrowheads="1"/>
              </p:cNvSpPr>
              <p:nvPr/>
            </p:nvSpPr>
            <p:spPr bwMode="auto">
              <a:xfrm>
                <a:off x="1718" y="332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8C001F"/>
                    </a:solidFill>
                  </a:rPr>
                  <a:t>2</a:t>
                </a:r>
                <a:r>
                  <a:rPr lang="en-US" sz="1400" b="1">
                    <a:solidFill>
                      <a:srgbClr val="8C001F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7" name="Text Box 15"/>
              <p:cNvSpPr txBox="1">
                <a:spLocks noChangeArrowheads="1"/>
              </p:cNvSpPr>
              <p:nvPr/>
            </p:nvSpPr>
            <p:spPr bwMode="auto">
              <a:xfrm>
                <a:off x="1142" y="331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8C001F"/>
                    </a:solidFill>
                    <a:latin typeface="Symbol" pitchFamily="18" charset="2"/>
                  </a:rPr>
                  <a:t></a:t>
                </a:r>
              </a:p>
            </p:txBody>
          </p:sp>
        </p:grpSp>
      </p:grpSp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6934200" y="3200400"/>
          <a:ext cx="1449387" cy="727075"/>
        </p:xfrm>
        <a:graphic>
          <a:graphicData uri="http://schemas.openxmlformats.org/presentationml/2006/ole">
            <p:oleObj spid="_x0000_s570370" name="Equation" r:id="rId4" imgW="812800" imgH="406400" progId="Equation.3">
              <p:embed/>
            </p:oleObj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6934200" y="2362200"/>
          <a:ext cx="1358900" cy="773113"/>
        </p:xfrm>
        <a:graphic>
          <a:graphicData uri="http://schemas.openxmlformats.org/presentationml/2006/ole">
            <p:oleObj spid="_x0000_s570371" name="Equation" r:id="rId5" imgW="762000" imgH="431800" progId="Equation.3">
              <p:embed/>
            </p:oleObj>
          </a:graphicData>
        </a:graphic>
      </p:graphicFrame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257800" y="25908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Pendulum: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181600" y="3352800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Mass/Spring:</a:t>
            </a:r>
            <a:endParaRPr lang="en-US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09600" y="4419600"/>
            <a:ext cx="3538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43992"/>
                </a:solidFill>
              </a:rPr>
              <a:t>How is the frequency </a:t>
            </a:r>
            <a:r>
              <a:rPr lang="en-US" i="1" dirty="0">
                <a:solidFill>
                  <a:srgbClr val="8C001F"/>
                </a:solidFill>
              </a:rPr>
              <a:t>f</a:t>
            </a:r>
          </a:p>
          <a:p>
            <a:r>
              <a:rPr lang="en-US" dirty="0">
                <a:solidFill>
                  <a:srgbClr val="143992"/>
                </a:solidFill>
              </a:rPr>
              <a:t>of the oscillations related</a:t>
            </a:r>
          </a:p>
          <a:p>
            <a:r>
              <a:rPr lang="en-US" dirty="0">
                <a:solidFill>
                  <a:srgbClr val="143992"/>
                </a:solidFill>
              </a:rPr>
              <a:t>to the period </a:t>
            </a:r>
            <a:r>
              <a:rPr lang="en-US" dirty="0">
                <a:solidFill>
                  <a:srgbClr val="8C001F"/>
                </a:solidFill>
              </a:rPr>
              <a:t>T</a:t>
            </a:r>
            <a:r>
              <a:rPr lang="en-US" dirty="0">
                <a:solidFill>
                  <a:srgbClr val="143992"/>
                </a:solidFill>
              </a:rPr>
              <a:t>?</a:t>
            </a:r>
          </a:p>
        </p:txBody>
      </p: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3352800" y="4724400"/>
            <a:ext cx="4087813" cy="523875"/>
            <a:chOff x="48" y="3696"/>
            <a:chExt cx="2575" cy="330"/>
          </a:xfrm>
        </p:grpSpPr>
        <p:graphicFrame>
          <p:nvGraphicFramePr>
            <p:cNvPr id="14" name="Object 35"/>
            <p:cNvGraphicFramePr>
              <a:graphicFrameLocks noChangeAspect="1"/>
            </p:cNvGraphicFramePr>
            <p:nvPr/>
          </p:nvGraphicFramePr>
          <p:xfrm>
            <a:off x="768" y="3696"/>
            <a:ext cx="1855" cy="330"/>
          </p:xfrm>
          <a:graphic>
            <a:graphicData uri="http://schemas.openxmlformats.org/presentationml/2006/ole">
              <p:oleObj spid="_x0000_s570372" name="Equation" r:id="rId6" imgW="1651000" imgH="292100" progId="Equation.3">
                <p:embed/>
              </p:oleObj>
            </a:graphicData>
          </a:graphic>
        </p:graphicFrame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48" y="3696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Period:</a:t>
              </a:r>
              <a:endParaRPr lang="en-US"/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838200" y="914400"/>
            <a:ext cx="6781800" cy="1066800"/>
            <a:chOff x="480" y="3408"/>
            <a:chExt cx="4272" cy="672"/>
          </a:xfrm>
        </p:grpSpPr>
        <p:graphicFrame>
          <p:nvGraphicFramePr>
            <p:cNvPr id="17" name="Object 20"/>
            <p:cNvGraphicFramePr>
              <a:graphicFrameLocks noChangeAspect="1"/>
            </p:cNvGraphicFramePr>
            <p:nvPr/>
          </p:nvGraphicFramePr>
          <p:xfrm>
            <a:off x="2640" y="3500"/>
            <a:ext cx="2059" cy="436"/>
          </p:xfrm>
          <a:graphic>
            <a:graphicData uri="http://schemas.openxmlformats.org/presentationml/2006/ole">
              <p:oleObj spid="_x0000_s570373" name="Equation" r:id="rId7" imgW="1739900" imgH="368300" progId="Equation.3">
                <p:embed/>
              </p:oleObj>
            </a:graphicData>
          </a:graphic>
        </p:graphicFrame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576" y="3456"/>
              <a:ext cx="159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305BC1"/>
                  </a:solidFill>
                </a:rPr>
                <a:t>The generalized </a:t>
              </a:r>
              <a:r>
                <a:rPr lang="en-US" dirty="0">
                  <a:solidFill>
                    <a:srgbClr val="305BC1"/>
                  </a:solidFill>
                </a:rPr>
                <a:t>solution </a:t>
              </a:r>
            </a:p>
            <a:p>
              <a:r>
                <a:rPr lang="en-US" dirty="0">
                  <a:solidFill>
                    <a:srgbClr val="305BC1"/>
                  </a:solidFill>
                </a:rPr>
                <a:t>is of the form: </a:t>
              </a: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>
              <a:off x="480" y="3408"/>
              <a:ext cx="4272" cy="67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8C001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  Consider </a:t>
            </a:r>
            <a:r>
              <a:rPr lang="en-US" sz="2400" dirty="0"/>
              <a:t>mass on a </a:t>
            </a:r>
            <a:r>
              <a:rPr lang="en-US" sz="2400" dirty="0" smtClean="0"/>
              <a:t>spring: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i="1" dirty="0"/>
              <a:t>PE</a:t>
            </a:r>
            <a:r>
              <a:rPr lang="en-US" sz="2400" dirty="0"/>
              <a:t> = (1/2) </a:t>
            </a:r>
            <a:r>
              <a:rPr lang="en-US" sz="2400" i="1" dirty="0"/>
              <a:t>k x</a:t>
            </a:r>
            <a:r>
              <a:rPr lang="en-US" sz="2400" baseline="30000" dirty="0"/>
              <a:t>2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i="1" dirty="0"/>
              <a:t>KE </a:t>
            </a:r>
            <a:r>
              <a:rPr lang="en-US" sz="2400" dirty="0"/>
              <a:t>= (1/2) </a:t>
            </a:r>
            <a:r>
              <a:rPr lang="en-US" sz="2400" i="1" dirty="0"/>
              <a:t>mv</a:t>
            </a:r>
            <a:r>
              <a:rPr lang="en-US" sz="2400" baseline="30000" dirty="0"/>
              <a:t>2</a:t>
            </a:r>
            <a:r>
              <a:rPr lang="en-US" sz="2400" dirty="0"/>
              <a:t>	</a:t>
            </a:r>
            <a:r>
              <a:rPr lang="en-US" sz="2400" i="1" dirty="0"/>
              <a:t>v</a:t>
            </a:r>
            <a:r>
              <a:rPr lang="en-US" sz="2400" dirty="0"/>
              <a:t> = </a:t>
            </a:r>
            <a:r>
              <a:rPr lang="en-US" sz="2400" dirty="0" err="1"/>
              <a:t>d</a:t>
            </a:r>
            <a:r>
              <a:rPr lang="en-US" sz="2400" i="1" dirty="0" err="1"/>
              <a:t>x</a:t>
            </a:r>
            <a:r>
              <a:rPr lang="en-US" sz="2400" dirty="0"/>
              <a:t>/</a:t>
            </a:r>
            <a:r>
              <a:rPr lang="en-US" sz="2400" dirty="0" err="1"/>
              <a:t>d</a:t>
            </a:r>
            <a:r>
              <a:rPr lang="en-US" sz="2400" i="1" dirty="0" err="1"/>
              <a:t>t</a:t>
            </a:r>
            <a:r>
              <a:rPr lang="en-US" sz="2400" dirty="0"/>
              <a:t>	</a:t>
            </a:r>
            <a:r>
              <a:rPr lang="en-US" sz="2400" i="1" dirty="0" smtClean="0"/>
              <a:t>       x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/>
              <a:t>) = </a:t>
            </a:r>
            <a:r>
              <a:rPr lang="en-US" sz="2400" i="1" dirty="0"/>
              <a:t>A</a:t>
            </a:r>
            <a:r>
              <a:rPr lang="en-US" sz="2400" b="1" dirty="0"/>
              <a:t> sin</a:t>
            </a:r>
            <a:r>
              <a:rPr lang="en-US" sz="2400" dirty="0"/>
              <a:t>(2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i="1" dirty="0"/>
              <a:t>t</a:t>
            </a:r>
            <a:r>
              <a:rPr lang="en-US" sz="2400" dirty="0"/>
              <a:t>/</a:t>
            </a:r>
            <a:r>
              <a:rPr lang="en-US" sz="2400" i="1" dirty="0"/>
              <a:t>T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i="1" dirty="0"/>
              <a:t>PE</a:t>
            </a:r>
            <a:r>
              <a:rPr lang="en-US" sz="2400" dirty="0"/>
              <a:t> = (1/2) </a:t>
            </a:r>
            <a:r>
              <a:rPr lang="en-US" sz="2400" i="1" dirty="0"/>
              <a:t>kA</a:t>
            </a:r>
            <a:r>
              <a:rPr lang="en-US" sz="2400" baseline="30000" dirty="0"/>
              <a:t>2</a:t>
            </a:r>
            <a:r>
              <a:rPr lang="en-US" sz="2400" b="1" dirty="0"/>
              <a:t> sin</a:t>
            </a:r>
            <a:r>
              <a:rPr lang="en-US" sz="2400" baseline="30000" dirty="0"/>
              <a:t>2</a:t>
            </a:r>
            <a:r>
              <a:rPr lang="en-US" sz="2400" dirty="0"/>
              <a:t> (2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i="1" dirty="0"/>
              <a:t>t</a:t>
            </a:r>
            <a:r>
              <a:rPr lang="en-US" sz="2400" dirty="0"/>
              <a:t>/</a:t>
            </a:r>
            <a:r>
              <a:rPr lang="en-US" sz="2400" i="1" dirty="0"/>
              <a:t>T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)</a:t>
            </a:r>
          </a:p>
          <a:p>
            <a:r>
              <a:rPr lang="en-US" sz="2400" dirty="0"/>
              <a:t>	</a:t>
            </a:r>
            <a:r>
              <a:rPr lang="en-US" sz="2400" i="1" dirty="0"/>
              <a:t>KE </a:t>
            </a:r>
            <a:r>
              <a:rPr lang="en-US" sz="2400" dirty="0"/>
              <a:t>= (1/2) </a:t>
            </a:r>
            <a:r>
              <a:rPr lang="en-US" sz="2400" i="1" dirty="0"/>
              <a:t>m</a:t>
            </a:r>
            <a:r>
              <a:rPr lang="en-US" sz="2400" dirty="0"/>
              <a:t> [(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/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cos</a:t>
            </a:r>
            <a:r>
              <a:rPr lang="en-US" sz="2400" dirty="0" smtClean="0"/>
              <a:t>(2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i="1" dirty="0" smtClean="0"/>
              <a:t>t/T</a:t>
            </a:r>
            <a:r>
              <a:rPr lang="en-US" sz="2400" dirty="0" smtClean="0"/>
              <a:t> +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)]</a:t>
            </a:r>
            <a:r>
              <a:rPr lang="en-US" sz="2400" baseline="30000" dirty="0"/>
              <a:t>2</a:t>
            </a:r>
          </a:p>
          <a:p>
            <a:endParaRPr lang="en-US" sz="2400" baseline="30000" dirty="0"/>
          </a:p>
          <a:p>
            <a:r>
              <a:rPr lang="en-US" sz="2400" dirty="0">
                <a:solidFill>
                  <a:srgbClr val="009900"/>
                </a:solidFill>
              </a:rPr>
              <a:t>remember… (2</a:t>
            </a:r>
            <a:r>
              <a:rPr lang="en-US" sz="2400" dirty="0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9900"/>
                </a:solidFill>
              </a:rPr>
              <a:t>/</a:t>
            </a:r>
            <a:r>
              <a:rPr lang="en-US" sz="2400" i="1" dirty="0">
                <a:solidFill>
                  <a:srgbClr val="009900"/>
                </a:solidFill>
              </a:rPr>
              <a:t>T</a:t>
            </a:r>
            <a:r>
              <a:rPr lang="en-US" sz="2400" dirty="0">
                <a:solidFill>
                  <a:srgbClr val="009900"/>
                </a:solidFill>
              </a:rPr>
              <a:t>) = </a:t>
            </a:r>
            <a:r>
              <a:rPr lang="en-US" sz="2400" dirty="0" err="1">
                <a:solidFill>
                  <a:srgbClr val="009900"/>
                </a:solidFill>
              </a:rPr>
              <a:t>sqrt</a:t>
            </a:r>
            <a:r>
              <a:rPr lang="en-US" sz="2400" dirty="0">
                <a:solidFill>
                  <a:srgbClr val="009900"/>
                </a:solidFill>
              </a:rPr>
              <a:t>(</a:t>
            </a:r>
            <a:r>
              <a:rPr lang="en-US" sz="2400" i="1" dirty="0">
                <a:solidFill>
                  <a:srgbClr val="009900"/>
                </a:solidFill>
              </a:rPr>
              <a:t>k/m</a:t>
            </a:r>
            <a:r>
              <a:rPr lang="en-US" sz="2400" dirty="0">
                <a:solidFill>
                  <a:srgbClr val="009900"/>
                </a:solidFill>
              </a:rPr>
              <a:t>)   =&gt;  (2</a:t>
            </a:r>
            <a:r>
              <a:rPr lang="en-US" sz="2400" dirty="0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9900"/>
                </a:solidFill>
              </a:rPr>
              <a:t>/</a:t>
            </a:r>
            <a:r>
              <a:rPr lang="en-US" sz="2400" i="1" dirty="0">
                <a:solidFill>
                  <a:srgbClr val="009900"/>
                </a:solidFill>
              </a:rPr>
              <a:t>T</a:t>
            </a:r>
            <a:r>
              <a:rPr lang="en-US" sz="2400" dirty="0">
                <a:solidFill>
                  <a:srgbClr val="009900"/>
                </a:solidFill>
              </a:rPr>
              <a:t>)</a:t>
            </a:r>
            <a:r>
              <a:rPr lang="en-US" sz="2400" baseline="30000" dirty="0">
                <a:solidFill>
                  <a:srgbClr val="009900"/>
                </a:solidFill>
              </a:rPr>
              <a:t>2</a:t>
            </a:r>
            <a:r>
              <a:rPr lang="en-US" sz="2400" dirty="0">
                <a:solidFill>
                  <a:srgbClr val="009900"/>
                </a:solidFill>
              </a:rPr>
              <a:t> = </a:t>
            </a:r>
            <a:r>
              <a:rPr lang="en-US" sz="2400" i="1" dirty="0">
                <a:solidFill>
                  <a:srgbClr val="009900"/>
                </a:solidFill>
              </a:rPr>
              <a:t>k/m</a:t>
            </a:r>
          </a:p>
          <a:p>
            <a:r>
              <a:rPr lang="en-US" sz="2400" dirty="0"/>
              <a:t>	=&gt; </a:t>
            </a:r>
            <a:r>
              <a:rPr lang="en-US" sz="2400" i="1" dirty="0"/>
              <a:t>KE</a:t>
            </a:r>
            <a:r>
              <a:rPr lang="en-US" sz="2400" dirty="0"/>
              <a:t> = (1/2) </a:t>
            </a:r>
            <a:r>
              <a:rPr lang="en-US" sz="2400" i="1" dirty="0"/>
              <a:t>A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b="1" dirty="0"/>
              <a:t>cos</a:t>
            </a:r>
            <a:r>
              <a:rPr lang="en-US" sz="2400" baseline="30000" dirty="0"/>
              <a:t>2</a:t>
            </a:r>
            <a:r>
              <a:rPr lang="en-US" sz="2400" dirty="0"/>
              <a:t> (2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i="1" dirty="0"/>
              <a:t>t</a:t>
            </a:r>
            <a:r>
              <a:rPr lang="en-US" sz="2400" dirty="0"/>
              <a:t>/</a:t>
            </a:r>
            <a:r>
              <a:rPr lang="en-US" sz="2400" i="1" dirty="0"/>
              <a:t>T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)</a:t>
            </a:r>
          </a:p>
          <a:p>
            <a:r>
              <a:rPr lang="en-US" sz="2400" dirty="0"/>
              <a:t>	</a:t>
            </a:r>
            <a:r>
              <a:rPr lang="en-US" sz="2400" i="1" dirty="0" err="1"/>
              <a:t>E</a:t>
            </a:r>
            <a:r>
              <a:rPr lang="en-US" sz="2400" baseline="-25000" dirty="0" err="1"/>
              <a:t>total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en-US" sz="2400" i="1" dirty="0"/>
              <a:t>PE</a:t>
            </a:r>
            <a:r>
              <a:rPr lang="en-US" sz="2400" dirty="0"/>
              <a:t> + </a:t>
            </a:r>
            <a:r>
              <a:rPr lang="en-US" sz="2400" i="1" dirty="0"/>
              <a:t>KE</a:t>
            </a:r>
            <a:r>
              <a:rPr lang="en-US" sz="2400" dirty="0"/>
              <a:t> = (1/2)</a:t>
            </a:r>
            <a:r>
              <a:rPr lang="en-US" sz="2400" i="1" dirty="0"/>
              <a:t>kA</a:t>
            </a:r>
            <a:r>
              <a:rPr lang="en-US" sz="2400" baseline="30000" dirty="0"/>
              <a:t>2</a:t>
            </a:r>
            <a:r>
              <a:rPr lang="en-US" sz="2400" dirty="0"/>
              <a:t>[</a:t>
            </a:r>
            <a:r>
              <a:rPr lang="en-US" sz="2400" b="1" dirty="0"/>
              <a:t>sin</a:t>
            </a:r>
            <a:r>
              <a:rPr lang="en-US" sz="2400" baseline="30000" dirty="0"/>
              <a:t>2</a:t>
            </a:r>
            <a:r>
              <a:rPr lang="en-US" sz="2400" dirty="0"/>
              <a:t> (2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i="1" dirty="0"/>
              <a:t>t/T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)+ </a:t>
            </a:r>
            <a:r>
              <a:rPr lang="en-US" sz="2400" b="1" dirty="0"/>
              <a:t>cos</a:t>
            </a:r>
            <a:r>
              <a:rPr lang="en-US" sz="2400" baseline="30000" dirty="0"/>
              <a:t>2</a:t>
            </a:r>
            <a:r>
              <a:rPr lang="en-US" sz="2400" dirty="0"/>
              <a:t> (2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i="1" dirty="0"/>
              <a:t>t/T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)]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495800" y="1066800"/>
          <a:ext cx="3841750" cy="866775"/>
        </p:xfrm>
        <a:graphic>
          <a:graphicData uri="http://schemas.openxmlformats.org/presentationml/2006/ole">
            <p:oleObj spid="_x0000_s559106" name="Equation" r:id="rId3" imgW="1739880" imgH="393480" progId="Equation.3">
              <p:embed/>
            </p:oleObj>
          </a:graphicData>
        </a:graphic>
      </p:graphicFrame>
      <p:sp>
        <p:nvSpPr>
          <p:cNvPr id="7172" name="AutoShape 4"/>
          <p:cNvSpPr>
            <a:spLocks/>
          </p:cNvSpPr>
          <p:nvPr/>
        </p:nvSpPr>
        <p:spPr bwMode="auto">
          <a:xfrm rot="-5400000">
            <a:off x="5867400" y="3276600"/>
            <a:ext cx="533400" cy="4038600"/>
          </a:xfrm>
          <a:prstGeom prst="leftBrace">
            <a:avLst>
              <a:gd name="adj1" fmla="val 619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 flipH="1">
            <a:off x="5943600" y="5638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4417684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Energy is conserved with time!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And Energy is proportional to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0" y="3810000"/>
            <a:ext cx="1898277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</a:rPr>
              <a:t>KE</a:t>
            </a:r>
            <a:r>
              <a:rPr lang="en-US" sz="2400" baseline="-25000" dirty="0" err="1">
                <a:solidFill>
                  <a:srgbClr val="FF0000"/>
                </a:solidFill>
              </a:rPr>
              <a:t>peak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i="1" dirty="0" err="1">
                <a:solidFill>
                  <a:srgbClr val="FF0000"/>
                </a:solidFill>
              </a:rPr>
              <a:t>PE</a:t>
            </a:r>
            <a:r>
              <a:rPr lang="en-US" sz="2400" baseline="-25000" dirty="0" err="1">
                <a:solidFill>
                  <a:srgbClr val="FF0000"/>
                </a:solidFill>
              </a:rPr>
              <a:t>peak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95400" y="2286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Energy in SHM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(1/4)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numCol="2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Continuity Eq.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Density Eq.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Steady-state Flow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Circuits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Batteries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Equivalent Circuits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Transport Model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Transport Eq.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Density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Exponentials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(2/4)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Cartesian Coords.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 Coords.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Acceleration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Conservation of Momentum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(3/4)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Newton’s Laws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&amp; Acceleration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&amp; Momentum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 Cons.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vs. Inelastic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Ang. Velocity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Ang. Acceleration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Ang. Momentum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Hand Rule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Conservation of Ang. Momentum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 of Inertia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Rotational Kin. Energy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(4/4)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Oscillations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Amplitude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Mass-spring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Pendulum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Harmonic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Constant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71600"/>
            <a:ext cx="302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Evaluations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882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1768"/>
            <a:ext cx="9123011" cy="366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With SHM Equation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463040" y="2057400"/>
          <a:ext cx="855866" cy="457200"/>
        </p:xfrm>
        <a:graphic>
          <a:graphicData uri="http://schemas.openxmlformats.org/presentationml/2006/ole">
            <p:oleObj spid="_x0000_s555010" name="Equation" r:id="rId3" imgW="380880" imgH="20304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463040" y="4572000"/>
          <a:ext cx="1116013" cy="889000"/>
        </p:xfrm>
        <a:graphic>
          <a:graphicData uri="http://schemas.openxmlformats.org/presentationml/2006/ole">
            <p:oleObj spid="_x0000_s555011" name="Equation" r:id="rId4" imgW="49500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463040" y="3657600"/>
          <a:ext cx="1717675" cy="887412"/>
        </p:xfrm>
        <a:graphic>
          <a:graphicData uri="http://schemas.openxmlformats.org/presentationml/2006/ole">
            <p:oleObj spid="_x0000_s555012" name="Equation" r:id="rId5" imgW="761760" imgH="393480" progId="Equation.3">
              <p:embed/>
            </p:oleObj>
          </a:graphicData>
        </a:graphic>
      </p:graphicFrame>
      <p:pic>
        <p:nvPicPr>
          <p:cNvPr id="26629" name="Picture 5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463040" y="2743200"/>
          <a:ext cx="1431925" cy="887413"/>
        </p:xfrm>
        <a:graphic>
          <a:graphicData uri="http://schemas.openxmlformats.org/presentationml/2006/ole">
            <p:oleObj spid="_x0000_s555013" name="Equation" r:id="rId7" imgW="634680" imgH="393480" progId="Equation.3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457200" y="228600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3200400"/>
            <a:ext cx="914400" cy="0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4114800"/>
            <a:ext cx="914400" cy="0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5029200"/>
            <a:ext cx="914400" cy="0"/>
          </a:xfrm>
          <a:prstGeom prst="line">
            <a:avLst/>
          </a:prstGeom>
          <a:ln w="508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8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799" y="41148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15919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62200"/>
            <a:ext cx="3218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Grading Status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Extended Objects - Center of Gravity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1447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447800" y="1790700"/>
            <a:ext cx="17526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1905000" y="1828800"/>
            <a:ext cx="304800" cy="3810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028700" y="2095500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485900" y="1257300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163094" y="2247106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16002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0"/>
          </p:cNvCxnSpPr>
          <p:nvPr/>
        </p:nvCxnSpPr>
        <p:spPr>
          <a:xfrm>
            <a:off x="304800" y="14478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3800" y="220980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</a:rPr>
              <a:t>g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98120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i="1" dirty="0" smtClean="0">
                <a:solidFill>
                  <a:srgbClr val="FF0000"/>
                </a:solidFill>
              </a:rPr>
              <a:t>g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1066800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x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9144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1447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f</a:t>
            </a:r>
            <a:endParaRPr lang="en-US" sz="20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76400" y="22860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fulcrum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04800" y="1752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" y="1676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5105400" y="1752600"/>
          <a:ext cx="3012141" cy="914400"/>
        </p:xfrm>
        <a:graphic>
          <a:graphicData uri="http://schemas.openxmlformats.org/presentationml/2006/ole">
            <p:oleObj spid="_x0000_s567299" name="Equation" r:id="rId3" imgW="1422360" imgH="431640" progId="Equation.3">
              <p:embed/>
            </p:oleObj>
          </a:graphicData>
        </a:graphic>
      </p:graphicFrame>
      <p:sp>
        <p:nvSpPr>
          <p:cNvPr id="37" name="Oval 36"/>
          <p:cNvSpPr/>
          <p:nvPr/>
        </p:nvSpPr>
        <p:spPr>
          <a:xfrm>
            <a:off x="12954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04800" y="2819400"/>
            <a:ext cx="8153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716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05000" y="3200400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752600" y="3657600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05000" y="4114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5146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00" y="38100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40386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676400" y="32004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62200" y="38100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7300" name="Object 4"/>
          <p:cNvGraphicFramePr>
            <a:graphicFrameLocks noChangeAspect="1"/>
          </p:cNvGraphicFramePr>
          <p:nvPr/>
        </p:nvGraphicFramePr>
        <p:xfrm>
          <a:off x="5449888" y="3048000"/>
          <a:ext cx="1560512" cy="914400"/>
        </p:xfrm>
        <a:graphic>
          <a:graphicData uri="http://schemas.openxmlformats.org/presentationml/2006/ole">
            <p:oleObj spid="_x0000_s567300" name="Equation" r:id="rId4" imgW="736560" imgH="431640" progId="Equation.3">
              <p:embed/>
            </p:oleObj>
          </a:graphicData>
        </a:graphic>
      </p:graphicFrame>
      <p:cxnSp>
        <p:nvCxnSpPr>
          <p:cNvPr id="50" name="Straight Connector 49"/>
          <p:cNvCxnSpPr/>
          <p:nvPr/>
        </p:nvCxnSpPr>
        <p:spPr>
          <a:xfrm flipV="1">
            <a:off x="457200" y="4648200"/>
            <a:ext cx="8153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/>
          <p:cNvSpPr/>
          <p:nvPr/>
        </p:nvSpPr>
        <p:spPr>
          <a:xfrm>
            <a:off x="1371600" y="5105400"/>
            <a:ext cx="15240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7301" name="Object 5"/>
          <p:cNvGraphicFramePr>
            <a:graphicFrameLocks noChangeAspect="1"/>
          </p:cNvGraphicFramePr>
          <p:nvPr/>
        </p:nvGraphicFramePr>
        <p:xfrm>
          <a:off x="5114925" y="4992688"/>
          <a:ext cx="2609850" cy="833437"/>
        </p:xfrm>
        <a:graphic>
          <a:graphicData uri="http://schemas.openxmlformats.org/presentationml/2006/ole">
            <p:oleObj spid="_x0000_s567301" name="Equation" r:id="rId5" imgW="1231560" imgH="39348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28600" y="2895600"/>
            <a:ext cx="1681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Discrete masses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" y="4724400"/>
            <a:ext cx="20672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mass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28600" y="914400"/>
            <a:ext cx="13574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Two masses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181600" y="1295400"/>
            <a:ext cx="273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Balance forces and Torques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5304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Center of Gravity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191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center of gravity (or Center of mass) is the point about which an object will rotate. For a body under goes both linear projectile motion and rotational motion, the location of the center of mass will behave as a free projectile, while the extended body rotates around the </a:t>
            </a:r>
            <a:r>
              <a:rPr lang="en-US" dirty="0" err="1" smtClean="0">
                <a:solidFill>
                  <a:schemeClr val="bg1"/>
                </a:solidFill>
              </a:rPr>
              <a:t>c.o.m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143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Parabolic trajectory of the center of mass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791200" y="1828800"/>
            <a:ext cx="11430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990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Extended body rotating with constant angular velocity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819400" y="1590765"/>
            <a:ext cx="1447800" cy="9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166813"/>
            <a:ext cx="476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Center of Gravity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17107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Linear Impulse </a:t>
            </a:r>
          </a:p>
          <a:p>
            <a:r>
              <a:rPr lang="en-US" dirty="0" smtClean="0"/>
              <a:t>           and</a:t>
            </a:r>
          </a:p>
          <a:p>
            <a:r>
              <a:rPr lang="en-US" dirty="0" smtClean="0"/>
              <a:t>Angular Impulse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Parabolic trajectory of the center of mass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5267415" y="3095714"/>
            <a:ext cx="704671" cy="8763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2167925" y="4343400"/>
            <a:ext cx="1870675" cy="44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1981200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Rotation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4876800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Rotation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+mj-lt"/>
                <a:ea typeface="+mj-ea"/>
                <a:cs typeface="+mj-cs"/>
              </a:rPr>
              <a:t>Rotating Off Axis </a:t>
            </a:r>
            <a:r>
              <a:rPr lang="en-US" sz="3600" b="1" noProof="0" dirty="0" err="1" smtClean="0">
                <a:latin typeface="+mj-lt"/>
                <a:ea typeface="+mj-ea"/>
                <a:cs typeface="+mj-cs"/>
              </a:rPr>
              <a:t>vs</a:t>
            </a:r>
            <a:r>
              <a:rPr lang="en-US" sz="3600" b="1" noProof="0" dirty="0" smtClean="0">
                <a:latin typeface="+mj-lt"/>
                <a:ea typeface="+mj-ea"/>
                <a:cs typeface="+mj-cs"/>
              </a:rPr>
              <a:t> On Axis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9200"/>
            <a:ext cx="4343400" cy="46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can a body rotate about an arbitrary pivot point and when must it rotate about its center of gravity? </a:t>
            </a:r>
          </a:p>
          <a:p>
            <a:endParaRPr lang="en-US" dirty="0" smtClean="0"/>
          </a:p>
          <a:p>
            <a:r>
              <a:rPr lang="en-US" dirty="0" smtClean="0"/>
              <a:t>First, consider a </a:t>
            </a:r>
            <a:r>
              <a:rPr lang="en-US" i="1" dirty="0" smtClean="0"/>
              <a:t>free </a:t>
            </a:r>
            <a:r>
              <a:rPr lang="en-US" dirty="0" smtClean="0"/>
              <a:t>body (define </a:t>
            </a:r>
            <a:r>
              <a:rPr lang="en-US" i="1" dirty="0" smtClean="0"/>
              <a:t>free</a:t>
            </a:r>
            <a:r>
              <a:rPr lang="en-US" dirty="0" smtClean="0"/>
              <a:t> to mean no contact forces – i.e. Normal forces or frictions). For an object to rotate, there must be Centripetal forces – since these are all </a:t>
            </a:r>
            <a:r>
              <a:rPr lang="en-US" i="1" dirty="0" smtClean="0"/>
              <a:t>internal</a:t>
            </a:r>
            <a:r>
              <a:rPr lang="en-US" dirty="0" smtClean="0"/>
              <a:t> forces, they must add to zero.</a:t>
            </a:r>
          </a:p>
          <a:p>
            <a:pPr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The body </a:t>
            </a:r>
            <a:r>
              <a:rPr lang="en-US" b="1" dirty="0" smtClean="0">
                <a:sym typeface="Wingdings" pitchFamily="2" charset="2"/>
              </a:rPr>
              <a:t>must</a:t>
            </a:r>
            <a:r>
              <a:rPr lang="en-US" dirty="0" smtClean="0">
                <a:sym typeface="Wingdings" pitchFamily="2" charset="2"/>
              </a:rPr>
              <a:t> rotate about its center of gravity.</a:t>
            </a:r>
          </a:p>
          <a:p>
            <a:pPr>
              <a:buFont typeface="Wingdings"/>
              <a:buChar char="è"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For a body with an </a:t>
            </a:r>
            <a:r>
              <a:rPr lang="en-US" i="1" dirty="0" smtClean="0">
                <a:sym typeface="Wingdings" pitchFamily="2" charset="2"/>
              </a:rPr>
              <a:t>external</a:t>
            </a:r>
            <a:r>
              <a:rPr lang="en-US" dirty="0" smtClean="0">
                <a:sym typeface="Wingdings" pitchFamily="2" charset="2"/>
              </a:rPr>
              <a:t> fixed pivot point, normal forces at the pivot can provide an </a:t>
            </a:r>
            <a:r>
              <a:rPr lang="en-US" i="1" dirty="0" smtClean="0">
                <a:sym typeface="Wingdings" pitchFamily="2" charset="2"/>
              </a:rPr>
              <a:t>external</a:t>
            </a:r>
            <a:r>
              <a:rPr lang="en-US" dirty="0" smtClean="0">
                <a:sym typeface="Wingdings" pitchFamily="2" charset="2"/>
              </a:rPr>
              <a:t> centripetal force.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5791200"/>
            <a:ext cx="26670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Center of Gravity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1039</Words>
  <Application>Microsoft Office PowerPoint</Application>
  <PresentationFormat>On-screen Show (4:3)</PresentationFormat>
  <Paragraphs>274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Practice With SHM Equation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cebra</dc:creator>
  <cp:lastModifiedBy>Daniel Cebra</cp:lastModifiedBy>
  <cp:revision>93</cp:revision>
  <dcterms:created xsi:type="dcterms:W3CDTF">2006-08-16T00:00:00Z</dcterms:created>
  <dcterms:modified xsi:type="dcterms:W3CDTF">2010-03-10T15:08:47Z</dcterms:modified>
</cp:coreProperties>
</file>