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934200" cy="9080500"/>
  <p:defaultTextStyle>
    <a:defPPr>
      <a:defRPr lang="en-US"/>
    </a:defPPr>
    <a:lvl1pPr algn="l" rtl="0" eaLnBrk="0" fontAlgn="base" hangingPunct="0">
      <a:lnSpc>
        <a:spcPct val="130000"/>
      </a:lnSpc>
      <a:spcBef>
        <a:spcPct val="0"/>
      </a:spcBef>
      <a:spcAft>
        <a:spcPct val="0"/>
      </a:spcAft>
      <a:defRPr kern="1200">
        <a:solidFill>
          <a:schemeClr val="tx1"/>
        </a:solidFill>
        <a:latin typeface="Arial" pitchFamily="34" charset="0"/>
        <a:ea typeface="+mn-ea"/>
        <a:cs typeface="+mn-cs"/>
      </a:defRPr>
    </a:lvl1pPr>
    <a:lvl2pPr marL="457200" algn="l" rtl="0" eaLnBrk="0" fontAlgn="base" hangingPunct="0">
      <a:lnSpc>
        <a:spcPct val="130000"/>
      </a:lnSpc>
      <a:spcBef>
        <a:spcPct val="0"/>
      </a:spcBef>
      <a:spcAft>
        <a:spcPct val="0"/>
      </a:spcAft>
      <a:defRPr kern="1200">
        <a:solidFill>
          <a:schemeClr val="tx1"/>
        </a:solidFill>
        <a:latin typeface="Arial" pitchFamily="34" charset="0"/>
        <a:ea typeface="+mn-ea"/>
        <a:cs typeface="+mn-cs"/>
      </a:defRPr>
    </a:lvl2pPr>
    <a:lvl3pPr marL="914400" algn="l" rtl="0" eaLnBrk="0" fontAlgn="base" hangingPunct="0">
      <a:lnSpc>
        <a:spcPct val="130000"/>
      </a:lnSpc>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lnSpc>
        <a:spcPct val="130000"/>
      </a:lnSpc>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lnSpc>
        <a:spcPct val="130000"/>
      </a:lnSpc>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htmlPubPr r:id="rId1">
    <p:sldAll/>
  </p:htmlPubPr>
  <p:webPr resizeGraphics="0" encoding="windows-1252" clr="none"/>
  <p:clrMru>
    <a:srgbClr val="FF0000"/>
    <a:srgbClr val="00CC00"/>
    <a:srgbClr val="CC9900"/>
    <a:srgbClr val="008000"/>
    <a:srgbClr val="0066FF"/>
    <a:srgbClr val="3333FF"/>
    <a:srgbClr val="0000FF"/>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3" autoAdjust="0"/>
    <p:restoredTop sz="94718" autoAdjust="0"/>
  </p:normalViewPr>
  <p:slideViewPr>
    <p:cSldViewPr>
      <p:cViewPr>
        <p:scale>
          <a:sx n="75" d="100"/>
          <a:sy n="75" d="100"/>
        </p:scale>
        <p:origin x="-240" y="132"/>
      </p:cViewPr>
      <p:guideLst>
        <p:guide orient="horz" pos="432"/>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06" y="-90"/>
      </p:cViewPr>
      <p:guideLst>
        <p:guide orient="horz" pos="2860"/>
        <p:guide pos="2184"/>
      </p:guideLst>
    </p:cSldViewPr>
  </p:notesViewPr>
  <p:gridSpacing cx="78028800" cy="78028800"/>
</p:viewPr>
</file>

<file path=ppt/_rels/presProps.xml.rels><?xml version="1.0" encoding="UTF-8" standalone="yes"?>
<Relationships xmlns="http://schemas.openxmlformats.org/package/2006/relationships"><Relationship Id="rId1" Type="http://schemas.openxmlformats.org/officeDocument/2006/relationships/htmlPubSaveAs" Target="file:///E:\WWW\TPC\QM2001.htm" TargetMode="External"/></Relationships>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05138"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200" smtClean="0">
                <a:latin typeface="Times New Roman" pitchFamily="18" charset="0"/>
              </a:defRPr>
            </a:lvl1pPr>
          </a:lstStyle>
          <a:p>
            <a:pPr>
              <a:defRPr/>
            </a:pPr>
            <a:endParaRPr lang="en-US"/>
          </a:p>
        </p:txBody>
      </p:sp>
      <p:sp>
        <p:nvSpPr>
          <p:cNvPr id="43011" name="Rectangle 3"/>
          <p:cNvSpPr>
            <a:spLocks noGrp="1" noChangeArrowheads="1"/>
          </p:cNvSpPr>
          <p:nvPr>
            <p:ph type="dt" sz="quarter" idx="1"/>
          </p:nvPr>
        </p:nvSpPr>
        <p:spPr bwMode="auto">
          <a:xfrm>
            <a:off x="3929063" y="0"/>
            <a:ext cx="3005137"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smtClean="0">
                <a:latin typeface="Times New Roman" pitchFamily="18" charset="0"/>
              </a:defRPr>
            </a:lvl1pPr>
          </a:lstStyle>
          <a:p>
            <a:pPr>
              <a:defRPr/>
            </a:pPr>
            <a:endParaRPr lang="en-US"/>
          </a:p>
        </p:txBody>
      </p:sp>
      <p:sp>
        <p:nvSpPr>
          <p:cNvPr id="43012" name="Rectangle 4"/>
          <p:cNvSpPr>
            <a:spLocks noGrp="1" noChangeArrowheads="1"/>
          </p:cNvSpPr>
          <p:nvPr>
            <p:ph type="ftr" sz="quarter" idx="2"/>
          </p:nvPr>
        </p:nvSpPr>
        <p:spPr bwMode="auto">
          <a:xfrm>
            <a:off x="0" y="8626475"/>
            <a:ext cx="3005138"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defRPr sz="1200" smtClean="0">
                <a:latin typeface="Times New Roman" pitchFamily="18" charset="0"/>
              </a:defRPr>
            </a:lvl1pPr>
          </a:lstStyle>
          <a:p>
            <a:pPr>
              <a:defRPr/>
            </a:pPr>
            <a:endParaRPr lang="en-US"/>
          </a:p>
        </p:txBody>
      </p:sp>
      <p:sp>
        <p:nvSpPr>
          <p:cNvPr id="43013" name="Rectangle 5"/>
          <p:cNvSpPr>
            <a:spLocks noGrp="1" noChangeArrowheads="1"/>
          </p:cNvSpPr>
          <p:nvPr>
            <p:ph type="sldNum" sz="quarter" idx="3"/>
          </p:nvPr>
        </p:nvSpPr>
        <p:spPr bwMode="auto">
          <a:xfrm>
            <a:off x="3929063" y="8626475"/>
            <a:ext cx="3005137"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smtClean="0">
                <a:latin typeface="Times New Roman" pitchFamily="18" charset="0"/>
              </a:defRPr>
            </a:lvl1pPr>
          </a:lstStyle>
          <a:p>
            <a:pPr>
              <a:defRPr/>
            </a:pPr>
            <a:fld id="{CC333CA9-87CD-4B3C-AAEB-A74ECD81630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5138"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200" smtClean="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929063" y="0"/>
            <a:ext cx="3005137"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smtClean="0">
                <a:latin typeface="Times New Roman" pitchFamily="18" charset="0"/>
              </a:defRPr>
            </a:lvl1pPr>
          </a:lstStyle>
          <a:p>
            <a:pPr>
              <a:defRPr/>
            </a:pPr>
            <a:endParaRPr lang="en-US"/>
          </a:p>
        </p:txBody>
      </p:sp>
      <p:sp>
        <p:nvSpPr>
          <p:cNvPr id="62468" name="Rectangle 4"/>
          <p:cNvSpPr>
            <a:spLocks noChangeArrowheads="1" noTextEdit="1"/>
          </p:cNvSpPr>
          <p:nvPr>
            <p:ph type="sldImg" idx="2"/>
          </p:nvPr>
        </p:nvSpPr>
        <p:spPr bwMode="auto">
          <a:xfrm>
            <a:off x="1196975" y="681038"/>
            <a:ext cx="4540250" cy="34051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23925" y="4313238"/>
            <a:ext cx="508635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26475"/>
            <a:ext cx="3005138"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defRPr sz="1200" smtClean="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929063" y="8626475"/>
            <a:ext cx="3005137"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smtClean="0">
                <a:latin typeface="Times New Roman" pitchFamily="18" charset="0"/>
              </a:defRPr>
            </a:lvl1pPr>
          </a:lstStyle>
          <a:p>
            <a:pPr>
              <a:defRPr/>
            </a:pPr>
            <a:fld id="{CAED6664-9333-45C9-8AE4-F5DA1D962D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ED6664-9333-45C9-8AE4-F5DA1D962D8E}"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3FCEA-7928-4B03-A7FD-232DC8C33B1E}" type="slidenum">
              <a:rPr lang="en-US"/>
              <a:pPr/>
              <a:t>22</a:t>
            </a:fld>
            <a:endParaRPr 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D3FE5-E40F-469E-AFA4-F4BCECF764BB}" type="slidenum">
              <a:rPr lang="en-US"/>
              <a:pPr/>
              <a:t>23</a:t>
            </a:fld>
            <a:endParaRPr lang="en-US"/>
          </a:p>
        </p:txBody>
      </p:sp>
      <p:sp>
        <p:nvSpPr>
          <p:cNvPr id="190466" name="Rectangle 2"/>
          <p:cNvSpPr>
            <a:spLocks noChangeArrowheads="1" noTextEdit="1"/>
          </p:cNvSpPr>
          <p:nvPr>
            <p:ph type="sldImg"/>
          </p:nvPr>
        </p:nvSpPr>
        <p:spPr>
          <a:xfrm>
            <a:off x="1198563" y="681038"/>
            <a:ext cx="4538662" cy="3403600"/>
          </a:xfrm>
          <a:ln/>
        </p:spPr>
      </p:sp>
      <p:sp>
        <p:nvSpPr>
          <p:cNvPr id="190467" name="Rectangle 3"/>
          <p:cNvSpPr>
            <a:spLocks noGrp="1" noChangeArrowheads="1"/>
          </p:cNvSpPr>
          <p:nvPr>
            <p:ph type="body" idx="1"/>
          </p:nvPr>
        </p:nvSpPr>
        <p:spPr>
          <a:xfrm>
            <a:off x="693420" y="4313238"/>
            <a:ext cx="5547360" cy="4086225"/>
          </a:xfrm>
        </p:spPr>
        <p:txBody>
          <a:bodyPr lIns="91588" tIns="45794" rIns="91588" bIns="45794"/>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0DC5D-E428-4C36-97F3-ED48E8394C89}" type="slidenum">
              <a:rPr lang="en-US"/>
              <a:pPr/>
              <a:t>24</a:t>
            </a:fld>
            <a:endParaRPr lang="en-US"/>
          </a:p>
        </p:txBody>
      </p:sp>
      <p:sp>
        <p:nvSpPr>
          <p:cNvPr id="175106" name="Rectangle 2"/>
          <p:cNvSpPr>
            <a:spLocks noChangeArrowheads="1" noTextEdit="1"/>
          </p:cNvSpPr>
          <p:nvPr>
            <p:ph type="sldImg"/>
          </p:nvPr>
        </p:nvSpPr>
        <p:spPr>
          <a:xfrm>
            <a:off x="1198563" y="681038"/>
            <a:ext cx="4538662" cy="3403600"/>
          </a:xfrm>
          <a:ln/>
        </p:spPr>
      </p:sp>
      <p:sp>
        <p:nvSpPr>
          <p:cNvPr id="175107" name="Rectangle 3"/>
          <p:cNvSpPr>
            <a:spLocks noGrp="1" noChangeArrowheads="1"/>
          </p:cNvSpPr>
          <p:nvPr>
            <p:ph type="body" idx="1"/>
          </p:nvPr>
        </p:nvSpPr>
        <p:spPr>
          <a:xfrm>
            <a:off x="693420" y="4313238"/>
            <a:ext cx="5547360" cy="4086225"/>
          </a:xfrm>
        </p:spPr>
        <p:txBody>
          <a:bodyPr lIns="91581" tIns="45791" rIns="91581" bIns="45791"/>
          <a:lstStyle/>
          <a:p>
            <a:r>
              <a:rPr lang="en-US"/>
              <a:t>Here are some ideas how resonances, bound states and quasiparticle can help to determine the QGP equation of state</a:t>
            </a:r>
          </a:p>
          <a:p>
            <a:r>
              <a:rPr lang="en-US"/>
              <a:t>One of the more surprising results of our studies was the strong coupling. Here is one possible explanation for the coupling</a:t>
            </a:r>
          </a:p>
          <a:p>
            <a:r>
              <a:rPr lang="en-US"/>
              <a:t>By Shuryak. He postulates that just above the critical temperature the system does not consist of free mass less partons</a:t>
            </a:r>
          </a:p>
          <a:p>
            <a:r>
              <a:rPr lang="en-US"/>
              <a:t>but rather of partonic bound states, which dissolve, or melt, at higher temperatures. The longest lived bound states are the</a:t>
            </a:r>
          </a:p>
          <a:p>
            <a:r>
              <a:rPr lang="en-US"/>
              <a:t>Gluonic bound states. Their interactions could explain the unexpected strong coupling. Some of the states might be color neutral and therefore</a:t>
            </a:r>
          </a:p>
          <a:p>
            <a:r>
              <a:rPr lang="en-US"/>
              <a:t>measurable as heavy mass resonant states. </a:t>
            </a:r>
          </a:p>
          <a:p>
            <a:r>
              <a:rPr lang="en-US"/>
              <a:t>The melting of the Charm and Bottom resonances can also be used to measure the initial temperature</a:t>
            </a:r>
          </a:p>
          <a:p>
            <a:r>
              <a:rPr lang="en-US"/>
              <a:t>And chiral symmetry restoration can be tested through resonance measurements of chiral partners, i.e. resonances of</a:t>
            </a:r>
          </a:p>
          <a:p>
            <a:r>
              <a:rPr lang="en-US"/>
              <a:t>different mass but with the same quark content at Tc. Let me explain these three resonance measurements in a little</a:t>
            </a:r>
          </a:p>
          <a:p>
            <a:r>
              <a:rPr lang="en-US"/>
              <a:t>more detail.</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AC2F0-BEEE-476C-99FB-0F43A41F3EF0}" type="slidenum">
              <a:rPr lang="en-US"/>
              <a:pPr/>
              <a:t>25</a:t>
            </a:fld>
            <a:endParaRPr lang="en-US"/>
          </a:p>
        </p:txBody>
      </p:sp>
      <p:sp>
        <p:nvSpPr>
          <p:cNvPr id="177154" name="Rectangle 2"/>
          <p:cNvSpPr>
            <a:spLocks noChangeArrowheads="1" noTextEdit="1"/>
          </p:cNvSpPr>
          <p:nvPr>
            <p:ph type="sldImg"/>
          </p:nvPr>
        </p:nvSpPr>
        <p:spPr>
          <a:xfrm>
            <a:off x="1198563" y="681038"/>
            <a:ext cx="4538662" cy="3403600"/>
          </a:xfrm>
          <a:ln/>
        </p:spPr>
      </p:sp>
      <p:sp>
        <p:nvSpPr>
          <p:cNvPr id="177155" name="Rectangle 3"/>
          <p:cNvSpPr>
            <a:spLocks noGrp="1" noChangeArrowheads="1"/>
          </p:cNvSpPr>
          <p:nvPr>
            <p:ph type="body" idx="1"/>
          </p:nvPr>
        </p:nvSpPr>
        <p:spPr>
          <a:xfrm>
            <a:off x="693420" y="4313238"/>
            <a:ext cx="5547360" cy="4086225"/>
          </a:xfrm>
        </p:spPr>
        <p:txBody>
          <a:bodyPr lIns="91581" tIns="45791" rIns="91581" bIns="45791"/>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09AE1-BEC4-4388-B98F-FDE5E5328163}" type="slidenum">
              <a:rPr lang="en-US"/>
              <a:pPr/>
              <a:t>26</a:t>
            </a:fld>
            <a:endParaRPr lang="en-US"/>
          </a:p>
        </p:txBody>
      </p:sp>
      <p:sp>
        <p:nvSpPr>
          <p:cNvPr id="181250" name="Rectangle 2"/>
          <p:cNvSpPr>
            <a:spLocks noChangeArrowheads="1" noTextEdit="1"/>
          </p:cNvSpPr>
          <p:nvPr>
            <p:ph type="sldImg"/>
          </p:nvPr>
        </p:nvSpPr>
        <p:spPr>
          <a:xfrm>
            <a:off x="1196975" y="679450"/>
            <a:ext cx="4540250" cy="3405188"/>
          </a:xfrm>
          <a:ln/>
        </p:spPr>
      </p:sp>
      <p:sp>
        <p:nvSpPr>
          <p:cNvPr id="181251" name="Rectangle 3"/>
          <p:cNvSpPr>
            <a:spLocks noGrp="1" noChangeArrowheads="1"/>
          </p:cNvSpPr>
          <p:nvPr>
            <p:ph type="body" idx="1"/>
          </p:nvPr>
        </p:nvSpPr>
        <p:spPr>
          <a:xfrm>
            <a:off x="924560" y="4313237"/>
            <a:ext cx="5085080" cy="4087802"/>
          </a:xfrm>
        </p:spPr>
        <p:txBody>
          <a:bodyPr/>
          <a:lstStyle/>
          <a:p>
            <a:r>
              <a:rPr lang="en-US"/>
              <a:t>If the chiral symmetry is restored at Tc we would expect for the chiral partners which have the same quark content but different masses in vacuum, the same mass and width in medium.</a:t>
            </a:r>
          </a:p>
          <a:p>
            <a:r>
              <a:rPr lang="en-US"/>
              <a:t>Here are the two scenarios of a  spectral function of the rho and a1 in medium.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EF201-2FA6-43E5-AA60-02B0DD36E6C4}" type="slidenum">
              <a:rPr lang="en-US"/>
              <a:pPr/>
              <a:t>10</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A6A31-7BB4-46CA-B06B-D372282E9C5B}" type="slidenum">
              <a:rPr lang="en-US"/>
              <a:pPr/>
              <a:t>11</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1F774-6332-4DB1-98AE-8E3835480EC5}" type="slidenum">
              <a:rPr lang="en-US"/>
              <a:pPr/>
              <a:t>12</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6917D-8E34-4AAE-8633-30C40C98217D}" type="slidenum">
              <a:rPr lang="en-US"/>
              <a:pPr/>
              <a:t>13</a:t>
            </a:fld>
            <a:endParaRPr lang="en-US"/>
          </a:p>
        </p:txBody>
      </p:sp>
      <p:sp>
        <p:nvSpPr>
          <p:cNvPr id="152578" name="Rectangle 2"/>
          <p:cNvSpPr>
            <a:spLocks noChangeArrowheads="1"/>
          </p:cNvSpPr>
          <p:nvPr>
            <p:ph type="sldImg"/>
          </p:nvPr>
        </p:nvSpPr>
        <p:spPr bwMode="auto">
          <a:xfrm>
            <a:off x="1155700" y="681037"/>
            <a:ext cx="4622800" cy="3405188"/>
          </a:xfrm>
          <a:prstGeom prst="rect">
            <a:avLst/>
          </a:prstGeom>
          <a:solidFill>
            <a:srgbClr val="FFFFFF"/>
          </a:solidFill>
          <a:ln>
            <a:solidFill>
              <a:srgbClr val="000000"/>
            </a:solidFill>
            <a:miter lim="800000"/>
            <a:headEnd/>
            <a:tailEnd/>
          </a:ln>
        </p:spPr>
      </p:sp>
      <p:sp>
        <p:nvSpPr>
          <p:cNvPr id="152579" name="Rectangle 3"/>
          <p:cNvSpPr>
            <a:spLocks noChangeArrowheads="1"/>
          </p:cNvSpPr>
          <p:nvPr>
            <p:ph type="body" idx="1"/>
          </p:nvPr>
        </p:nvSpPr>
        <p:spPr bwMode="auto">
          <a:xfrm>
            <a:off x="924560" y="4313238"/>
            <a:ext cx="5085080" cy="4086225"/>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D1007-36F4-4CF2-9046-208849F5CD8F}" type="slidenum">
              <a:rPr lang="en-US"/>
              <a:pPr/>
              <a:t>15</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23496-E29D-488C-B2EF-84756DB2F1D9}" type="slidenum">
              <a:rPr lang="en-US"/>
              <a:pPr/>
              <a:t>16</a:t>
            </a:fld>
            <a:endParaRPr lang="en-US"/>
          </a:p>
        </p:txBody>
      </p:sp>
      <p:sp>
        <p:nvSpPr>
          <p:cNvPr id="171010" name="Rectangle 2"/>
          <p:cNvSpPr>
            <a:spLocks noChangeArrowheads="1" noTextEdit="1"/>
          </p:cNvSpPr>
          <p:nvPr>
            <p:ph type="sldImg"/>
          </p:nvPr>
        </p:nvSpPr>
        <p:spPr>
          <a:xfrm>
            <a:off x="1196975" y="679450"/>
            <a:ext cx="4540250" cy="3405188"/>
          </a:xfrm>
          <a:ln/>
        </p:spPr>
      </p:sp>
      <p:sp>
        <p:nvSpPr>
          <p:cNvPr id="171011" name="Rectangle 3"/>
          <p:cNvSpPr>
            <a:spLocks noGrp="1" noChangeArrowheads="1"/>
          </p:cNvSpPr>
          <p:nvPr>
            <p:ph type="body" idx="1"/>
          </p:nvPr>
        </p:nvSpPr>
        <p:spPr>
          <a:xfrm>
            <a:off x="924560" y="4313237"/>
            <a:ext cx="5085080" cy="4087802"/>
          </a:xfrm>
        </p:spPr>
        <p:txBody>
          <a:bodyPr/>
          <a:lstStyle/>
          <a:p>
            <a:r>
              <a:rPr lang="en-US"/>
              <a:t>Let me at first explain what a resonance is. </a:t>
            </a:r>
          </a:p>
          <a:p>
            <a:r>
              <a:rPr lang="en-US"/>
              <a:t>It is an exited state of a ground state particle with higher mass but same quark content.</a:t>
            </a:r>
          </a:p>
          <a:p>
            <a:r>
              <a:rPr lang="en-US"/>
              <a:t>It decays strongly with in a short lifetime on the order of a few fm/c which results in a width a natural spread of energy  which can be described by at breit-wigner shape.</a:t>
            </a:r>
          </a:p>
          <a:p>
            <a:r>
              <a:rPr lang="en-US"/>
              <a:t>This resonances can be formed by their decay particles due to their finite width and lifetime.</a:t>
            </a:r>
          </a:p>
          <a:p>
            <a:endParaRPr lang="en-US"/>
          </a:p>
          <a:p>
            <a:r>
              <a:rPr lang="en-US"/>
              <a:t>The first resonance was discovered by Alvarez in 1968 by reconstructing the K*- from a K0 and a negative pion.</a:t>
            </a:r>
          </a:p>
          <a:p>
            <a:r>
              <a:rPr lang="en-US"/>
              <a:t>The surrounding hot and dense medium change due to Chiral symmetry breaking </a:t>
            </a:r>
          </a:p>
          <a:p>
            <a:endParaRPr lang="en-US"/>
          </a:p>
          <a:p>
            <a:r>
              <a:rPr lang="en-US"/>
              <a:t>Way do we measure resonances in relativistic heavy ion collisions?</a:t>
            </a:r>
          </a:p>
          <a:p>
            <a:r>
              <a:rPr lang="en-US"/>
              <a:t>The resonance lifetime is on the order of the lifetime of a heavy ion reaction.</a:t>
            </a:r>
          </a:p>
          <a:p>
            <a:r>
              <a:rPr lang="en-US"/>
              <a:t>The surrounding hot and dense medium change due to Chiral symmetry breaking </a:t>
            </a:r>
          </a:p>
          <a:p>
            <a:r>
              <a:rPr lang="en-US"/>
              <a:t>the resonance properties.</a:t>
            </a:r>
          </a:p>
          <a:p>
            <a:r>
              <a:rPr lang="en-US"/>
              <a:t>We expect at higher temperature a dropping of the mass which would result in a with broadening</a:t>
            </a:r>
          </a:p>
          <a:p>
            <a:r>
              <a:rPr lang="en-US"/>
              <a:t>and branching ratio changing</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F4DB1-7530-459A-9337-721163E535EC}" type="slidenum">
              <a:rPr lang="en-US"/>
              <a:pPr/>
              <a:t>19</a:t>
            </a:fld>
            <a:endParaRPr lang="en-US"/>
          </a:p>
        </p:txBody>
      </p:sp>
      <p:sp>
        <p:nvSpPr>
          <p:cNvPr id="183298" name="Rectangle 2"/>
          <p:cNvSpPr>
            <a:spLocks noChangeArrowheads="1" noTextEdit="1"/>
          </p:cNvSpPr>
          <p:nvPr>
            <p:ph type="sldImg"/>
          </p:nvPr>
        </p:nvSpPr>
        <p:spPr>
          <a:xfrm>
            <a:off x="1198563" y="679450"/>
            <a:ext cx="4540250" cy="3405188"/>
          </a:xfrm>
          <a:ln/>
        </p:spPr>
      </p:sp>
      <p:sp>
        <p:nvSpPr>
          <p:cNvPr id="183299" name="Rectangle 3"/>
          <p:cNvSpPr>
            <a:spLocks noGrp="1" noChangeArrowheads="1"/>
          </p:cNvSpPr>
          <p:nvPr>
            <p:ph type="body" idx="1"/>
          </p:nvPr>
        </p:nvSpPr>
        <p:spPr>
          <a:xfrm>
            <a:off x="926166" y="4313237"/>
            <a:ext cx="5081870" cy="4087802"/>
          </a:xfrm>
        </p:spPr>
        <p:txBody>
          <a:bodyPr/>
          <a:lstStyle/>
          <a:p>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0F3E5-FBB5-4DE1-B2AF-D76D8184747B}" type="slidenum">
              <a:rPr lang="en-US"/>
              <a:pPr/>
              <a:t>21</a:t>
            </a:fld>
            <a:endParaRPr lang="en-US"/>
          </a:p>
        </p:txBody>
      </p:sp>
      <p:sp>
        <p:nvSpPr>
          <p:cNvPr id="173058" name="Rectangle 2"/>
          <p:cNvSpPr>
            <a:spLocks noChangeArrowheads="1" noTextEdit="1"/>
          </p:cNvSpPr>
          <p:nvPr>
            <p:ph type="sldImg"/>
          </p:nvPr>
        </p:nvSpPr>
        <p:spPr>
          <a:xfrm>
            <a:off x="1198563" y="681038"/>
            <a:ext cx="4538662" cy="3403600"/>
          </a:xfrm>
          <a:ln/>
        </p:spPr>
      </p:sp>
      <p:sp>
        <p:nvSpPr>
          <p:cNvPr id="173059" name="Rectangle 3"/>
          <p:cNvSpPr>
            <a:spLocks noGrp="1" noChangeArrowheads="1"/>
          </p:cNvSpPr>
          <p:nvPr>
            <p:ph type="body" idx="1"/>
          </p:nvPr>
        </p:nvSpPr>
        <p:spPr>
          <a:xfrm>
            <a:off x="693420" y="4313238"/>
            <a:ext cx="5547360" cy="4086225"/>
          </a:xfrm>
        </p:spPr>
        <p:txBody>
          <a:bodyPr lIns="91581" tIns="45791" rIns="91581" bIns="45791"/>
          <a:lstStyle/>
          <a:p>
            <a:r>
              <a:rPr lang="en-US"/>
              <a:t>The initial temperature of a heavy ion collision can be determined by the melting of heavy resonance states in the medium by their dissociation temperature in a dense medium.</a:t>
            </a:r>
          </a:p>
          <a:p>
            <a:r>
              <a:rPr lang="en-US"/>
              <a:t>We know that this heavy particles can only produced that the first interactions of the heavy ion collision.</a:t>
            </a:r>
          </a:p>
          <a:p>
            <a:r>
              <a:rPr lang="en-US"/>
              <a:t>The left plot shows the schematic invariant mass dilepton spectrum for J/si , si-prime and the Ypsilon, and Ypsilon resonance states. </a:t>
            </a:r>
          </a:p>
          <a:p>
            <a:r>
              <a:rPr lang="en-US"/>
              <a:t>We know from SPS energies that the J/si is melting.</a:t>
            </a:r>
          </a:p>
          <a:p>
            <a:r>
              <a:rPr lang="en-US"/>
              <a:t>Here I show an temperature ordering of the melting of the different  states and the corresponding temperatures. If the initial temperature is at RHIC higher that 2.5 times</a:t>
            </a:r>
          </a:p>
          <a:p>
            <a:r>
              <a:rPr lang="en-US"/>
              <a:t>The critical temperature we would expect the mating if the Ypsilon prime.</a:t>
            </a:r>
          </a:p>
          <a:p>
            <a:r>
              <a:rPr lang="en-US"/>
              <a:t>This measurements require a high resolution lepton measurement with good particle identification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3C5685-4AD2-47A5-B96D-1D4E6256F728}" type="datetimeFigureOut">
              <a:rPr lang="en-US"/>
              <a:pPr>
                <a:defRPr/>
              </a:pPr>
              <a:t>10/8/2008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D88463-9A89-43F6-B1CF-0B91205164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EC33F0-FB08-4C68-841C-767BE947B227}" type="datetimeFigureOut">
              <a:rPr lang="en-US"/>
              <a:pPr>
                <a:defRPr/>
              </a:pPr>
              <a:t>10/8/2008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E554A0-6262-49DF-8982-8BC0DD69E2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678A18-F33E-4330-9CE7-F9C0FED8BFFE}" type="datetimeFigureOut">
              <a:rPr lang="en-US"/>
              <a:pPr>
                <a:defRPr/>
              </a:pPr>
              <a:t>10/8/2008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A884C7-AA93-48F9-A8FF-0CA6420508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08242D-E336-4FF6-9ACC-9F1A68A34DC6}" type="datetimeFigureOut">
              <a:rPr lang="en-US"/>
              <a:pPr>
                <a:defRPr/>
              </a:pPr>
              <a:t>10/8/2008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DC9C04-1EE3-4A06-8064-368A2946899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F6DDBD38-2F2E-4747-8960-A86C696E6E6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69988" y="1946275"/>
            <a:ext cx="7772400" cy="4114800"/>
          </a:xfrm>
        </p:spPr>
        <p:txBody>
          <a:bodyPr/>
          <a:lstStyle/>
          <a:p>
            <a:endParaRPr lang="en-US"/>
          </a:p>
        </p:txBody>
      </p:sp>
      <p:sp>
        <p:nvSpPr>
          <p:cNvPr id="4" name="Date Placeholder 3"/>
          <p:cNvSpPr>
            <a:spLocks noGrp="1"/>
          </p:cNvSpPr>
          <p:nvPr>
            <p:ph type="dt" sz="half" idx="10"/>
          </p:nvPr>
        </p:nvSpPr>
        <p:spPr>
          <a:xfrm>
            <a:off x="11430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fld id="{8CA878D5-FDF3-4928-A3DD-7D575623A82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14400"/>
            <a:ext cx="9144000" cy="460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a:off x="0" y="6324600"/>
            <a:ext cx="9144000" cy="460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74638"/>
            <a:ext cx="8229600" cy="6397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6"/>
          <p:cNvSpPr>
            <a:spLocks noGrp="1"/>
          </p:cNvSpPr>
          <p:nvPr>
            <p:ph type="dt" sz="half" idx="10"/>
          </p:nvPr>
        </p:nvSpPr>
        <p:spPr/>
        <p:txBody>
          <a:bodyPr/>
          <a:lstStyle>
            <a:lvl1pPr>
              <a:defRPr smtClean="0">
                <a:solidFill>
                  <a:schemeClr val="tx1"/>
                </a:solidFill>
              </a:defRPr>
            </a:lvl1pPr>
          </a:lstStyle>
          <a:p>
            <a:pPr>
              <a:defRPr/>
            </a:pPr>
            <a:fld id="{F3EEDFFF-5696-44B4-B294-AADE39D9974C}" type="datetimeFigureOut">
              <a:rPr lang="en-US"/>
              <a:pPr>
                <a:defRPr/>
              </a:pPr>
              <a:t>10/8/2008</a:t>
            </a:fld>
            <a:endParaRPr lang="en-US" dirty="0"/>
          </a:p>
        </p:txBody>
      </p:sp>
      <p:sp>
        <p:nvSpPr>
          <p:cNvPr id="7" name="Slide Number Placeholder 7"/>
          <p:cNvSpPr>
            <a:spLocks noGrp="1"/>
          </p:cNvSpPr>
          <p:nvPr>
            <p:ph type="sldNum" sz="quarter" idx="11"/>
          </p:nvPr>
        </p:nvSpPr>
        <p:spPr/>
        <p:txBody>
          <a:bodyPr/>
          <a:lstStyle>
            <a:lvl1pPr>
              <a:defRPr smtClean="0">
                <a:solidFill>
                  <a:schemeClr val="tx1"/>
                </a:solidFill>
              </a:defRPr>
            </a:lvl1pPr>
          </a:lstStyle>
          <a:p>
            <a:pPr>
              <a:defRPr/>
            </a:pPr>
            <a:fld id="{AF458969-378A-4D5D-9969-81A97C1A0F0D}" type="slidenum">
              <a:rPr lang="en-US"/>
              <a:pPr>
                <a:defRPr/>
              </a:pPr>
              <a:t>‹#›</a:t>
            </a:fld>
            <a:endParaRPr lang="en-US" dirty="0"/>
          </a:p>
        </p:txBody>
      </p:sp>
      <p:sp>
        <p:nvSpPr>
          <p:cNvPr id="8" name="Footer Placeholder 8"/>
          <p:cNvSpPr>
            <a:spLocks noGrp="1"/>
          </p:cNvSpPr>
          <p:nvPr>
            <p:ph type="ftr" sz="quarter" idx="12"/>
          </p:nvPr>
        </p:nvSpPr>
        <p:spPr/>
        <p:txBody>
          <a:bodyPr/>
          <a:lstStyle>
            <a:lvl1pPr>
              <a:defRPr dirty="0" smtClean="0">
                <a:solidFill>
                  <a:schemeClr val="tx1"/>
                </a:solidFill>
              </a:defRPr>
            </a:lvl1pPr>
          </a:lstStyle>
          <a:p>
            <a:pPr>
              <a:defRPr/>
            </a:pPr>
            <a:r>
              <a:rPr lang="en-US"/>
              <a:t>Physics 224C – Lecture 1 – Cebra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531D3A-ADF3-4C40-96BF-AF7272C70C5C}" type="datetimeFigureOut">
              <a:rPr lang="en-US"/>
              <a:pPr>
                <a:defRPr/>
              </a:pPr>
              <a:t>10/8/2008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3FC041-5E19-44E3-B2E8-282B4DC5BE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61C6E6-4164-4855-9889-BAAA999A850A}" type="datetimeFigureOut">
              <a:rPr lang="en-US"/>
              <a:pPr>
                <a:defRPr/>
              </a:pPr>
              <a:t>10/8/2008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37C1C-C935-4AA5-A3E9-C020FC42E8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DC05D3-90BE-41CD-B4B3-0865D46BB231}" type="datetimeFigureOut">
              <a:rPr lang="en-US"/>
              <a:pPr>
                <a:defRPr/>
              </a:pPr>
              <a:t>10/8/2008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BB5509-5F09-4325-891C-0171696343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990600"/>
            <a:ext cx="9144000" cy="460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0" y="6324600"/>
            <a:ext cx="9144000" cy="460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74638"/>
            <a:ext cx="8229600" cy="715962"/>
          </a:xfrm>
        </p:spPr>
        <p:txBody>
          <a:bodyPr>
            <a:normAutofit/>
          </a:bodyPr>
          <a:lstStyle>
            <a:lvl1pPr>
              <a:defRPr sz="3600"/>
            </a:lvl1pPr>
          </a:lstStyle>
          <a:p>
            <a:r>
              <a:rPr lang="en-US" dirty="0" smtClean="0"/>
              <a:t>Click to edit Master title style</a:t>
            </a:r>
            <a:endParaRPr lang="en-US" dirty="0"/>
          </a:p>
        </p:txBody>
      </p:sp>
      <p:sp>
        <p:nvSpPr>
          <p:cNvPr id="5" name="Date Placeholder 7"/>
          <p:cNvSpPr>
            <a:spLocks noGrp="1"/>
          </p:cNvSpPr>
          <p:nvPr>
            <p:ph type="dt" sz="half" idx="10"/>
          </p:nvPr>
        </p:nvSpPr>
        <p:spPr/>
        <p:txBody>
          <a:bodyPr/>
          <a:lstStyle>
            <a:lvl1pPr>
              <a:defRPr smtClean="0">
                <a:solidFill>
                  <a:schemeClr val="tx1"/>
                </a:solidFill>
              </a:defRPr>
            </a:lvl1pPr>
          </a:lstStyle>
          <a:p>
            <a:pPr>
              <a:defRPr/>
            </a:pPr>
            <a:fld id="{E2CB55A0-5B54-415D-91C1-ADFCA93B3983}" type="datetimeFigureOut">
              <a:rPr lang="en-US"/>
              <a:pPr>
                <a:defRPr/>
              </a:pPr>
              <a:t>10/8/2008</a:t>
            </a:fld>
            <a:endParaRPr lang="en-US" dirty="0"/>
          </a:p>
        </p:txBody>
      </p:sp>
      <p:sp>
        <p:nvSpPr>
          <p:cNvPr id="6" name="Slide Number Placeholder 8"/>
          <p:cNvSpPr>
            <a:spLocks noGrp="1"/>
          </p:cNvSpPr>
          <p:nvPr>
            <p:ph type="sldNum" sz="quarter" idx="11"/>
          </p:nvPr>
        </p:nvSpPr>
        <p:spPr/>
        <p:txBody>
          <a:bodyPr/>
          <a:lstStyle>
            <a:lvl1pPr>
              <a:defRPr smtClean="0">
                <a:solidFill>
                  <a:schemeClr val="tx1"/>
                </a:solidFill>
              </a:defRPr>
            </a:lvl1pPr>
          </a:lstStyle>
          <a:p>
            <a:pPr>
              <a:defRPr/>
            </a:pPr>
            <a:fld id="{E143D77A-72FF-4736-9B29-4A5F232B5ED6}" type="slidenum">
              <a:rPr lang="en-US"/>
              <a:pPr>
                <a:defRPr/>
              </a:pPr>
              <a:t>‹#›</a:t>
            </a:fld>
            <a:endParaRPr lang="en-US" dirty="0"/>
          </a:p>
        </p:txBody>
      </p:sp>
      <p:sp>
        <p:nvSpPr>
          <p:cNvPr id="7" name="Footer Placeholder 9"/>
          <p:cNvSpPr>
            <a:spLocks noGrp="1"/>
          </p:cNvSpPr>
          <p:nvPr>
            <p:ph type="ftr" sz="quarter" idx="12"/>
          </p:nvPr>
        </p:nvSpPr>
        <p:spPr/>
        <p:txBody>
          <a:bodyPr/>
          <a:lstStyle>
            <a:lvl1pPr>
              <a:defRPr dirty="0" smtClean="0">
                <a:solidFill>
                  <a:schemeClr val="tx1"/>
                </a:solidFill>
              </a:defRPr>
            </a:lvl1pPr>
          </a:lstStyle>
          <a:p>
            <a:pPr>
              <a:defRPr/>
            </a:pPr>
            <a:r>
              <a:rPr lang="en-US"/>
              <a:t>Physics 224C – Lecture 1 -- Cebra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46B4B32-D5E1-4FA8-B853-3B9759385941}" type="datetimeFigureOut">
              <a:rPr lang="en-US"/>
              <a:pPr>
                <a:defRPr/>
              </a:pPr>
              <a:t>10/8/2008</a:t>
            </a:fld>
            <a:endParaRPr lang="en-US" dirty="0"/>
          </a:p>
        </p:txBody>
      </p:sp>
      <p:sp>
        <p:nvSpPr>
          <p:cNvPr id="4" name="Footer Placeholder 3"/>
          <p:cNvSpPr>
            <a:spLocks noGrp="1"/>
          </p:cNvSpPr>
          <p:nvPr>
            <p:ph type="ftr" sz="quarter" idx="11"/>
          </p:nvPr>
        </p:nvSpPr>
        <p:spPr/>
        <p:txBody>
          <a:bodyPr/>
          <a:lstStyle>
            <a:lvl1pPr>
              <a:defRPr dirty="0"/>
            </a:lvl1pPr>
          </a:lstStyle>
          <a:p>
            <a:pPr>
              <a:defRPr/>
            </a:pPr>
            <a:r>
              <a:rPr lang="en-US"/>
              <a:t>Physics 224C --- Lecture 1 --- Cebra</a:t>
            </a:r>
          </a:p>
        </p:txBody>
      </p:sp>
      <p:sp>
        <p:nvSpPr>
          <p:cNvPr id="5" name="Slide Number Placeholder 4"/>
          <p:cNvSpPr>
            <a:spLocks noGrp="1"/>
          </p:cNvSpPr>
          <p:nvPr>
            <p:ph type="sldNum" sz="quarter" idx="12"/>
          </p:nvPr>
        </p:nvSpPr>
        <p:spPr/>
        <p:txBody>
          <a:bodyPr/>
          <a:lstStyle>
            <a:lvl1pPr>
              <a:defRPr/>
            </a:lvl1pPr>
          </a:lstStyle>
          <a:p>
            <a:pPr>
              <a:defRPr/>
            </a:pPr>
            <a:fld id="{719123C3-5493-4BED-B737-CA6A1668C3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6499FB-E097-4F5B-8596-37AE4C7C3564}" type="datetimeFigureOut">
              <a:rPr lang="en-US"/>
              <a:pPr>
                <a:defRPr/>
              </a:pPr>
              <a:t>10/8/2008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A13AA9-68C5-4F52-9071-5B068AE817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8631C6-25F6-430C-B97A-9496ADF937F3}" type="datetimeFigureOut">
              <a:rPr lang="en-US"/>
              <a:pPr>
                <a:defRPr/>
              </a:pPr>
              <a:t>10/8/2008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B9476F-C6D7-429C-960A-C00DC9BF18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7E10D309-9928-436F-8E09-D385F430B5B0}" type="datetimeFigureOut">
              <a:rPr lang="en-US"/>
              <a:pPr>
                <a:defRPr/>
              </a:pPr>
              <a:t>10/8/2008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BA2769F-6611-460A-B6B7-A65C3A1B9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92" r:id="rId2"/>
    <p:sldLayoutId id="2147483684" r:id="rId3"/>
    <p:sldLayoutId id="2147483685" r:id="rId4"/>
    <p:sldLayoutId id="2147483686" r:id="rId5"/>
    <p:sldLayoutId id="2147483693" r:id="rId6"/>
    <p:sldLayoutId id="2147483694" r:id="rId7"/>
    <p:sldLayoutId id="2147483687" r:id="rId8"/>
    <p:sldLayoutId id="2147483688" r:id="rId9"/>
    <p:sldLayoutId id="2147483689" r:id="rId10"/>
    <p:sldLayoutId id="2147483690" r:id="rId11"/>
    <p:sldLayoutId id="2147483691" r:id="rId12"/>
    <p:sldLayoutId id="2147483695" r:id="rId13"/>
    <p:sldLayoutId id="2147483696" r:id="rId14"/>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0.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4.png"/><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wmf"/><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wmf"/><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0"/>
            <a:ext cx="9144000" cy="1143000"/>
          </a:xfrm>
        </p:spPr>
        <p:txBody>
          <a:bodyPr/>
          <a:lstStyle/>
          <a:p>
            <a:pPr algn="ctr"/>
            <a:r>
              <a:rPr lang="en-GB" dirty="0"/>
              <a:t>Quantum </a:t>
            </a:r>
            <a:r>
              <a:rPr lang="en-GB" dirty="0" err="1"/>
              <a:t>Chromodynamics</a:t>
            </a:r>
            <a:r>
              <a:rPr lang="en-GB" dirty="0"/>
              <a:t> (QCD)</a:t>
            </a:r>
          </a:p>
        </p:txBody>
      </p:sp>
      <p:sp>
        <p:nvSpPr>
          <p:cNvPr id="139267" name="Rectangle 3"/>
          <p:cNvSpPr>
            <a:spLocks noGrp="1" noChangeArrowheads="1"/>
          </p:cNvSpPr>
          <p:nvPr>
            <p:ph type="body" idx="1"/>
          </p:nvPr>
        </p:nvSpPr>
        <p:spPr>
          <a:xfrm>
            <a:off x="457200" y="1219200"/>
            <a:ext cx="8153400" cy="4953000"/>
          </a:xfrm>
        </p:spPr>
        <p:txBody>
          <a:bodyPr/>
          <a:lstStyle/>
          <a:p>
            <a:pPr>
              <a:lnSpc>
                <a:spcPct val="90000"/>
              </a:lnSpc>
              <a:buFont typeface="Wingdings" pitchFamily="2" charset="2"/>
              <a:buNone/>
            </a:pPr>
            <a:r>
              <a:rPr lang="en-GB" sz="2800" dirty="0"/>
              <a:t>Main features of QCD</a:t>
            </a:r>
          </a:p>
          <a:p>
            <a:pPr>
              <a:lnSpc>
                <a:spcPct val="90000"/>
              </a:lnSpc>
            </a:pPr>
            <a:r>
              <a:rPr lang="en-GB" sz="2000" b="1" dirty="0"/>
              <a:t>Confinement</a:t>
            </a:r>
          </a:p>
          <a:p>
            <a:pPr lvl="1">
              <a:lnSpc>
                <a:spcPct val="90000"/>
              </a:lnSpc>
            </a:pPr>
            <a:r>
              <a:rPr lang="en-GB" sz="2000" dirty="0"/>
              <a:t>At large distances the effective coupling between quarks is large, resulting in confinement.</a:t>
            </a:r>
          </a:p>
          <a:p>
            <a:pPr lvl="1">
              <a:lnSpc>
                <a:spcPct val="90000"/>
              </a:lnSpc>
            </a:pPr>
            <a:r>
              <a:rPr lang="en-GB" sz="2000" dirty="0"/>
              <a:t>Free quarks are not observed in nature.</a:t>
            </a:r>
          </a:p>
          <a:p>
            <a:pPr>
              <a:lnSpc>
                <a:spcPct val="90000"/>
              </a:lnSpc>
            </a:pPr>
            <a:r>
              <a:rPr lang="en-GB" sz="2000" b="1" dirty="0"/>
              <a:t>Asymptotic freedom</a:t>
            </a:r>
          </a:p>
          <a:p>
            <a:pPr lvl="1">
              <a:lnSpc>
                <a:spcPct val="90000"/>
              </a:lnSpc>
            </a:pPr>
            <a:r>
              <a:rPr lang="en-GB" sz="2000" dirty="0"/>
              <a:t>At short distances the effective coupling between quarks decreases logarithmically.</a:t>
            </a:r>
          </a:p>
          <a:p>
            <a:pPr lvl="1">
              <a:lnSpc>
                <a:spcPct val="90000"/>
              </a:lnSpc>
            </a:pPr>
            <a:r>
              <a:rPr lang="en-GB" sz="2000" dirty="0"/>
              <a:t>Under such conditions quarks and gluons appear to be quasi-free.</a:t>
            </a:r>
          </a:p>
          <a:p>
            <a:pPr>
              <a:lnSpc>
                <a:spcPct val="90000"/>
              </a:lnSpc>
            </a:pPr>
            <a:r>
              <a:rPr lang="en-GB" sz="2000" b="1" dirty="0"/>
              <a:t>(Hidden) </a:t>
            </a:r>
            <a:r>
              <a:rPr lang="en-GB" sz="2000" b="1" dirty="0" err="1"/>
              <a:t>chiral</a:t>
            </a:r>
            <a:r>
              <a:rPr lang="en-GB" sz="2000" b="1" dirty="0"/>
              <a:t> symmetry</a:t>
            </a:r>
          </a:p>
          <a:p>
            <a:pPr lvl="1">
              <a:lnSpc>
                <a:spcPct val="90000"/>
              </a:lnSpc>
            </a:pPr>
            <a:r>
              <a:rPr lang="en-GB" sz="2000" dirty="0"/>
              <a:t>Connected with the quark masses</a:t>
            </a:r>
          </a:p>
          <a:p>
            <a:pPr lvl="1">
              <a:lnSpc>
                <a:spcPct val="90000"/>
              </a:lnSpc>
            </a:pPr>
            <a:r>
              <a:rPr lang="en-GB" sz="2000" dirty="0"/>
              <a:t>When confined quarks have a large dynamical mass - constituent mass</a:t>
            </a:r>
          </a:p>
          <a:p>
            <a:pPr lvl="1">
              <a:lnSpc>
                <a:spcPct val="90000"/>
              </a:lnSpc>
            </a:pPr>
            <a:r>
              <a:rPr lang="en-GB" sz="2000" dirty="0"/>
              <a:t>In the small coupling limit (some) quarks have small mass - current mass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311150"/>
            <a:ext cx="9144000" cy="534988"/>
          </a:xfrm>
        </p:spPr>
        <p:txBody>
          <a:bodyPr>
            <a:normAutofit fontScale="90000"/>
          </a:bodyPr>
          <a:lstStyle/>
          <a:p>
            <a:pPr algn="ctr"/>
            <a:r>
              <a:rPr lang="en-US" sz="4000"/>
              <a:t>Confinement Represented by Bag Model</a:t>
            </a:r>
          </a:p>
        </p:txBody>
      </p:sp>
      <p:sp>
        <p:nvSpPr>
          <p:cNvPr id="160771" name="Rectangle 3"/>
          <p:cNvSpPr>
            <a:spLocks noGrp="1" noChangeArrowheads="1"/>
          </p:cNvSpPr>
          <p:nvPr>
            <p:ph type="body" idx="1"/>
          </p:nvPr>
        </p:nvSpPr>
        <p:spPr>
          <a:xfrm>
            <a:off x="1066800" y="2057400"/>
            <a:ext cx="7391400" cy="3200400"/>
          </a:xfrm>
        </p:spPr>
        <p:txBody>
          <a:bodyPr/>
          <a:lstStyle/>
          <a:p>
            <a:endParaRPr lang="en-US">
              <a:sym typeface="Symbol" pitchFamily="18" charset="2"/>
            </a:endParaRPr>
          </a:p>
        </p:txBody>
      </p:sp>
      <p:pic>
        <p:nvPicPr>
          <p:cNvPr id="160772" name="Picture 4"/>
          <p:cNvPicPr>
            <a:picLocks noChangeAspect="1" noChangeArrowheads="1"/>
          </p:cNvPicPr>
          <p:nvPr/>
        </p:nvPicPr>
        <p:blipFill>
          <a:blip r:embed="rId3"/>
          <a:srcRect t="6073" b="12982"/>
          <a:stretch>
            <a:fillRect/>
          </a:stretch>
        </p:blipFill>
        <p:spPr bwMode="auto">
          <a:xfrm>
            <a:off x="381000" y="1447800"/>
            <a:ext cx="7848600" cy="4751387"/>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311150"/>
            <a:ext cx="9144000" cy="534988"/>
          </a:xfrm>
        </p:spPr>
        <p:txBody>
          <a:bodyPr>
            <a:normAutofit fontScale="90000"/>
          </a:bodyPr>
          <a:lstStyle/>
          <a:p>
            <a:pPr algn="ctr"/>
            <a:r>
              <a:rPr lang="en-US"/>
              <a:t>Bag Model of Hadrons</a:t>
            </a:r>
          </a:p>
        </p:txBody>
      </p:sp>
      <p:sp>
        <p:nvSpPr>
          <p:cNvPr id="162819" name="Rectangle 3"/>
          <p:cNvSpPr>
            <a:spLocks noGrp="1" noChangeArrowheads="1"/>
          </p:cNvSpPr>
          <p:nvPr>
            <p:ph type="body" idx="1"/>
          </p:nvPr>
        </p:nvSpPr>
        <p:spPr>
          <a:xfrm>
            <a:off x="1066800" y="2057400"/>
            <a:ext cx="7391400" cy="3200400"/>
          </a:xfrm>
        </p:spPr>
        <p:txBody>
          <a:bodyPr/>
          <a:lstStyle/>
          <a:p>
            <a:endParaRPr lang="en-US">
              <a:sym typeface="Symbol" pitchFamily="18" charset="2"/>
            </a:endParaRPr>
          </a:p>
        </p:txBody>
      </p:sp>
      <p:pic>
        <p:nvPicPr>
          <p:cNvPr id="162820" name="Picture 4"/>
          <p:cNvPicPr>
            <a:picLocks noChangeAspect="1" noChangeArrowheads="1"/>
          </p:cNvPicPr>
          <p:nvPr/>
        </p:nvPicPr>
        <p:blipFill>
          <a:blip r:embed="rId3"/>
          <a:srcRect t="10066"/>
          <a:stretch>
            <a:fillRect/>
          </a:stretch>
        </p:blipFill>
        <p:spPr bwMode="auto">
          <a:xfrm>
            <a:off x="533400" y="1119188"/>
            <a:ext cx="8077200" cy="543401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311150"/>
            <a:ext cx="9144000" cy="534988"/>
          </a:xfrm>
        </p:spPr>
        <p:txBody>
          <a:bodyPr>
            <a:normAutofit fontScale="90000"/>
          </a:bodyPr>
          <a:lstStyle/>
          <a:p>
            <a:pPr algn="ctr"/>
            <a:r>
              <a:rPr lang="en-US"/>
              <a:t>Comments on Bag Model</a:t>
            </a:r>
          </a:p>
        </p:txBody>
      </p:sp>
      <p:pic>
        <p:nvPicPr>
          <p:cNvPr id="164868" name="Picture 4"/>
          <p:cNvPicPr>
            <a:picLocks noChangeAspect="1" noChangeArrowheads="1"/>
          </p:cNvPicPr>
          <p:nvPr/>
        </p:nvPicPr>
        <p:blipFill>
          <a:blip r:embed="rId3"/>
          <a:srcRect t="8070" b="46007"/>
          <a:stretch>
            <a:fillRect/>
          </a:stretch>
        </p:blipFill>
        <p:spPr bwMode="auto">
          <a:xfrm>
            <a:off x="457200" y="1905000"/>
            <a:ext cx="8382000" cy="28797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1143000"/>
          </a:xfrm>
        </p:spPr>
        <p:txBody>
          <a:bodyPr/>
          <a:lstStyle/>
          <a:p>
            <a:pPr algn="ctr"/>
            <a:r>
              <a:rPr lang="en-GB"/>
              <a:t>Bag model results</a:t>
            </a:r>
          </a:p>
        </p:txBody>
      </p:sp>
      <p:sp>
        <p:nvSpPr>
          <p:cNvPr id="151555" name="Rectangle 3"/>
          <p:cNvSpPr>
            <a:spLocks noGrp="1" noChangeArrowheads="1"/>
          </p:cNvSpPr>
          <p:nvPr>
            <p:ph type="body" idx="1"/>
          </p:nvPr>
        </p:nvSpPr>
        <p:spPr>
          <a:xfrm>
            <a:off x="381000" y="1447800"/>
            <a:ext cx="4191000" cy="4114800"/>
          </a:xfrm>
        </p:spPr>
        <p:txBody>
          <a:bodyPr/>
          <a:lstStyle/>
          <a:p>
            <a:pPr>
              <a:lnSpc>
                <a:spcPct val="90000"/>
              </a:lnSpc>
            </a:pPr>
            <a:r>
              <a:rPr lang="en-GB" sz="2000"/>
              <a:t>Refinements</a:t>
            </a:r>
          </a:p>
          <a:p>
            <a:pPr lvl="1">
              <a:lnSpc>
                <a:spcPct val="90000"/>
              </a:lnSpc>
            </a:pPr>
            <a:r>
              <a:rPr lang="en-GB" sz="2000"/>
              <a:t>Several refinements are needed to reproduce the spectrum of low-lying hadrons</a:t>
            </a:r>
          </a:p>
          <a:p>
            <a:pPr lvl="2">
              <a:lnSpc>
                <a:spcPct val="90000"/>
              </a:lnSpc>
              <a:buFont typeface="Wingdings" pitchFamily="2" charset="2"/>
              <a:buNone/>
            </a:pPr>
            <a:r>
              <a:rPr lang="en-GB" sz="2000">
                <a:sym typeface="Symbol" pitchFamily="18" charset="2"/>
              </a:rPr>
              <a:t>e.g. </a:t>
            </a:r>
            <a:r>
              <a:rPr lang="en-GB" sz="2000"/>
              <a:t>allow quark interactions</a:t>
            </a:r>
          </a:p>
          <a:p>
            <a:pPr lvl="1">
              <a:lnSpc>
                <a:spcPct val="90000"/>
              </a:lnSpc>
            </a:pPr>
            <a:r>
              <a:rPr lang="en-GB" sz="2000"/>
              <a:t>Fix </a:t>
            </a:r>
            <a:r>
              <a:rPr lang="en-GB" sz="2000" i="1">
                <a:latin typeface="Times" charset="0"/>
              </a:rPr>
              <a:t>B</a:t>
            </a:r>
            <a:r>
              <a:rPr lang="en-GB" sz="2000"/>
              <a:t> by fits to several hadrons</a:t>
            </a:r>
          </a:p>
          <a:p>
            <a:pPr>
              <a:lnSpc>
                <a:spcPct val="90000"/>
              </a:lnSpc>
            </a:pPr>
            <a:r>
              <a:rPr lang="en-GB" sz="2000"/>
              <a:t>Estimates for the bag constant</a:t>
            </a:r>
          </a:p>
          <a:p>
            <a:pPr lvl="1">
              <a:lnSpc>
                <a:spcPct val="90000"/>
              </a:lnSpc>
            </a:pPr>
            <a:r>
              <a:rPr lang="en-GB" sz="2000"/>
              <a:t>Values of the bag constant range from </a:t>
            </a:r>
            <a:r>
              <a:rPr lang="en-GB" sz="2000" i="1">
                <a:latin typeface="Times" charset="0"/>
              </a:rPr>
              <a:t>B</a:t>
            </a:r>
            <a:r>
              <a:rPr lang="en-GB" sz="2000" i="1" baseline="30000">
                <a:latin typeface="Times" charset="0"/>
              </a:rPr>
              <a:t>1</a:t>
            </a:r>
            <a:r>
              <a:rPr lang="en-GB" sz="2000" baseline="30000">
                <a:latin typeface="Times" charset="0"/>
              </a:rPr>
              <a:t>/4</a:t>
            </a:r>
            <a:r>
              <a:rPr lang="en-GB" sz="2000">
                <a:latin typeface="Times" charset="0"/>
              </a:rPr>
              <a:t> = 145-235 MeV</a:t>
            </a:r>
            <a:endParaRPr lang="en-GB" sz="2000" baseline="30000">
              <a:latin typeface="Times" charset="0"/>
            </a:endParaRPr>
          </a:p>
          <a:p>
            <a:pPr>
              <a:lnSpc>
                <a:spcPct val="90000"/>
              </a:lnSpc>
            </a:pPr>
            <a:r>
              <a:rPr lang="en-GB" sz="2000"/>
              <a:t>Results</a:t>
            </a:r>
          </a:p>
          <a:p>
            <a:pPr lvl="1">
              <a:lnSpc>
                <a:spcPct val="90000"/>
              </a:lnSpc>
            </a:pPr>
            <a:r>
              <a:rPr lang="en-GB" sz="2000"/>
              <a:t>Shown for </a:t>
            </a:r>
            <a:r>
              <a:rPr lang="en-GB" sz="2000" i="1">
                <a:latin typeface="Times" charset="0"/>
              </a:rPr>
              <a:t>B</a:t>
            </a:r>
            <a:r>
              <a:rPr lang="en-GB" sz="2000" i="1" baseline="30000">
                <a:latin typeface="Times" charset="0"/>
              </a:rPr>
              <a:t>1</a:t>
            </a:r>
            <a:r>
              <a:rPr lang="en-GB" sz="2000" baseline="30000">
                <a:latin typeface="Times" charset="0"/>
              </a:rPr>
              <a:t>/4</a:t>
            </a:r>
            <a:r>
              <a:rPr lang="en-GB" sz="2000">
                <a:latin typeface="Times" charset="0"/>
              </a:rPr>
              <a:t> = 145 MeV</a:t>
            </a:r>
            <a:r>
              <a:rPr lang="en-GB" sz="2000"/>
              <a:t> and </a:t>
            </a:r>
            <a:r>
              <a:rPr lang="en-GB" sz="2000" i="1">
                <a:latin typeface="Symbol" pitchFamily="18" charset="2"/>
              </a:rPr>
              <a:t>a</a:t>
            </a:r>
            <a:r>
              <a:rPr lang="en-GB" sz="2000" baseline="-25000">
                <a:latin typeface="Times" charset="0"/>
              </a:rPr>
              <a:t>s</a:t>
            </a:r>
            <a:r>
              <a:rPr lang="en-GB" sz="2000">
                <a:latin typeface="Times" charset="0"/>
              </a:rPr>
              <a:t> = 2.2</a:t>
            </a:r>
            <a:r>
              <a:rPr lang="en-GB" sz="2000"/>
              <a:t> and </a:t>
            </a:r>
            <a:r>
              <a:rPr lang="en-GB" sz="2000" i="1">
                <a:latin typeface="Times" charset="0"/>
              </a:rPr>
              <a:t>m</a:t>
            </a:r>
            <a:r>
              <a:rPr lang="en-GB" sz="2000" baseline="-25000">
                <a:latin typeface="Times" charset="0"/>
              </a:rPr>
              <a:t>s</a:t>
            </a:r>
            <a:r>
              <a:rPr lang="en-GB" sz="2000">
                <a:latin typeface="Times" charset="0"/>
              </a:rPr>
              <a:t> = 279 MeV</a:t>
            </a:r>
            <a:endParaRPr lang="en-GB" sz="2000"/>
          </a:p>
        </p:txBody>
      </p:sp>
      <p:sp>
        <p:nvSpPr>
          <p:cNvPr id="151556" name="Text Box 4"/>
          <p:cNvSpPr txBox="1">
            <a:spLocks noChangeArrowheads="1"/>
          </p:cNvSpPr>
          <p:nvPr/>
        </p:nvSpPr>
        <p:spPr bwMode="auto">
          <a:xfrm>
            <a:off x="4953000" y="6324600"/>
            <a:ext cx="3330575" cy="274638"/>
          </a:xfrm>
          <a:prstGeom prst="rect">
            <a:avLst/>
          </a:prstGeom>
          <a:noFill/>
          <a:ln w="25400">
            <a:noFill/>
            <a:miter lim="800000"/>
            <a:headEnd/>
            <a:tailEnd type="none" w="lg" len="lg"/>
          </a:ln>
          <a:effectLst/>
        </p:spPr>
        <p:txBody>
          <a:bodyPr wrap="none">
            <a:spAutoFit/>
          </a:bodyPr>
          <a:lstStyle/>
          <a:p>
            <a:pPr eaLnBrk="0" hangingPunct="0"/>
            <a:r>
              <a:rPr lang="en-GB" sz="1200">
                <a:latin typeface="Helvetica" pitchFamily="34" charset="0"/>
              </a:rPr>
              <a:t>T. deGrand et al, Phys. Rev. D 12 (1975) 2060</a:t>
            </a:r>
          </a:p>
        </p:txBody>
      </p:sp>
      <p:pic>
        <p:nvPicPr>
          <p:cNvPr id="151557" name="Picture 5"/>
          <p:cNvPicPr>
            <a:picLocks noChangeAspect="1" noChangeArrowheads="1"/>
          </p:cNvPicPr>
          <p:nvPr/>
        </p:nvPicPr>
        <p:blipFill>
          <a:blip r:embed="rId3"/>
          <a:srcRect/>
          <a:stretch>
            <a:fillRect/>
          </a:stretch>
        </p:blipFill>
        <p:spPr bwMode="auto">
          <a:xfrm>
            <a:off x="4570413" y="1111250"/>
            <a:ext cx="4110037" cy="50403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1143000"/>
          </a:xfrm>
        </p:spPr>
        <p:txBody>
          <a:bodyPr/>
          <a:lstStyle/>
          <a:p>
            <a:pPr algn="ctr"/>
            <a:r>
              <a:rPr lang="en-GB"/>
              <a:t>Summary of QCD input</a:t>
            </a:r>
          </a:p>
        </p:txBody>
      </p:sp>
      <p:sp>
        <p:nvSpPr>
          <p:cNvPr id="157699" name="Rectangle 3"/>
          <p:cNvSpPr>
            <a:spLocks noGrp="1" noChangeArrowheads="1"/>
          </p:cNvSpPr>
          <p:nvPr>
            <p:ph type="body" idx="1"/>
          </p:nvPr>
        </p:nvSpPr>
        <p:spPr>
          <a:xfrm>
            <a:off x="304800" y="1219200"/>
            <a:ext cx="8839200" cy="5105400"/>
          </a:xfrm>
        </p:spPr>
        <p:txBody>
          <a:bodyPr/>
          <a:lstStyle/>
          <a:p>
            <a:pPr>
              <a:lnSpc>
                <a:spcPct val="90000"/>
              </a:lnSpc>
            </a:pPr>
            <a:r>
              <a:rPr lang="en-GB" sz="2800"/>
              <a:t>QCD is an asymptotically free theory.</a:t>
            </a:r>
          </a:p>
          <a:p>
            <a:pPr>
              <a:lnSpc>
                <a:spcPct val="90000"/>
              </a:lnSpc>
            </a:pPr>
            <a:r>
              <a:rPr lang="en-GB" sz="2800"/>
              <a:t>In addition, long range forces are screened in a dense medium.</a:t>
            </a:r>
          </a:p>
          <a:p>
            <a:pPr>
              <a:lnSpc>
                <a:spcPct val="90000"/>
              </a:lnSpc>
            </a:pPr>
            <a:r>
              <a:rPr lang="en-GB" sz="2800"/>
              <a:t>QCD possess a hidden (chiral) symmetry.</a:t>
            </a:r>
          </a:p>
          <a:p>
            <a:pPr>
              <a:lnSpc>
                <a:spcPct val="90000"/>
              </a:lnSpc>
            </a:pPr>
            <a:r>
              <a:rPr lang="en-GB" sz="2800"/>
              <a:t>Expect one or perhaps two phase transitions connected with deconfinement and partial chiral symmetry restoration.</a:t>
            </a:r>
          </a:p>
          <a:p>
            <a:pPr>
              <a:lnSpc>
                <a:spcPct val="90000"/>
              </a:lnSpc>
            </a:pPr>
            <a:r>
              <a:rPr lang="en-GB" sz="2800"/>
              <a:t>pQCD calculations can not be used in the confinement limit.</a:t>
            </a:r>
          </a:p>
          <a:p>
            <a:pPr>
              <a:lnSpc>
                <a:spcPct val="90000"/>
              </a:lnSpc>
            </a:pPr>
            <a:r>
              <a:rPr lang="en-GB" sz="2800"/>
              <a:t>MIT bag model provides a phenomenological description of confinement.</a:t>
            </a:r>
          </a:p>
          <a:p>
            <a:pPr>
              <a:lnSpc>
                <a:spcPct val="90000"/>
              </a:lnSpc>
            </a:pPr>
            <a:endParaRPr lang="en-GB"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0" y="311150"/>
            <a:ext cx="9144000" cy="534988"/>
          </a:xfrm>
        </p:spPr>
        <p:txBody>
          <a:bodyPr>
            <a:normAutofit fontScale="90000"/>
          </a:bodyPr>
          <a:lstStyle/>
          <a:p>
            <a:pPr algn="ctr"/>
            <a:r>
              <a:rPr lang="en-US" sz="4000"/>
              <a:t>Still open questions in the Standard Model</a:t>
            </a:r>
          </a:p>
        </p:txBody>
      </p:sp>
      <p:sp>
        <p:nvSpPr>
          <p:cNvPr id="166915" name="Rectangle 3"/>
          <p:cNvSpPr>
            <a:spLocks noGrp="1" noChangeArrowheads="1"/>
          </p:cNvSpPr>
          <p:nvPr>
            <p:ph type="body" idx="1"/>
          </p:nvPr>
        </p:nvSpPr>
        <p:spPr>
          <a:xfrm>
            <a:off x="1066800" y="2057400"/>
            <a:ext cx="7391400" cy="3200400"/>
          </a:xfrm>
        </p:spPr>
        <p:txBody>
          <a:bodyPr/>
          <a:lstStyle/>
          <a:p>
            <a:endParaRPr lang="en-US">
              <a:sym typeface="Symbol" pitchFamily="18" charset="2"/>
            </a:endParaRPr>
          </a:p>
        </p:txBody>
      </p:sp>
      <p:pic>
        <p:nvPicPr>
          <p:cNvPr id="166916" name="Picture 4"/>
          <p:cNvPicPr>
            <a:picLocks noChangeAspect="1" noChangeArrowheads="1"/>
          </p:cNvPicPr>
          <p:nvPr/>
        </p:nvPicPr>
        <p:blipFill>
          <a:blip r:embed="rId3"/>
          <a:srcRect t="23914" b="9866"/>
          <a:stretch>
            <a:fillRect/>
          </a:stretch>
        </p:blipFill>
        <p:spPr bwMode="auto">
          <a:xfrm>
            <a:off x="304800" y="1600200"/>
            <a:ext cx="8763000" cy="4318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0" y="152400"/>
            <a:ext cx="9144000" cy="762000"/>
          </a:xfrm>
        </p:spPr>
        <p:txBody>
          <a:bodyPr/>
          <a:lstStyle/>
          <a:p>
            <a:pPr algn="ctr"/>
            <a:r>
              <a:rPr lang="en-US"/>
              <a:t>Chirality: Why Resonances ?</a:t>
            </a:r>
          </a:p>
        </p:txBody>
      </p:sp>
      <p:graphicFrame>
        <p:nvGraphicFramePr>
          <p:cNvPr id="169987" name="Object 3"/>
          <p:cNvGraphicFramePr>
            <a:graphicFrameLocks noChangeAspect="1"/>
          </p:cNvGraphicFramePr>
          <p:nvPr>
            <p:ph sz="half" idx="1"/>
          </p:nvPr>
        </p:nvGraphicFramePr>
        <p:xfrm>
          <a:off x="2141538" y="4273550"/>
          <a:ext cx="1866900" cy="298450"/>
        </p:xfrm>
        <a:graphic>
          <a:graphicData uri="http://schemas.openxmlformats.org/presentationml/2006/ole">
            <p:oleObj spid="_x0000_s112642" name="Equation" r:id="rId4" imgW="1866600" imgH="342720" progId="Equation.3">
              <p:embed/>
            </p:oleObj>
          </a:graphicData>
        </a:graphic>
      </p:graphicFrame>
      <p:sp>
        <p:nvSpPr>
          <p:cNvPr id="169988" name="Text Box 4"/>
          <p:cNvSpPr txBox="1">
            <a:spLocks noChangeArrowheads="1"/>
          </p:cNvSpPr>
          <p:nvPr/>
        </p:nvSpPr>
        <p:spPr bwMode="auto">
          <a:xfrm>
            <a:off x="533400" y="5791200"/>
            <a:ext cx="3429000" cy="812530"/>
          </a:xfrm>
          <a:prstGeom prst="rect">
            <a:avLst/>
          </a:prstGeom>
          <a:noFill/>
          <a:ln w="9525">
            <a:noFill/>
            <a:miter lim="800000"/>
            <a:headEnd/>
            <a:tailEnd/>
          </a:ln>
          <a:effectLst/>
        </p:spPr>
        <p:txBody>
          <a:bodyPr wrap="square">
            <a:spAutoFit/>
          </a:bodyPr>
          <a:lstStyle/>
          <a:p>
            <a:r>
              <a:rPr lang="en-US" sz="1200" b="1" dirty="0"/>
              <a:t>Bubble chamber, Berkeley</a:t>
            </a:r>
          </a:p>
          <a:p>
            <a:r>
              <a:rPr lang="en-US" sz="1200" b="1" dirty="0"/>
              <a:t>M. Alston  (L.W. Alvarez) et al., Phys. Rev. </a:t>
            </a:r>
            <a:r>
              <a:rPr lang="en-US" sz="1200" b="1" dirty="0" err="1"/>
              <a:t>Lett</a:t>
            </a:r>
            <a:r>
              <a:rPr lang="en-US" sz="1200" b="1" dirty="0"/>
              <a:t>. 6 (1961) 300. </a:t>
            </a:r>
          </a:p>
        </p:txBody>
      </p:sp>
      <p:grpSp>
        <p:nvGrpSpPr>
          <p:cNvPr id="2" name="Group 5"/>
          <p:cNvGrpSpPr>
            <a:grpSpLocks/>
          </p:cNvGrpSpPr>
          <p:nvPr/>
        </p:nvGrpSpPr>
        <p:grpSpPr bwMode="auto">
          <a:xfrm>
            <a:off x="247650" y="879475"/>
            <a:ext cx="4095750" cy="3387725"/>
            <a:chOff x="259" y="654"/>
            <a:chExt cx="2580" cy="2134"/>
          </a:xfrm>
        </p:grpSpPr>
        <p:pic>
          <p:nvPicPr>
            <p:cNvPr id="169990" name="Picture 6" descr="Kstar_1961_3_eps_win"/>
            <p:cNvPicPr>
              <a:picLocks noChangeAspect="1" noChangeArrowheads="1"/>
            </p:cNvPicPr>
            <p:nvPr/>
          </p:nvPicPr>
          <p:blipFill>
            <a:blip r:embed="rId5"/>
            <a:srcRect l="11290" t="65141" r="51245" b="16121"/>
            <a:stretch>
              <a:fillRect/>
            </a:stretch>
          </p:blipFill>
          <p:spPr bwMode="auto">
            <a:xfrm>
              <a:off x="576" y="768"/>
              <a:ext cx="2160" cy="1710"/>
            </a:xfrm>
            <a:prstGeom prst="rect">
              <a:avLst/>
            </a:prstGeom>
            <a:noFill/>
          </p:spPr>
        </p:pic>
        <p:sp>
          <p:nvSpPr>
            <p:cNvPr id="169991" name="Text Box 7"/>
            <p:cNvSpPr txBox="1">
              <a:spLocks noChangeArrowheads="1"/>
            </p:cNvSpPr>
            <p:nvPr/>
          </p:nvSpPr>
          <p:spPr bwMode="auto">
            <a:xfrm>
              <a:off x="1114" y="2615"/>
              <a:ext cx="1577" cy="173"/>
            </a:xfrm>
            <a:prstGeom prst="rect">
              <a:avLst/>
            </a:prstGeom>
            <a:noFill/>
            <a:ln w="9525">
              <a:noFill/>
              <a:miter lim="800000"/>
              <a:headEnd/>
              <a:tailEnd/>
            </a:ln>
            <a:effectLst/>
          </p:spPr>
          <p:txBody>
            <a:bodyPr>
              <a:spAutoFit/>
            </a:bodyPr>
            <a:lstStyle/>
            <a:p>
              <a:r>
                <a:rPr lang="en-US" sz="1200" b="1">
                  <a:latin typeface="Arial" charset="0"/>
                </a:rPr>
                <a:t>Invariant mass (K</a:t>
              </a:r>
              <a:r>
                <a:rPr lang="en-US" sz="1200" b="1" baseline="30000">
                  <a:latin typeface="Arial" charset="0"/>
                </a:rPr>
                <a:t>0</a:t>
              </a:r>
              <a:r>
                <a:rPr lang="en-US" sz="1200" b="1">
                  <a:latin typeface="Arial" charset="0"/>
                </a:rPr>
                <a:t>+</a:t>
              </a:r>
              <a:r>
                <a:rPr lang="en-US" sz="1200" b="1">
                  <a:latin typeface="Symbol" pitchFamily="18" charset="2"/>
                </a:rPr>
                <a:t>p</a:t>
              </a:r>
              <a:r>
                <a:rPr lang="en-US" sz="1200" b="1" baseline="30000">
                  <a:latin typeface="Symbol" pitchFamily="18" charset="2"/>
                </a:rPr>
                <a:t>-</a:t>
              </a:r>
              <a:r>
                <a:rPr lang="en-US" sz="1200" b="1">
                  <a:latin typeface="Arial" charset="0"/>
                </a:rPr>
                <a:t>)  [MeV/c</a:t>
              </a:r>
              <a:r>
                <a:rPr lang="en-US" sz="1200" b="1" baseline="30000">
                  <a:latin typeface="Arial" charset="0"/>
                </a:rPr>
                <a:t>2</a:t>
              </a:r>
              <a:r>
                <a:rPr lang="en-US" sz="1200" b="1">
                  <a:latin typeface="Arial" charset="0"/>
                </a:rPr>
                <a:t>] </a:t>
              </a:r>
            </a:p>
          </p:txBody>
        </p:sp>
        <p:sp>
          <p:nvSpPr>
            <p:cNvPr id="169992" name="Rectangle 8"/>
            <p:cNvSpPr>
              <a:spLocks noChangeArrowheads="1"/>
            </p:cNvSpPr>
            <p:nvPr/>
          </p:nvSpPr>
          <p:spPr bwMode="auto">
            <a:xfrm>
              <a:off x="1200" y="846"/>
              <a:ext cx="785" cy="250"/>
            </a:xfrm>
            <a:prstGeom prst="rect">
              <a:avLst/>
            </a:prstGeom>
            <a:noFill/>
            <a:ln w="9525">
              <a:noFill/>
              <a:miter lim="800000"/>
              <a:headEnd/>
              <a:tailEnd/>
            </a:ln>
            <a:effectLst/>
          </p:spPr>
          <p:txBody>
            <a:bodyPr>
              <a:spAutoFit/>
            </a:bodyPr>
            <a:lstStyle/>
            <a:p>
              <a:r>
                <a:rPr lang="en-US" sz="2000" b="1">
                  <a:solidFill>
                    <a:srgbClr val="FF0000"/>
                  </a:solidFill>
                </a:rPr>
                <a:t>K*</a:t>
              </a:r>
              <a:r>
                <a:rPr lang="en-US" sz="2000" b="1" baseline="30000">
                  <a:solidFill>
                    <a:srgbClr val="FF0000"/>
                  </a:solidFill>
                </a:rPr>
                <a:t>-</a:t>
              </a:r>
              <a:r>
                <a:rPr lang="en-US" sz="2000" b="1">
                  <a:solidFill>
                    <a:srgbClr val="FF0000"/>
                  </a:solidFill>
                </a:rPr>
                <a:t>(892)</a:t>
              </a:r>
            </a:p>
          </p:txBody>
        </p:sp>
        <p:sp>
          <p:nvSpPr>
            <p:cNvPr id="169993" name="Text Box 9"/>
            <p:cNvSpPr txBox="1">
              <a:spLocks noChangeArrowheads="1"/>
            </p:cNvSpPr>
            <p:nvPr/>
          </p:nvSpPr>
          <p:spPr bwMode="auto">
            <a:xfrm>
              <a:off x="480" y="2465"/>
              <a:ext cx="2359" cy="164"/>
            </a:xfrm>
            <a:prstGeom prst="rect">
              <a:avLst/>
            </a:prstGeom>
            <a:noFill/>
            <a:ln w="9525">
              <a:noFill/>
              <a:miter lim="800000"/>
              <a:headEnd/>
              <a:tailEnd/>
            </a:ln>
            <a:effectLst/>
          </p:spPr>
          <p:txBody>
            <a:bodyPr>
              <a:spAutoFit/>
            </a:bodyPr>
            <a:lstStyle/>
            <a:p>
              <a:r>
                <a:rPr lang="en-US" sz="1100" b="1">
                  <a:latin typeface="Arial" charset="0"/>
                </a:rPr>
                <a:t>640     680     720     760     800      840      880     920   </a:t>
              </a:r>
            </a:p>
          </p:txBody>
        </p:sp>
        <p:sp>
          <p:nvSpPr>
            <p:cNvPr id="169994" name="Text Box 10"/>
            <p:cNvSpPr txBox="1">
              <a:spLocks noChangeArrowheads="1"/>
            </p:cNvSpPr>
            <p:nvPr/>
          </p:nvSpPr>
          <p:spPr bwMode="auto">
            <a:xfrm rot="16200000">
              <a:off x="-79" y="1136"/>
              <a:ext cx="850" cy="173"/>
            </a:xfrm>
            <a:prstGeom prst="rect">
              <a:avLst/>
            </a:prstGeom>
            <a:noFill/>
            <a:ln w="9525">
              <a:noFill/>
              <a:miter lim="800000"/>
              <a:headEnd/>
              <a:tailEnd/>
            </a:ln>
            <a:effectLst/>
          </p:spPr>
          <p:txBody>
            <a:bodyPr wrap="none">
              <a:spAutoFit/>
            </a:bodyPr>
            <a:lstStyle/>
            <a:p>
              <a:r>
                <a:rPr lang="en-US" sz="1200" b="1">
                  <a:latin typeface="Arial" charset="0"/>
                </a:rPr>
                <a:t>Number</a:t>
              </a:r>
              <a:r>
                <a:rPr lang="en-US" sz="1000" b="1">
                  <a:latin typeface="Arial" charset="0"/>
                </a:rPr>
                <a:t> of events</a:t>
              </a:r>
            </a:p>
          </p:txBody>
        </p:sp>
        <p:sp>
          <p:nvSpPr>
            <p:cNvPr id="169995" name="Text Box 11"/>
            <p:cNvSpPr txBox="1">
              <a:spLocks noChangeArrowheads="1"/>
            </p:cNvSpPr>
            <p:nvPr/>
          </p:nvSpPr>
          <p:spPr bwMode="auto">
            <a:xfrm rot="16200000">
              <a:off x="-442" y="1499"/>
              <a:ext cx="1864" cy="173"/>
            </a:xfrm>
            <a:prstGeom prst="rect">
              <a:avLst/>
            </a:prstGeom>
            <a:noFill/>
            <a:ln w="9525">
              <a:noFill/>
              <a:miter lim="800000"/>
              <a:headEnd/>
              <a:tailEnd/>
            </a:ln>
            <a:effectLst/>
          </p:spPr>
          <p:txBody>
            <a:bodyPr>
              <a:spAutoFit/>
            </a:bodyPr>
            <a:lstStyle/>
            <a:p>
              <a:r>
                <a:rPr lang="en-US" sz="1200" b="1">
                  <a:latin typeface="Arial" charset="0"/>
                </a:rPr>
                <a:t>0         2          4          6          8         10      </a:t>
              </a:r>
            </a:p>
          </p:txBody>
        </p:sp>
        <p:sp>
          <p:nvSpPr>
            <p:cNvPr id="169996" name="Rectangle 12"/>
            <p:cNvSpPr>
              <a:spLocks noChangeArrowheads="1"/>
            </p:cNvSpPr>
            <p:nvPr/>
          </p:nvSpPr>
          <p:spPr bwMode="auto">
            <a:xfrm>
              <a:off x="720" y="1108"/>
              <a:ext cx="1325" cy="768"/>
            </a:xfrm>
            <a:prstGeom prst="rect">
              <a:avLst/>
            </a:prstGeom>
            <a:solidFill>
              <a:srgbClr val="FFFF99"/>
            </a:solidFill>
            <a:ln w="9525">
              <a:solidFill>
                <a:srgbClr val="FF9900"/>
              </a:solidFill>
              <a:miter lim="800000"/>
              <a:headEnd/>
              <a:tailEnd/>
            </a:ln>
            <a:effectLst/>
          </p:spPr>
          <p:txBody>
            <a:bodyPr wrap="square">
              <a:spAutoFit/>
            </a:bodyPr>
            <a:lstStyle/>
            <a:p>
              <a:pPr algn="ctr" eaLnBrk="0" hangingPunct="0"/>
              <a:r>
                <a:rPr lang="en-GB" sz="1400" dirty="0">
                  <a:solidFill>
                    <a:srgbClr val="FF0000"/>
                  </a:solidFill>
                  <a:latin typeface="Comic Sans MS" pitchFamily="66" charset="0"/>
                </a:rPr>
                <a:t>Luis Walter Alvarez </a:t>
              </a:r>
            </a:p>
            <a:p>
              <a:pPr algn="ctr" eaLnBrk="0" hangingPunct="0"/>
              <a:r>
                <a:rPr lang="en-GB" sz="1400" dirty="0">
                  <a:solidFill>
                    <a:srgbClr val="FF0000"/>
                  </a:solidFill>
                  <a:latin typeface="Comic Sans MS" pitchFamily="66" charset="0"/>
                </a:rPr>
                <a:t>1968 Nobel Prize for </a:t>
              </a:r>
            </a:p>
            <a:p>
              <a:pPr algn="ctr" eaLnBrk="0" hangingPunct="0"/>
              <a:r>
                <a:rPr lang="en-GB" sz="1400" dirty="0">
                  <a:solidFill>
                    <a:srgbClr val="FF0000"/>
                  </a:solidFill>
                  <a:latin typeface="Comic Sans MS" pitchFamily="66" charset="0"/>
                </a:rPr>
                <a:t>“ resonance particles ” </a:t>
              </a:r>
            </a:p>
            <a:p>
              <a:pPr algn="ctr" eaLnBrk="0" hangingPunct="0"/>
              <a:r>
                <a:rPr lang="en-GB" sz="1400" dirty="0">
                  <a:solidFill>
                    <a:srgbClr val="FF0000"/>
                  </a:solidFill>
                  <a:latin typeface="Comic Sans MS" pitchFamily="66" charset="0"/>
                </a:rPr>
                <a:t>discovered 1960</a:t>
              </a:r>
            </a:p>
          </p:txBody>
        </p:sp>
      </p:grpSp>
      <p:grpSp>
        <p:nvGrpSpPr>
          <p:cNvPr id="3" name="Group 13"/>
          <p:cNvGrpSpPr>
            <a:grpSpLocks/>
          </p:cNvGrpSpPr>
          <p:nvPr/>
        </p:nvGrpSpPr>
        <p:grpSpPr bwMode="auto">
          <a:xfrm>
            <a:off x="381000" y="4648200"/>
            <a:ext cx="3962400" cy="1096963"/>
            <a:chOff x="432" y="3072"/>
            <a:chExt cx="1968" cy="691"/>
          </a:xfrm>
        </p:grpSpPr>
        <p:sp>
          <p:nvSpPr>
            <p:cNvPr id="169998" name="Text Box 14"/>
            <p:cNvSpPr txBox="1">
              <a:spLocks noChangeArrowheads="1"/>
            </p:cNvSpPr>
            <p:nvPr/>
          </p:nvSpPr>
          <p:spPr bwMode="auto">
            <a:xfrm>
              <a:off x="432" y="3072"/>
              <a:ext cx="1968" cy="691"/>
            </a:xfrm>
            <a:prstGeom prst="rect">
              <a:avLst/>
            </a:prstGeom>
            <a:solidFill>
              <a:schemeClr val="bg1"/>
            </a:solidFill>
            <a:ln w="9525">
              <a:noFill/>
              <a:miter lim="800000"/>
              <a:headEnd/>
              <a:tailEnd/>
            </a:ln>
            <a:effectLst/>
          </p:spPr>
          <p:txBody>
            <a:bodyPr>
              <a:spAutoFit/>
            </a:bodyPr>
            <a:lstStyle/>
            <a:p>
              <a:r>
                <a:rPr lang="en-US" sz="1800" u="sng"/>
                <a:t>K*  from K</a:t>
              </a:r>
              <a:r>
                <a:rPr lang="en-US" sz="1800" u="sng" baseline="30000"/>
                <a:t>-</a:t>
              </a:r>
              <a:r>
                <a:rPr lang="en-US" sz="1800" u="sng"/>
                <a:t>+p collision system</a:t>
              </a:r>
            </a:p>
            <a:p>
              <a:endParaRPr lang="en-US" b="1"/>
            </a:p>
            <a:p>
              <a:endParaRPr lang="en-US" b="1"/>
            </a:p>
          </p:txBody>
        </p:sp>
        <p:grpSp>
          <p:nvGrpSpPr>
            <p:cNvPr id="4" name="Group 15"/>
            <p:cNvGrpSpPr>
              <a:grpSpLocks/>
            </p:cNvGrpSpPr>
            <p:nvPr/>
          </p:nvGrpSpPr>
          <p:grpSpPr bwMode="auto">
            <a:xfrm>
              <a:off x="624" y="3264"/>
              <a:ext cx="1469" cy="471"/>
              <a:chOff x="912" y="1024"/>
              <a:chExt cx="1469" cy="471"/>
            </a:xfrm>
          </p:grpSpPr>
          <p:sp>
            <p:nvSpPr>
              <p:cNvPr id="170000" name="Rectangle 16"/>
              <p:cNvSpPr>
                <a:spLocks noChangeArrowheads="1"/>
              </p:cNvSpPr>
              <p:nvPr/>
            </p:nvSpPr>
            <p:spPr bwMode="auto">
              <a:xfrm>
                <a:off x="912" y="1024"/>
                <a:ext cx="1149" cy="231"/>
              </a:xfrm>
              <a:prstGeom prst="rect">
                <a:avLst/>
              </a:prstGeom>
              <a:noFill/>
              <a:ln w="9525">
                <a:noFill/>
                <a:miter lim="800000"/>
                <a:headEnd/>
                <a:tailEnd/>
              </a:ln>
              <a:effectLst/>
            </p:spPr>
            <p:txBody>
              <a:bodyPr wrap="none">
                <a:spAutoFit/>
              </a:bodyPr>
              <a:lstStyle/>
              <a:p>
                <a:pPr>
                  <a:buFont typeface="Symbol" pitchFamily="18" charset="2"/>
                  <a:buNone/>
                </a:pPr>
                <a:r>
                  <a:rPr lang="en-US" sz="1800"/>
                  <a:t> K</a:t>
                </a:r>
                <a:r>
                  <a:rPr lang="en-US" sz="1800" baseline="30000">
                    <a:latin typeface="Symbol" pitchFamily="18" charset="2"/>
                  </a:rPr>
                  <a:t>- </a:t>
                </a:r>
                <a:r>
                  <a:rPr lang="en-US" sz="1800">
                    <a:latin typeface="Symbol" pitchFamily="18" charset="2"/>
                  </a:rPr>
                  <a:t>+</a:t>
                </a:r>
                <a:r>
                  <a:rPr lang="en-US" sz="1800" baseline="30000">
                    <a:latin typeface="Symbol" pitchFamily="18" charset="2"/>
                  </a:rPr>
                  <a:t> </a:t>
                </a:r>
                <a:r>
                  <a:rPr lang="en-US" sz="1800"/>
                  <a:t>p </a:t>
                </a:r>
                <a:r>
                  <a:rPr lang="en-US" sz="1800">
                    <a:latin typeface="Symbol" pitchFamily="18" charset="2"/>
                    <a:sym typeface="Wingdings" pitchFamily="2" charset="2"/>
                  </a:rPr>
                  <a:t></a:t>
                </a:r>
                <a:r>
                  <a:rPr lang="en-US" sz="1800"/>
                  <a:t> </a:t>
                </a:r>
                <a:r>
                  <a:rPr lang="en-US" sz="1800">
                    <a:latin typeface="Symbol" pitchFamily="18" charset="2"/>
                  </a:rPr>
                  <a:t> K</a:t>
                </a:r>
                <a:r>
                  <a:rPr lang="en-US" sz="1800" baseline="30000">
                    <a:latin typeface="Symbol" pitchFamily="18" charset="2"/>
                  </a:rPr>
                  <a:t>*-</a:t>
                </a:r>
                <a:r>
                  <a:rPr lang="en-US" sz="1800">
                    <a:latin typeface="Symbol" pitchFamily="18" charset="2"/>
                  </a:rPr>
                  <a:t>+ </a:t>
                </a:r>
                <a:r>
                  <a:rPr lang="en-US" sz="1800"/>
                  <a:t>p</a:t>
                </a:r>
                <a:endParaRPr lang="en-US" sz="1800" baseline="30000">
                  <a:latin typeface="Symbol" pitchFamily="18" charset="2"/>
                  <a:sym typeface="Wingdings" pitchFamily="2" charset="2"/>
                </a:endParaRPr>
              </a:p>
            </p:txBody>
          </p:sp>
          <p:sp>
            <p:nvSpPr>
              <p:cNvPr id="170001" name="Rectangle 17"/>
              <p:cNvSpPr>
                <a:spLocks noChangeArrowheads="1"/>
              </p:cNvSpPr>
              <p:nvPr/>
            </p:nvSpPr>
            <p:spPr bwMode="auto">
              <a:xfrm>
                <a:off x="1630" y="1264"/>
                <a:ext cx="751" cy="231"/>
              </a:xfrm>
              <a:prstGeom prst="rect">
                <a:avLst/>
              </a:prstGeom>
              <a:noFill/>
              <a:ln w="9525">
                <a:noFill/>
                <a:miter lim="800000"/>
                <a:headEnd/>
                <a:tailEnd/>
              </a:ln>
              <a:effectLst/>
            </p:spPr>
            <p:txBody>
              <a:bodyPr wrap="none">
                <a:spAutoFit/>
              </a:bodyPr>
              <a:lstStyle/>
              <a:p>
                <a:pPr>
                  <a:buFont typeface="Symbol" pitchFamily="18" charset="2"/>
                  <a:buNone/>
                </a:pPr>
                <a:r>
                  <a:rPr lang="en-US" sz="1800"/>
                  <a:t> </a:t>
                </a:r>
                <a:r>
                  <a:rPr lang="en-US" sz="1800">
                    <a:sym typeface="Wingdings 3" pitchFamily="18" charset="2"/>
                  </a:rPr>
                  <a:t>   </a:t>
                </a:r>
                <a:r>
                  <a:rPr lang="en-US" sz="1800"/>
                  <a:t>K</a:t>
                </a:r>
                <a:r>
                  <a:rPr lang="en-US" sz="1800" baseline="30000">
                    <a:latin typeface="Symbol" pitchFamily="18" charset="2"/>
                  </a:rPr>
                  <a:t>0 </a:t>
                </a:r>
                <a:r>
                  <a:rPr lang="en-US" sz="1800">
                    <a:latin typeface="Symbol" pitchFamily="18" charset="2"/>
                  </a:rPr>
                  <a:t>+</a:t>
                </a:r>
                <a:r>
                  <a:rPr lang="en-US" sz="1800" baseline="30000">
                    <a:latin typeface="Symbol" pitchFamily="18" charset="2"/>
                  </a:rPr>
                  <a:t> </a:t>
                </a:r>
                <a:r>
                  <a:rPr lang="en-US" sz="1800">
                    <a:latin typeface="Symbol" pitchFamily="18" charset="2"/>
                  </a:rPr>
                  <a:t>p</a:t>
                </a:r>
                <a:r>
                  <a:rPr lang="en-US" sz="1800" baseline="30000">
                    <a:latin typeface="Symbol" pitchFamily="18" charset="2"/>
                  </a:rPr>
                  <a:t>-</a:t>
                </a:r>
              </a:p>
            </p:txBody>
          </p:sp>
        </p:grpSp>
      </p:grpSp>
      <p:grpSp>
        <p:nvGrpSpPr>
          <p:cNvPr id="5" name="Group 18"/>
          <p:cNvGrpSpPr>
            <a:grpSpLocks/>
          </p:cNvGrpSpPr>
          <p:nvPr/>
        </p:nvGrpSpPr>
        <p:grpSpPr bwMode="auto">
          <a:xfrm>
            <a:off x="4343400" y="914400"/>
            <a:ext cx="4572000" cy="5791200"/>
            <a:chOff x="2784" y="768"/>
            <a:chExt cx="2880" cy="2570"/>
          </a:xfrm>
        </p:grpSpPr>
        <p:sp>
          <p:nvSpPr>
            <p:cNvPr id="170003" name="Text Box 19"/>
            <p:cNvSpPr txBox="1">
              <a:spLocks noChangeArrowheads="1"/>
            </p:cNvSpPr>
            <p:nvPr/>
          </p:nvSpPr>
          <p:spPr bwMode="auto">
            <a:xfrm>
              <a:off x="2784" y="768"/>
              <a:ext cx="2880" cy="2570"/>
            </a:xfrm>
            <a:prstGeom prst="rect">
              <a:avLst/>
            </a:prstGeom>
            <a:solidFill>
              <a:srgbClr val="CDE6FF"/>
            </a:solidFill>
            <a:ln w="9525">
              <a:noFill/>
              <a:miter lim="800000"/>
              <a:headEnd/>
              <a:tailEnd/>
            </a:ln>
            <a:effectLst/>
          </p:spPr>
          <p:txBody>
            <a:bodyPr>
              <a:spAutoFit/>
            </a:bodyPr>
            <a:lstStyle/>
            <a:p>
              <a:r>
                <a:rPr lang="en-US" sz="1600" dirty="0">
                  <a:latin typeface="Comic Sans MS" pitchFamily="66" charset="0"/>
                </a:rPr>
                <a:t> </a:t>
              </a:r>
              <a:r>
                <a:rPr lang="en-US" sz="1800" b="1" u="sng" dirty="0">
                  <a:latin typeface="Comic Sans MS" pitchFamily="66" charset="0"/>
                </a:rPr>
                <a:t>Resonances are:</a:t>
              </a:r>
              <a:r>
                <a:rPr lang="en-US" sz="1800" dirty="0">
                  <a:latin typeface="Comic Sans MS" pitchFamily="66" charset="0"/>
                </a:rPr>
                <a:t> </a:t>
              </a:r>
            </a:p>
            <a:p>
              <a:pPr lvl="4"/>
              <a:endParaRPr lang="en-US" sz="800" dirty="0">
                <a:latin typeface="Comic Sans MS" pitchFamily="66" charset="0"/>
              </a:endParaRPr>
            </a:p>
            <a:p>
              <a:pPr>
                <a:buFontTx/>
                <a:buChar char="•"/>
              </a:pPr>
              <a:r>
                <a:rPr lang="en-US" sz="1600" dirty="0">
                  <a:latin typeface="Comic Sans MS" pitchFamily="66" charset="0"/>
                </a:rPr>
                <a:t> Excited state of a ground state particle.</a:t>
              </a:r>
            </a:p>
            <a:p>
              <a:pPr>
                <a:buFontTx/>
                <a:buChar char="•"/>
              </a:pPr>
              <a:r>
                <a:rPr lang="en-US" sz="1600" dirty="0">
                  <a:latin typeface="Comic Sans MS" pitchFamily="66" charset="0"/>
                </a:rPr>
                <a:t> With higher mass but same quark content.</a:t>
              </a:r>
            </a:p>
            <a:p>
              <a:pPr>
                <a:buFontTx/>
                <a:buChar char="•"/>
              </a:pPr>
              <a:r>
                <a:rPr lang="en-US" sz="1600" dirty="0">
                  <a:latin typeface="Comic Sans MS" pitchFamily="66" charset="0"/>
                </a:rPr>
                <a:t> Decay strongly </a:t>
              </a:r>
              <a:r>
                <a:rPr lang="en-US" sz="1600" dirty="0">
                  <a:latin typeface="Comic Sans MS" pitchFamily="66" charset="0"/>
                  <a:sym typeface="Wingdings" pitchFamily="2" charset="2"/>
                </a:rPr>
                <a:t> short life time </a:t>
              </a:r>
            </a:p>
            <a:p>
              <a:r>
                <a:rPr lang="en-US" sz="1600" dirty="0">
                  <a:latin typeface="Comic Sans MS" pitchFamily="66" charset="0"/>
                  <a:sym typeface="Wingdings" pitchFamily="2" charset="2"/>
                </a:rPr>
                <a:t>   (~10</a:t>
              </a:r>
              <a:r>
                <a:rPr lang="en-US" sz="1600" baseline="30000" dirty="0">
                  <a:latin typeface="Comic Sans MS" pitchFamily="66" charset="0"/>
                  <a:sym typeface="Wingdings" pitchFamily="2" charset="2"/>
                </a:rPr>
                <a:t>-23</a:t>
              </a:r>
              <a:r>
                <a:rPr lang="en-US" sz="1600" dirty="0">
                  <a:latin typeface="Comic Sans MS" pitchFamily="66" charset="0"/>
                  <a:sym typeface="Wingdings" pitchFamily="2" charset="2"/>
                </a:rPr>
                <a:t> seconds = few fm/c )</a:t>
              </a:r>
              <a:r>
                <a:rPr lang="en-US" sz="1600" dirty="0">
                  <a:latin typeface="Comic Sans MS" pitchFamily="66" charset="0"/>
                </a:rPr>
                <a:t>,  </a:t>
              </a:r>
            </a:p>
            <a:p>
              <a:r>
                <a:rPr lang="en-US" sz="1600" dirty="0">
                  <a:latin typeface="Comic Sans MS" pitchFamily="66" charset="0"/>
                </a:rPr>
                <a:t>   width </a:t>
              </a:r>
              <a:r>
                <a:rPr lang="en-US" sz="1600" dirty="0">
                  <a:latin typeface="Comic Sans MS" pitchFamily="66" charset="0"/>
                  <a:sym typeface="Symbol" pitchFamily="18" charset="2"/>
                </a:rPr>
                <a:t>=</a:t>
              </a:r>
              <a:r>
                <a:rPr lang="en-US" sz="1600" dirty="0">
                  <a:latin typeface="Comic Sans MS" pitchFamily="66" charset="0"/>
                </a:rPr>
                <a:t> natural spread in energy: </a:t>
              </a:r>
              <a:r>
                <a:rPr lang="en-US" sz="1600" b="1" dirty="0">
                  <a:latin typeface="Comic Sans MS" pitchFamily="66" charset="0"/>
                  <a:sym typeface="Symbol" pitchFamily="18" charset="2"/>
                </a:rPr>
                <a:t></a:t>
              </a:r>
              <a:r>
                <a:rPr lang="en-US" sz="1600" dirty="0">
                  <a:latin typeface="Comic Sans MS" pitchFamily="66" charset="0"/>
                  <a:sym typeface="Symbol" pitchFamily="18" charset="2"/>
                </a:rPr>
                <a:t> = h/t</a:t>
              </a:r>
              <a:r>
                <a:rPr lang="en-US" sz="1600" dirty="0">
                  <a:latin typeface="Comic Sans MS" pitchFamily="66" charset="0"/>
                </a:rPr>
                <a:t>.</a:t>
              </a:r>
            </a:p>
            <a:p>
              <a:r>
                <a:rPr lang="en-US" sz="1600" dirty="0">
                  <a:latin typeface="Comic Sans MS" pitchFamily="66" charset="0"/>
                </a:rPr>
                <a:t>                </a:t>
              </a:r>
              <a:r>
                <a:rPr lang="en-US" sz="1600" dirty="0" err="1">
                  <a:latin typeface="Comic Sans MS" pitchFamily="66" charset="0"/>
                </a:rPr>
                <a:t>Breit</a:t>
              </a:r>
              <a:r>
                <a:rPr lang="en-US" sz="1600" dirty="0">
                  <a:latin typeface="Comic Sans MS" pitchFamily="66" charset="0"/>
                </a:rPr>
                <a:t>-Wigner shape</a:t>
              </a:r>
            </a:p>
            <a:p>
              <a:endParaRPr lang="en-US" sz="1600" dirty="0">
                <a:latin typeface="Comic Sans MS" pitchFamily="66" charset="0"/>
              </a:endParaRPr>
            </a:p>
            <a:p>
              <a:pPr>
                <a:buFontTx/>
                <a:buChar char="•"/>
              </a:pPr>
              <a:r>
                <a:rPr lang="en-US" sz="1600" dirty="0">
                  <a:latin typeface="Comic Sans MS" pitchFamily="66" charset="0"/>
                </a:rPr>
                <a:t> Broad states with finite </a:t>
              </a:r>
              <a:r>
                <a:rPr lang="en-US" sz="1600" dirty="0">
                  <a:latin typeface="Comic Sans MS" pitchFamily="66" charset="0"/>
                  <a:sym typeface="Symbol" pitchFamily="18" charset="2"/>
                </a:rPr>
                <a:t> </a:t>
              </a:r>
              <a:r>
                <a:rPr lang="en-US" sz="1600" dirty="0">
                  <a:latin typeface="Comic Sans MS" pitchFamily="66" charset="0"/>
                </a:rPr>
                <a:t>and </a:t>
              </a:r>
              <a:r>
                <a:rPr lang="en-US" sz="1600" dirty="0">
                  <a:latin typeface="Comic Sans MS" pitchFamily="66" charset="0"/>
                  <a:sym typeface="Symbol" pitchFamily="18" charset="2"/>
                </a:rPr>
                <a:t>t, </a:t>
              </a:r>
            </a:p>
            <a:p>
              <a:r>
                <a:rPr lang="en-US" sz="1600" dirty="0">
                  <a:latin typeface="Comic Sans MS" pitchFamily="66" charset="0"/>
                </a:rPr>
                <a:t>   which can be formed by collisions between </a:t>
              </a:r>
            </a:p>
            <a:p>
              <a:r>
                <a:rPr lang="en-US" sz="1600" dirty="0">
                  <a:latin typeface="Comic Sans MS" pitchFamily="66" charset="0"/>
                </a:rPr>
                <a:t>   the particles into which they decay.</a:t>
              </a:r>
            </a:p>
            <a:p>
              <a:endParaRPr lang="en-US" sz="1800" dirty="0">
                <a:latin typeface="Comic Sans MS" pitchFamily="66" charset="0"/>
              </a:endParaRPr>
            </a:p>
            <a:p>
              <a:r>
                <a:rPr lang="en-US" sz="1800" b="1" u="sng" dirty="0">
                  <a:latin typeface="Comic Sans MS" pitchFamily="66" charset="0"/>
                </a:rPr>
                <a:t>Why Resonances?:</a:t>
              </a:r>
            </a:p>
            <a:p>
              <a:pPr>
                <a:buFontTx/>
                <a:buChar char="•"/>
              </a:pPr>
              <a:r>
                <a:rPr lang="en-US" sz="1600" dirty="0">
                  <a:latin typeface="Comic Sans MS" pitchFamily="66" charset="0"/>
                </a:rPr>
                <a:t> Surrounding nuclear medium may change </a:t>
              </a:r>
            </a:p>
            <a:p>
              <a:r>
                <a:rPr lang="en-US" sz="1600" dirty="0">
                  <a:latin typeface="Comic Sans MS" pitchFamily="66" charset="0"/>
                </a:rPr>
                <a:t>   resonance properties</a:t>
              </a:r>
            </a:p>
            <a:p>
              <a:pPr>
                <a:buFontTx/>
                <a:buChar char="•"/>
              </a:pPr>
              <a:r>
                <a:rPr lang="en-US" sz="1600" dirty="0">
                  <a:latin typeface="Comic Sans MS" pitchFamily="66" charset="0"/>
                </a:rPr>
                <a:t> </a:t>
              </a:r>
              <a:r>
                <a:rPr lang="en-US" sz="1600" dirty="0" err="1">
                  <a:latin typeface="Comic Sans MS" pitchFamily="66" charset="0"/>
                </a:rPr>
                <a:t>Chiral</a:t>
              </a:r>
              <a:r>
                <a:rPr lang="en-US" sz="1600" dirty="0">
                  <a:latin typeface="Comic Sans MS" pitchFamily="66" charset="0"/>
                </a:rPr>
                <a:t> symmetry breaking:</a:t>
              </a:r>
            </a:p>
            <a:p>
              <a:r>
                <a:rPr lang="en-US" sz="1600" dirty="0">
                  <a:latin typeface="Comic Sans MS" pitchFamily="66" charset="0"/>
                </a:rPr>
                <a:t>  Dropping mass -&gt; width, branching ratio</a:t>
              </a:r>
            </a:p>
          </p:txBody>
        </p:sp>
        <p:sp>
          <p:nvSpPr>
            <p:cNvPr id="170004" name="Line 20"/>
            <p:cNvSpPr>
              <a:spLocks noChangeShapeType="1"/>
            </p:cNvSpPr>
            <p:nvPr/>
          </p:nvSpPr>
          <p:spPr bwMode="auto">
            <a:xfrm>
              <a:off x="5166" y="1705"/>
              <a:ext cx="54" cy="0"/>
            </a:xfrm>
            <a:prstGeom prst="line">
              <a:avLst/>
            </a:prstGeom>
            <a:noFill/>
            <a:ln w="25400">
              <a:solidFill>
                <a:schemeClr val="tx1"/>
              </a:solidFill>
              <a:miter lim="800000"/>
              <a:headEnd/>
              <a:tailEnd/>
            </a:ln>
            <a:effectLst/>
          </p:spPr>
          <p:txBody>
            <a:bodyPr wrap="none"/>
            <a:lstStyle/>
            <a:p>
              <a:endParaRPr lang="en-US"/>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066800" y="609600"/>
            <a:ext cx="7772400" cy="685800"/>
          </a:xfrm>
          <a:noFill/>
        </p:spPr>
        <p:txBody>
          <a:bodyPr/>
          <a:lstStyle/>
          <a:p>
            <a:r>
              <a:rPr lang="en-GB">
                <a:solidFill>
                  <a:schemeClr val="tx1"/>
                </a:solidFill>
                <a:sym typeface="Symbol" pitchFamily="18" charset="2"/>
              </a:rPr>
              <a:t>Strange resonances in medium</a:t>
            </a:r>
            <a:endParaRPr lang="en-GB">
              <a:solidFill>
                <a:schemeClr val="tx1"/>
              </a:solidFill>
            </a:endParaRPr>
          </a:p>
        </p:txBody>
      </p:sp>
      <p:pic>
        <p:nvPicPr>
          <p:cNvPr id="168963" name="Picture 3" descr="mediumtest4_web"/>
          <p:cNvPicPr>
            <a:picLocks noChangeAspect="1" noChangeArrowheads="1"/>
          </p:cNvPicPr>
          <p:nvPr/>
        </p:nvPicPr>
        <p:blipFill>
          <a:blip r:embed="rId2"/>
          <a:srcRect l="32539" t="29207" r="-793"/>
          <a:stretch>
            <a:fillRect/>
          </a:stretch>
        </p:blipFill>
        <p:spPr bwMode="auto">
          <a:xfrm>
            <a:off x="703263" y="1295400"/>
            <a:ext cx="6051550" cy="4246563"/>
          </a:xfrm>
          <a:prstGeom prst="rect">
            <a:avLst/>
          </a:prstGeom>
          <a:noFill/>
        </p:spPr>
      </p:pic>
      <p:sp>
        <p:nvSpPr>
          <p:cNvPr id="168964" name="Text Box 4"/>
          <p:cNvSpPr txBox="1">
            <a:spLocks noChangeArrowheads="1"/>
          </p:cNvSpPr>
          <p:nvPr/>
        </p:nvSpPr>
        <p:spPr bwMode="auto">
          <a:xfrm>
            <a:off x="6172200" y="1676400"/>
            <a:ext cx="2674938" cy="1219200"/>
          </a:xfrm>
          <a:prstGeom prst="rect">
            <a:avLst/>
          </a:prstGeom>
          <a:noFill/>
          <a:ln w="9525">
            <a:solidFill>
              <a:srgbClr val="008080"/>
            </a:solidFill>
            <a:miter lim="800000"/>
            <a:headEnd/>
            <a:tailEnd/>
          </a:ln>
          <a:effectLst/>
        </p:spPr>
        <p:txBody>
          <a:bodyPr wrap="square">
            <a:spAutoFit/>
          </a:bodyPr>
          <a:lstStyle/>
          <a:p>
            <a:pPr eaLnBrk="0" hangingPunct="0"/>
            <a:r>
              <a:rPr lang="en-US" sz="1800" b="1" dirty="0"/>
              <a:t>Short life time </a:t>
            </a:r>
            <a:r>
              <a:rPr lang="en-US" sz="1800" b="1" dirty="0">
                <a:sym typeface="Symbol" pitchFamily="18" charset="2"/>
              </a:rPr>
              <a:t>[fm/c]</a:t>
            </a:r>
            <a:endParaRPr lang="en-US" sz="1800" b="1" dirty="0"/>
          </a:p>
          <a:p>
            <a:pPr eaLnBrk="0" hangingPunct="0">
              <a:buFont typeface="Symbol" pitchFamily="18" charset="2"/>
              <a:buNone/>
            </a:pPr>
            <a:r>
              <a:rPr lang="en-US" sz="1800" b="1" dirty="0">
                <a:sym typeface="Symbol" pitchFamily="18" charset="2"/>
              </a:rPr>
              <a:t> </a:t>
            </a:r>
            <a:r>
              <a:rPr lang="en-US" sz="1800" b="1" dirty="0"/>
              <a:t>K* &lt; </a:t>
            </a:r>
            <a:r>
              <a:rPr lang="en-US" sz="1800" b="1" dirty="0">
                <a:sym typeface="Symbol" pitchFamily="18" charset="2"/>
              </a:rPr>
              <a:t>*&lt; (1520) &lt; </a:t>
            </a:r>
          </a:p>
          <a:p>
            <a:pPr eaLnBrk="0" hangingPunct="0">
              <a:buFont typeface="Symbol" pitchFamily="18" charset="2"/>
              <a:buNone/>
            </a:pPr>
            <a:r>
              <a:rPr lang="en-US" sz="1800" b="1" dirty="0">
                <a:sym typeface="Symbol" pitchFamily="18" charset="2"/>
              </a:rPr>
              <a:t>4     &lt; 6  &lt;     13      &lt; 40 </a:t>
            </a:r>
          </a:p>
        </p:txBody>
      </p:sp>
      <p:sp>
        <p:nvSpPr>
          <p:cNvPr id="168965" name="Text Box 5"/>
          <p:cNvSpPr txBox="1">
            <a:spLocks noChangeArrowheads="1"/>
          </p:cNvSpPr>
          <p:nvPr/>
        </p:nvSpPr>
        <p:spPr bwMode="auto">
          <a:xfrm>
            <a:off x="533400" y="5486400"/>
            <a:ext cx="3505200" cy="812530"/>
          </a:xfrm>
          <a:prstGeom prst="rect">
            <a:avLst/>
          </a:prstGeom>
          <a:noFill/>
          <a:ln w="9525">
            <a:noFill/>
            <a:miter lim="800000"/>
            <a:headEnd/>
            <a:tailEnd/>
          </a:ln>
          <a:effectLst/>
        </p:spPr>
        <p:txBody>
          <a:bodyPr wrap="square">
            <a:spAutoFit/>
          </a:bodyPr>
          <a:lstStyle/>
          <a:p>
            <a:pPr eaLnBrk="0" hangingPunct="0"/>
            <a:r>
              <a:rPr lang="en-US" sz="1800" dirty="0">
                <a:solidFill>
                  <a:srgbClr val="FF0000"/>
                </a:solidFill>
              </a:rPr>
              <a:t>Red:  before chemical freeze out</a:t>
            </a:r>
          </a:p>
          <a:p>
            <a:pPr eaLnBrk="0" hangingPunct="0"/>
            <a:r>
              <a:rPr lang="en-US" sz="1800" dirty="0">
                <a:solidFill>
                  <a:srgbClr val="0000FF"/>
                </a:solidFill>
              </a:rPr>
              <a:t>Blue: after chemical freeze out</a:t>
            </a:r>
          </a:p>
        </p:txBody>
      </p:sp>
      <p:sp>
        <p:nvSpPr>
          <p:cNvPr id="168966" name="Text Box 6"/>
          <p:cNvSpPr txBox="1">
            <a:spLocks noChangeArrowheads="1"/>
          </p:cNvSpPr>
          <p:nvPr/>
        </p:nvSpPr>
        <p:spPr bwMode="auto">
          <a:xfrm>
            <a:off x="4267200" y="5486400"/>
            <a:ext cx="4419600" cy="1219200"/>
          </a:xfrm>
          <a:prstGeom prst="rect">
            <a:avLst/>
          </a:prstGeom>
          <a:noFill/>
          <a:ln w="9525">
            <a:solidFill>
              <a:srgbClr val="FF6600"/>
            </a:solidFill>
            <a:miter lim="800000"/>
            <a:headEnd/>
            <a:tailEnd/>
          </a:ln>
          <a:effectLst/>
        </p:spPr>
        <p:txBody>
          <a:bodyPr wrap="square">
            <a:spAutoFit/>
          </a:bodyPr>
          <a:lstStyle/>
          <a:p>
            <a:pPr eaLnBrk="0" hangingPunct="0"/>
            <a:r>
              <a:rPr lang="en-US" sz="1800" dirty="0">
                <a:sym typeface="Symbol" pitchFamily="18" charset="2"/>
              </a:rPr>
              <a:t>Medium effects on resonance and their decay products before (inelastic) and after chemical freeze out (elastic).</a:t>
            </a:r>
          </a:p>
        </p:txBody>
      </p:sp>
      <p:sp>
        <p:nvSpPr>
          <p:cNvPr id="168967" name="Text Box 7"/>
          <p:cNvSpPr txBox="1">
            <a:spLocks noChangeArrowheads="1"/>
          </p:cNvSpPr>
          <p:nvPr/>
        </p:nvSpPr>
        <p:spPr bwMode="auto">
          <a:xfrm>
            <a:off x="6248400" y="4343400"/>
            <a:ext cx="2681288" cy="946150"/>
          </a:xfrm>
          <a:prstGeom prst="rect">
            <a:avLst/>
          </a:prstGeom>
          <a:noFill/>
          <a:ln w="12700" cap="sq">
            <a:noFill/>
            <a:miter lim="800000"/>
            <a:headEnd type="none" w="sm" len="sm"/>
            <a:tailEnd type="none" w="sm" len="sm"/>
          </a:ln>
          <a:effectLst/>
        </p:spPr>
        <p:txBody>
          <a:bodyPr wrap="none">
            <a:spAutoFit/>
          </a:bodyPr>
          <a:lstStyle/>
          <a:p>
            <a:r>
              <a:rPr lang="en-US" sz="2800" b="1">
                <a:solidFill>
                  <a:schemeClr val="accent1"/>
                </a:solidFill>
              </a:rPr>
              <a:t>Rescattering vs. </a:t>
            </a:r>
          </a:p>
          <a:p>
            <a:r>
              <a:rPr lang="en-US" sz="2800" b="1">
                <a:solidFill>
                  <a:schemeClr val="accent1"/>
                </a:solidFill>
              </a:rPr>
              <a:t>Regeneration ?</a:t>
            </a:r>
          </a:p>
        </p:txBody>
      </p:sp>
      <p:pic>
        <p:nvPicPr>
          <p:cNvPr id="168968" name="Picture 8" descr="nxu_rhicuser03_11may03_35"/>
          <p:cNvPicPr>
            <a:picLocks noChangeAspect="1" noChangeArrowheads="1"/>
          </p:cNvPicPr>
          <p:nvPr/>
        </p:nvPicPr>
        <p:blipFill>
          <a:blip r:embed="rId3" cstate="print"/>
          <a:srcRect l="73000" t="15804" r="3000" b="42819"/>
          <a:stretch>
            <a:fillRect/>
          </a:stretch>
        </p:blipFill>
        <p:spPr bwMode="auto">
          <a:xfrm>
            <a:off x="2667000" y="2133600"/>
            <a:ext cx="2362200" cy="2438400"/>
          </a:xfrm>
          <a:prstGeom prst="rect">
            <a:avLst/>
          </a:prstGeom>
          <a:noFill/>
        </p:spPr>
      </p:pic>
      <p:pic>
        <p:nvPicPr>
          <p:cNvPr id="168969" name="Picture 9" descr="nxu_rhicuser03_11may03_35"/>
          <p:cNvPicPr>
            <a:picLocks noChangeAspect="1" noChangeArrowheads="1"/>
          </p:cNvPicPr>
          <p:nvPr/>
        </p:nvPicPr>
        <p:blipFill>
          <a:blip r:embed="rId4" cstate="print"/>
          <a:srcRect l="35001" t="52008" r="33000" b="6615"/>
          <a:stretch>
            <a:fillRect/>
          </a:stretch>
        </p:blipFill>
        <p:spPr bwMode="auto">
          <a:xfrm>
            <a:off x="2667000" y="2133600"/>
            <a:ext cx="2362200" cy="2438400"/>
          </a:xfrm>
          <a:prstGeom prst="rect">
            <a:avLst/>
          </a:prstGeom>
          <a:noFill/>
        </p:spPr>
      </p:pic>
      <p:pic>
        <p:nvPicPr>
          <p:cNvPr id="168970" name="Picture 10" descr="nxu_rhicuser03_11may03_35"/>
          <p:cNvPicPr>
            <a:picLocks noChangeAspect="1" noChangeArrowheads="1"/>
          </p:cNvPicPr>
          <p:nvPr/>
        </p:nvPicPr>
        <p:blipFill>
          <a:blip r:embed="rId5" cstate="print"/>
          <a:srcRect t="53302" r="66000" b="13080"/>
          <a:stretch>
            <a:fillRect/>
          </a:stretch>
        </p:blipFill>
        <p:spPr bwMode="auto">
          <a:xfrm>
            <a:off x="2438400" y="2057400"/>
            <a:ext cx="26670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8968"/>
                                        </p:tgtEl>
                                        <p:attrNameLst>
                                          <p:attrName>style.visibility</p:attrName>
                                        </p:attrNameLst>
                                      </p:cBhvr>
                                      <p:to>
                                        <p:strVal val="visible"/>
                                      </p:to>
                                    </p:set>
                                    <p:animEffect transition="in" filter="dissolve">
                                      <p:cBhvr>
                                        <p:cTn id="7" dur="500"/>
                                        <p:tgtEl>
                                          <p:spTgt spid="1689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8969"/>
                                        </p:tgtEl>
                                        <p:attrNameLst>
                                          <p:attrName>style.visibility</p:attrName>
                                        </p:attrNameLst>
                                      </p:cBhvr>
                                      <p:to>
                                        <p:strVal val="visible"/>
                                      </p:to>
                                    </p:set>
                                    <p:animEffect transition="in" filter="dissolve">
                                      <p:cBhvr>
                                        <p:cTn id="12" dur="500"/>
                                        <p:tgtEl>
                                          <p:spTgt spid="1689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8970"/>
                                        </p:tgtEl>
                                        <p:attrNameLst>
                                          <p:attrName>style.visibility</p:attrName>
                                        </p:attrNameLst>
                                      </p:cBhvr>
                                      <p:to>
                                        <p:strVal val="visible"/>
                                      </p:to>
                                    </p:set>
                                    <p:animEffect transition="in" filter="dissolve">
                                      <p:cBhvr>
                                        <p:cTn id="17" dur="500"/>
                                        <p:tgtEl>
                                          <p:spTgt spid="168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28600" y="990600"/>
            <a:ext cx="8458200" cy="5257800"/>
          </a:xfrm>
        </p:spPr>
        <p:txBody>
          <a:bodyPr/>
          <a:lstStyle/>
          <a:p>
            <a:pPr marL="609600" indent="-609600"/>
            <a:r>
              <a:rPr lang="en-GB" sz="1800" dirty="0" err="1"/>
              <a:t>Dilepton</a:t>
            </a:r>
            <a:r>
              <a:rPr lang="en-GB" sz="1800" dirty="0"/>
              <a:t> production in the QGP</a:t>
            </a:r>
          </a:p>
          <a:p>
            <a:pPr marL="1066800" lvl="1" indent="-609600">
              <a:buFont typeface="Wingdings" pitchFamily="2" charset="2"/>
              <a:buNone/>
            </a:pPr>
            <a:r>
              <a:rPr lang="en-GB" sz="1800" dirty="0"/>
              <a:t>The production rate (and invariant mass distribution) depends on the momentum distribution of q-</a:t>
            </a:r>
            <a:r>
              <a:rPr lang="en-GB" sz="1800" dirty="0" err="1"/>
              <a:t>qbar</a:t>
            </a:r>
            <a:r>
              <a:rPr lang="en-GB" sz="1800" dirty="0"/>
              <a:t> in the plasma.</a:t>
            </a:r>
            <a:endParaRPr lang="en-GB" sz="2000" dirty="0"/>
          </a:p>
          <a:p>
            <a:pPr marL="1066800" lvl="1" indent="-609600">
              <a:buFont typeface="Wingdings" pitchFamily="2" charset="2"/>
              <a:buNone/>
            </a:pPr>
            <a:endParaRPr lang="en-GB" sz="1200" dirty="0"/>
          </a:p>
          <a:p>
            <a:pPr marL="609600" indent="-609600">
              <a:buFont typeface="Wingdings" pitchFamily="2" charset="2"/>
              <a:buNone/>
            </a:pPr>
            <a:endParaRPr lang="en-GB" sz="1200" dirty="0"/>
          </a:p>
          <a:p>
            <a:pPr marL="609600" indent="-609600">
              <a:buFont typeface="Wingdings" pitchFamily="2" charset="2"/>
              <a:buNone/>
            </a:pPr>
            <a:endParaRPr lang="en-GB" sz="1200" dirty="0"/>
          </a:p>
          <a:p>
            <a:pPr marL="609600" indent="-609600">
              <a:buFont typeface="Wingdings" pitchFamily="2" charset="2"/>
              <a:buNone/>
            </a:pPr>
            <a:endParaRPr lang="en-GB" sz="1200" dirty="0"/>
          </a:p>
          <a:p>
            <a:pPr marL="609600" indent="-609600">
              <a:buFont typeface="Wingdings" pitchFamily="2" charset="2"/>
              <a:buNone/>
            </a:pPr>
            <a:endParaRPr lang="en-GB" sz="1200" dirty="0"/>
          </a:p>
          <a:p>
            <a:pPr marL="609600" indent="-609600">
              <a:buFont typeface="Wingdings" pitchFamily="2" charset="2"/>
              <a:buNone/>
            </a:pPr>
            <a:endParaRPr lang="en-GB" sz="1200" dirty="0"/>
          </a:p>
          <a:p>
            <a:pPr marL="1066800" lvl="1" indent="-609600">
              <a:buFont typeface="Wingdings" pitchFamily="2" charset="2"/>
              <a:buNone/>
            </a:pPr>
            <a:r>
              <a:rPr lang="en-GB" sz="1600" dirty="0"/>
              <a:t>Reconstruct the invariant mass, </a:t>
            </a:r>
            <a:r>
              <a:rPr lang="en-GB" sz="1600" i="1" dirty="0">
                <a:latin typeface="Times" charset="0"/>
              </a:rPr>
              <a:t>M</a:t>
            </a:r>
            <a:r>
              <a:rPr lang="en-GB" sz="1600" dirty="0"/>
              <a:t>, of the </a:t>
            </a:r>
            <a:r>
              <a:rPr lang="en-GB" sz="1600" dirty="0" err="1"/>
              <a:t>dilepton</a:t>
            </a:r>
            <a:r>
              <a:rPr lang="en-GB" sz="1600" dirty="0"/>
              <a:t> pair’s hypothetical parent</a:t>
            </a:r>
            <a:r>
              <a:rPr lang="en-GB" sz="1600" dirty="0" smtClean="0"/>
              <a:t>.</a:t>
            </a:r>
            <a:endParaRPr lang="en-GB" sz="1600" dirty="0"/>
          </a:p>
          <a:p>
            <a:pPr marL="609600" indent="-609600"/>
            <a:endParaRPr lang="en-GB" sz="1200" dirty="0"/>
          </a:p>
          <a:p>
            <a:pPr marL="609600" indent="-609600"/>
            <a:endParaRPr lang="en-GB" sz="1200" dirty="0"/>
          </a:p>
          <a:p>
            <a:pPr marL="609600" indent="-609600"/>
            <a:endParaRPr lang="en-GB" sz="1200" dirty="0"/>
          </a:p>
          <a:p>
            <a:pPr marL="609600" indent="-609600"/>
            <a:endParaRPr lang="en-GB" sz="1200" dirty="0"/>
          </a:p>
          <a:p>
            <a:pPr marL="609600" indent="-609600"/>
            <a:endParaRPr lang="en-GB" sz="1200" dirty="0"/>
          </a:p>
          <a:p>
            <a:pPr marL="609600" indent="-609600"/>
            <a:r>
              <a:rPr lang="en-GB" sz="1600" dirty="0" err="1"/>
              <a:t>Dilepton</a:t>
            </a:r>
            <a:r>
              <a:rPr lang="en-GB" sz="1600" dirty="0"/>
              <a:t> production from </a:t>
            </a:r>
            <a:r>
              <a:rPr lang="en-GB" sz="1600" dirty="0" err="1"/>
              <a:t>hadronic</a:t>
            </a:r>
            <a:r>
              <a:rPr lang="en-GB" sz="1600" dirty="0"/>
              <a:t> </a:t>
            </a:r>
            <a:r>
              <a:rPr lang="en-GB" sz="1600" dirty="0" smtClean="0"/>
              <a:t>mechanisms</a:t>
            </a:r>
            <a:endParaRPr lang="en-GB" sz="1600" dirty="0"/>
          </a:p>
          <a:p>
            <a:pPr marL="1066800" lvl="1" indent="-609600">
              <a:buFont typeface="Wingdings" pitchFamily="2" charset="2"/>
              <a:buNone/>
            </a:pPr>
            <a:r>
              <a:rPr lang="en-GB" sz="1600" dirty="0"/>
              <a:t>1. </a:t>
            </a:r>
            <a:r>
              <a:rPr lang="en-GB" sz="1600" dirty="0" err="1"/>
              <a:t>Drell</a:t>
            </a:r>
            <a:r>
              <a:rPr lang="en-GB" sz="1600" dirty="0"/>
              <a:t>-Yan						high Mass</a:t>
            </a:r>
          </a:p>
          <a:p>
            <a:pPr marL="1066800" lvl="1" indent="-609600">
              <a:buFont typeface="Wingdings" pitchFamily="2" charset="2"/>
              <a:buNone/>
            </a:pPr>
            <a:r>
              <a:rPr lang="en-GB" sz="1600" dirty="0"/>
              <a:t>2. Annihilation and </a:t>
            </a:r>
            <a:r>
              <a:rPr lang="en-GB" sz="1600" dirty="0" err="1"/>
              <a:t>Dalitz</a:t>
            </a:r>
            <a:r>
              <a:rPr lang="en-GB" sz="1600" dirty="0"/>
              <a:t> decays				</a:t>
            </a:r>
            <a:r>
              <a:rPr lang="en-GB" sz="1600" dirty="0" smtClean="0"/>
              <a:t>low </a:t>
            </a:r>
            <a:r>
              <a:rPr lang="en-GB" sz="1600" dirty="0"/>
              <a:t>Mass</a:t>
            </a:r>
          </a:p>
          <a:p>
            <a:pPr marL="1066800" lvl="1" indent="-609600">
              <a:buFont typeface="Wingdings" pitchFamily="2" charset="2"/>
              <a:buNone/>
            </a:pPr>
            <a:r>
              <a:rPr lang="en-GB" sz="1600" dirty="0"/>
              <a:t>3. Resonance decays					</a:t>
            </a:r>
            <a:r>
              <a:rPr lang="en-GB" sz="1600" dirty="0" smtClean="0"/>
              <a:t>discrete</a:t>
            </a:r>
            <a:endParaRPr lang="en-GB" sz="1600" dirty="0"/>
          </a:p>
          <a:p>
            <a:pPr marL="1066800" lvl="1" indent="-609600">
              <a:buFont typeface="Wingdings" pitchFamily="2" charset="2"/>
              <a:buNone/>
            </a:pPr>
            <a:r>
              <a:rPr lang="en-GB" sz="1600" dirty="0"/>
              <a:t>4. Charmed meson decays					low Mass</a:t>
            </a:r>
          </a:p>
          <a:p>
            <a:pPr marL="609600" indent="-609600"/>
            <a:endParaRPr lang="en-GB" sz="1600" dirty="0"/>
          </a:p>
        </p:txBody>
      </p:sp>
      <p:sp>
        <p:nvSpPr>
          <p:cNvPr id="191491" name="Text Box 3"/>
          <p:cNvSpPr txBox="1">
            <a:spLocks noChangeArrowheads="1"/>
          </p:cNvSpPr>
          <p:nvPr/>
        </p:nvSpPr>
        <p:spPr bwMode="auto">
          <a:xfrm>
            <a:off x="3816350" y="1866900"/>
            <a:ext cx="4959350" cy="1372683"/>
          </a:xfrm>
          <a:prstGeom prst="rect">
            <a:avLst/>
          </a:prstGeom>
          <a:noFill/>
          <a:ln w="25400">
            <a:noFill/>
            <a:miter lim="800000"/>
            <a:headEnd/>
            <a:tailEnd type="none" w="lg" len="lg"/>
          </a:ln>
          <a:effectLst/>
        </p:spPr>
        <p:txBody>
          <a:bodyPr>
            <a:spAutoFit/>
          </a:bodyPr>
          <a:lstStyle/>
          <a:p>
            <a:pPr eaLnBrk="0" hangingPunct="0"/>
            <a:r>
              <a:rPr lang="en-GB" sz="1600" dirty="0">
                <a:latin typeface="Helvetica" pitchFamily="34" charset="0"/>
              </a:rPr>
              <a:t>The momentum distributions </a:t>
            </a:r>
            <a:r>
              <a:rPr lang="en-GB" sz="1600" i="1" dirty="0">
                <a:latin typeface="Times" charset="0"/>
              </a:rPr>
              <a:t>f</a:t>
            </a:r>
            <a:r>
              <a:rPr lang="en-GB" sz="1600" dirty="0">
                <a:latin typeface="Times" charset="0"/>
              </a:rPr>
              <a:t>(</a:t>
            </a:r>
            <a:r>
              <a:rPr lang="en-GB" sz="1600" i="1" dirty="0">
                <a:latin typeface="Times" charset="0"/>
              </a:rPr>
              <a:t>E</a:t>
            </a:r>
            <a:r>
              <a:rPr lang="en-GB" sz="1600" baseline="-25000" dirty="0">
                <a:latin typeface="Times" charset="0"/>
              </a:rPr>
              <a:t>1</a:t>
            </a:r>
            <a:r>
              <a:rPr lang="en-GB" sz="1600" dirty="0">
                <a:latin typeface="Times" charset="0"/>
              </a:rPr>
              <a:t>)</a:t>
            </a:r>
            <a:r>
              <a:rPr lang="en-GB" sz="1600" dirty="0">
                <a:latin typeface="Helvetica" pitchFamily="34" charset="0"/>
              </a:rPr>
              <a:t>  and </a:t>
            </a:r>
            <a:r>
              <a:rPr lang="en-GB" sz="1600" i="1" dirty="0">
                <a:latin typeface="Times" charset="0"/>
              </a:rPr>
              <a:t>f</a:t>
            </a:r>
            <a:r>
              <a:rPr lang="en-GB" sz="1600" dirty="0">
                <a:latin typeface="Times" charset="0"/>
              </a:rPr>
              <a:t>(</a:t>
            </a:r>
            <a:r>
              <a:rPr lang="en-GB" sz="1600" i="1" dirty="0">
                <a:latin typeface="Times" charset="0"/>
              </a:rPr>
              <a:t>E</a:t>
            </a:r>
            <a:r>
              <a:rPr lang="en-GB" sz="1600" baseline="-25000" dirty="0">
                <a:latin typeface="Times" charset="0"/>
              </a:rPr>
              <a:t>2</a:t>
            </a:r>
            <a:r>
              <a:rPr lang="en-GB" sz="1600" dirty="0">
                <a:latin typeface="Times" charset="0"/>
              </a:rPr>
              <a:t>)</a:t>
            </a:r>
            <a:r>
              <a:rPr lang="en-GB" sz="1600" dirty="0">
                <a:latin typeface="Helvetica" pitchFamily="34" charset="0"/>
              </a:rPr>
              <a:t>  depend on the thermodynamics of the plasma</a:t>
            </a:r>
            <a:r>
              <a:rPr lang="en-GB" sz="1600" dirty="0" smtClean="0">
                <a:latin typeface="Helvetica" pitchFamily="34" charset="0"/>
              </a:rPr>
              <a:t>.</a:t>
            </a:r>
            <a:endParaRPr lang="en-GB" sz="1600" dirty="0">
              <a:latin typeface="Helvetica" pitchFamily="34" charset="0"/>
            </a:endParaRPr>
          </a:p>
          <a:p>
            <a:pPr eaLnBrk="0" hangingPunct="0"/>
            <a:r>
              <a:rPr lang="en-GB" sz="1600" dirty="0">
                <a:latin typeface="Helvetica" pitchFamily="34" charset="0"/>
              </a:rPr>
              <a:t>The cross-section for the sub-process </a:t>
            </a:r>
            <a:r>
              <a:rPr lang="en-GB" sz="1600" i="1" dirty="0">
                <a:latin typeface="Symbol" pitchFamily="18" charset="2"/>
              </a:rPr>
              <a:t>s</a:t>
            </a:r>
            <a:r>
              <a:rPr lang="en-GB" sz="1600" baseline="-25000" dirty="0">
                <a:latin typeface="Times" charset="0"/>
              </a:rPr>
              <a:t> </a:t>
            </a:r>
            <a:r>
              <a:rPr lang="en-GB" sz="1600" dirty="0">
                <a:latin typeface="Times" charset="0"/>
              </a:rPr>
              <a:t>(</a:t>
            </a:r>
            <a:r>
              <a:rPr lang="en-GB" sz="1600" i="1" dirty="0">
                <a:latin typeface="Times" charset="0"/>
              </a:rPr>
              <a:t>M</a:t>
            </a:r>
            <a:r>
              <a:rPr lang="en-GB" sz="1600" dirty="0">
                <a:latin typeface="Times" charset="0"/>
              </a:rPr>
              <a:t>)</a:t>
            </a:r>
            <a:r>
              <a:rPr lang="en-GB" sz="1600" dirty="0">
                <a:latin typeface="Helvetica" pitchFamily="34" charset="0"/>
              </a:rPr>
              <a:t>  is calculable in </a:t>
            </a:r>
            <a:r>
              <a:rPr lang="en-GB" sz="1600" dirty="0" err="1">
                <a:latin typeface="Helvetica" pitchFamily="34" charset="0"/>
              </a:rPr>
              <a:t>pQCD</a:t>
            </a:r>
            <a:r>
              <a:rPr lang="en-GB" sz="1600" dirty="0">
                <a:latin typeface="Helvetica" pitchFamily="34" charset="0"/>
              </a:rPr>
              <a:t>.</a:t>
            </a:r>
            <a:endParaRPr lang="en-GB" sz="1800" dirty="0">
              <a:latin typeface="Helvetica" pitchFamily="34" charset="0"/>
            </a:endParaRPr>
          </a:p>
        </p:txBody>
      </p:sp>
      <p:sp>
        <p:nvSpPr>
          <p:cNvPr id="191493" name="Rectangle 5"/>
          <p:cNvSpPr>
            <a:spLocks noGrp="1" noChangeArrowheads="1"/>
          </p:cNvSpPr>
          <p:nvPr>
            <p:ph type="title"/>
          </p:nvPr>
        </p:nvSpPr>
        <p:spPr>
          <a:xfrm>
            <a:off x="0" y="0"/>
            <a:ext cx="9144000" cy="914400"/>
          </a:xfrm>
        </p:spPr>
        <p:txBody>
          <a:bodyPr/>
          <a:lstStyle/>
          <a:p>
            <a:pPr algn="ctr"/>
            <a:r>
              <a:rPr lang="en-GB" dirty="0"/>
              <a:t>Electromagnetic probes - </a:t>
            </a:r>
            <a:r>
              <a:rPr lang="en-GB" dirty="0" err="1"/>
              <a:t>dileptons</a:t>
            </a:r>
            <a:endParaRPr lang="en-GB" dirty="0"/>
          </a:p>
        </p:txBody>
      </p:sp>
      <p:grpSp>
        <p:nvGrpSpPr>
          <p:cNvPr id="2" name="Group 6"/>
          <p:cNvGrpSpPr>
            <a:grpSpLocks/>
          </p:cNvGrpSpPr>
          <p:nvPr/>
        </p:nvGrpSpPr>
        <p:grpSpPr bwMode="auto">
          <a:xfrm>
            <a:off x="949325" y="1889125"/>
            <a:ext cx="2647950" cy="1443038"/>
            <a:chOff x="659" y="1232"/>
            <a:chExt cx="1668" cy="909"/>
          </a:xfrm>
        </p:grpSpPr>
        <p:grpSp>
          <p:nvGrpSpPr>
            <p:cNvPr id="3" name="Group 7"/>
            <p:cNvGrpSpPr>
              <a:grpSpLocks/>
            </p:cNvGrpSpPr>
            <p:nvPr/>
          </p:nvGrpSpPr>
          <p:grpSpPr bwMode="auto">
            <a:xfrm>
              <a:off x="871" y="1349"/>
              <a:ext cx="1215" cy="648"/>
              <a:chOff x="918" y="2188"/>
              <a:chExt cx="1215" cy="648"/>
            </a:xfrm>
          </p:grpSpPr>
          <p:sp>
            <p:nvSpPr>
              <p:cNvPr id="191496" name="Arc 8"/>
              <p:cNvSpPr>
                <a:spLocks/>
              </p:cNvSpPr>
              <p:nvPr/>
            </p:nvSpPr>
            <p:spPr bwMode="auto">
              <a:xfrm>
                <a:off x="1286" y="2416"/>
                <a:ext cx="47" cy="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497" name="Arc 9"/>
              <p:cNvSpPr>
                <a:spLocks/>
              </p:cNvSpPr>
              <p:nvPr/>
            </p:nvSpPr>
            <p:spPr bwMode="auto">
              <a:xfrm flipH="1">
                <a:off x="1239" y="2416"/>
                <a:ext cx="47" cy="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498" name="Arc 10"/>
              <p:cNvSpPr>
                <a:spLocks/>
              </p:cNvSpPr>
              <p:nvPr/>
            </p:nvSpPr>
            <p:spPr bwMode="auto">
              <a:xfrm flipV="1">
                <a:off x="1382" y="2512"/>
                <a:ext cx="47" cy="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499" name="Arc 11"/>
              <p:cNvSpPr>
                <a:spLocks/>
              </p:cNvSpPr>
              <p:nvPr/>
            </p:nvSpPr>
            <p:spPr bwMode="auto">
              <a:xfrm flipH="1" flipV="1">
                <a:off x="1335" y="2512"/>
                <a:ext cx="47" cy="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0" name="Arc 12"/>
              <p:cNvSpPr>
                <a:spLocks/>
              </p:cNvSpPr>
              <p:nvPr/>
            </p:nvSpPr>
            <p:spPr bwMode="auto">
              <a:xfrm>
                <a:off x="1479" y="2414"/>
                <a:ext cx="47"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1" name="Arc 13"/>
              <p:cNvSpPr>
                <a:spLocks/>
              </p:cNvSpPr>
              <p:nvPr/>
            </p:nvSpPr>
            <p:spPr bwMode="auto">
              <a:xfrm flipH="1">
                <a:off x="1432" y="2414"/>
                <a:ext cx="47"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2" name="Arc 14"/>
              <p:cNvSpPr>
                <a:spLocks/>
              </p:cNvSpPr>
              <p:nvPr/>
            </p:nvSpPr>
            <p:spPr bwMode="auto">
              <a:xfrm flipV="1">
                <a:off x="1575" y="2510"/>
                <a:ext cx="47"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3" name="Arc 15"/>
              <p:cNvSpPr>
                <a:spLocks/>
              </p:cNvSpPr>
              <p:nvPr/>
            </p:nvSpPr>
            <p:spPr bwMode="auto">
              <a:xfrm flipH="1" flipV="1">
                <a:off x="1528" y="2510"/>
                <a:ext cx="47"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4" name="Arc 16"/>
              <p:cNvSpPr>
                <a:spLocks/>
              </p:cNvSpPr>
              <p:nvPr/>
            </p:nvSpPr>
            <p:spPr bwMode="auto">
              <a:xfrm>
                <a:off x="1669" y="2414"/>
                <a:ext cx="47" cy="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5" name="Arc 17"/>
              <p:cNvSpPr>
                <a:spLocks/>
              </p:cNvSpPr>
              <p:nvPr/>
            </p:nvSpPr>
            <p:spPr bwMode="auto">
              <a:xfrm flipH="1">
                <a:off x="1622" y="2414"/>
                <a:ext cx="47" cy="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6" name="Arc 18"/>
              <p:cNvSpPr>
                <a:spLocks/>
              </p:cNvSpPr>
              <p:nvPr/>
            </p:nvSpPr>
            <p:spPr bwMode="auto">
              <a:xfrm flipV="1">
                <a:off x="1765" y="2510"/>
                <a:ext cx="47" cy="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7" name="Arc 19"/>
              <p:cNvSpPr>
                <a:spLocks/>
              </p:cNvSpPr>
              <p:nvPr/>
            </p:nvSpPr>
            <p:spPr bwMode="auto">
              <a:xfrm flipH="1" flipV="1">
                <a:off x="1718" y="2510"/>
                <a:ext cx="47" cy="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none" w="lg" len="lg"/>
              </a:ln>
              <a:effectLst/>
            </p:spPr>
            <p:txBody>
              <a:bodyPr wrap="none" anchor="ctr"/>
              <a:lstStyle/>
              <a:p>
                <a:endParaRPr lang="en-US"/>
              </a:p>
            </p:txBody>
          </p:sp>
          <p:sp>
            <p:nvSpPr>
              <p:cNvPr id="191508" name="Line 20"/>
              <p:cNvSpPr>
                <a:spLocks noChangeShapeType="1"/>
              </p:cNvSpPr>
              <p:nvPr/>
            </p:nvSpPr>
            <p:spPr bwMode="auto">
              <a:xfrm flipV="1">
                <a:off x="1812" y="2188"/>
                <a:ext cx="321" cy="320"/>
              </a:xfrm>
              <a:prstGeom prst="line">
                <a:avLst/>
              </a:prstGeom>
              <a:noFill/>
              <a:ln w="19050">
                <a:solidFill>
                  <a:schemeClr val="tx1"/>
                </a:solidFill>
                <a:round/>
                <a:headEnd/>
                <a:tailEnd type="none" w="lg" len="lg"/>
              </a:ln>
              <a:effectLst/>
            </p:spPr>
            <p:txBody>
              <a:bodyPr wrap="none" anchor="ctr"/>
              <a:lstStyle/>
              <a:p>
                <a:endParaRPr lang="en-US"/>
              </a:p>
            </p:txBody>
          </p:sp>
          <p:sp>
            <p:nvSpPr>
              <p:cNvPr id="191509" name="Line 21"/>
              <p:cNvSpPr>
                <a:spLocks noChangeShapeType="1"/>
              </p:cNvSpPr>
              <p:nvPr/>
            </p:nvSpPr>
            <p:spPr bwMode="auto">
              <a:xfrm>
                <a:off x="1812" y="2512"/>
                <a:ext cx="321" cy="320"/>
              </a:xfrm>
              <a:prstGeom prst="line">
                <a:avLst/>
              </a:prstGeom>
              <a:noFill/>
              <a:ln w="19050">
                <a:solidFill>
                  <a:schemeClr val="tx1"/>
                </a:solidFill>
                <a:round/>
                <a:headEnd/>
                <a:tailEnd type="none" w="lg" len="lg"/>
              </a:ln>
              <a:effectLst/>
            </p:spPr>
            <p:txBody>
              <a:bodyPr wrap="none" anchor="ctr"/>
              <a:lstStyle/>
              <a:p>
                <a:endParaRPr lang="en-US"/>
              </a:p>
            </p:txBody>
          </p:sp>
          <p:sp>
            <p:nvSpPr>
              <p:cNvPr id="191510" name="Line 22"/>
              <p:cNvSpPr>
                <a:spLocks noChangeShapeType="1"/>
              </p:cNvSpPr>
              <p:nvPr/>
            </p:nvSpPr>
            <p:spPr bwMode="auto">
              <a:xfrm flipH="1" flipV="1">
                <a:off x="918" y="2192"/>
                <a:ext cx="321" cy="320"/>
              </a:xfrm>
              <a:prstGeom prst="line">
                <a:avLst/>
              </a:prstGeom>
              <a:noFill/>
              <a:ln w="19050">
                <a:solidFill>
                  <a:schemeClr val="tx1"/>
                </a:solidFill>
                <a:round/>
                <a:headEnd/>
                <a:tailEnd type="none" w="lg" len="lg"/>
              </a:ln>
              <a:effectLst/>
            </p:spPr>
            <p:txBody>
              <a:bodyPr wrap="none" anchor="ctr"/>
              <a:lstStyle/>
              <a:p>
                <a:endParaRPr lang="en-US"/>
              </a:p>
            </p:txBody>
          </p:sp>
          <p:sp>
            <p:nvSpPr>
              <p:cNvPr id="191511" name="Line 23"/>
              <p:cNvSpPr>
                <a:spLocks noChangeShapeType="1"/>
              </p:cNvSpPr>
              <p:nvPr/>
            </p:nvSpPr>
            <p:spPr bwMode="auto">
              <a:xfrm flipH="1">
                <a:off x="918" y="2516"/>
                <a:ext cx="321" cy="320"/>
              </a:xfrm>
              <a:prstGeom prst="line">
                <a:avLst/>
              </a:prstGeom>
              <a:noFill/>
              <a:ln w="19050">
                <a:solidFill>
                  <a:schemeClr val="tx1"/>
                </a:solidFill>
                <a:round/>
                <a:headEnd/>
                <a:tailEnd type="none" w="lg" len="lg"/>
              </a:ln>
              <a:effectLst/>
            </p:spPr>
            <p:txBody>
              <a:bodyPr wrap="none" anchor="ctr"/>
              <a:lstStyle/>
              <a:p>
                <a:endParaRPr lang="en-US"/>
              </a:p>
            </p:txBody>
          </p:sp>
        </p:grpSp>
        <p:graphicFrame>
          <p:nvGraphicFramePr>
            <p:cNvPr id="191512" name="Object 24"/>
            <p:cNvGraphicFramePr>
              <a:graphicFrameLocks noChangeAspect="1"/>
            </p:cNvGraphicFramePr>
            <p:nvPr/>
          </p:nvGraphicFramePr>
          <p:xfrm>
            <a:off x="679" y="1265"/>
            <a:ext cx="128" cy="168"/>
          </p:xfrm>
          <a:graphic>
            <a:graphicData uri="http://schemas.openxmlformats.org/presentationml/2006/ole">
              <p:oleObj spid="_x0000_s113668" name="Equation" r:id="rId3" imgW="203200" imgH="266700" progId="Equation.3">
                <p:embed/>
              </p:oleObj>
            </a:graphicData>
          </a:graphic>
        </p:graphicFrame>
        <p:sp>
          <p:nvSpPr>
            <p:cNvPr id="191513" name="Text Box 25"/>
            <p:cNvSpPr txBox="1">
              <a:spLocks noChangeArrowheads="1"/>
            </p:cNvSpPr>
            <p:nvPr/>
          </p:nvSpPr>
          <p:spPr bwMode="auto">
            <a:xfrm>
              <a:off x="659" y="1853"/>
              <a:ext cx="212" cy="288"/>
            </a:xfrm>
            <a:prstGeom prst="rect">
              <a:avLst/>
            </a:prstGeom>
            <a:noFill/>
            <a:ln w="25400">
              <a:noFill/>
              <a:miter lim="800000"/>
              <a:headEnd/>
              <a:tailEnd type="none" w="lg" len="lg"/>
            </a:ln>
            <a:effectLst/>
          </p:spPr>
          <p:txBody>
            <a:bodyPr wrap="none">
              <a:spAutoFit/>
            </a:bodyPr>
            <a:lstStyle/>
            <a:p>
              <a:pPr eaLnBrk="0" hangingPunct="0"/>
              <a:r>
                <a:rPr lang="en-GB" i="1">
                  <a:latin typeface="Times" charset="0"/>
                </a:rPr>
                <a:t>q</a:t>
              </a:r>
            </a:p>
          </p:txBody>
        </p:sp>
        <p:sp>
          <p:nvSpPr>
            <p:cNvPr id="191514" name="Text Box 26"/>
            <p:cNvSpPr txBox="1">
              <a:spLocks noChangeArrowheads="1"/>
            </p:cNvSpPr>
            <p:nvPr/>
          </p:nvSpPr>
          <p:spPr bwMode="auto">
            <a:xfrm>
              <a:off x="1374" y="1270"/>
              <a:ext cx="262" cy="250"/>
            </a:xfrm>
            <a:prstGeom prst="rect">
              <a:avLst/>
            </a:prstGeom>
            <a:noFill/>
            <a:ln w="25400">
              <a:noFill/>
              <a:miter lim="800000"/>
              <a:headEnd/>
              <a:tailEnd type="none" w="lg" len="lg"/>
            </a:ln>
            <a:effectLst/>
          </p:spPr>
          <p:txBody>
            <a:bodyPr wrap="none">
              <a:spAutoFit/>
            </a:bodyPr>
            <a:lstStyle/>
            <a:p>
              <a:pPr eaLnBrk="0" hangingPunct="0"/>
              <a:r>
                <a:rPr lang="en-GB" sz="2000">
                  <a:latin typeface="Symbol" pitchFamily="18" charset="2"/>
                </a:rPr>
                <a:t>g*</a:t>
              </a:r>
            </a:p>
          </p:txBody>
        </p:sp>
        <p:sp>
          <p:nvSpPr>
            <p:cNvPr id="191515" name="Text Box 27"/>
            <p:cNvSpPr txBox="1">
              <a:spLocks noChangeArrowheads="1"/>
            </p:cNvSpPr>
            <p:nvPr/>
          </p:nvSpPr>
          <p:spPr bwMode="auto">
            <a:xfrm>
              <a:off x="2086" y="1232"/>
              <a:ext cx="241" cy="288"/>
            </a:xfrm>
            <a:prstGeom prst="rect">
              <a:avLst/>
            </a:prstGeom>
            <a:noFill/>
            <a:ln w="25400">
              <a:noFill/>
              <a:miter lim="800000"/>
              <a:headEnd/>
              <a:tailEnd type="none" w="lg" len="lg"/>
            </a:ln>
            <a:effectLst/>
          </p:spPr>
          <p:txBody>
            <a:bodyPr wrap="none">
              <a:spAutoFit/>
            </a:bodyPr>
            <a:lstStyle/>
            <a:p>
              <a:pPr eaLnBrk="0" hangingPunct="0"/>
              <a:r>
                <a:rPr lang="en-GB" i="1">
                  <a:latin typeface="Times" charset="0"/>
                </a:rPr>
                <a:t>l</a:t>
              </a:r>
              <a:r>
                <a:rPr lang="en-GB" baseline="30000">
                  <a:latin typeface="Times" charset="0"/>
                </a:rPr>
                <a:t>+</a:t>
              </a:r>
              <a:endParaRPr lang="en-GB">
                <a:latin typeface="Times" charset="0"/>
              </a:endParaRPr>
            </a:p>
          </p:txBody>
        </p:sp>
        <p:sp>
          <p:nvSpPr>
            <p:cNvPr id="191516" name="Text Box 28"/>
            <p:cNvSpPr txBox="1">
              <a:spLocks noChangeArrowheads="1"/>
            </p:cNvSpPr>
            <p:nvPr/>
          </p:nvSpPr>
          <p:spPr bwMode="auto">
            <a:xfrm>
              <a:off x="2086" y="1849"/>
              <a:ext cx="212" cy="288"/>
            </a:xfrm>
            <a:prstGeom prst="rect">
              <a:avLst/>
            </a:prstGeom>
            <a:noFill/>
            <a:ln w="25400">
              <a:noFill/>
              <a:miter lim="800000"/>
              <a:headEnd/>
              <a:tailEnd type="none" w="lg" len="lg"/>
            </a:ln>
            <a:effectLst/>
          </p:spPr>
          <p:txBody>
            <a:bodyPr wrap="none">
              <a:spAutoFit/>
            </a:bodyPr>
            <a:lstStyle/>
            <a:p>
              <a:pPr eaLnBrk="0" hangingPunct="0"/>
              <a:r>
                <a:rPr lang="en-GB" i="1">
                  <a:latin typeface="Times" charset="0"/>
                </a:rPr>
                <a:t>l</a:t>
              </a:r>
              <a:r>
                <a:rPr lang="en-GB" baseline="30000">
                  <a:latin typeface="Times" charset="0"/>
                </a:rPr>
                <a:t>-</a:t>
              </a:r>
              <a:endParaRPr lang="en-GB">
                <a:latin typeface="Times" charset="0"/>
              </a:endParaRPr>
            </a:p>
          </p:txBody>
        </p:sp>
      </p:grpSp>
      <p:graphicFrame>
        <p:nvGraphicFramePr>
          <p:cNvPr id="191517" name="Object 29"/>
          <p:cNvGraphicFramePr>
            <a:graphicFrameLocks noChangeAspect="1"/>
          </p:cNvGraphicFramePr>
          <p:nvPr/>
        </p:nvGraphicFramePr>
        <p:xfrm>
          <a:off x="3810000" y="4953000"/>
          <a:ext cx="1971675" cy="1125537"/>
        </p:xfrm>
        <a:graphic>
          <a:graphicData uri="http://schemas.openxmlformats.org/presentationml/2006/ole">
            <p:oleObj spid="_x0000_s113667" name="Equation" r:id="rId4" imgW="3289300" imgH="1879600" progId="Equation.3">
              <p:embed/>
            </p:oleObj>
          </a:graphicData>
        </a:graphic>
      </p:graphicFrame>
      <p:graphicFrame>
        <p:nvGraphicFramePr>
          <p:cNvPr id="191490" name="Object 2"/>
          <p:cNvGraphicFramePr>
            <a:graphicFrameLocks noChangeAspect="1"/>
          </p:cNvGraphicFramePr>
          <p:nvPr/>
        </p:nvGraphicFramePr>
        <p:xfrm>
          <a:off x="1828800" y="3810000"/>
          <a:ext cx="5292725" cy="687387"/>
        </p:xfrm>
        <a:graphic>
          <a:graphicData uri="http://schemas.openxmlformats.org/presentationml/2006/ole">
            <p:oleObj spid="_x0000_s113666" name="Equation" r:id="rId5" imgW="7035800" imgH="9144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mass_pt200_cock"/>
          <p:cNvPicPr>
            <a:picLocks noChangeAspect="1" noChangeArrowheads="1"/>
          </p:cNvPicPr>
          <p:nvPr/>
        </p:nvPicPr>
        <p:blipFill>
          <a:blip r:embed="rId3"/>
          <a:srcRect/>
          <a:stretch>
            <a:fillRect/>
          </a:stretch>
        </p:blipFill>
        <p:spPr bwMode="auto">
          <a:xfrm>
            <a:off x="609600" y="1727200"/>
            <a:ext cx="4972050" cy="4597400"/>
          </a:xfrm>
          <a:prstGeom prst="rect">
            <a:avLst/>
          </a:prstGeom>
          <a:noFill/>
        </p:spPr>
      </p:pic>
      <p:sp>
        <p:nvSpPr>
          <p:cNvPr id="182275" name="Rectangle 3"/>
          <p:cNvSpPr>
            <a:spLocks noGrp="1" noChangeArrowheads="1"/>
          </p:cNvSpPr>
          <p:nvPr>
            <p:ph type="title"/>
          </p:nvPr>
        </p:nvSpPr>
        <p:spPr>
          <a:xfrm>
            <a:off x="609600" y="228600"/>
            <a:ext cx="7772400" cy="560388"/>
          </a:xfrm>
        </p:spPr>
        <p:txBody>
          <a:bodyPr/>
          <a:lstStyle/>
          <a:p>
            <a:r>
              <a:rPr lang="en-US" sz="3600" u="sng" dirty="0"/>
              <a:t>CERES low-mass </a:t>
            </a:r>
            <a:r>
              <a:rPr lang="en-US" sz="3600" u="sng" dirty="0" err="1"/>
              <a:t>e</a:t>
            </a:r>
            <a:r>
              <a:rPr lang="en-US" sz="3600" u="sng" baseline="30000" dirty="0" err="1"/>
              <a:t>+</a:t>
            </a:r>
            <a:r>
              <a:rPr lang="en-US" sz="3600" u="sng" dirty="0" err="1"/>
              <a:t>e</a:t>
            </a:r>
            <a:r>
              <a:rPr lang="en-US" sz="3600" u="sng" baseline="30000" dirty="0"/>
              <a:t>–</a:t>
            </a:r>
            <a:r>
              <a:rPr lang="en-US" sz="3600" u="sng" dirty="0"/>
              <a:t> mass spectrum</a:t>
            </a:r>
          </a:p>
        </p:txBody>
      </p:sp>
      <p:sp>
        <p:nvSpPr>
          <p:cNvPr id="182276" name="Text Box 4"/>
          <p:cNvSpPr txBox="1">
            <a:spLocks noChangeArrowheads="1"/>
          </p:cNvSpPr>
          <p:nvPr/>
        </p:nvSpPr>
        <p:spPr bwMode="auto">
          <a:xfrm>
            <a:off x="2286000" y="914400"/>
            <a:ext cx="4148893" cy="332399"/>
          </a:xfrm>
          <a:prstGeom prst="rect">
            <a:avLst/>
          </a:prstGeom>
          <a:noFill/>
          <a:ln w="9525" algn="ctr">
            <a:noFill/>
            <a:miter lim="800000"/>
            <a:headEnd/>
            <a:tailEnd/>
          </a:ln>
          <a:effectLst/>
        </p:spPr>
        <p:txBody>
          <a:bodyPr wrap="none">
            <a:spAutoFit/>
          </a:bodyPr>
          <a:lstStyle/>
          <a:p>
            <a:pPr eaLnBrk="0" hangingPunct="0"/>
            <a:r>
              <a:rPr lang="en-US" sz="1200" dirty="0">
                <a:latin typeface="Arial" charset="0"/>
                <a:cs typeface="Arial" charset="0"/>
              </a:rPr>
              <a:t>R</a:t>
            </a:r>
            <a:r>
              <a:rPr lang="en-US" sz="1200" dirty="0" smtClean="0">
                <a:latin typeface="Arial" charset="0"/>
                <a:cs typeface="Arial" charset="0"/>
              </a:rPr>
              <a:t>esults </a:t>
            </a:r>
            <a:r>
              <a:rPr lang="en-US" sz="1200" dirty="0">
                <a:latin typeface="Arial" charset="0"/>
                <a:cs typeface="Arial" charset="0"/>
              </a:rPr>
              <a:t>from the 2000 run </a:t>
            </a:r>
            <a:r>
              <a:rPr lang="en-US" sz="1200" dirty="0" err="1">
                <a:latin typeface="Arial" charset="0"/>
                <a:cs typeface="Arial" charset="0"/>
              </a:rPr>
              <a:t>Pb+Au</a:t>
            </a:r>
            <a:r>
              <a:rPr lang="en-US" sz="1200" dirty="0">
                <a:latin typeface="Arial" charset="0"/>
                <a:cs typeface="Arial" charset="0"/>
              </a:rPr>
              <a:t> at 158 </a:t>
            </a:r>
            <a:r>
              <a:rPr lang="en-US" sz="1200" dirty="0" err="1">
                <a:latin typeface="Arial" charset="0"/>
                <a:cs typeface="Arial" charset="0"/>
              </a:rPr>
              <a:t>GeV</a:t>
            </a:r>
            <a:r>
              <a:rPr lang="en-US" sz="1200" dirty="0">
                <a:latin typeface="Arial" charset="0"/>
                <a:cs typeface="Arial" charset="0"/>
              </a:rPr>
              <a:t> per nucleon</a:t>
            </a:r>
          </a:p>
        </p:txBody>
      </p:sp>
      <p:sp>
        <p:nvSpPr>
          <p:cNvPr id="182277" name="Text Box 5"/>
          <p:cNvSpPr txBox="1">
            <a:spLocks noChangeArrowheads="1"/>
          </p:cNvSpPr>
          <p:nvPr/>
        </p:nvSpPr>
        <p:spPr bwMode="auto">
          <a:xfrm>
            <a:off x="1219200" y="1600200"/>
            <a:ext cx="4194175" cy="336550"/>
          </a:xfrm>
          <a:prstGeom prst="rect">
            <a:avLst/>
          </a:prstGeom>
          <a:solidFill>
            <a:srgbClr val="FFFF00"/>
          </a:solidFill>
          <a:ln w="9525" algn="ctr">
            <a:noFill/>
            <a:miter lim="800000"/>
            <a:headEnd/>
            <a:tailEnd/>
          </a:ln>
          <a:effectLst/>
        </p:spPr>
        <p:txBody>
          <a:bodyPr wrap="none">
            <a:spAutoFit/>
          </a:bodyPr>
          <a:lstStyle/>
          <a:p>
            <a:pPr eaLnBrk="0" hangingPunct="0"/>
            <a:r>
              <a:rPr lang="en-US" sz="1600" b="1">
                <a:solidFill>
                  <a:srgbClr val="990000"/>
                </a:solidFill>
                <a:latin typeface="Arial" charset="0"/>
                <a:cs typeface="Arial" charset="0"/>
              </a:rPr>
              <a:t>comparison to the hadron decay cocktail </a:t>
            </a:r>
          </a:p>
        </p:txBody>
      </p:sp>
      <p:sp>
        <p:nvSpPr>
          <p:cNvPr id="182278" name="Text Box 6"/>
          <p:cNvSpPr txBox="1">
            <a:spLocks noChangeArrowheads="1"/>
          </p:cNvSpPr>
          <p:nvPr/>
        </p:nvSpPr>
        <p:spPr bwMode="auto">
          <a:xfrm>
            <a:off x="5943600" y="1524001"/>
            <a:ext cx="2851150" cy="2743200"/>
          </a:xfrm>
          <a:prstGeom prst="rect">
            <a:avLst/>
          </a:prstGeom>
          <a:solidFill>
            <a:srgbClr val="CCFFCC"/>
          </a:solidFill>
          <a:ln w="25400" algn="ctr">
            <a:solidFill>
              <a:srgbClr val="FF0000"/>
            </a:solidFill>
            <a:miter lim="800000"/>
            <a:headEnd/>
            <a:tailEnd/>
          </a:ln>
          <a:effectLst/>
        </p:spPr>
        <p:txBody>
          <a:bodyPr/>
          <a:lstStyle/>
          <a:p>
            <a:pPr algn="ctr" eaLnBrk="0" hangingPunct="0"/>
            <a:r>
              <a:rPr lang="en-US" sz="1600" b="1" dirty="0">
                <a:latin typeface="Arial" charset="0"/>
                <a:cs typeface="Arial" charset="0"/>
              </a:rPr>
              <a:t>Enhancement over </a:t>
            </a:r>
          </a:p>
          <a:p>
            <a:pPr algn="ctr" eaLnBrk="0" hangingPunct="0"/>
            <a:r>
              <a:rPr lang="en-US" sz="1600" b="1" dirty="0" err="1">
                <a:latin typeface="Arial" charset="0"/>
                <a:cs typeface="Arial" charset="0"/>
              </a:rPr>
              <a:t>hadron</a:t>
            </a:r>
            <a:r>
              <a:rPr lang="en-US" sz="1600" b="1" dirty="0">
                <a:latin typeface="Arial" charset="0"/>
                <a:cs typeface="Arial" charset="0"/>
              </a:rPr>
              <a:t> decay cocktail</a:t>
            </a:r>
          </a:p>
          <a:p>
            <a:pPr algn="ctr" eaLnBrk="0" hangingPunct="0"/>
            <a:endParaRPr lang="en-US" sz="1600" b="1" dirty="0">
              <a:latin typeface="Arial" charset="0"/>
              <a:cs typeface="Arial" charset="0"/>
            </a:endParaRPr>
          </a:p>
          <a:p>
            <a:pPr algn="ctr" eaLnBrk="0" hangingPunct="0">
              <a:lnSpc>
                <a:spcPct val="120000"/>
              </a:lnSpc>
            </a:pPr>
            <a:r>
              <a:rPr lang="en-US" sz="1600" b="1" dirty="0">
                <a:latin typeface="Arial" charset="0"/>
                <a:cs typeface="Arial" charset="0"/>
              </a:rPr>
              <a:t>for </a:t>
            </a:r>
            <a:r>
              <a:rPr lang="en-US" sz="1600" b="1" dirty="0" err="1">
                <a:latin typeface="Arial" charset="0"/>
                <a:cs typeface="Arial" charset="0"/>
              </a:rPr>
              <a:t>m</a:t>
            </a:r>
            <a:r>
              <a:rPr lang="en-US" sz="1600" b="1" baseline="-25000" dirty="0" err="1">
                <a:latin typeface="Arial" charset="0"/>
                <a:cs typeface="Arial" charset="0"/>
              </a:rPr>
              <a:t>ee</a:t>
            </a:r>
            <a:r>
              <a:rPr lang="en-US" sz="1600" b="1" baseline="-25000" dirty="0">
                <a:latin typeface="Arial" charset="0"/>
                <a:cs typeface="Arial" charset="0"/>
              </a:rPr>
              <a:t> </a:t>
            </a:r>
            <a:r>
              <a:rPr lang="en-US" sz="1600" b="1" dirty="0">
                <a:latin typeface="Arial" charset="0"/>
                <a:cs typeface="Arial" charset="0"/>
              </a:rPr>
              <a:t>&gt; 0.2 </a:t>
            </a:r>
            <a:r>
              <a:rPr lang="en-US" sz="1600" b="1" dirty="0" err="1">
                <a:latin typeface="Arial" charset="0"/>
                <a:cs typeface="Arial" charset="0"/>
              </a:rPr>
              <a:t>GeV</a:t>
            </a:r>
            <a:r>
              <a:rPr lang="en-US" sz="1600" b="1" dirty="0">
                <a:latin typeface="Arial" charset="0"/>
                <a:cs typeface="Arial" charset="0"/>
              </a:rPr>
              <a:t>:</a:t>
            </a:r>
          </a:p>
          <a:p>
            <a:pPr algn="ctr" eaLnBrk="0" hangingPunct="0">
              <a:lnSpc>
                <a:spcPct val="120000"/>
              </a:lnSpc>
            </a:pPr>
            <a:r>
              <a:rPr lang="en-US" sz="1600" b="1" dirty="0">
                <a:latin typeface="Arial" charset="0"/>
                <a:cs typeface="Arial" charset="0"/>
              </a:rPr>
              <a:t>2.43</a:t>
            </a:r>
            <a:r>
              <a:rPr lang="en-US" sz="1600" b="1" dirty="0">
                <a:latin typeface="Arial" charset="0"/>
                <a:cs typeface="Arial" charset="0"/>
                <a:sym typeface="Symbol" pitchFamily="18" charset="2"/>
              </a:rPr>
              <a:t>0.21 (stat)</a:t>
            </a:r>
          </a:p>
          <a:p>
            <a:pPr algn="ctr" eaLnBrk="0" hangingPunct="0">
              <a:lnSpc>
                <a:spcPct val="120000"/>
              </a:lnSpc>
            </a:pPr>
            <a:endParaRPr lang="en-US" sz="1600" b="1" dirty="0">
              <a:latin typeface="Arial" charset="0"/>
              <a:cs typeface="Arial" charset="0"/>
              <a:sym typeface="Symbol" pitchFamily="18" charset="2"/>
            </a:endParaRPr>
          </a:p>
          <a:p>
            <a:pPr algn="ctr" eaLnBrk="0" hangingPunct="0"/>
            <a:r>
              <a:rPr lang="en-US" sz="1600" b="1" dirty="0">
                <a:latin typeface="Arial" charset="0"/>
                <a:cs typeface="Arial" charset="0"/>
              </a:rPr>
              <a:t>for 0.2 </a:t>
            </a:r>
            <a:r>
              <a:rPr lang="en-US" sz="1600" b="1" dirty="0" err="1">
                <a:latin typeface="Arial" charset="0"/>
                <a:cs typeface="Arial" charset="0"/>
              </a:rPr>
              <a:t>GeV</a:t>
            </a:r>
            <a:r>
              <a:rPr lang="en-US" sz="1600" b="1" dirty="0">
                <a:latin typeface="Arial" charset="0"/>
                <a:cs typeface="Arial" charset="0"/>
              </a:rPr>
              <a:t>&lt;</a:t>
            </a:r>
            <a:r>
              <a:rPr lang="en-US" sz="1600" b="1" dirty="0" err="1">
                <a:latin typeface="Arial" charset="0"/>
                <a:cs typeface="Arial" charset="0"/>
              </a:rPr>
              <a:t>m</a:t>
            </a:r>
            <a:r>
              <a:rPr lang="en-US" sz="1600" b="1" baseline="-25000" dirty="0" err="1">
                <a:latin typeface="Arial" charset="0"/>
                <a:cs typeface="Arial" charset="0"/>
              </a:rPr>
              <a:t>ee</a:t>
            </a:r>
            <a:r>
              <a:rPr lang="en-US" sz="1600" b="1" dirty="0">
                <a:latin typeface="Arial" charset="0"/>
                <a:cs typeface="Arial" charset="0"/>
              </a:rPr>
              <a:t>&lt; 0.6 </a:t>
            </a:r>
            <a:r>
              <a:rPr lang="en-US" sz="1600" b="1" dirty="0" err="1">
                <a:latin typeface="Arial" charset="0"/>
                <a:cs typeface="Arial" charset="0"/>
              </a:rPr>
              <a:t>GeV</a:t>
            </a:r>
            <a:r>
              <a:rPr lang="en-US" sz="1600" b="1" dirty="0">
                <a:latin typeface="Arial" charset="0"/>
                <a:cs typeface="Arial" charset="0"/>
              </a:rPr>
              <a:t>:</a:t>
            </a:r>
          </a:p>
          <a:p>
            <a:pPr algn="ctr" eaLnBrk="0" hangingPunct="0"/>
            <a:r>
              <a:rPr lang="en-US" sz="1600" b="1" dirty="0">
                <a:latin typeface="Arial" charset="0"/>
                <a:cs typeface="Arial" charset="0"/>
              </a:rPr>
              <a:t>2.8</a:t>
            </a:r>
            <a:r>
              <a:rPr lang="en-US" sz="1600" b="1" dirty="0">
                <a:latin typeface="Arial" charset="0"/>
                <a:cs typeface="Arial" charset="0"/>
                <a:sym typeface="Symbol" pitchFamily="18" charset="2"/>
              </a:rPr>
              <a:t>0.5 (stat)</a:t>
            </a:r>
          </a:p>
        </p:txBody>
      </p:sp>
      <p:sp>
        <p:nvSpPr>
          <p:cNvPr id="182279" name="Text Box 7"/>
          <p:cNvSpPr txBox="1">
            <a:spLocks noChangeArrowheads="1"/>
          </p:cNvSpPr>
          <p:nvPr/>
        </p:nvSpPr>
        <p:spPr bwMode="auto">
          <a:xfrm>
            <a:off x="5988050" y="4953000"/>
            <a:ext cx="2851150" cy="1692771"/>
          </a:xfrm>
          <a:prstGeom prst="rect">
            <a:avLst/>
          </a:prstGeom>
          <a:solidFill>
            <a:srgbClr val="CCFFCC"/>
          </a:solidFill>
          <a:ln w="25400" algn="ctr">
            <a:solidFill>
              <a:srgbClr val="FF0000"/>
            </a:solidFill>
            <a:miter lim="800000"/>
            <a:headEnd/>
            <a:tailEnd/>
          </a:ln>
          <a:effectLst/>
        </p:spPr>
        <p:txBody>
          <a:bodyPr>
            <a:spAutoFit/>
          </a:bodyPr>
          <a:lstStyle/>
          <a:p>
            <a:pPr algn="ctr" eaLnBrk="0" hangingPunct="0">
              <a:buFontTx/>
              <a:buChar char="•"/>
            </a:pPr>
            <a:r>
              <a:rPr lang="en-US" sz="1600" b="1" dirty="0">
                <a:solidFill>
                  <a:schemeClr val="bg1"/>
                </a:solidFill>
                <a:latin typeface="Arial" charset="0"/>
                <a:cs typeface="Arial" charset="0"/>
                <a:sym typeface="Symbol" pitchFamily="18" charset="2"/>
              </a:rPr>
              <a:t> </a:t>
            </a:r>
            <a:r>
              <a:rPr lang="en-US" sz="1600" b="1" dirty="0">
                <a:latin typeface="Arial" charset="0"/>
                <a:cs typeface="Arial" charset="0"/>
                <a:sym typeface="Symbol" pitchFamily="18" charset="2"/>
              </a:rPr>
              <a:t>Absolutely normalized spectrum </a:t>
            </a:r>
          </a:p>
          <a:p>
            <a:pPr algn="ctr" eaLnBrk="0" hangingPunct="0">
              <a:buFontTx/>
              <a:buChar char="•"/>
            </a:pPr>
            <a:r>
              <a:rPr lang="en-US" sz="1600" b="1" dirty="0">
                <a:latin typeface="Arial" charset="0"/>
                <a:cs typeface="Arial" charset="0"/>
                <a:sym typeface="Symbol" pitchFamily="18" charset="2"/>
              </a:rPr>
              <a:t> Overall systematic uncertainty of </a:t>
            </a:r>
          </a:p>
          <a:p>
            <a:pPr algn="ctr" eaLnBrk="0" hangingPunct="0"/>
            <a:r>
              <a:rPr lang="en-US" sz="1600" b="1" dirty="0">
                <a:latin typeface="Arial" charset="0"/>
                <a:cs typeface="Arial" charset="0"/>
                <a:sym typeface="Symbol" pitchFamily="18" charset="2"/>
              </a:rPr>
              <a:t>normalization</a:t>
            </a:r>
            <a:r>
              <a:rPr lang="en-US" sz="1600" b="1" dirty="0">
                <a:solidFill>
                  <a:srgbClr val="FF0000"/>
                </a:solidFill>
                <a:latin typeface="Arial" charset="0"/>
                <a:cs typeface="Arial" charset="0"/>
                <a:sym typeface="Symbol" pitchFamily="18" charset="2"/>
              </a:rPr>
              <a:t>: 21%</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title"/>
          </p:nvPr>
        </p:nvSpPr>
        <p:spPr>
          <a:xfrm>
            <a:off x="0" y="0"/>
            <a:ext cx="9144000" cy="1143000"/>
          </a:xfrm>
        </p:spPr>
        <p:txBody>
          <a:bodyPr/>
          <a:lstStyle/>
          <a:p>
            <a:pPr algn="ctr"/>
            <a:r>
              <a:rPr lang="en-GB"/>
              <a:t>Confinement</a:t>
            </a:r>
          </a:p>
        </p:txBody>
      </p:sp>
      <p:sp>
        <p:nvSpPr>
          <p:cNvPr id="140292" name="Rectangle 4"/>
          <p:cNvSpPr>
            <a:spLocks noGrp="1" noChangeArrowheads="1"/>
          </p:cNvSpPr>
          <p:nvPr>
            <p:ph type="body" idx="1"/>
          </p:nvPr>
        </p:nvSpPr>
        <p:spPr>
          <a:xfrm>
            <a:off x="457200" y="1066800"/>
            <a:ext cx="8686800" cy="4876800"/>
          </a:xfrm>
          <a:noFill/>
        </p:spPr>
        <p:txBody>
          <a:bodyPr/>
          <a:lstStyle/>
          <a:p>
            <a:r>
              <a:rPr lang="en-GB" sz="2800" dirty="0"/>
              <a:t>The strong interaction potential</a:t>
            </a:r>
          </a:p>
          <a:p>
            <a:pPr lvl="1"/>
            <a:r>
              <a:rPr lang="en-GB" sz="2400" dirty="0"/>
              <a:t>Compare the potential of the strong &amp; </a:t>
            </a:r>
            <a:r>
              <a:rPr lang="en-GB" sz="2400" dirty="0" err="1"/>
              <a:t>e.m</a:t>
            </a:r>
            <a:r>
              <a:rPr lang="en-GB" sz="2400" dirty="0"/>
              <a:t>. interaction</a:t>
            </a:r>
          </a:p>
          <a:p>
            <a:pPr lvl="1"/>
            <a:endParaRPr lang="en-GB" sz="2400" dirty="0"/>
          </a:p>
          <a:p>
            <a:pPr lvl="1">
              <a:buFont typeface="Wingdings" pitchFamily="2" charset="2"/>
              <a:buNone/>
            </a:pPr>
            <a:endParaRPr lang="en-GB" sz="2400" dirty="0"/>
          </a:p>
          <a:p>
            <a:pPr lvl="1"/>
            <a:r>
              <a:rPr lang="en-GB" sz="2400" dirty="0"/>
              <a:t>Confining term arises due to the self-interaction property of the </a:t>
            </a:r>
            <a:r>
              <a:rPr lang="en-GB" sz="2400" dirty="0" err="1" smtClean="0"/>
              <a:t>color</a:t>
            </a:r>
            <a:r>
              <a:rPr lang="en-GB" sz="2400" dirty="0" smtClean="0"/>
              <a:t> </a:t>
            </a:r>
            <a:r>
              <a:rPr lang="en-GB" sz="2400" dirty="0"/>
              <a:t>field</a:t>
            </a:r>
          </a:p>
        </p:txBody>
      </p:sp>
      <p:graphicFrame>
        <p:nvGraphicFramePr>
          <p:cNvPr id="140293" name="Object 5"/>
          <p:cNvGraphicFramePr>
            <a:graphicFrameLocks noChangeAspect="1"/>
          </p:cNvGraphicFramePr>
          <p:nvPr/>
        </p:nvGraphicFramePr>
        <p:xfrm>
          <a:off x="1371600" y="2209800"/>
          <a:ext cx="2058988" cy="636588"/>
        </p:xfrm>
        <a:graphic>
          <a:graphicData uri="http://schemas.openxmlformats.org/presentationml/2006/ole">
            <p:oleObj spid="_x0000_s109570" name="Equation" r:id="rId3" imgW="2425700" imgH="749300" progId="Equation.3">
              <p:embed/>
            </p:oleObj>
          </a:graphicData>
        </a:graphic>
      </p:graphicFrame>
      <p:graphicFrame>
        <p:nvGraphicFramePr>
          <p:cNvPr id="140294" name="Object 6"/>
          <p:cNvGraphicFramePr>
            <a:graphicFrameLocks noChangeAspect="1"/>
          </p:cNvGraphicFramePr>
          <p:nvPr/>
        </p:nvGraphicFramePr>
        <p:xfrm>
          <a:off x="3886200" y="2209800"/>
          <a:ext cx="1366838" cy="582613"/>
        </p:xfrm>
        <a:graphic>
          <a:graphicData uri="http://schemas.openxmlformats.org/presentationml/2006/ole">
            <p:oleObj spid="_x0000_s109571" name="Equation" r:id="rId4" imgW="1612900" imgH="685800" progId="Equation.3">
              <p:embed/>
            </p:oleObj>
          </a:graphicData>
        </a:graphic>
      </p:graphicFrame>
      <p:graphicFrame>
        <p:nvGraphicFramePr>
          <p:cNvPr id="140295" name="Object 7"/>
          <p:cNvGraphicFramePr>
            <a:graphicFrameLocks noChangeAspect="1"/>
          </p:cNvGraphicFramePr>
          <p:nvPr/>
        </p:nvGraphicFramePr>
        <p:xfrm>
          <a:off x="5715000" y="2438400"/>
          <a:ext cx="1627188" cy="230188"/>
        </p:xfrm>
        <a:graphic>
          <a:graphicData uri="http://schemas.openxmlformats.org/presentationml/2006/ole">
            <p:oleObj spid="_x0000_s109572" name="Equation" r:id="rId5" imgW="2159000" imgH="304800" progId="Equation.3">
              <p:embed/>
            </p:oleObj>
          </a:graphicData>
        </a:graphic>
      </p:graphicFrame>
      <p:graphicFrame>
        <p:nvGraphicFramePr>
          <p:cNvPr id="140302" name="Rectangle 14"/>
          <p:cNvGraphicFramePr>
            <a:graphicFrameLocks/>
          </p:cNvGraphicFramePr>
          <p:nvPr/>
        </p:nvGraphicFramePr>
        <p:xfrm>
          <a:off x="1600200" y="1447800"/>
          <a:ext cx="6096000" cy="4064000"/>
        </p:xfrm>
        <a:graphic>
          <a:graphicData uri="http://schemas.openxmlformats.org/presentationml/2006/ole">
            <p:oleObj spid="_x0000_s109573" name="Equation" r:id="rId6" imgW="0" imgH="0" progId="Equation.3">
              <p:embed/>
            </p:oleObj>
          </a:graphicData>
        </a:graphic>
      </p:graphicFrame>
      <p:grpSp>
        <p:nvGrpSpPr>
          <p:cNvPr id="2" name="Group 16"/>
          <p:cNvGrpSpPr>
            <a:grpSpLocks/>
          </p:cNvGrpSpPr>
          <p:nvPr/>
        </p:nvGrpSpPr>
        <p:grpSpPr bwMode="auto">
          <a:xfrm>
            <a:off x="3810000" y="3733800"/>
            <a:ext cx="4999038" cy="2438400"/>
            <a:chOff x="2391" y="2318"/>
            <a:chExt cx="3149" cy="1134"/>
          </a:xfrm>
        </p:grpSpPr>
        <p:sp>
          <p:nvSpPr>
            <p:cNvPr id="140305" name="Text Box 17"/>
            <p:cNvSpPr txBox="1">
              <a:spLocks noChangeArrowheads="1"/>
            </p:cNvSpPr>
            <p:nvPr/>
          </p:nvSpPr>
          <p:spPr bwMode="auto">
            <a:xfrm>
              <a:off x="2391" y="2318"/>
              <a:ext cx="3149" cy="1134"/>
            </a:xfrm>
            <a:prstGeom prst="rect">
              <a:avLst/>
            </a:prstGeom>
            <a:noFill/>
            <a:ln w="25400">
              <a:noFill/>
              <a:miter lim="800000"/>
              <a:headEnd/>
              <a:tailEnd type="none" w="lg" len="lg"/>
            </a:ln>
            <a:effectLst/>
          </p:spPr>
          <p:txBody>
            <a:bodyPr>
              <a:spAutoFit/>
            </a:bodyPr>
            <a:lstStyle/>
            <a:p>
              <a:pPr eaLnBrk="0" hangingPunct="0"/>
              <a:r>
                <a:rPr lang="en-GB" sz="2000" b="1" dirty="0">
                  <a:latin typeface="Helvetica" pitchFamily="34" charset="0"/>
                </a:rPr>
                <a:t>		QED		QCD</a:t>
              </a:r>
            </a:p>
            <a:p>
              <a:pPr eaLnBrk="0" hangingPunct="0"/>
              <a:r>
                <a:rPr lang="en-GB" sz="1800" dirty="0">
                  <a:latin typeface="Helvetica" pitchFamily="34" charset="0"/>
                </a:rPr>
                <a:t>Charges		electric (2)	colour (3)</a:t>
              </a:r>
            </a:p>
            <a:p>
              <a:pPr eaLnBrk="0" hangingPunct="0"/>
              <a:r>
                <a:rPr lang="en-GB" sz="1800" dirty="0">
                  <a:latin typeface="Helvetica" pitchFamily="34" charset="0"/>
                </a:rPr>
                <a:t>Gauge boson	</a:t>
              </a:r>
              <a:r>
                <a:rPr lang="en-GB" sz="1800" dirty="0">
                  <a:latin typeface="Symbol" pitchFamily="18" charset="2"/>
                </a:rPr>
                <a:t>g </a:t>
              </a:r>
              <a:r>
                <a:rPr lang="en-GB" sz="1800" dirty="0">
                  <a:latin typeface="Helvetica" pitchFamily="34" charset="0"/>
                </a:rPr>
                <a:t>(1)		</a:t>
              </a:r>
              <a:r>
                <a:rPr lang="en-GB" sz="1800" dirty="0">
                  <a:latin typeface="Times" charset="0"/>
                </a:rPr>
                <a:t>g</a:t>
              </a:r>
              <a:r>
                <a:rPr lang="en-GB" sz="1800" dirty="0">
                  <a:latin typeface="Helvetica" pitchFamily="34" charset="0"/>
                </a:rPr>
                <a:t> (8)</a:t>
              </a:r>
            </a:p>
            <a:p>
              <a:pPr eaLnBrk="0" hangingPunct="0"/>
              <a:r>
                <a:rPr lang="en-GB" sz="1800" dirty="0">
                  <a:latin typeface="Helvetica" pitchFamily="34" charset="0"/>
                </a:rPr>
                <a:t>Charged		no		yes</a:t>
              </a:r>
            </a:p>
            <a:p>
              <a:pPr eaLnBrk="0" hangingPunct="0"/>
              <a:r>
                <a:rPr lang="en-GB" sz="1800" dirty="0">
                  <a:latin typeface="Helvetica" pitchFamily="34" charset="0"/>
                </a:rPr>
                <a:t>Strength	</a:t>
              </a:r>
            </a:p>
            <a:p>
              <a:pPr eaLnBrk="0" hangingPunct="0"/>
              <a:endParaRPr lang="en-GB" sz="2000" b="1" dirty="0">
                <a:latin typeface="Helvetica" pitchFamily="34" charset="0"/>
              </a:endParaRPr>
            </a:p>
          </p:txBody>
        </p:sp>
        <p:graphicFrame>
          <p:nvGraphicFramePr>
            <p:cNvPr id="140306" name="Object 18"/>
            <p:cNvGraphicFramePr>
              <a:graphicFrameLocks noChangeAspect="1"/>
            </p:cNvGraphicFramePr>
            <p:nvPr/>
          </p:nvGraphicFramePr>
          <p:xfrm>
            <a:off x="3111" y="2991"/>
            <a:ext cx="1392" cy="354"/>
          </p:xfrm>
          <a:graphic>
            <a:graphicData uri="http://schemas.openxmlformats.org/presentationml/2006/ole">
              <p:oleObj spid="_x0000_s109574" name="Equation" r:id="rId7" imgW="1955800" imgH="749300" progId="Equation.3">
                <p:embed/>
              </p:oleObj>
            </a:graphicData>
          </a:graphic>
        </p:graphicFrame>
        <p:graphicFrame>
          <p:nvGraphicFramePr>
            <p:cNvPr id="140307" name="Object 19"/>
            <p:cNvGraphicFramePr>
              <a:graphicFrameLocks noChangeAspect="1"/>
            </p:cNvGraphicFramePr>
            <p:nvPr/>
          </p:nvGraphicFramePr>
          <p:xfrm>
            <a:off x="4647" y="3123"/>
            <a:ext cx="893" cy="156"/>
          </p:xfrm>
          <a:graphic>
            <a:graphicData uri="http://schemas.openxmlformats.org/presentationml/2006/ole">
              <p:oleObj spid="_x0000_s109575" name="Equation" r:id="rId8" imgW="1676400" imgH="330200" progId="Equation.3">
                <p:embed/>
              </p:oleObj>
            </a:graphicData>
          </a:graphic>
        </p:graphicFrame>
        <p:sp>
          <p:nvSpPr>
            <p:cNvPr id="140308" name="Line 20"/>
            <p:cNvSpPr>
              <a:spLocks noChangeShapeType="1"/>
            </p:cNvSpPr>
            <p:nvPr/>
          </p:nvSpPr>
          <p:spPr bwMode="auto">
            <a:xfrm>
              <a:off x="2391" y="2533"/>
              <a:ext cx="3149" cy="0"/>
            </a:xfrm>
            <a:prstGeom prst="line">
              <a:avLst/>
            </a:prstGeom>
            <a:noFill/>
            <a:ln w="25400">
              <a:solidFill>
                <a:schemeClr val="bg1"/>
              </a:solidFill>
              <a:round/>
              <a:headEnd/>
              <a:tailEnd type="none" w="lg" len="lg"/>
            </a:ln>
            <a:effectLst/>
          </p:spPr>
          <p:txBody>
            <a:bodyPr wrap="none" anchor="ctr"/>
            <a:lstStyle/>
            <a:p>
              <a:endParaRPr lang="en-US"/>
            </a:p>
          </p:txBody>
        </p:sp>
        <p:sp>
          <p:nvSpPr>
            <p:cNvPr id="140309" name="Line 21"/>
            <p:cNvSpPr>
              <a:spLocks noChangeShapeType="1"/>
            </p:cNvSpPr>
            <p:nvPr/>
          </p:nvSpPr>
          <p:spPr bwMode="auto">
            <a:xfrm>
              <a:off x="3404" y="2318"/>
              <a:ext cx="0" cy="1122"/>
            </a:xfrm>
            <a:prstGeom prst="line">
              <a:avLst/>
            </a:prstGeom>
            <a:noFill/>
            <a:ln w="25400">
              <a:solidFill>
                <a:schemeClr val="bg1"/>
              </a:solidFill>
              <a:round/>
              <a:headEnd/>
              <a:tailEnd type="none" w="lg" len="lg"/>
            </a:ln>
            <a:effectLst/>
          </p:spPr>
          <p:txBody>
            <a:bodyPr wrap="none" anchor="ctr"/>
            <a:lstStyle/>
            <a:p>
              <a:endParaRPr lang="en-US"/>
            </a:p>
          </p:txBody>
        </p:sp>
        <p:sp>
          <p:nvSpPr>
            <p:cNvPr id="140310" name="Line 22"/>
            <p:cNvSpPr>
              <a:spLocks noChangeShapeType="1"/>
            </p:cNvSpPr>
            <p:nvPr/>
          </p:nvSpPr>
          <p:spPr bwMode="auto">
            <a:xfrm>
              <a:off x="4637" y="2318"/>
              <a:ext cx="0" cy="1122"/>
            </a:xfrm>
            <a:prstGeom prst="line">
              <a:avLst/>
            </a:prstGeom>
            <a:noFill/>
            <a:ln w="25400">
              <a:solidFill>
                <a:schemeClr val="bg1"/>
              </a:solidFill>
              <a:round/>
              <a:headEnd/>
              <a:tailEnd type="none" w="lg" len="lg"/>
            </a:ln>
            <a:effectLst/>
          </p:spPr>
          <p:txBody>
            <a:bodyPr wrap="none" anchor="ctr"/>
            <a:lstStyle/>
            <a:p>
              <a:endParaRPr lang="en-US"/>
            </a:p>
          </p:txBody>
        </p:sp>
      </p:grpSp>
      <p:grpSp>
        <p:nvGrpSpPr>
          <p:cNvPr id="3" name="Group 41"/>
          <p:cNvGrpSpPr>
            <a:grpSpLocks/>
          </p:cNvGrpSpPr>
          <p:nvPr/>
        </p:nvGrpSpPr>
        <p:grpSpPr bwMode="auto">
          <a:xfrm>
            <a:off x="838200" y="3886200"/>
            <a:ext cx="2667000" cy="2756706"/>
            <a:chOff x="398" y="2209"/>
            <a:chExt cx="1728" cy="1921"/>
          </a:xfrm>
          <a:noFill/>
        </p:grpSpPr>
        <p:sp>
          <p:nvSpPr>
            <p:cNvPr id="140296" name="Oval 8"/>
            <p:cNvSpPr>
              <a:spLocks noChangeArrowheads="1"/>
            </p:cNvSpPr>
            <p:nvPr/>
          </p:nvSpPr>
          <p:spPr bwMode="auto">
            <a:xfrm>
              <a:off x="704" y="3679"/>
              <a:ext cx="47" cy="78"/>
            </a:xfrm>
            <a:prstGeom prst="ellipse">
              <a:avLst/>
            </a:prstGeom>
            <a:grpFill/>
            <a:ln w="25400">
              <a:solidFill>
                <a:schemeClr val="tx1"/>
              </a:solidFill>
              <a:round/>
              <a:headEnd/>
              <a:tailEnd type="none" w="lg" len="lg"/>
            </a:ln>
            <a:effectLst/>
          </p:spPr>
          <p:txBody>
            <a:bodyPr wrap="none" anchor="ctr"/>
            <a:lstStyle/>
            <a:p>
              <a:endParaRPr lang="en-US"/>
            </a:p>
          </p:txBody>
        </p:sp>
        <p:sp>
          <p:nvSpPr>
            <p:cNvPr id="140297" name="Oval 9"/>
            <p:cNvSpPr>
              <a:spLocks noChangeArrowheads="1"/>
            </p:cNvSpPr>
            <p:nvPr/>
          </p:nvSpPr>
          <p:spPr bwMode="auto">
            <a:xfrm>
              <a:off x="1772" y="3679"/>
              <a:ext cx="47" cy="78"/>
            </a:xfrm>
            <a:prstGeom prst="ellipse">
              <a:avLst/>
            </a:prstGeom>
            <a:grpFill/>
            <a:ln w="25400">
              <a:solidFill>
                <a:schemeClr val="tx1"/>
              </a:solidFill>
              <a:round/>
              <a:headEnd/>
              <a:tailEnd type="none" w="lg" len="lg"/>
            </a:ln>
            <a:effectLst/>
          </p:spPr>
          <p:txBody>
            <a:bodyPr wrap="none" anchor="ctr"/>
            <a:lstStyle/>
            <a:p>
              <a:endParaRPr lang="en-US"/>
            </a:p>
          </p:txBody>
        </p:sp>
        <p:sp>
          <p:nvSpPr>
            <p:cNvPr id="140298" name="Line 10"/>
            <p:cNvSpPr>
              <a:spLocks noChangeShapeType="1"/>
            </p:cNvSpPr>
            <p:nvPr/>
          </p:nvSpPr>
          <p:spPr bwMode="auto">
            <a:xfrm>
              <a:off x="751" y="3718"/>
              <a:ext cx="1021" cy="0"/>
            </a:xfrm>
            <a:prstGeom prst="line">
              <a:avLst/>
            </a:prstGeom>
            <a:grpFill/>
            <a:ln w="25400">
              <a:solidFill>
                <a:schemeClr val="tx1"/>
              </a:solidFill>
              <a:round/>
              <a:headEnd/>
              <a:tailEnd type="none" w="lg" len="lg"/>
            </a:ln>
            <a:effectLst/>
          </p:spPr>
          <p:txBody>
            <a:bodyPr wrap="none" anchor="ctr"/>
            <a:lstStyle/>
            <a:p>
              <a:endParaRPr lang="en-US"/>
            </a:p>
          </p:txBody>
        </p:sp>
        <p:sp>
          <p:nvSpPr>
            <p:cNvPr id="140299" name="Line 11"/>
            <p:cNvSpPr>
              <a:spLocks noChangeShapeType="1"/>
            </p:cNvSpPr>
            <p:nvPr/>
          </p:nvSpPr>
          <p:spPr bwMode="auto">
            <a:xfrm>
              <a:off x="751" y="3679"/>
              <a:ext cx="1021" cy="0"/>
            </a:xfrm>
            <a:prstGeom prst="line">
              <a:avLst/>
            </a:prstGeom>
            <a:grpFill/>
            <a:ln w="25400">
              <a:solidFill>
                <a:schemeClr val="tx1"/>
              </a:solidFill>
              <a:round/>
              <a:headEnd/>
              <a:tailEnd type="none" w="lg" len="lg"/>
            </a:ln>
            <a:effectLst/>
          </p:spPr>
          <p:txBody>
            <a:bodyPr wrap="none" anchor="ctr"/>
            <a:lstStyle/>
            <a:p>
              <a:endParaRPr lang="en-US"/>
            </a:p>
          </p:txBody>
        </p:sp>
        <p:sp>
          <p:nvSpPr>
            <p:cNvPr id="140300" name="Line 12"/>
            <p:cNvSpPr>
              <a:spLocks noChangeShapeType="1"/>
            </p:cNvSpPr>
            <p:nvPr/>
          </p:nvSpPr>
          <p:spPr bwMode="auto">
            <a:xfrm>
              <a:off x="751" y="3757"/>
              <a:ext cx="1021" cy="0"/>
            </a:xfrm>
            <a:prstGeom prst="line">
              <a:avLst/>
            </a:prstGeom>
            <a:grpFill/>
            <a:ln w="25400">
              <a:solidFill>
                <a:schemeClr val="tx1"/>
              </a:solidFill>
              <a:round/>
              <a:headEnd/>
              <a:tailEnd type="none" w="lg" len="lg"/>
            </a:ln>
            <a:effectLst/>
          </p:spPr>
          <p:txBody>
            <a:bodyPr wrap="none" anchor="ctr"/>
            <a:lstStyle/>
            <a:p>
              <a:endParaRPr lang="en-US"/>
            </a:p>
          </p:txBody>
        </p:sp>
        <p:grpSp>
          <p:nvGrpSpPr>
            <p:cNvPr id="4" name="Group 23"/>
            <p:cNvGrpSpPr>
              <a:grpSpLocks/>
            </p:cNvGrpSpPr>
            <p:nvPr/>
          </p:nvGrpSpPr>
          <p:grpSpPr bwMode="auto">
            <a:xfrm>
              <a:off x="456" y="2209"/>
              <a:ext cx="1619" cy="814"/>
              <a:chOff x="456" y="2454"/>
              <a:chExt cx="1619" cy="814"/>
            </a:xfrm>
            <a:grpFill/>
          </p:grpSpPr>
          <p:sp>
            <p:nvSpPr>
              <p:cNvPr id="140312" name="Oval 24"/>
              <p:cNvSpPr>
                <a:spLocks noChangeArrowheads="1"/>
              </p:cNvSpPr>
              <p:nvPr/>
            </p:nvSpPr>
            <p:spPr bwMode="auto">
              <a:xfrm>
                <a:off x="704" y="2822"/>
                <a:ext cx="47" cy="78"/>
              </a:xfrm>
              <a:prstGeom prst="ellipse">
                <a:avLst/>
              </a:prstGeom>
              <a:grpFill/>
              <a:ln w="25400">
                <a:solidFill>
                  <a:schemeClr val="tx1"/>
                </a:solidFill>
                <a:round/>
                <a:headEnd/>
                <a:tailEnd type="none" w="lg" len="lg"/>
              </a:ln>
              <a:effectLst/>
            </p:spPr>
            <p:txBody>
              <a:bodyPr wrap="none" anchor="ctr"/>
              <a:lstStyle/>
              <a:p>
                <a:endParaRPr lang="en-US"/>
              </a:p>
            </p:txBody>
          </p:sp>
          <p:sp>
            <p:nvSpPr>
              <p:cNvPr id="140313" name="Oval 25"/>
              <p:cNvSpPr>
                <a:spLocks noChangeArrowheads="1"/>
              </p:cNvSpPr>
              <p:nvPr/>
            </p:nvSpPr>
            <p:spPr bwMode="auto">
              <a:xfrm>
                <a:off x="1772" y="2822"/>
                <a:ext cx="47" cy="78"/>
              </a:xfrm>
              <a:prstGeom prst="ellipse">
                <a:avLst/>
              </a:prstGeom>
              <a:grpFill/>
              <a:ln w="25400">
                <a:solidFill>
                  <a:schemeClr val="tx1"/>
                </a:solidFill>
                <a:round/>
                <a:headEnd/>
                <a:tailEnd type="none" w="lg" len="lg"/>
              </a:ln>
              <a:effectLst/>
            </p:spPr>
            <p:txBody>
              <a:bodyPr wrap="none" anchor="ctr"/>
              <a:lstStyle/>
              <a:p>
                <a:endParaRPr lang="en-US"/>
              </a:p>
            </p:txBody>
          </p:sp>
          <p:sp>
            <p:nvSpPr>
              <p:cNvPr id="140314" name="Line 26"/>
              <p:cNvSpPr>
                <a:spLocks noChangeShapeType="1"/>
              </p:cNvSpPr>
              <p:nvPr/>
            </p:nvSpPr>
            <p:spPr bwMode="auto">
              <a:xfrm>
                <a:off x="751" y="2861"/>
                <a:ext cx="1021" cy="0"/>
              </a:xfrm>
              <a:prstGeom prst="line">
                <a:avLst/>
              </a:prstGeom>
              <a:grpFill/>
              <a:ln w="25400">
                <a:solidFill>
                  <a:schemeClr val="tx1"/>
                </a:solidFill>
                <a:round/>
                <a:headEnd/>
                <a:tailEnd type="none" w="lg" len="lg"/>
              </a:ln>
              <a:effectLst/>
            </p:spPr>
            <p:txBody>
              <a:bodyPr wrap="none" anchor="ctr"/>
              <a:lstStyle/>
              <a:p>
                <a:endParaRPr lang="en-US"/>
              </a:p>
            </p:txBody>
          </p:sp>
          <p:sp>
            <p:nvSpPr>
              <p:cNvPr id="140315" name="AutoShape 27"/>
              <p:cNvSpPr>
                <a:spLocks noChangeArrowheads="1"/>
              </p:cNvSpPr>
              <p:nvPr/>
            </p:nvSpPr>
            <p:spPr bwMode="auto">
              <a:xfrm rot="5400000">
                <a:off x="1186" y="2236"/>
                <a:ext cx="151" cy="1021"/>
              </a:xfrm>
              <a:prstGeom prst="moon">
                <a:avLst>
                  <a:gd name="adj" fmla="val 71870"/>
                </a:avLst>
              </a:prstGeom>
              <a:grpFill/>
              <a:ln w="25400">
                <a:solidFill>
                  <a:schemeClr val="tx1"/>
                </a:solidFill>
                <a:miter lim="800000"/>
                <a:headEnd/>
                <a:tailEnd type="none" w="lg" len="lg"/>
              </a:ln>
              <a:effectLst/>
            </p:spPr>
            <p:txBody>
              <a:bodyPr wrap="none" anchor="ctr"/>
              <a:lstStyle/>
              <a:p>
                <a:endParaRPr lang="en-US"/>
              </a:p>
            </p:txBody>
          </p:sp>
          <p:sp>
            <p:nvSpPr>
              <p:cNvPr id="140316" name="AutoShape 28"/>
              <p:cNvSpPr>
                <a:spLocks noChangeArrowheads="1"/>
              </p:cNvSpPr>
              <p:nvPr/>
            </p:nvSpPr>
            <p:spPr bwMode="auto">
              <a:xfrm rot="16200000" flipV="1">
                <a:off x="1186" y="2465"/>
                <a:ext cx="151" cy="1021"/>
              </a:xfrm>
              <a:prstGeom prst="moon">
                <a:avLst>
                  <a:gd name="adj" fmla="val 71870"/>
                </a:avLst>
              </a:prstGeom>
              <a:grpFill/>
              <a:ln w="25400">
                <a:solidFill>
                  <a:schemeClr val="tx1"/>
                </a:solidFill>
                <a:miter lim="800000"/>
                <a:headEnd/>
                <a:tailEnd type="none" w="lg" len="lg"/>
              </a:ln>
              <a:effectLst/>
            </p:spPr>
            <p:txBody>
              <a:bodyPr wrap="none" anchor="ctr"/>
              <a:lstStyle/>
              <a:p>
                <a:endParaRPr lang="en-US"/>
              </a:p>
            </p:txBody>
          </p:sp>
          <p:sp>
            <p:nvSpPr>
              <p:cNvPr id="140317" name="AutoShape 29"/>
              <p:cNvSpPr>
                <a:spLocks noChangeArrowheads="1"/>
              </p:cNvSpPr>
              <p:nvPr/>
            </p:nvSpPr>
            <p:spPr bwMode="auto">
              <a:xfrm rot="5400000">
                <a:off x="1078" y="2127"/>
                <a:ext cx="368" cy="1021"/>
              </a:xfrm>
              <a:prstGeom prst="moon">
                <a:avLst>
                  <a:gd name="adj" fmla="val 29347"/>
                </a:avLst>
              </a:prstGeom>
              <a:grpFill/>
              <a:ln w="25400">
                <a:solidFill>
                  <a:schemeClr val="tx1"/>
                </a:solidFill>
                <a:miter lim="800000"/>
                <a:headEnd/>
                <a:tailEnd type="none" w="lg" len="lg"/>
              </a:ln>
              <a:effectLst/>
            </p:spPr>
            <p:txBody>
              <a:bodyPr wrap="none" anchor="ctr"/>
              <a:lstStyle/>
              <a:p>
                <a:endParaRPr lang="en-US"/>
              </a:p>
            </p:txBody>
          </p:sp>
          <p:sp>
            <p:nvSpPr>
              <p:cNvPr id="140318" name="AutoShape 30"/>
              <p:cNvSpPr>
                <a:spLocks noChangeArrowheads="1"/>
              </p:cNvSpPr>
              <p:nvPr/>
            </p:nvSpPr>
            <p:spPr bwMode="auto">
              <a:xfrm rot="16200000" flipV="1">
                <a:off x="1078" y="2573"/>
                <a:ext cx="368" cy="1021"/>
              </a:xfrm>
              <a:prstGeom prst="moon">
                <a:avLst>
                  <a:gd name="adj" fmla="val 29347"/>
                </a:avLst>
              </a:prstGeom>
              <a:grpFill/>
              <a:ln w="25400">
                <a:solidFill>
                  <a:schemeClr val="tx1"/>
                </a:solidFill>
                <a:miter lim="800000"/>
                <a:headEnd/>
                <a:tailEnd type="none" w="lg" len="lg"/>
              </a:ln>
              <a:effectLst/>
            </p:spPr>
            <p:txBody>
              <a:bodyPr wrap="none" anchor="ctr"/>
              <a:lstStyle/>
              <a:p>
                <a:endParaRPr lang="en-US"/>
              </a:p>
            </p:txBody>
          </p:sp>
          <p:sp>
            <p:nvSpPr>
              <p:cNvPr id="140319" name="Text Box 31"/>
              <p:cNvSpPr txBox="1">
                <a:spLocks noChangeArrowheads="1"/>
              </p:cNvSpPr>
              <p:nvPr/>
            </p:nvSpPr>
            <p:spPr bwMode="auto">
              <a:xfrm>
                <a:off x="456" y="2736"/>
                <a:ext cx="258" cy="276"/>
              </a:xfrm>
              <a:prstGeom prst="rect">
                <a:avLst/>
              </a:prstGeom>
              <a:grpFill/>
              <a:ln w="25400">
                <a:noFill/>
                <a:miter lim="800000"/>
                <a:headEnd/>
                <a:tailEnd type="none" w="lg" len="lg"/>
              </a:ln>
              <a:effectLst/>
            </p:spPr>
            <p:txBody>
              <a:bodyPr wrap="none">
                <a:spAutoFit/>
              </a:bodyPr>
              <a:lstStyle/>
              <a:p>
                <a:pPr eaLnBrk="0" hangingPunct="0"/>
                <a:r>
                  <a:rPr lang="en-GB" sz="2000" i="1">
                    <a:latin typeface="Times" charset="0"/>
                  </a:rPr>
                  <a:t>q</a:t>
                </a:r>
                <a:r>
                  <a:rPr lang="en-GB" sz="2000" baseline="-25000">
                    <a:latin typeface="Times" charset="0"/>
                  </a:rPr>
                  <a:t>1</a:t>
                </a:r>
                <a:endParaRPr lang="en-GB" sz="2000">
                  <a:latin typeface="Times" charset="0"/>
                </a:endParaRPr>
              </a:p>
            </p:txBody>
          </p:sp>
          <p:sp>
            <p:nvSpPr>
              <p:cNvPr id="140320" name="Text Box 32"/>
              <p:cNvSpPr txBox="1">
                <a:spLocks noChangeArrowheads="1"/>
              </p:cNvSpPr>
              <p:nvPr/>
            </p:nvSpPr>
            <p:spPr bwMode="auto">
              <a:xfrm>
                <a:off x="1818" y="2736"/>
                <a:ext cx="257" cy="276"/>
              </a:xfrm>
              <a:prstGeom prst="rect">
                <a:avLst/>
              </a:prstGeom>
              <a:grpFill/>
              <a:ln w="25400">
                <a:noFill/>
                <a:miter lim="800000"/>
                <a:headEnd/>
                <a:tailEnd type="none" w="lg" len="lg"/>
              </a:ln>
              <a:effectLst/>
            </p:spPr>
            <p:txBody>
              <a:bodyPr wrap="none">
                <a:spAutoFit/>
              </a:bodyPr>
              <a:lstStyle/>
              <a:p>
                <a:pPr eaLnBrk="0" hangingPunct="0"/>
                <a:r>
                  <a:rPr lang="en-GB" sz="2000" i="1">
                    <a:latin typeface="Times" charset="0"/>
                  </a:rPr>
                  <a:t>q</a:t>
                </a:r>
                <a:r>
                  <a:rPr lang="en-GB" sz="2000" baseline="-25000">
                    <a:latin typeface="Times" charset="0"/>
                  </a:rPr>
                  <a:t>2</a:t>
                </a:r>
                <a:endParaRPr lang="en-GB" sz="2000">
                  <a:latin typeface="Times" charset="0"/>
                </a:endParaRPr>
              </a:p>
            </p:txBody>
          </p:sp>
        </p:grpSp>
        <p:sp>
          <p:nvSpPr>
            <p:cNvPr id="140321" name="Text Box 33"/>
            <p:cNvSpPr txBox="1">
              <a:spLocks noChangeArrowheads="1"/>
            </p:cNvSpPr>
            <p:nvPr/>
          </p:nvSpPr>
          <p:spPr bwMode="auto">
            <a:xfrm>
              <a:off x="456" y="3593"/>
              <a:ext cx="258" cy="277"/>
            </a:xfrm>
            <a:prstGeom prst="rect">
              <a:avLst/>
            </a:prstGeom>
            <a:grpFill/>
            <a:ln w="25400">
              <a:noFill/>
              <a:miter lim="800000"/>
              <a:headEnd/>
              <a:tailEnd type="none" w="lg" len="lg"/>
            </a:ln>
            <a:effectLst/>
          </p:spPr>
          <p:txBody>
            <a:bodyPr wrap="none">
              <a:spAutoFit/>
            </a:bodyPr>
            <a:lstStyle/>
            <a:p>
              <a:pPr eaLnBrk="0" hangingPunct="0"/>
              <a:r>
                <a:rPr lang="en-GB" sz="2000" i="1" dirty="0">
                  <a:latin typeface="Times" charset="0"/>
                </a:rPr>
                <a:t>q</a:t>
              </a:r>
              <a:r>
                <a:rPr lang="en-GB" sz="2000" baseline="-25000" dirty="0">
                  <a:latin typeface="Times" charset="0"/>
                </a:rPr>
                <a:t>1</a:t>
              </a:r>
              <a:endParaRPr lang="en-GB" sz="2000" dirty="0">
                <a:latin typeface="Times" charset="0"/>
              </a:endParaRPr>
            </a:p>
          </p:txBody>
        </p:sp>
        <p:sp>
          <p:nvSpPr>
            <p:cNvPr id="140322" name="Text Box 34"/>
            <p:cNvSpPr txBox="1">
              <a:spLocks noChangeArrowheads="1"/>
            </p:cNvSpPr>
            <p:nvPr/>
          </p:nvSpPr>
          <p:spPr bwMode="auto">
            <a:xfrm>
              <a:off x="1819" y="3593"/>
              <a:ext cx="257" cy="277"/>
            </a:xfrm>
            <a:prstGeom prst="rect">
              <a:avLst/>
            </a:prstGeom>
            <a:grpFill/>
            <a:ln w="25400">
              <a:noFill/>
              <a:miter lim="800000"/>
              <a:headEnd/>
              <a:tailEnd type="none" w="lg" len="lg"/>
            </a:ln>
            <a:effectLst/>
          </p:spPr>
          <p:txBody>
            <a:bodyPr wrap="none">
              <a:spAutoFit/>
            </a:bodyPr>
            <a:lstStyle/>
            <a:p>
              <a:pPr eaLnBrk="0" hangingPunct="0"/>
              <a:r>
                <a:rPr lang="en-GB" sz="2000" i="1">
                  <a:latin typeface="Times" charset="0"/>
                </a:rPr>
                <a:t>q</a:t>
              </a:r>
              <a:r>
                <a:rPr lang="en-GB" sz="2000" baseline="-25000">
                  <a:latin typeface="Times" charset="0"/>
                </a:rPr>
                <a:t>2</a:t>
              </a:r>
              <a:endParaRPr lang="en-GB" sz="2000">
                <a:latin typeface="Times" charset="0"/>
              </a:endParaRPr>
            </a:p>
          </p:txBody>
        </p:sp>
        <p:sp>
          <p:nvSpPr>
            <p:cNvPr id="140323" name="Text Box 35"/>
            <p:cNvSpPr txBox="1">
              <a:spLocks noChangeArrowheads="1"/>
            </p:cNvSpPr>
            <p:nvPr/>
          </p:nvSpPr>
          <p:spPr bwMode="auto">
            <a:xfrm>
              <a:off x="398" y="3103"/>
              <a:ext cx="1728" cy="256"/>
            </a:xfrm>
            <a:prstGeom prst="rect">
              <a:avLst/>
            </a:prstGeom>
            <a:grpFill/>
            <a:ln w="25400">
              <a:noFill/>
              <a:miter lim="800000"/>
              <a:headEnd/>
              <a:tailEnd type="none" w="lg" len="lg"/>
            </a:ln>
            <a:effectLst/>
          </p:spPr>
          <p:txBody>
            <a:bodyPr wrap="none">
              <a:spAutoFit/>
            </a:bodyPr>
            <a:lstStyle/>
            <a:p>
              <a:pPr eaLnBrk="0" hangingPunct="0"/>
              <a:r>
                <a:rPr lang="en-GB" sz="1800" dirty="0">
                  <a:latin typeface="Times" charset="0"/>
                </a:rPr>
                <a:t>a) QED or QCD (</a:t>
              </a:r>
              <a:r>
                <a:rPr lang="en-GB" sz="1800" i="1" dirty="0">
                  <a:latin typeface="Times" charset="0"/>
                </a:rPr>
                <a:t>r</a:t>
              </a:r>
              <a:r>
                <a:rPr lang="en-GB" sz="1800" dirty="0">
                  <a:latin typeface="Times" charset="0"/>
                </a:rPr>
                <a:t> &lt; 1 fm)</a:t>
              </a:r>
            </a:p>
          </p:txBody>
        </p:sp>
        <p:sp>
          <p:nvSpPr>
            <p:cNvPr id="140324" name="Text Box 36"/>
            <p:cNvSpPr txBox="1">
              <a:spLocks noChangeArrowheads="1"/>
            </p:cNvSpPr>
            <p:nvPr/>
          </p:nvSpPr>
          <p:spPr bwMode="auto">
            <a:xfrm>
              <a:off x="398" y="3875"/>
              <a:ext cx="1230" cy="255"/>
            </a:xfrm>
            <a:prstGeom prst="rect">
              <a:avLst/>
            </a:prstGeom>
            <a:grpFill/>
            <a:ln w="25400">
              <a:noFill/>
              <a:miter lim="800000"/>
              <a:headEnd/>
              <a:tailEnd type="none" w="lg" len="lg"/>
            </a:ln>
            <a:effectLst/>
          </p:spPr>
          <p:txBody>
            <a:bodyPr wrap="none">
              <a:spAutoFit/>
            </a:bodyPr>
            <a:lstStyle/>
            <a:p>
              <a:pPr eaLnBrk="0" hangingPunct="0"/>
              <a:r>
                <a:rPr lang="en-GB" sz="1800" dirty="0">
                  <a:latin typeface="Times" charset="0"/>
                </a:rPr>
                <a:t>b) QCD (</a:t>
              </a:r>
              <a:r>
                <a:rPr lang="en-GB" sz="1800" i="1" dirty="0">
                  <a:latin typeface="Times" charset="0"/>
                </a:rPr>
                <a:t>r</a:t>
              </a:r>
              <a:r>
                <a:rPr lang="en-GB" sz="1800" dirty="0">
                  <a:latin typeface="Times" charset="0"/>
                </a:rPr>
                <a:t> &gt; 1 fm)</a:t>
              </a:r>
              <a:endParaRPr lang="en-GB" sz="2000" dirty="0">
                <a:latin typeface="Times" charset="0"/>
              </a:endParaRPr>
            </a:p>
          </p:txBody>
        </p:sp>
        <p:sp>
          <p:nvSpPr>
            <p:cNvPr id="140325" name="Line 37"/>
            <p:cNvSpPr>
              <a:spLocks noChangeShapeType="1"/>
            </p:cNvSpPr>
            <p:nvPr/>
          </p:nvSpPr>
          <p:spPr bwMode="auto">
            <a:xfrm>
              <a:off x="704" y="3407"/>
              <a:ext cx="0" cy="186"/>
            </a:xfrm>
            <a:prstGeom prst="line">
              <a:avLst/>
            </a:prstGeom>
            <a:grpFill/>
            <a:ln w="9525">
              <a:solidFill>
                <a:schemeClr val="tx1"/>
              </a:solidFill>
              <a:round/>
              <a:headEnd/>
              <a:tailEnd type="none" w="lg" len="lg"/>
            </a:ln>
            <a:effectLst/>
          </p:spPr>
          <p:txBody>
            <a:bodyPr wrap="none" anchor="ctr"/>
            <a:lstStyle/>
            <a:p>
              <a:endParaRPr lang="en-US"/>
            </a:p>
          </p:txBody>
        </p:sp>
        <p:sp>
          <p:nvSpPr>
            <p:cNvPr id="140326" name="Line 38"/>
            <p:cNvSpPr>
              <a:spLocks noChangeShapeType="1"/>
            </p:cNvSpPr>
            <p:nvPr/>
          </p:nvSpPr>
          <p:spPr bwMode="auto">
            <a:xfrm>
              <a:off x="1819" y="3407"/>
              <a:ext cx="0" cy="186"/>
            </a:xfrm>
            <a:prstGeom prst="line">
              <a:avLst/>
            </a:prstGeom>
            <a:grpFill/>
            <a:ln w="9525">
              <a:solidFill>
                <a:schemeClr val="tx1"/>
              </a:solidFill>
              <a:round/>
              <a:headEnd/>
              <a:tailEnd type="none" w="lg" len="lg"/>
            </a:ln>
            <a:effectLst/>
          </p:spPr>
          <p:txBody>
            <a:bodyPr wrap="none" anchor="ctr"/>
            <a:lstStyle/>
            <a:p>
              <a:endParaRPr lang="en-US"/>
            </a:p>
          </p:txBody>
        </p:sp>
        <p:sp>
          <p:nvSpPr>
            <p:cNvPr id="140327" name="Line 39"/>
            <p:cNvSpPr>
              <a:spLocks noChangeShapeType="1"/>
            </p:cNvSpPr>
            <p:nvPr/>
          </p:nvSpPr>
          <p:spPr bwMode="auto">
            <a:xfrm>
              <a:off x="704" y="3496"/>
              <a:ext cx="1115" cy="0"/>
            </a:xfrm>
            <a:prstGeom prst="line">
              <a:avLst/>
            </a:prstGeom>
            <a:grpFill/>
            <a:ln w="9525">
              <a:solidFill>
                <a:schemeClr val="tx1"/>
              </a:solidFill>
              <a:round/>
              <a:headEnd type="triangle" w="med" len="med"/>
              <a:tailEnd type="triangle" w="med" len="med"/>
            </a:ln>
            <a:effectLst/>
          </p:spPr>
          <p:txBody>
            <a:bodyPr wrap="none" anchor="ctr"/>
            <a:lstStyle/>
            <a:p>
              <a:endParaRPr lang="en-US"/>
            </a:p>
          </p:txBody>
        </p:sp>
        <p:sp>
          <p:nvSpPr>
            <p:cNvPr id="140328" name="Rectangle 40"/>
            <p:cNvSpPr>
              <a:spLocks noChangeArrowheads="1"/>
            </p:cNvSpPr>
            <p:nvPr/>
          </p:nvSpPr>
          <p:spPr bwMode="auto">
            <a:xfrm>
              <a:off x="1188" y="3377"/>
              <a:ext cx="185" cy="276"/>
            </a:xfrm>
            <a:prstGeom prst="rect">
              <a:avLst/>
            </a:prstGeom>
            <a:grpFill/>
            <a:ln w="25400">
              <a:noFill/>
              <a:miter lim="800000"/>
              <a:headEnd/>
              <a:tailEnd type="none" w="lg" len="lg"/>
            </a:ln>
            <a:effectLst/>
          </p:spPr>
          <p:txBody>
            <a:bodyPr wrap="none">
              <a:spAutoFit/>
            </a:bodyPr>
            <a:lstStyle/>
            <a:p>
              <a:pPr eaLnBrk="0" hangingPunct="0"/>
              <a:r>
                <a:rPr lang="en-GB" sz="2000" i="1" dirty="0">
                  <a:latin typeface="Times" charset="0"/>
                </a:rPr>
                <a:t>r</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288925" y="152400"/>
            <a:ext cx="8820150" cy="628650"/>
          </a:xfrm>
          <a:prstGeom prst="rect">
            <a:avLst/>
          </a:prstGeom>
          <a:noFill/>
          <a:ln w="9525" algn="ctr">
            <a:noFill/>
            <a:miter lim="800000"/>
            <a:headEnd/>
            <a:tailEnd/>
          </a:ln>
          <a:effectLst/>
        </p:spPr>
        <p:txBody>
          <a:bodyPr>
            <a:spAutoFit/>
          </a:bodyPr>
          <a:lstStyle/>
          <a:p>
            <a:pPr algn="ctr" eaLnBrk="0" hangingPunct="0">
              <a:lnSpc>
                <a:spcPct val="80000"/>
              </a:lnSpc>
              <a:spcBef>
                <a:spcPct val="50000"/>
              </a:spcBef>
            </a:pPr>
            <a:r>
              <a:rPr lang="en-GB" sz="4400" u="sng" dirty="0">
                <a:latin typeface="Arial" charset="0"/>
                <a:cs typeface="Arial" charset="0"/>
              </a:rPr>
              <a:t>NA60 Low-mass </a:t>
            </a:r>
            <a:r>
              <a:rPr lang="en-GB" sz="4400" u="sng" dirty="0" err="1">
                <a:latin typeface="Arial" charset="0"/>
                <a:cs typeface="Arial" charset="0"/>
              </a:rPr>
              <a:t>dimuons</a:t>
            </a:r>
            <a:r>
              <a:rPr lang="en-GB" sz="4400" u="sng" dirty="0">
                <a:latin typeface="Arial" charset="0"/>
                <a:cs typeface="Arial" charset="0"/>
              </a:rPr>
              <a:t> </a:t>
            </a:r>
            <a:endParaRPr lang="en-US" sz="4400" u="sng" dirty="0">
              <a:latin typeface="Arial" charset="0"/>
              <a:cs typeface="Arial" charset="0"/>
            </a:endParaRPr>
          </a:p>
        </p:txBody>
      </p:sp>
      <p:sp>
        <p:nvSpPr>
          <p:cNvPr id="184323" name="Oval 3"/>
          <p:cNvSpPr>
            <a:spLocks noChangeArrowheads="1"/>
          </p:cNvSpPr>
          <p:nvPr/>
        </p:nvSpPr>
        <p:spPr bwMode="auto">
          <a:xfrm>
            <a:off x="5278438" y="2276475"/>
            <a:ext cx="215900" cy="215900"/>
          </a:xfrm>
          <a:prstGeom prst="ellipse">
            <a:avLst/>
          </a:prstGeom>
          <a:noFill/>
          <a:ln w="9525" algn="ctr">
            <a:noFill/>
            <a:round/>
            <a:headEnd/>
            <a:tailEnd/>
          </a:ln>
          <a:effectLst/>
        </p:spPr>
        <p:txBody>
          <a:bodyPr vert="eaVert" wrap="none" anchor="ctr"/>
          <a:lstStyle/>
          <a:p>
            <a:endParaRPr lang="en-US"/>
          </a:p>
        </p:txBody>
      </p:sp>
      <p:sp>
        <p:nvSpPr>
          <p:cNvPr id="184324" name="Text Box 4"/>
          <p:cNvSpPr txBox="1">
            <a:spLocks noChangeArrowheads="1"/>
          </p:cNvSpPr>
          <p:nvPr/>
        </p:nvSpPr>
        <p:spPr bwMode="auto">
          <a:xfrm>
            <a:off x="5105400" y="3357563"/>
            <a:ext cx="3822700" cy="1187450"/>
          </a:xfrm>
          <a:prstGeom prst="rect">
            <a:avLst/>
          </a:prstGeom>
          <a:noFill/>
          <a:ln w="9525" algn="ctr">
            <a:noFill/>
            <a:miter lim="800000"/>
            <a:headEnd/>
            <a:tailEnd/>
          </a:ln>
          <a:effectLst/>
        </p:spPr>
        <p:txBody>
          <a:bodyPr>
            <a:spAutoFit/>
          </a:bodyPr>
          <a:lstStyle/>
          <a:p>
            <a:pPr eaLnBrk="0" hangingPunct="0">
              <a:spcBef>
                <a:spcPct val="50000"/>
              </a:spcBef>
              <a:buFont typeface="Wingdings" pitchFamily="2" charset="2"/>
              <a:buChar char="q"/>
            </a:pPr>
            <a:r>
              <a:rPr lang="en-GB">
                <a:solidFill>
                  <a:schemeClr val="tx2"/>
                </a:solidFill>
                <a:latin typeface="Arial" charset="0"/>
                <a:cs typeface="Arial" charset="0"/>
                <a:sym typeface="Symbol" pitchFamily="18" charset="2"/>
              </a:rPr>
              <a:t>  ,  and even  peaks clearly visible in  dimuon channel </a:t>
            </a:r>
          </a:p>
        </p:txBody>
      </p:sp>
      <p:sp>
        <p:nvSpPr>
          <p:cNvPr id="184325" name="Text Box 5"/>
          <p:cNvSpPr txBox="1">
            <a:spLocks noChangeArrowheads="1"/>
          </p:cNvSpPr>
          <p:nvPr/>
        </p:nvSpPr>
        <p:spPr bwMode="auto">
          <a:xfrm>
            <a:off x="5105400" y="4724400"/>
            <a:ext cx="3600450" cy="822325"/>
          </a:xfrm>
          <a:prstGeom prst="rect">
            <a:avLst/>
          </a:prstGeom>
          <a:noFill/>
          <a:ln w="9525" algn="ctr">
            <a:noFill/>
            <a:miter lim="800000"/>
            <a:headEnd/>
            <a:tailEnd/>
          </a:ln>
          <a:effectLst/>
        </p:spPr>
        <p:txBody>
          <a:bodyPr>
            <a:spAutoFit/>
          </a:bodyPr>
          <a:lstStyle/>
          <a:p>
            <a:pPr eaLnBrk="0" hangingPunct="0">
              <a:spcBef>
                <a:spcPct val="50000"/>
              </a:spcBef>
              <a:buFont typeface="Wingdings" pitchFamily="2" charset="2"/>
              <a:buChar char="q"/>
            </a:pPr>
            <a:r>
              <a:rPr lang="en-GB">
                <a:solidFill>
                  <a:schemeClr val="tx2"/>
                </a:solidFill>
                <a:latin typeface="Arial" charset="0"/>
                <a:cs typeface="Arial" charset="0"/>
                <a:sym typeface="Symbol" pitchFamily="18" charset="2"/>
              </a:rPr>
              <a:t>  Net data sample: </a:t>
            </a:r>
            <a:br>
              <a:rPr lang="en-GB">
                <a:solidFill>
                  <a:schemeClr val="tx2"/>
                </a:solidFill>
                <a:latin typeface="Arial" charset="0"/>
                <a:cs typeface="Arial" charset="0"/>
                <a:sym typeface="Symbol" pitchFamily="18" charset="2"/>
              </a:rPr>
            </a:br>
            <a:r>
              <a:rPr lang="en-GB">
                <a:solidFill>
                  <a:schemeClr val="tx2"/>
                </a:solidFill>
                <a:latin typeface="Arial" charset="0"/>
                <a:cs typeface="Arial" charset="0"/>
                <a:sym typeface="Symbol" pitchFamily="18" charset="2"/>
              </a:rPr>
              <a:t>360 000 events</a:t>
            </a:r>
            <a:endParaRPr lang="en-GB" sz="2000">
              <a:solidFill>
                <a:schemeClr val="bg2"/>
              </a:solidFill>
              <a:latin typeface="Arial" charset="0"/>
              <a:cs typeface="Arial" charset="0"/>
              <a:sym typeface="Symbol" pitchFamily="18" charset="2"/>
            </a:endParaRPr>
          </a:p>
        </p:txBody>
      </p:sp>
      <p:sp>
        <p:nvSpPr>
          <p:cNvPr id="184326" name="Text Box 6"/>
          <p:cNvSpPr txBox="1">
            <a:spLocks noChangeArrowheads="1"/>
          </p:cNvSpPr>
          <p:nvPr/>
        </p:nvSpPr>
        <p:spPr bwMode="auto">
          <a:xfrm>
            <a:off x="5105400" y="2209800"/>
            <a:ext cx="3635375" cy="822325"/>
          </a:xfrm>
          <a:prstGeom prst="rect">
            <a:avLst/>
          </a:prstGeom>
          <a:noFill/>
          <a:ln w="9525" algn="ctr">
            <a:noFill/>
            <a:miter lim="800000"/>
            <a:headEnd/>
            <a:tailEnd/>
          </a:ln>
          <a:effectLst/>
        </p:spPr>
        <p:txBody>
          <a:bodyPr>
            <a:spAutoFit/>
          </a:bodyPr>
          <a:lstStyle/>
          <a:p>
            <a:pPr eaLnBrk="0" hangingPunct="0">
              <a:spcBef>
                <a:spcPct val="50000"/>
              </a:spcBef>
              <a:buFont typeface="Wingdings" pitchFamily="2" charset="2"/>
              <a:buChar char="q"/>
            </a:pPr>
            <a:r>
              <a:rPr lang="en-GB">
                <a:latin typeface="Arial" charset="0"/>
                <a:cs typeface="Arial" charset="0"/>
                <a:sym typeface="Symbol" pitchFamily="18" charset="2"/>
              </a:rPr>
              <a:t>  Mass resolution:</a:t>
            </a:r>
            <a:br>
              <a:rPr lang="en-GB">
                <a:latin typeface="Arial" charset="0"/>
                <a:cs typeface="Arial" charset="0"/>
                <a:sym typeface="Symbol" pitchFamily="18" charset="2"/>
              </a:rPr>
            </a:br>
            <a:r>
              <a:rPr lang="en-GB">
                <a:latin typeface="Arial" charset="0"/>
                <a:cs typeface="Arial" charset="0"/>
                <a:sym typeface="Symbol" pitchFamily="18" charset="2"/>
              </a:rPr>
              <a:t>23 MeV at the  position</a:t>
            </a:r>
          </a:p>
        </p:txBody>
      </p:sp>
      <p:sp>
        <p:nvSpPr>
          <p:cNvPr id="184327" name="Oval 7"/>
          <p:cNvSpPr>
            <a:spLocks noChangeArrowheads="1"/>
          </p:cNvSpPr>
          <p:nvPr/>
        </p:nvSpPr>
        <p:spPr bwMode="auto">
          <a:xfrm>
            <a:off x="1116013" y="2247900"/>
            <a:ext cx="215900" cy="215900"/>
          </a:xfrm>
          <a:prstGeom prst="ellipse">
            <a:avLst/>
          </a:prstGeom>
          <a:noFill/>
          <a:ln w="9525" algn="ctr">
            <a:noFill/>
            <a:round/>
            <a:headEnd/>
            <a:tailEnd/>
          </a:ln>
          <a:effectLst/>
        </p:spPr>
        <p:txBody>
          <a:bodyPr vert="eaVert" wrap="none" anchor="ctr"/>
          <a:lstStyle/>
          <a:p>
            <a:endParaRPr lang="en-US"/>
          </a:p>
        </p:txBody>
      </p:sp>
      <p:sp>
        <p:nvSpPr>
          <p:cNvPr id="184328" name="Oval 8"/>
          <p:cNvSpPr>
            <a:spLocks noChangeArrowheads="1"/>
          </p:cNvSpPr>
          <p:nvPr/>
        </p:nvSpPr>
        <p:spPr bwMode="auto">
          <a:xfrm>
            <a:off x="300038" y="1412875"/>
            <a:ext cx="271462" cy="795338"/>
          </a:xfrm>
          <a:prstGeom prst="ellipse">
            <a:avLst/>
          </a:prstGeom>
          <a:noFill/>
          <a:ln w="28575" algn="ctr">
            <a:solidFill>
              <a:srgbClr val="FF0000"/>
            </a:solidFill>
            <a:round/>
            <a:headEnd/>
            <a:tailEnd/>
          </a:ln>
          <a:effectLst/>
        </p:spPr>
        <p:txBody>
          <a:bodyPr vert="eaVert" wrap="none" anchor="ctr"/>
          <a:lstStyle/>
          <a:p>
            <a:endParaRPr lang="en-US"/>
          </a:p>
        </p:txBody>
      </p:sp>
      <p:sp>
        <p:nvSpPr>
          <p:cNvPr id="184329" name="Text Box 9"/>
          <p:cNvSpPr txBox="1">
            <a:spLocks noChangeArrowheads="1"/>
          </p:cNvSpPr>
          <p:nvPr/>
        </p:nvSpPr>
        <p:spPr bwMode="auto">
          <a:xfrm rot="-6382224">
            <a:off x="1404144" y="1018382"/>
            <a:ext cx="549275" cy="1633537"/>
          </a:xfrm>
          <a:prstGeom prst="rect">
            <a:avLst/>
          </a:prstGeom>
          <a:noFill/>
          <a:ln w="19050" algn="ctr">
            <a:noFill/>
            <a:prstDash val="dash"/>
            <a:miter lim="800000"/>
            <a:headEnd/>
            <a:tailEnd/>
          </a:ln>
          <a:effectLst/>
        </p:spPr>
        <p:txBody>
          <a:bodyPr vert="eaVert" wrap="none">
            <a:spAutoFit/>
          </a:bodyPr>
          <a:lstStyle/>
          <a:p>
            <a:pPr eaLnBrk="0" hangingPunct="0"/>
            <a:r>
              <a:rPr lang="en-US" b="1">
                <a:solidFill>
                  <a:srgbClr val="FF00FF"/>
                </a:solidFill>
                <a:latin typeface="Arial" charset="0"/>
                <a:cs typeface="Arial" charset="0"/>
              </a:rPr>
              <a:t>Real data !</a:t>
            </a:r>
          </a:p>
        </p:txBody>
      </p:sp>
      <p:grpSp>
        <p:nvGrpSpPr>
          <p:cNvPr id="2" name="Group 10"/>
          <p:cNvGrpSpPr>
            <a:grpSpLocks/>
          </p:cNvGrpSpPr>
          <p:nvPr/>
        </p:nvGrpSpPr>
        <p:grpSpPr bwMode="auto">
          <a:xfrm>
            <a:off x="228600" y="1066800"/>
            <a:ext cx="4608513" cy="5235575"/>
            <a:chOff x="144" y="672"/>
            <a:chExt cx="2903" cy="3298"/>
          </a:xfrm>
        </p:grpSpPr>
        <p:pic>
          <p:nvPicPr>
            <p:cNvPr id="184331" name="Picture 11" descr="qm_raw_log"/>
            <p:cNvPicPr>
              <a:picLocks noChangeAspect="1" noChangeArrowheads="1"/>
            </p:cNvPicPr>
            <p:nvPr/>
          </p:nvPicPr>
          <p:blipFill>
            <a:blip r:embed="rId2"/>
            <a:srcRect l="3040" t="6285"/>
            <a:stretch>
              <a:fillRect/>
            </a:stretch>
          </p:blipFill>
          <p:spPr bwMode="auto">
            <a:xfrm>
              <a:off x="144" y="672"/>
              <a:ext cx="2903" cy="3298"/>
            </a:xfrm>
            <a:prstGeom prst="rect">
              <a:avLst/>
            </a:prstGeom>
            <a:noFill/>
          </p:spPr>
        </p:pic>
        <p:sp>
          <p:nvSpPr>
            <p:cNvPr id="184332" name="Text Box 12"/>
            <p:cNvSpPr txBox="1">
              <a:spLocks noChangeArrowheads="1"/>
            </p:cNvSpPr>
            <p:nvPr/>
          </p:nvSpPr>
          <p:spPr bwMode="auto">
            <a:xfrm rot="-5400000">
              <a:off x="984" y="2184"/>
              <a:ext cx="289" cy="145"/>
            </a:xfrm>
            <a:prstGeom prst="rect">
              <a:avLst/>
            </a:prstGeom>
            <a:noFill/>
            <a:ln w="9525" algn="ctr">
              <a:noFill/>
              <a:miter lim="800000"/>
              <a:headEnd/>
              <a:tailEnd/>
            </a:ln>
            <a:effectLst/>
          </p:spPr>
          <p:txBody>
            <a:bodyPr vert="eaVert" wrap="none">
              <a:spAutoFit/>
            </a:bodyPr>
            <a:lstStyle/>
            <a:p>
              <a:pPr eaLnBrk="0" hangingPunct="0"/>
              <a:r>
                <a:rPr lang="en-US" sz="1800" b="1">
                  <a:solidFill>
                    <a:schemeClr val="bg1"/>
                  </a:solidFill>
                  <a:latin typeface="Symbol" pitchFamily="18" charset="2"/>
                  <a:cs typeface="Arial" charset="0"/>
                </a:rPr>
                <a:t>h</a:t>
              </a:r>
            </a:p>
          </p:txBody>
        </p:sp>
        <p:sp>
          <p:nvSpPr>
            <p:cNvPr id="184333" name="Text Box 13"/>
            <p:cNvSpPr txBox="1">
              <a:spLocks noChangeArrowheads="1"/>
            </p:cNvSpPr>
            <p:nvPr/>
          </p:nvSpPr>
          <p:spPr bwMode="auto">
            <a:xfrm rot="-5400000">
              <a:off x="1182" y="1794"/>
              <a:ext cx="289" cy="157"/>
            </a:xfrm>
            <a:prstGeom prst="rect">
              <a:avLst/>
            </a:prstGeom>
            <a:noFill/>
            <a:ln w="9525" algn="ctr">
              <a:noFill/>
              <a:miter lim="800000"/>
              <a:headEnd/>
              <a:tailEnd/>
            </a:ln>
            <a:effectLst/>
          </p:spPr>
          <p:txBody>
            <a:bodyPr vert="eaVert" wrap="none">
              <a:spAutoFit/>
            </a:bodyPr>
            <a:lstStyle/>
            <a:p>
              <a:pPr eaLnBrk="0" hangingPunct="0"/>
              <a:r>
                <a:rPr lang="en-US" sz="1800" b="1">
                  <a:solidFill>
                    <a:schemeClr val="bg1"/>
                  </a:solidFill>
                  <a:latin typeface="Symbol" pitchFamily="18" charset="2"/>
                  <a:cs typeface="Arial" charset="0"/>
                </a:rPr>
                <a:t>w</a:t>
              </a:r>
            </a:p>
          </p:txBody>
        </p:sp>
        <p:sp>
          <p:nvSpPr>
            <p:cNvPr id="184334" name="Text Box 14"/>
            <p:cNvSpPr txBox="1">
              <a:spLocks noChangeArrowheads="1"/>
            </p:cNvSpPr>
            <p:nvPr/>
          </p:nvSpPr>
          <p:spPr bwMode="auto">
            <a:xfrm rot="-5400000">
              <a:off x="1495" y="1966"/>
              <a:ext cx="289" cy="133"/>
            </a:xfrm>
            <a:prstGeom prst="rect">
              <a:avLst/>
            </a:prstGeom>
            <a:noFill/>
            <a:ln w="9525" algn="ctr">
              <a:noFill/>
              <a:miter lim="800000"/>
              <a:headEnd/>
              <a:tailEnd/>
            </a:ln>
            <a:effectLst/>
          </p:spPr>
          <p:txBody>
            <a:bodyPr vert="eaVert" wrap="none">
              <a:spAutoFit/>
            </a:bodyPr>
            <a:lstStyle/>
            <a:p>
              <a:pPr eaLnBrk="0" hangingPunct="0"/>
              <a:r>
                <a:rPr lang="en-US" sz="1800" b="1">
                  <a:solidFill>
                    <a:schemeClr val="bg1"/>
                  </a:solidFill>
                  <a:latin typeface="Symbol" pitchFamily="18" charset="2"/>
                  <a:cs typeface="Arial" charset="0"/>
                </a:rPr>
                <a:t>f</a:t>
              </a: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76200" y="0"/>
            <a:ext cx="8991600" cy="990600"/>
          </a:xfrm>
        </p:spPr>
        <p:txBody>
          <a:bodyPr/>
          <a:lstStyle/>
          <a:p>
            <a:pPr algn="ctr"/>
            <a:r>
              <a:rPr lang="en-US"/>
              <a:t>Deconfinement at Initial Temperature</a:t>
            </a:r>
            <a:r>
              <a:rPr lang="en-US" sz="4000"/>
              <a:t> </a:t>
            </a:r>
          </a:p>
        </p:txBody>
      </p:sp>
      <p:sp>
        <p:nvSpPr>
          <p:cNvPr id="172035" name="Rectangle 3"/>
          <p:cNvSpPr>
            <a:spLocks noChangeArrowheads="1"/>
          </p:cNvSpPr>
          <p:nvPr/>
        </p:nvSpPr>
        <p:spPr bwMode="auto">
          <a:xfrm>
            <a:off x="3276600" y="1981200"/>
            <a:ext cx="5715000" cy="685800"/>
          </a:xfrm>
          <a:prstGeom prst="rect">
            <a:avLst/>
          </a:prstGeom>
          <a:noFill/>
          <a:ln w="9525">
            <a:noFill/>
            <a:miter lim="800000"/>
            <a:headEnd/>
            <a:tailEnd/>
          </a:ln>
          <a:effectLst/>
        </p:spPr>
        <p:txBody>
          <a:bodyPr wrap="none" anchor="ctr"/>
          <a:lstStyle/>
          <a:p>
            <a:pPr lvl="1"/>
            <a:r>
              <a:rPr lang="en-US" sz="1400" dirty="0">
                <a:solidFill>
                  <a:srgbClr val="006666"/>
                </a:solidFill>
                <a:latin typeface="Arial Rounded MT Bold" pitchFamily="34" charset="0"/>
              </a:rPr>
              <a:t>   </a:t>
            </a:r>
            <a:r>
              <a:rPr lang="en-US" sz="1400" dirty="0">
                <a:latin typeface="Arial Rounded MT Bold" pitchFamily="34" charset="0"/>
              </a:rPr>
              <a:t>Thermometer for early stages:</a:t>
            </a:r>
          </a:p>
          <a:p>
            <a:pPr lvl="1"/>
            <a:r>
              <a:rPr lang="en-US" sz="1400" dirty="0">
                <a:solidFill>
                  <a:srgbClr val="006666"/>
                </a:solidFill>
                <a:latin typeface="Arial Rounded MT Bold" pitchFamily="34" charset="0"/>
              </a:rPr>
              <a:t>   </a:t>
            </a:r>
            <a:r>
              <a:rPr lang="en-US" sz="1400" dirty="0" err="1">
                <a:solidFill>
                  <a:srgbClr val="FF0000"/>
                </a:solidFill>
                <a:latin typeface="Arial Rounded MT Bold" pitchFamily="34" charset="0"/>
              </a:rPr>
              <a:t>T</a:t>
            </a:r>
            <a:r>
              <a:rPr lang="en-US" sz="1400" baseline="-25000" dirty="0" err="1">
                <a:solidFill>
                  <a:srgbClr val="FF0000"/>
                </a:solidFill>
                <a:latin typeface="Arial Rounded MT Bold" pitchFamily="34" charset="0"/>
              </a:rPr>
              <a:t>dis</a:t>
            </a:r>
            <a:r>
              <a:rPr lang="en-US" sz="1400" dirty="0">
                <a:solidFill>
                  <a:srgbClr val="FF0000"/>
                </a:solidFill>
                <a:latin typeface="Arial Rounded MT Bold" pitchFamily="34" charset="0"/>
              </a:rPr>
              <a:t>(</a:t>
            </a:r>
            <a:r>
              <a:rPr lang="en-US" sz="1400" dirty="0">
                <a:solidFill>
                  <a:srgbClr val="FF0000"/>
                </a:solidFill>
                <a:latin typeface="Symbol" pitchFamily="18" charset="2"/>
              </a:rPr>
              <a:t>Y</a:t>
            </a:r>
            <a:r>
              <a:rPr lang="en-US" sz="1400" dirty="0">
                <a:solidFill>
                  <a:srgbClr val="FF0000"/>
                </a:solidFill>
                <a:latin typeface="Arial Rounded MT Bold" pitchFamily="34" charset="0"/>
              </a:rPr>
              <a:t>(2S)) &lt; </a:t>
            </a:r>
            <a:r>
              <a:rPr lang="en-US" sz="1400" dirty="0" err="1">
                <a:solidFill>
                  <a:srgbClr val="FF0000"/>
                </a:solidFill>
                <a:latin typeface="Arial Rounded MT Bold" pitchFamily="34" charset="0"/>
              </a:rPr>
              <a:t>T</a:t>
            </a:r>
            <a:r>
              <a:rPr lang="en-US" sz="1400" baseline="-25000" dirty="0" err="1">
                <a:solidFill>
                  <a:srgbClr val="FF0000"/>
                </a:solidFill>
                <a:latin typeface="Arial Rounded MT Bold" pitchFamily="34" charset="0"/>
              </a:rPr>
              <a:t>dis</a:t>
            </a:r>
            <a:r>
              <a:rPr lang="en-US" sz="1400" dirty="0">
                <a:solidFill>
                  <a:srgbClr val="FF0000"/>
                </a:solidFill>
                <a:latin typeface="Arial Rounded MT Bold" pitchFamily="34" charset="0"/>
              </a:rPr>
              <a:t>(</a:t>
            </a:r>
            <a:r>
              <a:rPr lang="en-US" sz="1400" dirty="0">
                <a:solidFill>
                  <a:srgbClr val="FF0000"/>
                </a:solidFill>
                <a:latin typeface="Arial Rounded MT Bold" pitchFamily="34" charset="0"/>
                <a:sym typeface="Symbol" pitchFamily="18" charset="2"/>
              </a:rPr>
              <a:t>(3S)</a:t>
            </a:r>
            <a:r>
              <a:rPr lang="en-US" sz="1400" dirty="0">
                <a:solidFill>
                  <a:srgbClr val="FF0000"/>
                </a:solidFill>
                <a:latin typeface="Arial Rounded MT Bold" pitchFamily="34" charset="0"/>
              </a:rPr>
              <a:t>)&lt; </a:t>
            </a:r>
            <a:r>
              <a:rPr lang="en-US" sz="1400" dirty="0" err="1">
                <a:solidFill>
                  <a:srgbClr val="FF0000"/>
                </a:solidFill>
                <a:latin typeface="Arial Rounded MT Bold" pitchFamily="34" charset="0"/>
              </a:rPr>
              <a:t>T</a:t>
            </a:r>
            <a:r>
              <a:rPr lang="en-US" sz="1400" baseline="-25000" dirty="0" err="1">
                <a:solidFill>
                  <a:srgbClr val="FF0000"/>
                </a:solidFill>
                <a:latin typeface="Arial Rounded MT Bold" pitchFamily="34" charset="0"/>
              </a:rPr>
              <a:t>dis</a:t>
            </a:r>
            <a:r>
              <a:rPr lang="en-US" sz="1400" dirty="0">
                <a:solidFill>
                  <a:srgbClr val="FF0000"/>
                </a:solidFill>
                <a:latin typeface="Arial Rounded MT Bold" pitchFamily="34" charset="0"/>
              </a:rPr>
              <a:t>(J/</a:t>
            </a:r>
            <a:r>
              <a:rPr lang="en-US" sz="1400" dirty="0">
                <a:solidFill>
                  <a:srgbClr val="FF0000"/>
                </a:solidFill>
                <a:latin typeface="Symbol" pitchFamily="18" charset="2"/>
              </a:rPr>
              <a:t>Y</a:t>
            </a:r>
            <a:r>
              <a:rPr lang="en-US" sz="1400" dirty="0">
                <a:solidFill>
                  <a:srgbClr val="FF0000"/>
                </a:solidFill>
                <a:latin typeface="Arial Rounded MT Bold" pitchFamily="34" charset="0"/>
              </a:rPr>
              <a:t>) </a:t>
            </a:r>
            <a:r>
              <a:rPr lang="en-US" sz="1600" b="1" dirty="0">
                <a:solidFill>
                  <a:srgbClr val="FF0000"/>
                </a:solidFill>
                <a:sym typeface="Symbol" pitchFamily="18" charset="2"/>
              </a:rPr>
              <a:t></a:t>
            </a:r>
            <a:r>
              <a:rPr lang="en-US" sz="1600" b="1" dirty="0"/>
              <a:t> </a:t>
            </a:r>
            <a:r>
              <a:rPr lang="en-US" sz="1400" dirty="0" err="1">
                <a:solidFill>
                  <a:srgbClr val="FF0000"/>
                </a:solidFill>
                <a:latin typeface="Arial Rounded MT Bold" pitchFamily="34" charset="0"/>
              </a:rPr>
              <a:t>T</a:t>
            </a:r>
            <a:r>
              <a:rPr lang="en-US" sz="1400" baseline="-25000" dirty="0" err="1">
                <a:solidFill>
                  <a:srgbClr val="FF0000"/>
                </a:solidFill>
                <a:latin typeface="Arial Rounded MT Bold" pitchFamily="34" charset="0"/>
              </a:rPr>
              <a:t>dis</a:t>
            </a:r>
            <a:r>
              <a:rPr lang="en-US" sz="1400" dirty="0">
                <a:solidFill>
                  <a:srgbClr val="FF0000"/>
                </a:solidFill>
                <a:latin typeface="Arial Rounded MT Bold" pitchFamily="34" charset="0"/>
              </a:rPr>
              <a:t>(</a:t>
            </a:r>
            <a:r>
              <a:rPr lang="en-US" sz="1400" dirty="0">
                <a:solidFill>
                  <a:srgbClr val="FF0000"/>
                </a:solidFill>
                <a:latin typeface="Arial Rounded MT Bold" pitchFamily="34" charset="0"/>
                <a:sym typeface="Symbol" pitchFamily="18" charset="2"/>
              </a:rPr>
              <a:t>(2S</a:t>
            </a:r>
            <a:r>
              <a:rPr lang="en-US" sz="1400" dirty="0">
                <a:latin typeface="Arial Rounded MT Bold" pitchFamily="34" charset="0"/>
                <a:sym typeface="Symbol" pitchFamily="18" charset="2"/>
              </a:rPr>
              <a:t>)</a:t>
            </a:r>
            <a:r>
              <a:rPr lang="en-US" sz="1400" dirty="0">
                <a:latin typeface="Arial Rounded MT Bold" pitchFamily="34" charset="0"/>
              </a:rPr>
              <a:t>) &lt; </a:t>
            </a:r>
            <a:r>
              <a:rPr lang="en-US" sz="1400" dirty="0" err="1">
                <a:latin typeface="Arial Rounded MT Bold" pitchFamily="34" charset="0"/>
              </a:rPr>
              <a:t>T</a:t>
            </a:r>
            <a:r>
              <a:rPr lang="en-US" sz="1400" baseline="-25000" dirty="0" err="1">
                <a:latin typeface="Arial Rounded MT Bold" pitchFamily="34" charset="0"/>
              </a:rPr>
              <a:t>dis</a:t>
            </a:r>
            <a:r>
              <a:rPr lang="en-US" sz="1400" dirty="0">
                <a:latin typeface="Arial Rounded MT Bold" pitchFamily="34" charset="0"/>
              </a:rPr>
              <a:t>(</a:t>
            </a:r>
            <a:r>
              <a:rPr lang="en-US" sz="1400" dirty="0">
                <a:latin typeface="Arial Rounded MT Bold" pitchFamily="34" charset="0"/>
                <a:sym typeface="Symbol" pitchFamily="18" charset="2"/>
              </a:rPr>
              <a:t>(1S))</a:t>
            </a:r>
          </a:p>
        </p:txBody>
      </p:sp>
      <p:grpSp>
        <p:nvGrpSpPr>
          <p:cNvPr id="2" name="Group 4"/>
          <p:cNvGrpSpPr>
            <a:grpSpLocks/>
          </p:cNvGrpSpPr>
          <p:nvPr/>
        </p:nvGrpSpPr>
        <p:grpSpPr bwMode="auto">
          <a:xfrm>
            <a:off x="609600" y="2286000"/>
            <a:ext cx="3055938" cy="3657600"/>
            <a:chOff x="96" y="576"/>
            <a:chExt cx="2620" cy="3456"/>
          </a:xfrm>
        </p:grpSpPr>
        <p:pic>
          <p:nvPicPr>
            <p:cNvPr id="172037" name="Picture 5" descr="eepr"/>
            <p:cNvPicPr>
              <a:picLocks noChangeAspect="1" noChangeArrowheads="1"/>
            </p:cNvPicPr>
            <p:nvPr/>
          </p:nvPicPr>
          <p:blipFill>
            <a:blip r:embed="rId3"/>
            <a:srcRect/>
            <a:stretch>
              <a:fillRect/>
            </a:stretch>
          </p:blipFill>
          <p:spPr bwMode="auto">
            <a:xfrm>
              <a:off x="96" y="576"/>
              <a:ext cx="2613" cy="3456"/>
            </a:xfrm>
            <a:prstGeom prst="rect">
              <a:avLst/>
            </a:prstGeom>
            <a:solidFill>
              <a:schemeClr val="tx1"/>
            </a:solidFill>
            <a:ln>
              <a:noFill/>
            </a:ln>
          </p:spPr>
        </p:pic>
        <p:sp>
          <p:nvSpPr>
            <p:cNvPr id="172038" name="Text Box 6"/>
            <p:cNvSpPr txBox="1">
              <a:spLocks noChangeArrowheads="1"/>
            </p:cNvSpPr>
            <p:nvPr/>
          </p:nvSpPr>
          <p:spPr bwMode="auto">
            <a:xfrm>
              <a:off x="1488" y="1055"/>
              <a:ext cx="1228" cy="549"/>
            </a:xfrm>
            <a:prstGeom prst="rect">
              <a:avLst/>
            </a:prstGeom>
            <a:solidFill>
              <a:schemeClr val="tx1"/>
            </a:solidFill>
            <a:ln w="12700">
              <a:noFill/>
              <a:miter lim="800000"/>
              <a:headEnd type="none" w="sm" len="sm"/>
              <a:tailEnd type="none" w="sm" len="sm"/>
            </a:ln>
            <a:effectLst/>
          </p:spPr>
          <p:txBody>
            <a:bodyPr wrap="none">
              <a:spAutoFit/>
            </a:bodyPr>
            <a:lstStyle/>
            <a:p>
              <a:pPr eaLnBrk="0" hangingPunct="0"/>
              <a:r>
                <a:rPr lang="en-US" sz="1600">
                  <a:solidFill>
                    <a:srgbClr val="008000"/>
                  </a:solidFill>
                  <a:latin typeface="Arial" charset="0"/>
                  <a:cs typeface="Arial" charset="0"/>
                </a:rPr>
                <a:t>RHIC </a:t>
              </a:r>
            </a:p>
            <a:p>
              <a:pPr eaLnBrk="0" hangingPunct="0"/>
              <a:r>
                <a:rPr lang="en-US" sz="1600">
                  <a:solidFill>
                    <a:srgbClr val="008000"/>
                  </a:solidFill>
                  <a:latin typeface="Arial" charset="0"/>
                  <a:cs typeface="Arial" charset="0"/>
                  <a:sym typeface="Symbol" pitchFamily="18" charset="2"/>
                </a:rPr>
                <a:t>s = </a:t>
              </a:r>
              <a:r>
                <a:rPr lang="en-US" sz="1600">
                  <a:solidFill>
                    <a:srgbClr val="008000"/>
                  </a:solidFill>
                  <a:latin typeface="Arial" charset="0"/>
                  <a:cs typeface="Arial" charset="0"/>
                </a:rPr>
                <a:t>200 GeV</a:t>
              </a:r>
            </a:p>
          </p:txBody>
        </p:sp>
      </p:grpSp>
      <p:sp>
        <p:nvSpPr>
          <p:cNvPr id="172039" name="Text Box 7"/>
          <p:cNvSpPr txBox="1">
            <a:spLocks noChangeArrowheads="1"/>
          </p:cNvSpPr>
          <p:nvPr/>
        </p:nvSpPr>
        <p:spPr bwMode="auto">
          <a:xfrm>
            <a:off x="762000" y="1219200"/>
            <a:ext cx="8153400" cy="581025"/>
          </a:xfrm>
          <a:prstGeom prst="rect">
            <a:avLst/>
          </a:prstGeom>
          <a:noFill/>
          <a:ln w="9525">
            <a:noFill/>
            <a:miter lim="800000"/>
            <a:headEnd/>
            <a:tailEnd/>
          </a:ln>
          <a:effectLst/>
        </p:spPr>
        <p:txBody>
          <a:bodyPr>
            <a:spAutoFit/>
          </a:bodyPr>
          <a:lstStyle/>
          <a:p>
            <a:r>
              <a:rPr lang="en-US" sz="1600">
                <a:latin typeface="Arial Rounded MT Bold" pitchFamily="34" charset="0"/>
              </a:rPr>
              <a:t>Matsui &amp; Satz (1986): </a:t>
            </a:r>
            <a:r>
              <a:rPr lang="en-US" sz="1600">
                <a:solidFill>
                  <a:srgbClr val="1EC328"/>
                </a:solidFill>
              </a:rPr>
              <a:t>(Phys. Lett. B178 (1986) 416)</a:t>
            </a:r>
            <a:endParaRPr lang="en-US" sz="1600">
              <a:latin typeface="Arial Rounded MT Bold" pitchFamily="34" charset="0"/>
            </a:endParaRPr>
          </a:p>
          <a:p>
            <a:r>
              <a:rPr lang="en-US" sz="1600">
                <a:latin typeface="Arial Rounded MT Bold" pitchFamily="34" charset="0"/>
              </a:rPr>
              <a:t>Color screening of heavy quarks in QGP leads to heavy resonance dissociation.</a:t>
            </a:r>
          </a:p>
        </p:txBody>
      </p:sp>
      <p:sp>
        <p:nvSpPr>
          <p:cNvPr id="172040" name="Text Box 8"/>
          <p:cNvSpPr txBox="1">
            <a:spLocks noChangeArrowheads="1"/>
          </p:cNvSpPr>
          <p:nvPr/>
        </p:nvSpPr>
        <p:spPr bwMode="auto">
          <a:xfrm>
            <a:off x="4114800" y="5791200"/>
            <a:ext cx="4191000" cy="697370"/>
          </a:xfrm>
          <a:prstGeom prst="rect">
            <a:avLst/>
          </a:prstGeom>
          <a:solidFill>
            <a:srgbClr val="FFDDEE"/>
          </a:solidFill>
          <a:ln w="9525">
            <a:noFill/>
            <a:miter lim="800000"/>
            <a:headEnd/>
            <a:tailEnd/>
          </a:ln>
          <a:effectLst/>
        </p:spPr>
        <p:txBody>
          <a:bodyPr>
            <a:spAutoFit/>
          </a:bodyPr>
          <a:lstStyle/>
          <a:p>
            <a:r>
              <a:rPr lang="en-US" sz="1600" dirty="0">
                <a:latin typeface="Arial Rounded MT Bold" pitchFamily="34" charset="0"/>
              </a:rPr>
              <a:t>The suppression of heavy quark states signature of </a:t>
            </a:r>
            <a:r>
              <a:rPr lang="en-US" sz="1600" dirty="0" err="1">
                <a:latin typeface="Arial Rounded MT Bold" pitchFamily="34" charset="0"/>
              </a:rPr>
              <a:t>deconfinement</a:t>
            </a:r>
            <a:r>
              <a:rPr lang="en-US" sz="1600" dirty="0">
                <a:latin typeface="Arial Rounded MT Bold" pitchFamily="34" charset="0"/>
              </a:rPr>
              <a:t> at QGP.</a:t>
            </a:r>
          </a:p>
        </p:txBody>
      </p:sp>
      <p:sp>
        <p:nvSpPr>
          <p:cNvPr id="172041" name="Text Box 9"/>
          <p:cNvSpPr txBox="1">
            <a:spLocks noChangeArrowheads="1"/>
          </p:cNvSpPr>
          <p:nvPr/>
        </p:nvSpPr>
        <p:spPr bwMode="auto">
          <a:xfrm>
            <a:off x="914400" y="5943600"/>
            <a:ext cx="2616200" cy="517525"/>
          </a:xfrm>
          <a:prstGeom prst="rect">
            <a:avLst/>
          </a:prstGeom>
          <a:noFill/>
          <a:ln w="9525">
            <a:noFill/>
            <a:miter lim="800000"/>
            <a:headEnd/>
            <a:tailEnd/>
          </a:ln>
          <a:effectLst/>
        </p:spPr>
        <p:txBody>
          <a:bodyPr wrap="none">
            <a:spAutoFit/>
          </a:bodyPr>
          <a:lstStyle/>
          <a:p>
            <a:r>
              <a:rPr lang="en-US" sz="1400">
                <a:latin typeface="Arial" charset="0"/>
              </a:rPr>
              <a:t>J</a:t>
            </a:r>
            <a:r>
              <a:rPr lang="en-US" sz="1400">
                <a:latin typeface="Symbol" pitchFamily="18" charset="2"/>
              </a:rPr>
              <a:t>/Y (</a:t>
            </a:r>
            <a:r>
              <a:rPr lang="en-US" sz="1400">
                <a:latin typeface="Arial" charset="0"/>
              </a:rPr>
              <a:t>cc-bar) </a:t>
            </a:r>
            <a:r>
              <a:rPr lang="en-US" sz="1400">
                <a:latin typeface="Symbol" pitchFamily="18" charset="2"/>
                <a:sym typeface="Wingdings" pitchFamily="2" charset="2"/>
              </a:rPr>
              <a:t> </a:t>
            </a:r>
            <a:r>
              <a:rPr lang="en-US" sz="1400" b="1">
                <a:sym typeface="Wingdings" pitchFamily="2" charset="2"/>
              </a:rPr>
              <a:t> </a:t>
            </a:r>
            <a:r>
              <a:rPr lang="en-US" sz="1400">
                <a:sym typeface="Wingdings" pitchFamily="2" charset="2"/>
              </a:rPr>
              <a:t>e</a:t>
            </a:r>
            <a:r>
              <a:rPr lang="en-US" sz="1400" baseline="30000">
                <a:sym typeface="Wingdings" pitchFamily="2" charset="2"/>
              </a:rPr>
              <a:t>+</a:t>
            </a:r>
            <a:r>
              <a:rPr lang="en-US" sz="1400">
                <a:sym typeface="Wingdings" pitchFamily="2" charset="2"/>
              </a:rPr>
              <a:t> +e</a:t>
            </a:r>
            <a:r>
              <a:rPr lang="en-US" sz="1400" baseline="30000">
                <a:latin typeface="Symbol" pitchFamily="18" charset="2"/>
                <a:sym typeface="Wingdings" pitchFamily="2" charset="2"/>
              </a:rPr>
              <a:t>-</a:t>
            </a:r>
            <a:r>
              <a:rPr lang="en-US" sz="1400">
                <a:sym typeface="Wingdings" pitchFamily="2" charset="2"/>
              </a:rPr>
              <a:t>,</a:t>
            </a:r>
            <a:r>
              <a:rPr lang="en-US" sz="1400">
                <a:latin typeface="Symbol" pitchFamily="18" charset="2"/>
                <a:sym typeface="Wingdings" pitchFamily="2" charset="2"/>
              </a:rPr>
              <a:t> m</a:t>
            </a:r>
            <a:r>
              <a:rPr lang="en-US" sz="1400" baseline="30000">
                <a:latin typeface="Symbol" pitchFamily="18" charset="2"/>
                <a:sym typeface="Wingdings" pitchFamily="2" charset="2"/>
              </a:rPr>
              <a:t>+</a:t>
            </a:r>
            <a:r>
              <a:rPr lang="en-US" sz="1400">
                <a:latin typeface="Symbol" pitchFamily="18" charset="2"/>
                <a:sym typeface="Wingdings" pitchFamily="2" charset="2"/>
              </a:rPr>
              <a:t> + m</a:t>
            </a:r>
            <a:r>
              <a:rPr lang="en-US" sz="1400" baseline="30000">
                <a:latin typeface="Symbol" pitchFamily="18" charset="2"/>
                <a:sym typeface="Wingdings" pitchFamily="2" charset="2"/>
              </a:rPr>
              <a:t>- </a:t>
            </a:r>
            <a:r>
              <a:rPr lang="en-US" sz="1400">
                <a:latin typeface="Symbol" pitchFamily="18" charset="2"/>
                <a:sym typeface="Wingdings" pitchFamily="2" charset="2"/>
              </a:rPr>
              <a:t>  </a:t>
            </a:r>
            <a:r>
              <a:rPr lang="en-US" sz="1400" baseline="30000">
                <a:latin typeface="Symbol" pitchFamily="18" charset="2"/>
                <a:sym typeface="Wingdings" pitchFamily="2" charset="2"/>
              </a:rPr>
              <a:t> </a:t>
            </a:r>
            <a:endParaRPr lang="en-US" sz="1400">
              <a:latin typeface="Arial" charset="0"/>
              <a:sym typeface="Wingdings" pitchFamily="2" charset="2"/>
            </a:endParaRPr>
          </a:p>
          <a:p>
            <a:r>
              <a:rPr lang="en-US" sz="1400">
                <a:solidFill>
                  <a:schemeClr val="tx2"/>
                </a:solidFill>
                <a:latin typeface="Arial" charset="0"/>
                <a:sym typeface="Symbol" pitchFamily="18" charset="2"/>
              </a:rPr>
              <a:t>    (bb-bar) </a:t>
            </a:r>
            <a:r>
              <a:rPr lang="en-US" sz="1400">
                <a:sym typeface="Wingdings" pitchFamily="2" charset="2"/>
              </a:rPr>
              <a:t></a:t>
            </a:r>
            <a:r>
              <a:rPr lang="en-US" sz="1400" b="1">
                <a:sym typeface="Wingdings" pitchFamily="2" charset="2"/>
              </a:rPr>
              <a:t>  </a:t>
            </a:r>
            <a:r>
              <a:rPr lang="en-US" sz="1400">
                <a:sym typeface="Wingdings" pitchFamily="2" charset="2"/>
              </a:rPr>
              <a:t>e</a:t>
            </a:r>
            <a:r>
              <a:rPr lang="en-US" sz="1400" baseline="30000">
                <a:sym typeface="Wingdings" pitchFamily="2" charset="2"/>
              </a:rPr>
              <a:t>+</a:t>
            </a:r>
            <a:r>
              <a:rPr lang="en-US" sz="1400">
                <a:sym typeface="Wingdings" pitchFamily="2" charset="2"/>
              </a:rPr>
              <a:t> +e</a:t>
            </a:r>
            <a:r>
              <a:rPr lang="en-US" sz="1400" baseline="30000">
                <a:latin typeface="Symbol" pitchFamily="18" charset="2"/>
                <a:sym typeface="Wingdings" pitchFamily="2" charset="2"/>
              </a:rPr>
              <a:t>-</a:t>
            </a:r>
            <a:r>
              <a:rPr lang="en-US" sz="1400">
                <a:sym typeface="Wingdings" pitchFamily="2" charset="2"/>
              </a:rPr>
              <a:t>, </a:t>
            </a:r>
            <a:r>
              <a:rPr lang="en-US" sz="1400">
                <a:latin typeface="Symbol" pitchFamily="18" charset="2"/>
                <a:sym typeface="Wingdings" pitchFamily="2" charset="2"/>
              </a:rPr>
              <a:t>m</a:t>
            </a:r>
            <a:r>
              <a:rPr lang="en-US" sz="1400" baseline="30000">
                <a:sym typeface="Wingdings" pitchFamily="2" charset="2"/>
              </a:rPr>
              <a:t>+</a:t>
            </a:r>
            <a:r>
              <a:rPr lang="en-US" sz="1400">
                <a:sym typeface="Wingdings" pitchFamily="2" charset="2"/>
              </a:rPr>
              <a:t> + </a:t>
            </a:r>
            <a:r>
              <a:rPr lang="en-US" sz="1400">
                <a:latin typeface="Symbol" pitchFamily="18" charset="2"/>
                <a:sym typeface="Wingdings" pitchFamily="2" charset="2"/>
              </a:rPr>
              <a:t>m</a:t>
            </a:r>
            <a:r>
              <a:rPr lang="en-US" sz="1400" baseline="30000">
                <a:latin typeface="Symbol" pitchFamily="18" charset="2"/>
                <a:sym typeface="Wingdings" pitchFamily="2" charset="2"/>
              </a:rPr>
              <a:t>-</a:t>
            </a:r>
            <a:r>
              <a:rPr lang="en-US" sz="1400" b="1">
                <a:sym typeface="Wingdings" pitchFamily="2" charset="2"/>
              </a:rPr>
              <a:t>  </a:t>
            </a:r>
          </a:p>
        </p:txBody>
      </p:sp>
      <p:pic>
        <p:nvPicPr>
          <p:cNvPr id="172042" name="Picture 10" descr="SuppressionPatterns"/>
          <p:cNvPicPr>
            <a:picLocks noChangeAspect="1" noChangeArrowheads="1"/>
          </p:cNvPicPr>
          <p:nvPr/>
        </p:nvPicPr>
        <p:blipFill>
          <a:blip r:embed="rId4" cstate="print"/>
          <a:srcRect l="-1570"/>
          <a:stretch>
            <a:fillRect/>
          </a:stretch>
        </p:blipFill>
        <p:spPr bwMode="auto">
          <a:xfrm>
            <a:off x="4114800" y="2819400"/>
            <a:ext cx="2493963" cy="2895600"/>
          </a:xfrm>
          <a:prstGeom prst="rect">
            <a:avLst/>
          </a:prstGeom>
          <a:noFill/>
          <a:ln w="9525">
            <a:noFill/>
            <a:miter lim="800000"/>
            <a:headEnd/>
            <a:tailEnd/>
          </a:ln>
        </p:spPr>
      </p:pic>
      <p:sp>
        <p:nvSpPr>
          <p:cNvPr id="172043" name="Rectangle 11"/>
          <p:cNvSpPr>
            <a:spLocks noChangeArrowheads="1"/>
          </p:cNvSpPr>
          <p:nvPr/>
        </p:nvSpPr>
        <p:spPr bwMode="auto">
          <a:xfrm>
            <a:off x="6705600" y="2971800"/>
            <a:ext cx="1752600" cy="1658980"/>
          </a:xfrm>
          <a:prstGeom prst="rect">
            <a:avLst/>
          </a:prstGeom>
          <a:noFill/>
          <a:ln w="9525">
            <a:noFill/>
            <a:miter lim="800000"/>
            <a:headEnd/>
            <a:tailEnd/>
          </a:ln>
          <a:effectLst/>
        </p:spPr>
        <p:txBody>
          <a:bodyPr>
            <a:spAutoFit/>
          </a:bodyPr>
          <a:lstStyle/>
          <a:p>
            <a:pPr lvl="1"/>
            <a:r>
              <a:rPr lang="en-US" sz="1600" b="1" dirty="0">
                <a:sym typeface="Symbol" pitchFamily="18" charset="2"/>
              </a:rPr>
              <a:t>Decay modes:</a:t>
            </a:r>
          </a:p>
          <a:p>
            <a:pPr lvl="1"/>
            <a:r>
              <a:rPr lang="en-US" sz="1600" b="1" dirty="0">
                <a:sym typeface="Symbol" pitchFamily="18" charset="2"/>
              </a:rPr>
              <a:t></a:t>
            </a:r>
            <a:r>
              <a:rPr lang="en-US" sz="1600" b="1" baseline="-25000" dirty="0">
                <a:sym typeface="Symbol" pitchFamily="18" charset="2"/>
              </a:rPr>
              <a:t>c</a:t>
            </a:r>
            <a:r>
              <a:rPr lang="en-US" sz="1600" b="1" dirty="0">
                <a:sym typeface="Symbol" pitchFamily="18" charset="2"/>
              </a:rPr>
              <a:t>  </a:t>
            </a:r>
            <a:r>
              <a:rPr lang="en-US" sz="1600" b="1" dirty="0"/>
              <a:t>J/</a:t>
            </a:r>
            <a:r>
              <a:rPr lang="en-US" sz="1600" b="1" dirty="0">
                <a:latin typeface="Symbol" pitchFamily="18" charset="2"/>
              </a:rPr>
              <a:t>Y</a:t>
            </a:r>
            <a:r>
              <a:rPr lang="en-US" sz="1600" b="1" dirty="0"/>
              <a:t> + </a:t>
            </a:r>
            <a:r>
              <a:rPr lang="en-US" sz="1600" b="1" dirty="0">
                <a:latin typeface="Symbol" pitchFamily="18" charset="2"/>
              </a:rPr>
              <a:t>g</a:t>
            </a:r>
            <a:endParaRPr lang="en-US" sz="1600" b="1" dirty="0"/>
          </a:p>
          <a:p>
            <a:pPr lvl="1"/>
            <a:r>
              <a:rPr lang="en-US" sz="1600" b="1" dirty="0">
                <a:sym typeface="Symbol" pitchFamily="18" charset="2"/>
              </a:rPr>
              <a:t></a:t>
            </a:r>
            <a:r>
              <a:rPr lang="en-US" sz="1600" b="1" baseline="-25000" dirty="0">
                <a:sym typeface="Symbol" pitchFamily="18" charset="2"/>
              </a:rPr>
              <a:t>b</a:t>
            </a:r>
            <a:r>
              <a:rPr lang="en-US" sz="1600" b="1" dirty="0">
                <a:sym typeface="Symbol" pitchFamily="18" charset="2"/>
              </a:rPr>
              <a:t>  </a:t>
            </a:r>
            <a:r>
              <a:rPr lang="en-US" sz="1600" b="1" dirty="0"/>
              <a:t> + </a:t>
            </a:r>
            <a:r>
              <a:rPr lang="en-US" sz="1600" b="1" dirty="0">
                <a:latin typeface="Symbol" pitchFamily="18" charset="2"/>
              </a:rPr>
              <a:t>g</a:t>
            </a:r>
          </a:p>
        </p:txBody>
      </p:sp>
      <p:sp>
        <p:nvSpPr>
          <p:cNvPr id="172044" name="Text Box 12"/>
          <p:cNvSpPr txBox="1">
            <a:spLocks noChangeArrowheads="1"/>
          </p:cNvSpPr>
          <p:nvPr/>
        </p:nvSpPr>
        <p:spPr bwMode="auto">
          <a:xfrm rot="10800000">
            <a:off x="3776663" y="2895600"/>
            <a:ext cx="366712" cy="2425700"/>
          </a:xfrm>
          <a:prstGeom prst="rect">
            <a:avLst/>
          </a:prstGeom>
          <a:solidFill>
            <a:schemeClr val="bg1"/>
          </a:solidFill>
          <a:ln w="9525">
            <a:noFill/>
            <a:miter lim="800000"/>
            <a:headEnd/>
            <a:tailEnd/>
          </a:ln>
          <a:effectLst/>
        </p:spPr>
        <p:txBody>
          <a:bodyPr vert="eaVert" wrap="none">
            <a:spAutoFit/>
          </a:bodyPr>
          <a:lstStyle/>
          <a:p>
            <a:r>
              <a:rPr lang="en-US" sz="1200">
                <a:latin typeface="Comic Sans MS" pitchFamily="66" charset="0"/>
              </a:rPr>
              <a:t>Total bottom / charm production</a:t>
            </a:r>
          </a:p>
        </p:txBody>
      </p:sp>
      <p:sp>
        <p:nvSpPr>
          <p:cNvPr id="172045" name="Oval 13"/>
          <p:cNvSpPr>
            <a:spLocks noChangeArrowheads="1"/>
          </p:cNvSpPr>
          <p:nvPr/>
        </p:nvSpPr>
        <p:spPr bwMode="auto">
          <a:xfrm>
            <a:off x="990600" y="2286000"/>
            <a:ext cx="381000" cy="1676400"/>
          </a:xfrm>
          <a:prstGeom prst="ellipse">
            <a:avLst/>
          </a:prstGeom>
          <a:noFill/>
          <a:ln w="25400">
            <a:solidFill>
              <a:srgbClr val="FF0000"/>
            </a:solidFill>
            <a:round/>
            <a:headEnd/>
            <a:tailEnd/>
          </a:ln>
          <a:effectLst/>
        </p:spPr>
        <p:txBody>
          <a:bodyPr wrap="none" anchor="ctr"/>
          <a:lstStyle/>
          <a:p>
            <a:endParaRPr lang="en-US"/>
          </a:p>
        </p:txBody>
      </p:sp>
      <p:sp>
        <p:nvSpPr>
          <p:cNvPr id="172046" name="Text Box 14"/>
          <p:cNvSpPr txBox="1">
            <a:spLocks noChangeArrowheads="1"/>
          </p:cNvSpPr>
          <p:nvPr/>
        </p:nvSpPr>
        <p:spPr bwMode="auto">
          <a:xfrm>
            <a:off x="1143000" y="1905000"/>
            <a:ext cx="1484313" cy="336550"/>
          </a:xfrm>
          <a:prstGeom prst="rect">
            <a:avLst/>
          </a:prstGeom>
          <a:noFill/>
          <a:ln w="9525">
            <a:noFill/>
            <a:miter lim="800000"/>
            <a:headEnd/>
            <a:tailEnd/>
          </a:ln>
          <a:effectLst/>
        </p:spPr>
        <p:txBody>
          <a:bodyPr wrap="none">
            <a:spAutoFit/>
          </a:bodyPr>
          <a:lstStyle/>
          <a:p>
            <a:r>
              <a:rPr lang="en-US" sz="1600" b="1">
                <a:solidFill>
                  <a:srgbClr val="FF0000"/>
                </a:solidFill>
              </a:rPr>
              <a:t>Melting at SPS</a:t>
            </a:r>
          </a:p>
        </p:txBody>
      </p:sp>
      <p:sp>
        <p:nvSpPr>
          <p:cNvPr id="172047" name="Line 15"/>
          <p:cNvSpPr>
            <a:spLocks noChangeShapeType="1"/>
          </p:cNvSpPr>
          <p:nvPr/>
        </p:nvSpPr>
        <p:spPr bwMode="auto">
          <a:xfrm flipH="1">
            <a:off x="1371600" y="2209800"/>
            <a:ext cx="228600" cy="381000"/>
          </a:xfrm>
          <a:prstGeom prst="line">
            <a:avLst/>
          </a:prstGeom>
          <a:noFill/>
          <a:ln w="25400">
            <a:solidFill>
              <a:srgbClr val="FF0000"/>
            </a:solidFill>
            <a:round/>
            <a:headEnd/>
            <a:tailEnd type="triangle" w="med" len="med"/>
          </a:ln>
          <a:effectLst/>
        </p:spPr>
        <p:txBody>
          <a:bodyPr/>
          <a:lstStyle/>
          <a:p>
            <a:endParaRPr lang="en-US"/>
          </a:p>
        </p:txBody>
      </p:sp>
      <p:sp>
        <p:nvSpPr>
          <p:cNvPr id="172048" name="Text Box 16"/>
          <p:cNvSpPr txBox="1">
            <a:spLocks noChangeArrowheads="1"/>
          </p:cNvSpPr>
          <p:nvPr/>
        </p:nvSpPr>
        <p:spPr bwMode="auto">
          <a:xfrm>
            <a:off x="7086600" y="4495800"/>
            <a:ext cx="1714500" cy="825500"/>
          </a:xfrm>
          <a:prstGeom prst="rect">
            <a:avLst/>
          </a:prstGeom>
          <a:noFill/>
          <a:ln w="9525">
            <a:noFill/>
            <a:miter lim="800000"/>
            <a:headEnd/>
            <a:tailEnd/>
          </a:ln>
          <a:effectLst/>
        </p:spPr>
        <p:txBody>
          <a:bodyPr wrap="none">
            <a:spAutoFit/>
          </a:bodyPr>
          <a:lstStyle/>
          <a:p>
            <a:r>
              <a:rPr lang="en-US" sz="1600" b="1"/>
              <a:t>Lattice QCD:</a:t>
            </a:r>
          </a:p>
          <a:p>
            <a:r>
              <a:rPr lang="en-US" sz="1600" b="1"/>
              <a:t>SPS    T</a:t>
            </a:r>
            <a:r>
              <a:rPr lang="en-US" sz="1600" b="1" baseline="-25000"/>
              <a:t>I</a:t>
            </a:r>
            <a:r>
              <a:rPr lang="en-US" sz="1600" b="1"/>
              <a:t>  ~ 1.3 Tc</a:t>
            </a:r>
          </a:p>
          <a:p>
            <a:r>
              <a:rPr lang="en-US" sz="1600" b="1"/>
              <a:t>RHIC T</a:t>
            </a:r>
            <a:r>
              <a:rPr lang="en-US" sz="1600" b="1" baseline="-25000"/>
              <a:t>I</a:t>
            </a:r>
            <a:r>
              <a:rPr lang="en-US" sz="1600" b="1"/>
              <a:t> ~ 2 Tc</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76200"/>
            <a:ext cx="9144000" cy="1143000"/>
          </a:xfrm>
        </p:spPr>
        <p:txBody>
          <a:bodyPr/>
          <a:lstStyle/>
          <a:p>
            <a:pPr algn="ctr"/>
            <a:r>
              <a:rPr lang="en-GB">
                <a:latin typeface="Times" charset="0"/>
              </a:rPr>
              <a:t>J/</a:t>
            </a:r>
            <a:r>
              <a:rPr lang="en-GB">
                <a:latin typeface="Symbol" pitchFamily="18" charset="2"/>
              </a:rPr>
              <a:t>y</a:t>
            </a:r>
            <a:r>
              <a:rPr lang="en-GB"/>
              <a:t> suppression</a:t>
            </a:r>
          </a:p>
        </p:txBody>
      </p:sp>
      <p:sp>
        <p:nvSpPr>
          <p:cNvPr id="192515" name="Rectangle 3"/>
          <p:cNvSpPr>
            <a:spLocks noGrp="1" noChangeArrowheads="1"/>
          </p:cNvSpPr>
          <p:nvPr>
            <p:ph type="body" idx="1"/>
          </p:nvPr>
        </p:nvSpPr>
        <p:spPr>
          <a:xfrm>
            <a:off x="609600" y="990600"/>
            <a:ext cx="7772400" cy="4114800"/>
          </a:xfrm>
        </p:spPr>
        <p:txBody>
          <a:bodyPr/>
          <a:lstStyle/>
          <a:p>
            <a:r>
              <a:rPr lang="en-GB" sz="1600" dirty="0" err="1"/>
              <a:t>Charmonium</a:t>
            </a:r>
            <a:r>
              <a:rPr lang="en-GB" sz="1600" dirty="0"/>
              <a:t> production</a:t>
            </a:r>
          </a:p>
          <a:p>
            <a:pPr lvl="1"/>
            <a:r>
              <a:rPr lang="en-GB" sz="1600" dirty="0"/>
              <a:t>The </a:t>
            </a:r>
            <a:r>
              <a:rPr lang="en-GB" sz="1600" i="1" dirty="0">
                <a:latin typeface="Times" charset="0"/>
              </a:rPr>
              <a:t>J</a:t>
            </a:r>
            <a:r>
              <a:rPr lang="en-GB" sz="1600" dirty="0">
                <a:latin typeface="Times" charset="0"/>
              </a:rPr>
              <a:t>/</a:t>
            </a:r>
            <a:r>
              <a:rPr lang="en-GB" sz="1600" i="1" dirty="0">
                <a:latin typeface="Symbol" pitchFamily="18" charset="2"/>
              </a:rPr>
              <a:t>y</a:t>
            </a:r>
            <a:r>
              <a:rPr lang="en-GB" sz="1600" dirty="0"/>
              <a:t> is a c-</a:t>
            </a:r>
            <a:r>
              <a:rPr lang="en-GB" sz="1600" dirty="0" err="1"/>
              <a:t>cbar</a:t>
            </a:r>
            <a:r>
              <a:rPr lang="en-GB" sz="1600" dirty="0"/>
              <a:t> bound state (analogous to </a:t>
            </a:r>
            <a:r>
              <a:rPr lang="en-GB" sz="1600" dirty="0" err="1"/>
              <a:t>positronium</a:t>
            </a:r>
            <a:r>
              <a:rPr lang="en-GB" sz="1600" dirty="0"/>
              <a:t>)</a:t>
            </a:r>
          </a:p>
          <a:p>
            <a:pPr lvl="1"/>
            <a:r>
              <a:rPr lang="en-GB" sz="1600" dirty="0"/>
              <a:t>Produced only during the initial stages of the collision</a:t>
            </a:r>
          </a:p>
          <a:p>
            <a:pPr lvl="2"/>
            <a:endParaRPr lang="en-GB" sz="1600" dirty="0"/>
          </a:p>
          <a:p>
            <a:pPr lvl="2"/>
            <a:r>
              <a:rPr lang="en-GB" sz="1600" dirty="0"/>
              <a:t>Thermal production is negligible due to the large c quark mass</a:t>
            </a:r>
          </a:p>
          <a:p>
            <a:pPr lvl="2"/>
            <a:endParaRPr lang="en-GB" sz="1600" dirty="0"/>
          </a:p>
          <a:p>
            <a:r>
              <a:rPr lang="en-GB" sz="1600" dirty="0" err="1"/>
              <a:t>Charmonium</a:t>
            </a:r>
            <a:r>
              <a:rPr lang="en-GB" sz="1600" dirty="0"/>
              <a:t> suppression (Debye screening)</a:t>
            </a:r>
          </a:p>
          <a:p>
            <a:pPr lvl="1"/>
            <a:r>
              <a:rPr lang="en-GB" sz="1600" dirty="0"/>
              <a:t>Semi-classically (</a:t>
            </a:r>
            <a:r>
              <a:rPr lang="en-GB" sz="1600" i="1" dirty="0">
                <a:latin typeface="Times" charset="0"/>
              </a:rPr>
              <a:t>E</a:t>
            </a:r>
            <a:r>
              <a:rPr lang="en-GB" sz="1600" dirty="0">
                <a:latin typeface="Times" charset="0"/>
              </a:rPr>
              <a:t> = </a:t>
            </a:r>
            <a:r>
              <a:rPr lang="en-GB" sz="1600" i="1" dirty="0">
                <a:latin typeface="Times" charset="0"/>
              </a:rPr>
              <a:t>T </a:t>
            </a:r>
            <a:r>
              <a:rPr lang="en-GB" sz="1600" dirty="0">
                <a:latin typeface="Times" charset="0"/>
              </a:rPr>
              <a:t>+ </a:t>
            </a:r>
            <a:r>
              <a:rPr lang="en-GB" sz="1600" i="1" dirty="0">
                <a:latin typeface="Times" charset="0"/>
              </a:rPr>
              <a:t>V</a:t>
            </a:r>
            <a:r>
              <a:rPr lang="en-GB" sz="1600" dirty="0"/>
              <a:t>)</a:t>
            </a:r>
          </a:p>
          <a:p>
            <a:pPr lvl="1"/>
            <a:endParaRPr lang="en-GB" sz="1600" dirty="0"/>
          </a:p>
          <a:p>
            <a:pPr lvl="1"/>
            <a:endParaRPr lang="en-GB" sz="1600" dirty="0"/>
          </a:p>
          <a:p>
            <a:pPr lvl="1"/>
            <a:r>
              <a:rPr lang="en-GB" sz="1600" dirty="0"/>
              <a:t>Differentiate with respect to </a:t>
            </a:r>
            <a:r>
              <a:rPr lang="en-GB" sz="1600" i="1" dirty="0">
                <a:latin typeface="Times" charset="0"/>
              </a:rPr>
              <a:t>r</a:t>
            </a:r>
            <a:r>
              <a:rPr lang="en-GB" sz="1600" dirty="0"/>
              <a:t> to find minimum (bound state)</a:t>
            </a:r>
          </a:p>
          <a:p>
            <a:pPr lvl="1"/>
            <a:r>
              <a:rPr lang="en-GB" sz="1600" dirty="0"/>
              <a:t>Find there is no bound state if</a:t>
            </a:r>
          </a:p>
          <a:p>
            <a:pPr lvl="1"/>
            <a:endParaRPr lang="en-GB" sz="1600" dirty="0"/>
          </a:p>
          <a:p>
            <a:pPr lvl="1"/>
            <a:endParaRPr lang="en-GB" sz="1600" dirty="0"/>
          </a:p>
          <a:p>
            <a:pPr lvl="1"/>
            <a:r>
              <a:rPr lang="en-GB" sz="1600" dirty="0"/>
              <a:t>For </a:t>
            </a:r>
            <a:r>
              <a:rPr lang="en-GB" sz="1600" i="1" dirty="0">
                <a:latin typeface="Symbol" pitchFamily="18" charset="2"/>
              </a:rPr>
              <a:t>a</a:t>
            </a:r>
            <a:r>
              <a:rPr lang="en-GB" sz="1600" baseline="-25000" dirty="0"/>
              <a:t>s </a:t>
            </a:r>
            <a:r>
              <a:rPr lang="en-GB" sz="1600" dirty="0">
                <a:latin typeface="Times" charset="0"/>
              </a:rPr>
              <a:t>= 0.52</a:t>
            </a:r>
            <a:r>
              <a:rPr lang="en-GB" sz="1600" dirty="0"/>
              <a:t> and </a:t>
            </a:r>
            <a:r>
              <a:rPr lang="en-GB" sz="1600" i="1" dirty="0">
                <a:latin typeface="Times" charset="0"/>
              </a:rPr>
              <a:t>T</a:t>
            </a:r>
            <a:r>
              <a:rPr lang="en-GB" sz="1600" dirty="0">
                <a:latin typeface="Times" charset="0"/>
              </a:rPr>
              <a:t> = 200 </a:t>
            </a:r>
            <a:r>
              <a:rPr lang="en-GB" sz="1600" dirty="0" err="1">
                <a:latin typeface="Times" charset="0"/>
              </a:rPr>
              <a:t>MeV</a:t>
            </a:r>
            <a:r>
              <a:rPr lang="en-GB" sz="1600" dirty="0"/>
              <a:t>, </a:t>
            </a:r>
            <a:r>
              <a:rPr lang="en-GB" sz="1600" i="1" dirty="0" err="1">
                <a:latin typeface="Times" charset="0"/>
              </a:rPr>
              <a:t>r</a:t>
            </a:r>
            <a:r>
              <a:rPr lang="en-GB" sz="1600" baseline="-25000" dirty="0" err="1">
                <a:latin typeface="Times" charset="0"/>
              </a:rPr>
              <a:t>D</a:t>
            </a:r>
            <a:r>
              <a:rPr lang="en-GB" sz="1600" dirty="0">
                <a:latin typeface="Times" charset="0"/>
              </a:rPr>
              <a:t>(</a:t>
            </a:r>
            <a:r>
              <a:rPr lang="en-GB" sz="1600" i="1" dirty="0" err="1">
                <a:latin typeface="Times" charset="0"/>
              </a:rPr>
              <a:t>pQCD</a:t>
            </a:r>
            <a:r>
              <a:rPr lang="en-GB" sz="1600" dirty="0">
                <a:latin typeface="Times" charset="0"/>
              </a:rPr>
              <a:t>) = 0.36 fm</a:t>
            </a:r>
            <a:endParaRPr lang="en-GB" sz="1600" dirty="0"/>
          </a:p>
          <a:p>
            <a:pPr lvl="1">
              <a:buFont typeface="Wingdings" pitchFamily="2" charset="2"/>
              <a:buNone/>
            </a:pPr>
            <a:r>
              <a:rPr lang="en-GB" sz="1600" dirty="0"/>
              <a:t>	  Compare with </a:t>
            </a:r>
            <a:r>
              <a:rPr lang="en-GB" sz="1600" i="1" dirty="0" err="1">
                <a:latin typeface="Times" charset="0"/>
              </a:rPr>
              <a:t>r</a:t>
            </a:r>
            <a:r>
              <a:rPr lang="en-GB" sz="1600" baseline="-25000" dirty="0" err="1">
                <a:latin typeface="Times" charset="0"/>
              </a:rPr>
              <a:t>Bohr</a:t>
            </a:r>
            <a:r>
              <a:rPr lang="en-GB" sz="1600" dirty="0">
                <a:latin typeface="Times" charset="0"/>
              </a:rPr>
              <a:t> = 0.41 fm (</a:t>
            </a:r>
            <a:r>
              <a:rPr lang="en-GB" sz="1600" dirty="0"/>
              <a:t>setting </a:t>
            </a:r>
            <a:r>
              <a:rPr lang="en-GB" sz="1600" i="1" dirty="0" err="1">
                <a:latin typeface="Times" charset="0"/>
              </a:rPr>
              <a:t>r</a:t>
            </a:r>
            <a:r>
              <a:rPr lang="en-GB" sz="1600" baseline="-25000" dirty="0" err="1">
                <a:latin typeface="Times" charset="0"/>
              </a:rPr>
              <a:t>D</a:t>
            </a:r>
            <a:r>
              <a:rPr lang="en-GB" sz="1600" dirty="0">
                <a:sym typeface="Symbol" pitchFamily="18" charset="2"/>
              </a:rPr>
              <a:t></a:t>
            </a:r>
            <a:r>
              <a:rPr lang="en-GB" sz="1600" dirty="0"/>
              <a:t> </a:t>
            </a:r>
            <a:r>
              <a:rPr lang="en-GB" sz="1600" dirty="0">
                <a:sym typeface="Symbol" pitchFamily="18" charset="2"/>
              </a:rPr>
              <a:t></a:t>
            </a:r>
            <a:r>
              <a:rPr lang="en-GB" sz="1600" dirty="0"/>
              <a:t> above</a:t>
            </a:r>
            <a:r>
              <a:rPr lang="en-GB" sz="1600" dirty="0">
                <a:latin typeface="Times" charset="0"/>
              </a:rPr>
              <a:t>)</a:t>
            </a:r>
            <a:endParaRPr lang="en-GB" sz="1600" dirty="0"/>
          </a:p>
          <a:p>
            <a:pPr lvl="1">
              <a:buFont typeface="Wingdings" pitchFamily="2" charset="2"/>
              <a:buNone/>
            </a:pPr>
            <a:r>
              <a:rPr lang="en-GB" sz="1600" dirty="0"/>
              <a:t>  Conclusion: the </a:t>
            </a:r>
            <a:r>
              <a:rPr lang="en-GB" sz="1600" i="1" dirty="0">
                <a:latin typeface="Times" charset="0"/>
              </a:rPr>
              <a:t>J</a:t>
            </a:r>
            <a:r>
              <a:rPr lang="en-GB" sz="1600" dirty="0">
                <a:latin typeface="Times" charset="0"/>
              </a:rPr>
              <a:t>/</a:t>
            </a:r>
            <a:r>
              <a:rPr lang="en-GB" sz="1600" i="1" dirty="0">
                <a:latin typeface="Symbol" pitchFamily="18" charset="2"/>
              </a:rPr>
              <a:t>y</a:t>
            </a:r>
            <a:r>
              <a:rPr lang="en-GB" sz="1600" i="1" dirty="0"/>
              <a:t> </a:t>
            </a:r>
            <a:r>
              <a:rPr lang="en-GB" sz="1600" dirty="0"/>
              <a:t>is not bound in the plasma under these conditions </a:t>
            </a:r>
          </a:p>
        </p:txBody>
      </p:sp>
      <p:graphicFrame>
        <p:nvGraphicFramePr>
          <p:cNvPr id="192516" name="Object 4"/>
          <p:cNvGraphicFramePr>
            <a:graphicFrameLocks noChangeAspect="1"/>
          </p:cNvGraphicFramePr>
          <p:nvPr/>
        </p:nvGraphicFramePr>
        <p:xfrm>
          <a:off x="2128838" y="3352800"/>
          <a:ext cx="2027237" cy="622300"/>
        </p:xfrm>
        <a:graphic>
          <a:graphicData uri="http://schemas.openxmlformats.org/presentationml/2006/ole">
            <p:oleObj spid="_x0000_s114690" name="Equation" r:id="rId4" imgW="2692400" imgH="825500" progId="Equation.3">
              <p:embed/>
            </p:oleObj>
          </a:graphicData>
        </a:graphic>
      </p:graphicFrame>
      <p:graphicFrame>
        <p:nvGraphicFramePr>
          <p:cNvPr id="192517" name="Object 5"/>
          <p:cNvGraphicFramePr>
            <a:graphicFrameLocks noChangeAspect="1"/>
          </p:cNvGraphicFramePr>
          <p:nvPr/>
        </p:nvGraphicFramePr>
        <p:xfrm>
          <a:off x="5249863" y="3200400"/>
          <a:ext cx="1057275" cy="723900"/>
        </p:xfrm>
        <a:graphic>
          <a:graphicData uri="http://schemas.openxmlformats.org/presentationml/2006/ole">
            <p:oleObj spid="_x0000_s114691" name="Equation" r:id="rId5" imgW="1409700" imgH="965200" progId="Equation.3">
              <p:embed/>
            </p:oleObj>
          </a:graphicData>
        </a:graphic>
      </p:graphicFrame>
      <p:graphicFrame>
        <p:nvGraphicFramePr>
          <p:cNvPr id="192518" name="Object 6"/>
          <p:cNvGraphicFramePr>
            <a:graphicFrameLocks noChangeAspect="1"/>
          </p:cNvGraphicFramePr>
          <p:nvPr/>
        </p:nvGraphicFramePr>
        <p:xfrm>
          <a:off x="2066925" y="4572000"/>
          <a:ext cx="1266825" cy="561975"/>
        </p:xfrm>
        <a:graphic>
          <a:graphicData uri="http://schemas.openxmlformats.org/presentationml/2006/ole">
            <p:oleObj spid="_x0000_s114692" name="Equation" r:id="rId6" imgW="1689100" imgH="749300" progId="Equation.3">
              <p:embed/>
            </p:oleObj>
          </a:graphicData>
        </a:graphic>
      </p:graphicFrame>
      <p:graphicFrame>
        <p:nvGraphicFramePr>
          <p:cNvPr id="192519" name="Object 7"/>
          <p:cNvGraphicFramePr>
            <a:graphicFrameLocks noChangeAspect="1"/>
          </p:cNvGraphicFramePr>
          <p:nvPr/>
        </p:nvGraphicFramePr>
        <p:xfrm>
          <a:off x="3395663" y="1912938"/>
          <a:ext cx="823912" cy="201612"/>
        </p:xfrm>
        <a:graphic>
          <a:graphicData uri="http://schemas.openxmlformats.org/presentationml/2006/ole">
            <p:oleObj spid="_x0000_s114693" name="Equation" r:id="rId7" imgW="1092200" imgH="266700" progId="Equation.3">
              <p:embed/>
            </p:oleObj>
          </a:graphicData>
        </a:graphic>
      </p:graphicFrame>
      <p:graphicFrame>
        <p:nvGraphicFramePr>
          <p:cNvPr id="192520" name="Object 8"/>
          <p:cNvGraphicFramePr>
            <a:graphicFrameLocks noChangeAspect="1"/>
          </p:cNvGraphicFramePr>
          <p:nvPr/>
        </p:nvGraphicFramePr>
        <p:xfrm>
          <a:off x="2806700" y="2522538"/>
          <a:ext cx="2155825" cy="277812"/>
        </p:xfrm>
        <a:graphic>
          <a:graphicData uri="http://schemas.openxmlformats.org/presentationml/2006/ole">
            <p:oleObj spid="_x0000_s114694" name="Equation" r:id="rId8" imgW="2857500" imgH="368300" progId="Equation.3">
              <p:embed/>
            </p:oleObj>
          </a:graphicData>
        </a:graphic>
      </p:graphicFrame>
      <p:graphicFrame>
        <p:nvGraphicFramePr>
          <p:cNvPr id="192521" name="Object 9"/>
          <p:cNvGraphicFramePr>
            <a:graphicFrameLocks noChangeAspect="1"/>
          </p:cNvGraphicFramePr>
          <p:nvPr/>
        </p:nvGraphicFramePr>
        <p:xfrm>
          <a:off x="4551363" y="4495800"/>
          <a:ext cx="2093912" cy="590550"/>
        </p:xfrm>
        <a:graphic>
          <a:graphicData uri="http://schemas.openxmlformats.org/presentationml/2006/ole">
            <p:oleObj spid="_x0000_s114695" name="Equation" r:id="rId9" imgW="2794000" imgH="78740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76200"/>
            <a:ext cx="9144000" cy="1143000"/>
          </a:xfrm>
        </p:spPr>
        <p:txBody>
          <a:bodyPr/>
          <a:lstStyle/>
          <a:p>
            <a:pPr algn="ctr"/>
            <a:r>
              <a:rPr lang="en-US" sz="4000" dirty="0" err="1"/>
              <a:t>Onium</a:t>
            </a:r>
            <a:r>
              <a:rPr lang="en-US" sz="4000" dirty="0"/>
              <a:t> physics – the complete program</a:t>
            </a:r>
            <a:r>
              <a:rPr lang="en-US" dirty="0"/>
              <a:t> </a:t>
            </a:r>
          </a:p>
        </p:txBody>
      </p:sp>
      <p:sp>
        <p:nvSpPr>
          <p:cNvPr id="189443" name="Rectangle 3"/>
          <p:cNvSpPr>
            <a:spLocks noGrp="1" noChangeArrowheads="1"/>
          </p:cNvSpPr>
          <p:nvPr>
            <p:ph type="body" idx="1"/>
          </p:nvPr>
        </p:nvSpPr>
        <p:spPr>
          <a:xfrm>
            <a:off x="0" y="1676400"/>
            <a:ext cx="9144000" cy="5791200"/>
          </a:xfrm>
        </p:spPr>
        <p:txBody>
          <a:bodyPr/>
          <a:lstStyle/>
          <a:p>
            <a:pPr lvl="1"/>
            <a:r>
              <a:rPr lang="en-US" sz="2400" dirty="0"/>
              <a:t>Melting of </a:t>
            </a:r>
            <a:r>
              <a:rPr lang="en-US" sz="2400" dirty="0" err="1"/>
              <a:t>quarkonium</a:t>
            </a:r>
            <a:r>
              <a:rPr lang="en-US" sz="2400" dirty="0"/>
              <a:t> states (</a:t>
            </a:r>
            <a:r>
              <a:rPr lang="en-US" sz="2400" dirty="0" err="1"/>
              <a:t>Deconfinement</a:t>
            </a:r>
            <a:r>
              <a:rPr lang="en-US" sz="2400" dirty="0"/>
              <a:t> T</a:t>
            </a:r>
            <a:r>
              <a:rPr lang="en-US" sz="2400" baseline="-25000" dirty="0"/>
              <a:t>C</a:t>
            </a:r>
            <a:r>
              <a:rPr lang="en-US" sz="2400" dirty="0"/>
              <a:t>)</a:t>
            </a:r>
          </a:p>
          <a:p>
            <a:pPr lvl="1">
              <a:buFont typeface="Wingdings" pitchFamily="2" charset="2"/>
              <a:buNone/>
            </a:pPr>
            <a:r>
              <a:rPr lang="en-US" sz="2400" dirty="0" err="1">
                <a:solidFill>
                  <a:srgbClr val="FF0000"/>
                </a:solidFill>
              </a:rPr>
              <a:t>T</a:t>
            </a:r>
            <a:r>
              <a:rPr lang="en-US" sz="2400" baseline="-25000" dirty="0" err="1">
                <a:solidFill>
                  <a:srgbClr val="FF0000"/>
                </a:solidFill>
              </a:rPr>
              <a:t>diss</a:t>
            </a:r>
            <a:r>
              <a:rPr lang="en-US" sz="2400" dirty="0">
                <a:solidFill>
                  <a:srgbClr val="FF0000"/>
                </a:solidFill>
              </a:rPr>
              <a:t>(</a:t>
            </a:r>
            <a:r>
              <a:rPr lang="en-US" sz="2400" dirty="0">
                <a:solidFill>
                  <a:srgbClr val="FF0000"/>
                </a:solidFill>
                <a:latin typeface="Symbol" pitchFamily="18" charset="2"/>
              </a:rPr>
              <a:t>Y</a:t>
            </a:r>
            <a:r>
              <a:rPr lang="en-US" sz="2400" dirty="0">
                <a:solidFill>
                  <a:srgbClr val="FF0000"/>
                </a:solidFill>
              </a:rPr>
              <a:t>’) &lt; </a:t>
            </a:r>
            <a:r>
              <a:rPr lang="en-US" sz="2400" dirty="0" err="1">
                <a:solidFill>
                  <a:srgbClr val="FF0000"/>
                </a:solidFill>
              </a:rPr>
              <a:t>T</a:t>
            </a:r>
            <a:r>
              <a:rPr lang="en-US" sz="2400" baseline="-25000" dirty="0" err="1">
                <a:solidFill>
                  <a:srgbClr val="FF0000"/>
                </a:solidFill>
              </a:rPr>
              <a:t>diss</a:t>
            </a:r>
            <a:r>
              <a:rPr lang="en-US" sz="2400" dirty="0">
                <a:solidFill>
                  <a:srgbClr val="FF0000"/>
                </a:solidFill>
              </a:rPr>
              <a:t>(</a:t>
            </a:r>
            <a:r>
              <a:rPr lang="en-US" sz="2400" dirty="0">
                <a:solidFill>
                  <a:srgbClr val="FF0000"/>
                </a:solidFill>
                <a:sym typeface="Symbol" pitchFamily="18" charset="2"/>
              </a:rPr>
              <a:t>(3S)</a:t>
            </a:r>
            <a:r>
              <a:rPr lang="en-US" sz="2400" dirty="0">
                <a:solidFill>
                  <a:srgbClr val="FF0000"/>
                </a:solidFill>
              </a:rPr>
              <a:t>) &lt; </a:t>
            </a:r>
            <a:r>
              <a:rPr lang="en-US" sz="2400" dirty="0" err="1">
                <a:solidFill>
                  <a:srgbClr val="FF0000"/>
                </a:solidFill>
              </a:rPr>
              <a:t>T</a:t>
            </a:r>
            <a:r>
              <a:rPr lang="en-US" sz="2400" baseline="-25000" dirty="0" err="1">
                <a:solidFill>
                  <a:srgbClr val="FF0000"/>
                </a:solidFill>
              </a:rPr>
              <a:t>diss</a:t>
            </a:r>
            <a:r>
              <a:rPr lang="en-US" sz="2400" dirty="0">
                <a:solidFill>
                  <a:srgbClr val="FF0000"/>
                </a:solidFill>
              </a:rPr>
              <a:t>(J/</a:t>
            </a:r>
            <a:r>
              <a:rPr lang="en-US" sz="2400" dirty="0">
                <a:solidFill>
                  <a:srgbClr val="FF0000"/>
                </a:solidFill>
                <a:latin typeface="Symbol" pitchFamily="18" charset="2"/>
              </a:rPr>
              <a:t>Y</a:t>
            </a:r>
            <a:r>
              <a:rPr lang="en-US" sz="2400" dirty="0">
                <a:solidFill>
                  <a:srgbClr val="FF0000"/>
                </a:solidFill>
              </a:rPr>
              <a:t>) </a:t>
            </a:r>
            <a:r>
              <a:rPr lang="en-US" sz="2400" dirty="0">
                <a:solidFill>
                  <a:srgbClr val="FF0000"/>
                </a:solidFill>
                <a:sym typeface="Symbol" pitchFamily="18" charset="2"/>
              </a:rPr>
              <a:t></a:t>
            </a:r>
            <a:r>
              <a:rPr lang="en-US" sz="2400" dirty="0">
                <a:solidFill>
                  <a:srgbClr val="FF0000"/>
                </a:solidFill>
              </a:rPr>
              <a:t> </a:t>
            </a:r>
            <a:r>
              <a:rPr lang="en-US" sz="2400" dirty="0" err="1">
                <a:solidFill>
                  <a:srgbClr val="FF0000"/>
                </a:solidFill>
              </a:rPr>
              <a:t>T</a:t>
            </a:r>
            <a:r>
              <a:rPr lang="en-US" sz="2400" baseline="-25000" dirty="0" err="1">
                <a:solidFill>
                  <a:srgbClr val="FF0000"/>
                </a:solidFill>
              </a:rPr>
              <a:t>diss</a:t>
            </a:r>
            <a:r>
              <a:rPr lang="en-US" sz="2400" dirty="0">
                <a:solidFill>
                  <a:srgbClr val="FF0000"/>
                </a:solidFill>
              </a:rPr>
              <a:t>(</a:t>
            </a:r>
            <a:r>
              <a:rPr lang="en-US" sz="2400" dirty="0">
                <a:solidFill>
                  <a:srgbClr val="FF0000"/>
                </a:solidFill>
                <a:sym typeface="Symbol" pitchFamily="18" charset="2"/>
              </a:rPr>
              <a:t>(2S)</a:t>
            </a:r>
            <a:r>
              <a:rPr lang="en-US" sz="2400" dirty="0">
                <a:solidFill>
                  <a:srgbClr val="FF0000"/>
                </a:solidFill>
              </a:rPr>
              <a:t>)</a:t>
            </a:r>
            <a:r>
              <a:rPr lang="en-US" sz="2400" dirty="0"/>
              <a:t> </a:t>
            </a:r>
            <a:r>
              <a:rPr lang="en-US" sz="2400" dirty="0">
                <a:solidFill>
                  <a:schemeClr val="accent2"/>
                </a:solidFill>
              </a:rPr>
              <a:t>&lt; </a:t>
            </a:r>
            <a:r>
              <a:rPr lang="en-US" sz="2400" dirty="0" err="1">
                <a:solidFill>
                  <a:schemeClr val="accent2"/>
                </a:solidFill>
              </a:rPr>
              <a:t>T</a:t>
            </a:r>
            <a:r>
              <a:rPr lang="en-US" sz="2400" baseline="-25000" dirty="0" err="1">
                <a:solidFill>
                  <a:schemeClr val="accent2"/>
                </a:solidFill>
              </a:rPr>
              <a:t>diss</a:t>
            </a:r>
            <a:r>
              <a:rPr lang="en-US" sz="2400" dirty="0">
                <a:solidFill>
                  <a:schemeClr val="accent2"/>
                </a:solidFill>
              </a:rPr>
              <a:t>(</a:t>
            </a:r>
            <a:r>
              <a:rPr lang="en-US" sz="2400" dirty="0">
                <a:solidFill>
                  <a:schemeClr val="accent2"/>
                </a:solidFill>
                <a:sym typeface="Symbol" pitchFamily="18" charset="2"/>
              </a:rPr>
              <a:t>(1S)</a:t>
            </a:r>
            <a:r>
              <a:rPr lang="en-US" sz="2400" dirty="0">
                <a:solidFill>
                  <a:schemeClr val="accent2"/>
                </a:solidFill>
              </a:rPr>
              <a:t>)</a:t>
            </a:r>
          </a:p>
          <a:p>
            <a:pPr lvl="1">
              <a:buFont typeface="Wingdings" pitchFamily="2" charset="2"/>
              <a:buNone/>
            </a:pPr>
            <a:endParaRPr lang="en-US" sz="2800" dirty="0">
              <a:solidFill>
                <a:schemeClr val="accent2"/>
              </a:solidFill>
            </a:endParaRPr>
          </a:p>
          <a:p>
            <a:pPr lvl="1">
              <a:buFont typeface="Wingdings" pitchFamily="2" charset="2"/>
              <a:buNone/>
            </a:pPr>
            <a:endParaRPr lang="en-US" sz="4000" dirty="0">
              <a:solidFill>
                <a:schemeClr val="accent2"/>
              </a:solidFill>
            </a:endParaRPr>
          </a:p>
          <a:p>
            <a:pPr lvl="2"/>
            <a:endParaRPr lang="en-US" sz="4000" dirty="0">
              <a:solidFill>
                <a:schemeClr val="accent2"/>
              </a:solidFill>
            </a:endParaRPr>
          </a:p>
          <a:p>
            <a:pPr>
              <a:buFont typeface="Wingdings" pitchFamily="2" charset="2"/>
              <a:buNone/>
            </a:pPr>
            <a:endParaRPr lang="en-US" dirty="0"/>
          </a:p>
          <a:p>
            <a:pPr lvl="3">
              <a:buFontTx/>
              <a:buNone/>
            </a:pPr>
            <a:endParaRPr lang="en-US" sz="4400" dirty="0">
              <a:solidFill>
                <a:schemeClr val="accent2"/>
              </a:solidFill>
            </a:endParaRPr>
          </a:p>
        </p:txBody>
      </p:sp>
      <p:pic>
        <p:nvPicPr>
          <p:cNvPr id="189444" name="Picture 4" descr="twob"/>
          <p:cNvPicPr>
            <a:picLocks noChangeAspect="1" noChangeArrowheads="1"/>
          </p:cNvPicPr>
          <p:nvPr/>
        </p:nvPicPr>
        <p:blipFill>
          <a:blip r:embed="rId3"/>
          <a:srcRect t="6244" b="48027"/>
          <a:stretch>
            <a:fillRect/>
          </a:stretch>
        </p:blipFill>
        <p:spPr bwMode="auto">
          <a:xfrm>
            <a:off x="304800" y="2895600"/>
            <a:ext cx="8458200" cy="262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495800" y="1066800"/>
            <a:ext cx="4419600" cy="5181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083" name="Rectangle 3"/>
          <p:cNvSpPr>
            <a:spLocks noGrp="1" noChangeArrowheads="1"/>
          </p:cNvSpPr>
          <p:nvPr>
            <p:ph type="title"/>
          </p:nvPr>
        </p:nvSpPr>
        <p:spPr>
          <a:xfrm>
            <a:off x="0" y="0"/>
            <a:ext cx="9144000" cy="914400"/>
          </a:xfrm>
        </p:spPr>
        <p:txBody>
          <a:bodyPr>
            <a:normAutofit fontScale="90000"/>
          </a:bodyPr>
          <a:lstStyle/>
          <a:p>
            <a:pPr algn="ctr"/>
            <a:r>
              <a:rPr lang="en-US" sz="3600" dirty="0"/>
              <a:t>Future Measurements:</a:t>
            </a:r>
            <a:br>
              <a:rPr lang="en-US" sz="3600" dirty="0"/>
            </a:br>
            <a:r>
              <a:rPr lang="en-US" sz="3600" dirty="0"/>
              <a:t>Resonance Response to Medium</a:t>
            </a:r>
            <a:r>
              <a:rPr lang="en-US" dirty="0"/>
              <a:t> </a:t>
            </a:r>
          </a:p>
        </p:txBody>
      </p:sp>
      <p:grpSp>
        <p:nvGrpSpPr>
          <p:cNvPr id="35" name="Group 34"/>
          <p:cNvGrpSpPr/>
          <p:nvPr/>
        </p:nvGrpSpPr>
        <p:grpSpPr>
          <a:xfrm>
            <a:off x="457200" y="1143000"/>
            <a:ext cx="4160837" cy="5037137"/>
            <a:chOff x="457200" y="1143000"/>
            <a:chExt cx="4160837" cy="5037137"/>
          </a:xfrm>
        </p:grpSpPr>
        <p:pic>
          <p:nvPicPr>
            <p:cNvPr id="174091" name="Picture 11" descr="shuryak"/>
            <p:cNvPicPr>
              <a:picLocks noChangeAspect="1" noChangeArrowheads="1"/>
            </p:cNvPicPr>
            <p:nvPr/>
          </p:nvPicPr>
          <p:blipFill>
            <a:blip r:embed="rId3"/>
            <a:srcRect/>
            <a:stretch>
              <a:fillRect/>
            </a:stretch>
          </p:blipFill>
          <p:spPr bwMode="auto">
            <a:xfrm>
              <a:off x="569912" y="1143000"/>
              <a:ext cx="4048125" cy="4954587"/>
            </a:xfrm>
            <a:prstGeom prst="rect">
              <a:avLst/>
            </a:prstGeom>
            <a:noFill/>
            <a:ln w="9525">
              <a:noFill/>
              <a:miter lim="800000"/>
              <a:headEnd/>
              <a:tailEnd/>
            </a:ln>
          </p:spPr>
        </p:pic>
        <p:sp>
          <p:nvSpPr>
            <p:cNvPr id="174086" name="Text Box 6"/>
            <p:cNvSpPr txBox="1">
              <a:spLocks noChangeArrowheads="1"/>
            </p:cNvSpPr>
            <p:nvPr/>
          </p:nvSpPr>
          <p:spPr bwMode="auto">
            <a:xfrm>
              <a:off x="950912" y="1531937"/>
              <a:ext cx="1723549" cy="414985"/>
            </a:xfrm>
            <a:prstGeom prst="rect">
              <a:avLst/>
            </a:prstGeom>
            <a:noFill/>
            <a:ln w="9525">
              <a:noFill/>
              <a:miter lim="800000"/>
              <a:headEnd/>
              <a:tailEnd/>
            </a:ln>
            <a:effectLst/>
          </p:spPr>
          <p:txBody>
            <a:bodyPr wrap="none">
              <a:spAutoFit/>
            </a:bodyPr>
            <a:lstStyle/>
            <a:p>
              <a:r>
                <a:rPr lang="en-US" sz="1800" dirty="0" err="1">
                  <a:latin typeface="Arial" charset="0"/>
                  <a:cs typeface="Arial" charset="0"/>
                </a:rPr>
                <a:t>Shuryak</a:t>
              </a:r>
              <a:r>
                <a:rPr lang="en-US" sz="1800" dirty="0">
                  <a:latin typeface="Arial" charset="0"/>
                  <a:cs typeface="Arial" charset="0"/>
                </a:rPr>
                <a:t> QM04</a:t>
              </a:r>
            </a:p>
          </p:txBody>
        </p:sp>
        <p:sp>
          <p:nvSpPr>
            <p:cNvPr id="174087" name="Text Box 7"/>
            <p:cNvSpPr txBox="1">
              <a:spLocks noChangeArrowheads="1"/>
            </p:cNvSpPr>
            <p:nvPr/>
          </p:nvSpPr>
          <p:spPr bwMode="auto">
            <a:xfrm rot="16200000">
              <a:off x="41275" y="2328862"/>
              <a:ext cx="1198562" cy="366712"/>
            </a:xfrm>
            <a:prstGeom prst="rect">
              <a:avLst/>
            </a:prstGeom>
            <a:solidFill>
              <a:srgbClr val="FFFF99"/>
            </a:solidFill>
            <a:ln w="9525">
              <a:noFill/>
              <a:miter lim="800000"/>
              <a:headEnd/>
              <a:tailEnd/>
            </a:ln>
            <a:effectLst/>
          </p:spPr>
          <p:txBody>
            <a:bodyPr wrap="none">
              <a:spAutoFit/>
            </a:bodyPr>
            <a:lstStyle/>
            <a:p>
              <a:r>
                <a:rPr lang="en-US" sz="1800" b="1">
                  <a:latin typeface="Comic Sans MS" pitchFamily="66" charset="0"/>
                </a:rPr>
                <a:t> partons </a:t>
              </a:r>
            </a:p>
          </p:txBody>
        </p:sp>
        <p:sp>
          <p:nvSpPr>
            <p:cNvPr id="174088" name="Text Box 8"/>
            <p:cNvSpPr txBox="1">
              <a:spLocks noChangeArrowheads="1"/>
            </p:cNvSpPr>
            <p:nvPr/>
          </p:nvSpPr>
          <p:spPr bwMode="auto">
            <a:xfrm rot="16200000">
              <a:off x="33338" y="4414837"/>
              <a:ext cx="1255712" cy="366712"/>
            </a:xfrm>
            <a:prstGeom prst="rect">
              <a:avLst/>
            </a:prstGeom>
            <a:solidFill>
              <a:srgbClr val="FFFF99"/>
            </a:solidFill>
            <a:ln w="9525">
              <a:noFill/>
              <a:miter lim="800000"/>
              <a:headEnd/>
              <a:tailEnd/>
            </a:ln>
            <a:effectLst/>
          </p:spPr>
          <p:txBody>
            <a:bodyPr>
              <a:spAutoFit/>
            </a:bodyPr>
            <a:lstStyle/>
            <a:p>
              <a:r>
                <a:rPr lang="en-US" sz="1800" b="1">
                  <a:latin typeface="Comic Sans MS" pitchFamily="66" charset="0"/>
                </a:rPr>
                <a:t> hadrons</a:t>
              </a:r>
            </a:p>
          </p:txBody>
        </p:sp>
        <p:sp>
          <p:nvSpPr>
            <p:cNvPr id="174089" name="Text Box 9"/>
            <p:cNvSpPr txBox="1">
              <a:spLocks noChangeArrowheads="1"/>
            </p:cNvSpPr>
            <p:nvPr/>
          </p:nvSpPr>
          <p:spPr bwMode="auto">
            <a:xfrm>
              <a:off x="874712" y="5875337"/>
              <a:ext cx="3148012" cy="304800"/>
            </a:xfrm>
            <a:prstGeom prst="rect">
              <a:avLst/>
            </a:prstGeom>
            <a:noFill/>
            <a:ln w="9525">
              <a:noFill/>
              <a:miter lim="800000"/>
              <a:headEnd/>
              <a:tailEnd/>
            </a:ln>
            <a:effectLst/>
          </p:spPr>
          <p:txBody>
            <a:bodyPr wrap="none">
              <a:spAutoFit/>
            </a:bodyPr>
            <a:lstStyle/>
            <a:p>
              <a:r>
                <a:rPr lang="en-US" sz="1400" b="1">
                  <a:latin typeface="Comic Sans MS" pitchFamily="66" charset="0"/>
                </a:rPr>
                <a:t>Baryochemical potential (Density) </a:t>
              </a:r>
            </a:p>
          </p:txBody>
        </p:sp>
        <p:sp>
          <p:nvSpPr>
            <p:cNvPr id="174090" name="Text Box 10"/>
            <p:cNvSpPr txBox="1">
              <a:spLocks noChangeArrowheads="1"/>
            </p:cNvSpPr>
            <p:nvPr/>
          </p:nvSpPr>
          <p:spPr bwMode="auto">
            <a:xfrm>
              <a:off x="798512" y="1227137"/>
              <a:ext cx="1444625" cy="336550"/>
            </a:xfrm>
            <a:prstGeom prst="rect">
              <a:avLst/>
            </a:prstGeom>
            <a:noFill/>
            <a:ln w="9525">
              <a:noFill/>
              <a:miter lim="800000"/>
              <a:headEnd/>
              <a:tailEnd/>
            </a:ln>
            <a:effectLst/>
          </p:spPr>
          <p:txBody>
            <a:bodyPr wrap="none">
              <a:spAutoFit/>
            </a:bodyPr>
            <a:lstStyle/>
            <a:p>
              <a:r>
                <a:rPr lang="en-US" sz="1600" b="1">
                  <a:latin typeface="Comic Sans MS" pitchFamily="66" charset="0"/>
                </a:rPr>
                <a:t>Temperature</a:t>
              </a:r>
            </a:p>
          </p:txBody>
        </p:sp>
        <p:sp>
          <p:nvSpPr>
            <p:cNvPr id="174092" name="Rectangle 12"/>
            <p:cNvSpPr>
              <a:spLocks noChangeArrowheads="1"/>
            </p:cNvSpPr>
            <p:nvPr/>
          </p:nvSpPr>
          <p:spPr bwMode="auto">
            <a:xfrm>
              <a:off x="2703512" y="1531937"/>
              <a:ext cx="533400" cy="4572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093" name="Rectangle 13"/>
            <p:cNvSpPr>
              <a:spLocks noChangeArrowheads="1"/>
            </p:cNvSpPr>
            <p:nvPr/>
          </p:nvSpPr>
          <p:spPr bwMode="auto">
            <a:xfrm>
              <a:off x="1789112" y="5129212"/>
              <a:ext cx="762000" cy="609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094" name="Rectangle 14"/>
            <p:cNvSpPr>
              <a:spLocks noChangeArrowheads="1"/>
            </p:cNvSpPr>
            <p:nvPr/>
          </p:nvSpPr>
          <p:spPr bwMode="auto">
            <a:xfrm>
              <a:off x="950912" y="5113337"/>
              <a:ext cx="381000" cy="609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095" name="Rectangle 15"/>
            <p:cNvSpPr>
              <a:spLocks noChangeArrowheads="1"/>
            </p:cNvSpPr>
            <p:nvPr/>
          </p:nvSpPr>
          <p:spPr bwMode="auto">
            <a:xfrm>
              <a:off x="1560512" y="3741737"/>
              <a:ext cx="2286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096" name="Rectangle 16"/>
            <p:cNvSpPr>
              <a:spLocks noChangeArrowheads="1"/>
            </p:cNvSpPr>
            <p:nvPr/>
          </p:nvSpPr>
          <p:spPr bwMode="auto">
            <a:xfrm>
              <a:off x="3008312" y="5341937"/>
              <a:ext cx="533400" cy="3810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097" name="Freeform 17"/>
            <p:cNvSpPr>
              <a:spLocks/>
            </p:cNvSpPr>
            <p:nvPr/>
          </p:nvSpPr>
          <p:spPr bwMode="auto">
            <a:xfrm>
              <a:off x="1476375" y="3513137"/>
              <a:ext cx="2451100" cy="1625600"/>
            </a:xfrm>
            <a:custGeom>
              <a:avLst/>
              <a:gdLst/>
              <a:ahLst/>
              <a:cxnLst>
                <a:cxn ang="0">
                  <a:pos x="0" y="0"/>
                </a:cxn>
                <a:cxn ang="0">
                  <a:pos x="288" y="96"/>
                </a:cxn>
                <a:cxn ang="0">
                  <a:pos x="528" y="288"/>
                </a:cxn>
                <a:cxn ang="0">
                  <a:pos x="912" y="624"/>
                </a:cxn>
                <a:cxn ang="0">
                  <a:pos x="1200" y="912"/>
                </a:cxn>
                <a:cxn ang="0">
                  <a:pos x="1488" y="1008"/>
                </a:cxn>
                <a:cxn ang="0">
                  <a:pos x="1536" y="1008"/>
                </a:cxn>
              </a:cxnLst>
              <a:rect l="0" t="0" r="r" b="b"/>
              <a:pathLst>
                <a:path w="1544" h="1024">
                  <a:moveTo>
                    <a:pt x="0" y="0"/>
                  </a:moveTo>
                  <a:cubicBezTo>
                    <a:pt x="100" y="24"/>
                    <a:pt x="200" y="48"/>
                    <a:pt x="288" y="96"/>
                  </a:cubicBezTo>
                  <a:cubicBezTo>
                    <a:pt x="376" y="144"/>
                    <a:pt x="424" y="200"/>
                    <a:pt x="528" y="288"/>
                  </a:cubicBezTo>
                  <a:cubicBezTo>
                    <a:pt x="632" y="376"/>
                    <a:pt x="800" y="520"/>
                    <a:pt x="912" y="624"/>
                  </a:cubicBezTo>
                  <a:cubicBezTo>
                    <a:pt x="1024" y="728"/>
                    <a:pt x="1104" y="848"/>
                    <a:pt x="1200" y="912"/>
                  </a:cubicBezTo>
                  <a:cubicBezTo>
                    <a:pt x="1296" y="976"/>
                    <a:pt x="1432" y="992"/>
                    <a:pt x="1488" y="1008"/>
                  </a:cubicBezTo>
                  <a:cubicBezTo>
                    <a:pt x="1544" y="1024"/>
                    <a:pt x="1540" y="1016"/>
                    <a:pt x="1536" y="1008"/>
                  </a:cubicBezTo>
                </a:path>
              </a:pathLst>
            </a:custGeom>
            <a:noFill/>
            <a:ln w="44450">
              <a:solidFill>
                <a:schemeClr val="bg1"/>
              </a:solidFill>
              <a:round/>
              <a:headEnd/>
              <a:tailEnd/>
            </a:ln>
            <a:effectLst/>
          </p:spPr>
          <p:txBody>
            <a:bodyPr/>
            <a:lstStyle/>
            <a:p>
              <a:endParaRPr lang="en-US"/>
            </a:p>
          </p:txBody>
        </p:sp>
        <p:sp>
          <p:nvSpPr>
            <p:cNvPr id="174098" name="Freeform 18"/>
            <p:cNvSpPr>
              <a:spLocks/>
            </p:cNvSpPr>
            <p:nvPr/>
          </p:nvSpPr>
          <p:spPr bwMode="auto">
            <a:xfrm>
              <a:off x="2719387" y="4724400"/>
              <a:ext cx="1279525" cy="693737"/>
            </a:xfrm>
            <a:custGeom>
              <a:avLst/>
              <a:gdLst/>
              <a:ahLst/>
              <a:cxnLst>
                <a:cxn ang="0">
                  <a:pos x="0" y="0"/>
                </a:cxn>
                <a:cxn ang="0">
                  <a:pos x="192" y="192"/>
                </a:cxn>
                <a:cxn ang="0">
                  <a:pos x="336" y="288"/>
                </a:cxn>
                <a:cxn ang="0">
                  <a:pos x="768" y="432"/>
                </a:cxn>
              </a:cxnLst>
              <a:rect l="0" t="0" r="r" b="b"/>
              <a:pathLst>
                <a:path w="768" h="432">
                  <a:moveTo>
                    <a:pt x="0" y="0"/>
                  </a:moveTo>
                  <a:cubicBezTo>
                    <a:pt x="68" y="72"/>
                    <a:pt x="136" y="144"/>
                    <a:pt x="192" y="192"/>
                  </a:cubicBezTo>
                  <a:cubicBezTo>
                    <a:pt x="248" y="240"/>
                    <a:pt x="240" y="248"/>
                    <a:pt x="336" y="288"/>
                  </a:cubicBezTo>
                  <a:cubicBezTo>
                    <a:pt x="432" y="328"/>
                    <a:pt x="696" y="408"/>
                    <a:pt x="768" y="432"/>
                  </a:cubicBezTo>
                </a:path>
              </a:pathLst>
            </a:custGeom>
            <a:noFill/>
            <a:ln w="79375">
              <a:solidFill>
                <a:schemeClr val="bg1"/>
              </a:solidFill>
              <a:round/>
              <a:headEnd/>
              <a:tailEnd/>
            </a:ln>
            <a:effectLst/>
          </p:spPr>
          <p:txBody>
            <a:bodyPr/>
            <a:lstStyle/>
            <a:p>
              <a:endParaRPr lang="en-US"/>
            </a:p>
          </p:txBody>
        </p:sp>
        <p:sp>
          <p:nvSpPr>
            <p:cNvPr id="174099" name="Line 19"/>
            <p:cNvSpPr>
              <a:spLocks noChangeShapeType="1"/>
            </p:cNvSpPr>
            <p:nvPr/>
          </p:nvSpPr>
          <p:spPr bwMode="auto">
            <a:xfrm>
              <a:off x="1003300" y="3405187"/>
              <a:ext cx="357187" cy="76200"/>
            </a:xfrm>
            <a:prstGeom prst="line">
              <a:avLst/>
            </a:prstGeom>
            <a:noFill/>
            <a:ln w="82550">
              <a:solidFill>
                <a:schemeClr val="bg1"/>
              </a:solidFill>
              <a:round/>
              <a:headEnd/>
              <a:tailEnd/>
            </a:ln>
            <a:effectLst/>
          </p:spPr>
          <p:txBody>
            <a:bodyPr/>
            <a:lstStyle/>
            <a:p>
              <a:endParaRPr lang="en-US"/>
            </a:p>
          </p:txBody>
        </p:sp>
        <p:sp>
          <p:nvSpPr>
            <p:cNvPr id="174100" name="Line 20"/>
            <p:cNvSpPr>
              <a:spLocks noChangeShapeType="1"/>
            </p:cNvSpPr>
            <p:nvPr/>
          </p:nvSpPr>
          <p:spPr bwMode="auto">
            <a:xfrm flipH="1">
              <a:off x="858837" y="3413125"/>
              <a:ext cx="76200" cy="0"/>
            </a:xfrm>
            <a:prstGeom prst="line">
              <a:avLst/>
            </a:prstGeom>
            <a:noFill/>
            <a:ln w="76200">
              <a:solidFill>
                <a:schemeClr val="bg1"/>
              </a:solidFill>
              <a:round/>
              <a:headEnd/>
              <a:tailEnd/>
            </a:ln>
            <a:effectLst/>
          </p:spPr>
          <p:txBody>
            <a:bodyPr/>
            <a:lstStyle/>
            <a:p>
              <a:endParaRPr lang="en-US"/>
            </a:p>
          </p:txBody>
        </p:sp>
        <p:sp>
          <p:nvSpPr>
            <p:cNvPr id="174101" name="Rectangle 21"/>
            <p:cNvSpPr>
              <a:spLocks noChangeArrowheads="1"/>
            </p:cNvSpPr>
            <p:nvPr/>
          </p:nvSpPr>
          <p:spPr bwMode="auto">
            <a:xfrm>
              <a:off x="3313112" y="4808537"/>
              <a:ext cx="762000" cy="4572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102" name="Line 22"/>
            <p:cNvSpPr>
              <a:spLocks noChangeShapeType="1"/>
            </p:cNvSpPr>
            <p:nvPr/>
          </p:nvSpPr>
          <p:spPr bwMode="auto">
            <a:xfrm>
              <a:off x="1042987" y="3376612"/>
              <a:ext cx="388937" cy="100012"/>
            </a:xfrm>
            <a:prstGeom prst="line">
              <a:avLst/>
            </a:prstGeom>
            <a:noFill/>
            <a:ln w="82550">
              <a:solidFill>
                <a:schemeClr val="bg1"/>
              </a:solidFill>
              <a:round/>
              <a:headEnd/>
              <a:tailEnd/>
            </a:ln>
            <a:effectLst/>
          </p:spPr>
          <p:txBody>
            <a:bodyPr/>
            <a:lstStyle/>
            <a:p>
              <a:endParaRPr lang="en-US"/>
            </a:p>
          </p:txBody>
        </p:sp>
        <p:sp>
          <p:nvSpPr>
            <p:cNvPr id="174103" name="Line 23"/>
            <p:cNvSpPr>
              <a:spLocks noChangeShapeType="1"/>
            </p:cNvSpPr>
            <p:nvPr/>
          </p:nvSpPr>
          <p:spPr bwMode="auto">
            <a:xfrm flipH="1">
              <a:off x="884237" y="3400425"/>
              <a:ext cx="76200" cy="0"/>
            </a:xfrm>
            <a:prstGeom prst="line">
              <a:avLst/>
            </a:prstGeom>
            <a:noFill/>
            <a:ln w="76200">
              <a:solidFill>
                <a:schemeClr val="bg1"/>
              </a:solidFill>
              <a:round/>
              <a:headEnd/>
              <a:tailEnd/>
            </a:ln>
            <a:effectLst/>
          </p:spPr>
          <p:txBody>
            <a:bodyPr/>
            <a:lstStyle/>
            <a:p>
              <a:endParaRPr lang="en-US"/>
            </a:p>
          </p:txBody>
        </p:sp>
        <p:sp>
          <p:nvSpPr>
            <p:cNvPr id="174104" name="Line 24"/>
            <p:cNvSpPr>
              <a:spLocks noChangeShapeType="1"/>
            </p:cNvSpPr>
            <p:nvPr/>
          </p:nvSpPr>
          <p:spPr bwMode="auto">
            <a:xfrm>
              <a:off x="3084512" y="4656137"/>
              <a:ext cx="381000" cy="304800"/>
            </a:xfrm>
            <a:prstGeom prst="line">
              <a:avLst/>
            </a:prstGeom>
            <a:noFill/>
            <a:ln w="82550">
              <a:solidFill>
                <a:schemeClr val="bg1"/>
              </a:solidFill>
              <a:round/>
              <a:headEnd/>
              <a:tailEnd/>
            </a:ln>
            <a:effectLst/>
          </p:spPr>
          <p:txBody>
            <a:bodyPr/>
            <a:lstStyle/>
            <a:p>
              <a:endParaRPr lang="en-US"/>
            </a:p>
          </p:txBody>
        </p:sp>
        <p:sp>
          <p:nvSpPr>
            <p:cNvPr id="174105" name="Line 25"/>
            <p:cNvSpPr>
              <a:spLocks noChangeShapeType="1"/>
            </p:cNvSpPr>
            <p:nvPr/>
          </p:nvSpPr>
          <p:spPr bwMode="auto">
            <a:xfrm>
              <a:off x="1608137" y="3576637"/>
              <a:ext cx="180975" cy="88900"/>
            </a:xfrm>
            <a:prstGeom prst="line">
              <a:avLst/>
            </a:prstGeom>
            <a:noFill/>
            <a:ln w="82550">
              <a:solidFill>
                <a:schemeClr val="bg1"/>
              </a:solidFill>
              <a:round/>
              <a:headEnd/>
              <a:tailEnd/>
            </a:ln>
            <a:effectLst/>
          </p:spPr>
          <p:txBody>
            <a:bodyPr/>
            <a:lstStyle/>
            <a:p>
              <a:endParaRPr lang="en-US"/>
            </a:p>
          </p:txBody>
        </p:sp>
        <p:sp>
          <p:nvSpPr>
            <p:cNvPr id="174106" name="Line 26"/>
            <p:cNvSpPr>
              <a:spLocks noChangeShapeType="1"/>
            </p:cNvSpPr>
            <p:nvPr/>
          </p:nvSpPr>
          <p:spPr bwMode="auto">
            <a:xfrm>
              <a:off x="1620837" y="3709987"/>
              <a:ext cx="120650" cy="44450"/>
            </a:xfrm>
            <a:prstGeom prst="line">
              <a:avLst/>
            </a:prstGeom>
            <a:noFill/>
            <a:ln w="82550">
              <a:solidFill>
                <a:schemeClr val="bg1"/>
              </a:solidFill>
              <a:round/>
              <a:headEnd/>
              <a:tailEnd/>
            </a:ln>
            <a:effectLst/>
          </p:spPr>
          <p:txBody>
            <a:bodyPr/>
            <a:lstStyle/>
            <a:p>
              <a:endParaRPr lang="en-US"/>
            </a:p>
          </p:txBody>
        </p:sp>
        <p:sp>
          <p:nvSpPr>
            <p:cNvPr id="174107" name="Text Box 27"/>
            <p:cNvSpPr txBox="1">
              <a:spLocks noChangeArrowheads="1"/>
            </p:cNvSpPr>
            <p:nvPr/>
          </p:nvSpPr>
          <p:spPr bwMode="auto">
            <a:xfrm>
              <a:off x="3449637" y="1974850"/>
              <a:ext cx="184150" cy="336550"/>
            </a:xfrm>
            <a:prstGeom prst="rect">
              <a:avLst/>
            </a:prstGeom>
            <a:noFill/>
            <a:ln w="9525">
              <a:noFill/>
              <a:miter lim="800000"/>
              <a:headEnd/>
              <a:tailEnd/>
            </a:ln>
            <a:effectLst/>
          </p:spPr>
          <p:txBody>
            <a:bodyPr wrap="none">
              <a:spAutoFit/>
            </a:bodyPr>
            <a:lstStyle/>
            <a:p>
              <a:endParaRPr lang="en-US" sz="1600" b="1"/>
            </a:p>
          </p:txBody>
        </p:sp>
        <p:sp>
          <p:nvSpPr>
            <p:cNvPr id="174108" name="Text Box 28"/>
            <p:cNvSpPr txBox="1">
              <a:spLocks noChangeArrowheads="1"/>
            </p:cNvSpPr>
            <p:nvPr/>
          </p:nvSpPr>
          <p:spPr bwMode="auto">
            <a:xfrm>
              <a:off x="1560512" y="2217737"/>
              <a:ext cx="2197100" cy="336550"/>
            </a:xfrm>
            <a:prstGeom prst="rect">
              <a:avLst/>
            </a:prstGeom>
            <a:noFill/>
            <a:ln w="9525">
              <a:noFill/>
              <a:miter lim="800000"/>
              <a:headEnd/>
              <a:tailEnd/>
            </a:ln>
            <a:effectLst/>
          </p:spPr>
          <p:txBody>
            <a:bodyPr wrap="none">
              <a:spAutoFit/>
            </a:bodyPr>
            <a:lstStyle/>
            <a:p>
              <a:r>
                <a:rPr lang="en-US" sz="1600" b="1">
                  <a:latin typeface="Arial Rounded MT Bold" pitchFamily="34" charset="0"/>
                </a:rPr>
                <a:t>Quark Gluon Plasma</a:t>
              </a:r>
            </a:p>
          </p:txBody>
        </p:sp>
        <p:sp>
          <p:nvSpPr>
            <p:cNvPr id="174109" name="Text Box 29"/>
            <p:cNvSpPr txBox="1">
              <a:spLocks noChangeArrowheads="1"/>
            </p:cNvSpPr>
            <p:nvPr/>
          </p:nvSpPr>
          <p:spPr bwMode="auto">
            <a:xfrm>
              <a:off x="1103312" y="4884737"/>
              <a:ext cx="1360487" cy="336550"/>
            </a:xfrm>
            <a:prstGeom prst="rect">
              <a:avLst/>
            </a:prstGeom>
            <a:noFill/>
            <a:ln w="9525">
              <a:noFill/>
              <a:miter lim="800000"/>
              <a:headEnd/>
              <a:tailEnd/>
            </a:ln>
            <a:effectLst/>
          </p:spPr>
          <p:txBody>
            <a:bodyPr wrap="none">
              <a:spAutoFit/>
            </a:bodyPr>
            <a:lstStyle/>
            <a:p>
              <a:r>
                <a:rPr lang="en-US" sz="1600" b="1">
                  <a:latin typeface="Arial Rounded MT Bold" pitchFamily="34" charset="0"/>
                </a:rPr>
                <a:t>Hadron Gas</a:t>
              </a:r>
            </a:p>
          </p:txBody>
        </p:sp>
        <p:sp>
          <p:nvSpPr>
            <p:cNvPr id="174110" name="Line 30"/>
            <p:cNvSpPr>
              <a:spLocks noChangeShapeType="1"/>
            </p:cNvSpPr>
            <p:nvPr/>
          </p:nvSpPr>
          <p:spPr bwMode="auto">
            <a:xfrm>
              <a:off x="1492250" y="3476625"/>
              <a:ext cx="525462" cy="265112"/>
            </a:xfrm>
            <a:prstGeom prst="line">
              <a:avLst/>
            </a:prstGeom>
            <a:noFill/>
            <a:ln w="76200">
              <a:solidFill>
                <a:schemeClr val="bg1"/>
              </a:solidFill>
              <a:round/>
              <a:headEnd/>
              <a:tailEnd/>
            </a:ln>
            <a:effectLst/>
          </p:spPr>
          <p:txBody>
            <a:bodyPr/>
            <a:lstStyle/>
            <a:p>
              <a:endParaRPr lang="en-US"/>
            </a:p>
          </p:txBody>
        </p:sp>
        <p:sp>
          <p:nvSpPr>
            <p:cNvPr id="174111" name="Line 31"/>
            <p:cNvSpPr>
              <a:spLocks noChangeShapeType="1"/>
            </p:cNvSpPr>
            <p:nvPr/>
          </p:nvSpPr>
          <p:spPr bwMode="auto">
            <a:xfrm>
              <a:off x="2093912" y="3786187"/>
              <a:ext cx="457200" cy="381000"/>
            </a:xfrm>
            <a:prstGeom prst="line">
              <a:avLst/>
            </a:prstGeom>
            <a:noFill/>
            <a:ln w="76200">
              <a:solidFill>
                <a:schemeClr val="bg1"/>
              </a:solidFill>
              <a:round/>
              <a:headEnd/>
              <a:tailEnd/>
            </a:ln>
            <a:effectLst/>
          </p:spPr>
          <p:txBody>
            <a:bodyPr/>
            <a:lstStyle/>
            <a:p>
              <a:endParaRPr lang="en-US"/>
            </a:p>
          </p:txBody>
        </p:sp>
      </p:grpSp>
      <p:sp>
        <p:nvSpPr>
          <p:cNvPr id="174114" name="Rectangle 34"/>
          <p:cNvSpPr>
            <a:spLocks noChangeArrowheads="1"/>
          </p:cNvSpPr>
          <p:nvPr/>
        </p:nvSpPr>
        <p:spPr bwMode="auto">
          <a:xfrm>
            <a:off x="4495800" y="1143000"/>
            <a:ext cx="4267200" cy="44958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Wingdings" pitchFamily="2" charset="2"/>
              <a:buNone/>
            </a:pPr>
            <a:r>
              <a:rPr lang="en-US" sz="1600" b="1" dirty="0">
                <a:latin typeface="Comic Sans MS" pitchFamily="66" charset="0"/>
              </a:rPr>
              <a:t>Resonances below and above </a:t>
            </a:r>
            <a:r>
              <a:rPr lang="en-US" sz="1600" b="1" dirty="0" err="1">
                <a:latin typeface="Comic Sans MS" pitchFamily="66" charset="0"/>
              </a:rPr>
              <a:t>Tc</a:t>
            </a:r>
            <a:r>
              <a:rPr lang="en-US" sz="1600" b="1" dirty="0">
                <a:latin typeface="Comic Sans MS" pitchFamily="66" charset="0"/>
              </a:rPr>
              <a:t>:</a:t>
            </a:r>
            <a:endParaRPr lang="en-US" sz="1600" dirty="0">
              <a:latin typeface="Comic Sans MS" pitchFamily="66" charset="0"/>
            </a:endParaRPr>
          </a:p>
          <a:p>
            <a:pPr marL="342900" indent="-342900">
              <a:lnSpc>
                <a:spcPct val="90000"/>
              </a:lnSpc>
              <a:spcBef>
                <a:spcPct val="20000"/>
              </a:spcBef>
              <a:buClr>
                <a:schemeClr val="tx2"/>
              </a:buClr>
              <a:buSzPct val="75000"/>
              <a:buFont typeface="Wingdings" pitchFamily="2" charset="2"/>
              <a:buNone/>
            </a:pPr>
            <a:endParaRPr lang="en-US" sz="1600" dirty="0">
              <a:latin typeface="Comic Sans MS" pitchFamily="66" charset="0"/>
            </a:endParaRPr>
          </a:p>
          <a:p>
            <a:pPr marL="342900" indent="-342900">
              <a:lnSpc>
                <a:spcPct val="90000"/>
              </a:lnSpc>
              <a:spcBef>
                <a:spcPct val="20000"/>
              </a:spcBef>
              <a:buClr>
                <a:schemeClr val="tx2"/>
              </a:buClr>
              <a:buSzPct val="75000"/>
              <a:buFont typeface="Wingdings" pitchFamily="2" charset="2"/>
              <a:buChar char="n"/>
            </a:pPr>
            <a:r>
              <a:rPr lang="en-US" sz="1600" dirty="0" err="1">
                <a:latin typeface="Comic Sans MS" pitchFamily="66" charset="0"/>
              </a:rPr>
              <a:t>Gluonic</a:t>
            </a:r>
            <a:r>
              <a:rPr lang="en-US" sz="1600" dirty="0">
                <a:latin typeface="Comic Sans MS" pitchFamily="66" charset="0"/>
              </a:rPr>
              <a:t> bound states</a:t>
            </a:r>
          </a:p>
          <a:p>
            <a:pPr marL="342900" indent="-342900">
              <a:lnSpc>
                <a:spcPct val="90000"/>
              </a:lnSpc>
              <a:spcBef>
                <a:spcPct val="20000"/>
              </a:spcBef>
              <a:buClr>
                <a:schemeClr val="tx2"/>
              </a:buClr>
              <a:buSzPct val="75000"/>
              <a:buFont typeface="Wingdings" pitchFamily="2" charset="2"/>
              <a:buNone/>
            </a:pPr>
            <a:r>
              <a:rPr lang="en-US" sz="1600" dirty="0">
                <a:latin typeface="Comic Sans MS" pitchFamily="66" charset="0"/>
              </a:rPr>
              <a:t>     (e.g. </a:t>
            </a:r>
            <a:r>
              <a:rPr lang="en-US" sz="1600" dirty="0" err="1">
                <a:latin typeface="Comic Sans MS" pitchFamily="66" charset="0"/>
              </a:rPr>
              <a:t>Glueballs</a:t>
            </a:r>
            <a:r>
              <a:rPr lang="en-US" sz="1600" dirty="0">
                <a:latin typeface="Comic Sans MS" pitchFamily="66" charset="0"/>
              </a:rPr>
              <a:t>) </a:t>
            </a:r>
            <a:r>
              <a:rPr lang="en-US" sz="1600" dirty="0" err="1">
                <a:latin typeface="Comic Sans MS" pitchFamily="66" charset="0"/>
              </a:rPr>
              <a:t>Shuryak</a:t>
            </a:r>
            <a:r>
              <a:rPr lang="en-US" sz="1600" dirty="0">
                <a:latin typeface="Comic Sans MS" pitchFamily="66" charset="0"/>
              </a:rPr>
              <a:t> </a:t>
            </a:r>
            <a:r>
              <a:rPr lang="en-US" sz="1600" dirty="0" err="1">
                <a:latin typeface="Comic Sans MS" pitchFamily="66" charset="0"/>
              </a:rPr>
              <a:t>hep</a:t>
            </a:r>
            <a:r>
              <a:rPr lang="en-US" sz="1600" dirty="0">
                <a:latin typeface="Comic Sans MS" pitchFamily="66" charset="0"/>
              </a:rPr>
              <a:t>-ph/0405066</a:t>
            </a:r>
          </a:p>
          <a:p>
            <a:pPr marL="342900" indent="-342900">
              <a:lnSpc>
                <a:spcPct val="90000"/>
              </a:lnSpc>
              <a:spcBef>
                <a:spcPct val="20000"/>
              </a:spcBef>
              <a:buClr>
                <a:schemeClr val="tx2"/>
              </a:buClr>
              <a:buSzPct val="75000"/>
              <a:buFont typeface="Wingdings" pitchFamily="2" charset="2"/>
              <a:buNone/>
            </a:pPr>
            <a:endParaRPr lang="en-US" sz="1600" dirty="0">
              <a:latin typeface="Comic Sans MS" pitchFamily="66" charset="0"/>
            </a:endParaRPr>
          </a:p>
          <a:p>
            <a:pPr marL="342900" indent="-342900">
              <a:lnSpc>
                <a:spcPct val="90000"/>
              </a:lnSpc>
              <a:spcBef>
                <a:spcPct val="20000"/>
              </a:spcBef>
              <a:buClr>
                <a:schemeClr val="tx2"/>
              </a:buClr>
              <a:buSzPct val="75000"/>
              <a:buFont typeface="Wingdings" pitchFamily="2" charset="2"/>
              <a:buChar char="n"/>
            </a:pPr>
            <a:r>
              <a:rPr lang="en-US" sz="1600" dirty="0" err="1">
                <a:latin typeface="Comic Sans MS" pitchFamily="66" charset="0"/>
              </a:rPr>
              <a:t>Deconfinement</a:t>
            </a:r>
            <a:r>
              <a:rPr lang="en-US" sz="1600" dirty="0">
                <a:latin typeface="Comic Sans MS" pitchFamily="66" charset="0"/>
              </a:rPr>
              <a:t>:  Determine  range of T initial.</a:t>
            </a:r>
          </a:p>
          <a:p>
            <a:pPr marL="342900" indent="-342900">
              <a:lnSpc>
                <a:spcPct val="90000"/>
              </a:lnSpc>
              <a:spcBef>
                <a:spcPct val="20000"/>
              </a:spcBef>
              <a:buClr>
                <a:schemeClr val="tx2"/>
              </a:buClr>
              <a:buSzPct val="75000"/>
              <a:buFont typeface="Wingdings" pitchFamily="2" charset="2"/>
              <a:buNone/>
            </a:pPr>
            <a:r>
              <a:rPr lang="en-US" sz="1600" dirty="0">
                <a:latin typeface="Comic Sans MS" pitchFamily="66" charset="0"/>
              </a:rPr>
              <a:t>     J/</a:t>
            </a:r>
            <a:r>
              <a:rPr lang="en-US" sz="1600" dirty="0">
                <a:latin typeface="Symbol" pitchFamily="18" charset="2"/>
              </a:rPr>
              <a:t>y </a:t>
            </a:r>
            <a:r>
              <a:rPr lang="en-US" sz="1600" dirty="0">
                <a:latin typeface="Comic Sans MS" pitchFamily="66" charset="0"/>
              </a:rPr>
              <a:t>and</a:t>
            </a:r>
            <a:r>
              <a:rPr lang="en-US" sz="1600" dirty="0">
                <a:latin typeface="Symbol" pitchFamily="18" charset="2"/>
              </a:rPr>
              <a:t> </a:t>
            </a:r>
            <a:r>
              <a:rPr lang="en-US" sz="1600" b="1" dirty="0">
                <a:solidFill>
                  <a:schemeClr val="tx2"/>
                </a:solidFill>
                <a:sym typeface="Symbol" pitchFamily="18" charset="2"/>
              </a:rPr>
              <a:t></a:t>
            </a:r>
            <a:r>
              <a:rPr lang="en-US" sz="1600" dirty="0">
                <a:sym typeface="Symbol" pitchFamily="18" charset="2"/>
              </a:rPr>
              <a:t> </a:t>
            </a:r>
            <a:r>
              <a:rPr lang="en-US" sz="1600" dirty="0">
                <a:latin typeface="Comic Sans MS" pitchFamily="66" charset="0"/>
              </a:rPr>
              <a:t>state dissociation</a:t>
            </a:r>
          </a:p>
          <a:p>
            <a:pPr marL="342900" indent="-342900">
              <a:lnSpc>
                <a:spcPct val="90000"/>
              </a:lnSpc>
              <a:spcBef>
                <a:spcPct val="20000"/>
              </a:spcBef>
              <a:buClr>
                <a:schemeClr val="tx2"/>
              </a:buClr>
              <a:buSzPct val="75000"/>
              <a:buFont typeface="Wingdings" pitchFamily="2" charset="2"/>
              <a:buNone/>
            </a:pPr>
            <a:endParaRPr lang="en-US" sz="1600" dirty="0">
              <a:latin typeface="Comic Sans MS" pitchFamily="66" charset="0"/>
            </a:endParaRPr>
          </a:p>
          <a:p>
            <a:pPr marL="342900" indent="-342900">
              <a:lnSpc>
                <a:spcPct val="90000"/>
              </a:lnSpc>
              <a:spcBef>
                <a:spcPct val="20000"/>
              </a:spcBef>
              <a:buClr>
                <a:schemeClr val="tx2"/>
              </a:buClr>
              <a:buSzPct val="75000"/>
              <a:buFont typeface="Wingdings" pitchFamily="2" charset="2"/>
              <a:buChar char="n"/>
            </a:pPr>
            <a:r>
              <a:rPr lang="en-US" sz="1600" dirty="0" err="1">
                <a:latin typeface="Comic Sans MS" pitchFamily="66" charset="0"/>
              </a:rPr>
              <a:t>Chiral</a:t>
            </a:r>
            <a:r>
              <a:rPr lang="en-US" sz="1600" dirty="0">
                <a:latin typeface="Comic Sans MS" pitchFamily="66" charset="0"/>
              </a:rPr>
              <a:t> symmetry restoration</a:t>
            </a:r>
          </a:p>
          <a:p>
            <a:pPr marL="342900" indent="-342900">
              <a:lnSpc>
                <a:spcPct val="90000"/>
              </a:lnSpc>
              <a:spcBef>
                <a:spcPct val="20000"/>
              </a:spcBef>
              <a:buClr>
                <a:schemeClr val="tx2"/>
              </a:buClr>
              <a:buSzPct val="75000"/>
              <a:buFont typeface="Wingdings" pitchFamily="2" charset="2"/>
              <a:buNone/>
            </a:pPr>
            <a:r>
              <a:rPr lang="en-US" sz="1600" dirty="0">
                <a:latin typeface="Comic Sans MS" pitchFamily="66" charset="0"/>
              </a:rPr>
              <a:t>     Mass and width of resonances </a:t>
            </a:r>
          </a:p>
          <a:p>
            <a:pPr marL="342900" indent="-342900">
              <a:lnSpc>
                <a:spcPct val="90000"/>
              </a:lnSpc>
              <a:spcBef>
                <a:spcPct val="20000"/>
              </a:spcBef>
              <a:buClr>
                <a:schemeClr val="tx2"/>
              </a:buClr>
              <a:buSzPct val="75000"/>
              <a:buFont typeface="Wingdings" pitchFamily="2" charset="2"/>
              <a:buNone/>
            </a:pPr>
            <a:r>
              <a:rPr lang="en-US" sz="1600" dirty="0">
                <a:latin typeface="Comic Sans MS" pitchFamily="66" charset="0"/>
              </a:rPr>
              <a:t>      ( e.g. </a:t>
            </a:r>
            <a:r>
              <a:rPr lang="en-US" sz="1600" dirty="0">
                <a:latin typeface="Symbol" pitchFamily="18" charset="2"/>
              </a:rPr>
              <a:t>f</a:t>
            </a:r>
            <a:r>
              <a:rPr lang="en-US" sz="1600" dirty="0">
                <a:latin typeface="Comic Sans MS" pitchFamily="66" charset="0"/>
              </a:rPr>
              <a:t> </a:t>
            </a:r>
            <a:r>
              <a:rPr lang="en-US" sz="1600" dirty="0" err="1">
                <a:latin typeface="Comic Sans MS" pitchFamily="66" charset="0"/>
              </a:rPr>
              <a:t>leptonic</a:t>
            </a:r>
            <a:r>
              <a:rPr lang="en-US" sz="1600" dirty="0">
                <a:latin typeface="Comic Sans MS" pitchFamily="66" charset="0"/>
              </a:rPr>
              <a:t> </a:t>
            </a:r>
            <a:r>
              <a:rPr lang="en-US" sz="1600" dirty="0" err="1">
                <a:latin typeface="Comic Sans MS" pitchFamily="66" charset="0"/>
              </a:rPr>
              <a:t>vs</a:t>
            </a:r>
            <a:r>
              <a:rPr lang="en-US" sz="1600" dirty="0">
                <a:latin typeface="Comic Sans MS" pitchFamily="66" charset="0"/>
              </a:rPr>
              <a:t> </a:t>
            </a:r>
            <a:r>
              <a:rPr lang="en-US" sz="1600" dirty="0" err="1">
                <a:latin typeface="Comic Sans MS" pitchFamily="66" charset="0"/>
              </a:rPr>
              <a:t>hadronic</a:t>
            </a:r>
            <a:r>
              <a:rPr lang="en-US" sz="1600" dirty="0">
                <a:latin typeface="Comic Sans MS" pitchFamily="66" charset="0"/>
              </a:rPr>
              <a:t> decay,</a:t>
            </a:r>
          </a:p>
          <a:p>
            <a:pPr marL="342900" indent="-342900">
              <a:lnSpc>
                <a:spcPct val="90000"/>
              </a:lnSpc>
              <a:spcBef>
                <a:spcPct val="20000"/>
              </a:spcBef>
              <a:buClr>
                <a:schemeClr val="tx2"/>
              </a:buClr>
              <a:buSzPct val="75000"/>
              <a:buFont typeface="Wingdings" pitchFamily="2" charset="2"/>
              <a:buNone/>
            </a:pPr>
            <a:r>
              <a:rPr lang="en-US" sz="1600" dirty="0">
                <a:latin typeface="Comic Sans MS" pitchFamily="66" charset="0"/>
              </a:rPr>
              <a:t>               </a:t>
            </a:r>
            <a:r>
              <a:rPr lang="en-US" sz="1600" dirty="0" err="1">
                <a:latin typeface="Comic Sans MS" pitchFamily="66" charset="0"/>
              </a:rPr>
              <a:t>chiral</a:t>
            </a:r>
            <a:r>
              <a:rPr lang="en-US" sz="1600" dirty="0">
                <a:latin typeface="Comic Sans MS" pitchFamily="66" charset="0"/>
              </a:rPr>
              <a:t> partners </a:t>
            </a:r>
            <a:r>
              <a:rPr lang="en-US" sz="1600" dirty="0">
                <a:latin typeface="Symbol" pitchFamily="18" charset="2"/>
              </a:rPr>
              <a:t>r </a:t>
            </a:r>
            <a:r>
              <a:rPr lang="en-US" sz="1600" dirty="0">
                <a:latin typeface="Comic Sans MS" pitchFamily="66" charset="0"/>
              </a:rPr>
              <a:t>and a</a:t>
            </a:r>
            <a:r>
              <a:rPr lang="en-US" sz="1600" baseline="-25000" dirty="0">
                <a:latin typeface="Comic Sans MS" pitchFamily="66" charset="0"/>
              </a:rPr>
              <a:t>1</a:t>
            </a:r>
            <a:r>
              <a:rPr lang="en-US" sz="1600" dirty="0">
                <a:latin typeface="Comic Sans MS" pitchFamily="66" charset="0"/>
              </a:rPr>
              <a:t>)</a:t>
            </a:r>
          </a:p>
          <a:p>
            <a:pPr marL="342900" indent="-342900">
              <a:lnSpc>
                <a:spcPct val="90000"/>
              </a:lnSpc>
              <a:spcBef>
                <a:spcPct val="20000"/>
              </a:spcBef>
              <a:buClr>
                <a:schemeClr val="tx2"/>
              </a:buClr>
              <a:buSzPct val="75000"/>
              <a:buFont typeface="Wingdings" pitchFamily="2" charset="2"/>
              <a:buNone/>
            </a:pPr>
            <a:endParaRPr lang="en-US" sz="1600" dirty="0">
              <a:latin typeface="Comic Sans MS" pitchFamily="66" charset="0"/>
            </a:endParaRPr>
          </a:p>
          <a:p>
            <a:pPr marL="342900" indent="-342900">
              <a:lnSpc>
                <a:spcPct val="90000"/>
              </a:lnSpc>
              <a:spcBef>
                <a:spcPct val="20000"/>
              </a:spcBef>
              <a:buClr>
                <a:schemeClr val="tx2"/>
              </a:buClr>
              <a:buSzPct val="75000"/>
              <a:buFont typeface="Wingdings" pitchFamily="2" charset="2"/>
              <a:buChar char="n"/>
            </a:pPr>
            <a:r>
              <a:rPr lang="en-US" sz="1600" dirty="0" err="1">
                <a:latin typeface="Comic Sans MS" pitchFamily="66" charset="0"/>
              </a:rPr>
              <a:t>Hadronic</a:t>
            </a:r>
            <a:r>
              <a:rPr lang="en-US" sz="1600" dirty="0">
                <a:latin typeface="Comic Sans MS" pitchFamily="66" charset="0"/>
              </a:rPr>
              <a:t> time evolution</a:t>
            </a:r>
          </a:p>
          <a:p>
            <a:pPr marL="342900" indent="-342900">
              <a:lnSpc>
                <a:spcPct val="90000"/>
              </a:lnSpc>
              <a:spcBef>
                <a:spcPct val="20000"/>
              </a:spcBef>
              <a:buClr>
                <a:schemeClr val="tx2"/>
              </a:buClr>
              <a:buSzPct val="75000"/>
              <a:buFont typeface="Wingdings" pitchFamily="2" charset="2"/>
              <a:buNone/>
            </a:pPr>
            <a:r>
              <a:rPr lang="en-US" sz="1600" dirty="0">
                <a:latin typeface="Comic Sans MS" pitchFamily="66" charset="0"/>
              </a:rPr>
              <a:t>       </a:t>
            </a:r>
            <a:r>
              <a:rPr lang="en-US" sz="1600" dirty="0" err="1">
                <a:latin typeface="Comic Sans MS" pitchFamily="66" charset="0"/>
              </a:rPr>
              <a:t>Hadronisation</a:t>
            </a:r>
            <a:r>
              <a:rPr lang="en-US" sz="1600" dirty="0">
                <a:latin typeface="Comic Sans MS" pitchFamily="66" charset="0"/>
              </a:rPr>
              <a:t> (chemical freeze-out)</a:t>
            </a:r>
          </a:p>
          <a:p>
            <a:pPr marL="342900" indent="-342900">
              <a:lnSpc>
                <a:spcPct val="90000"/>
              </a:lnSpc>
              <a:spcBef>
                <a:spcPct val="20000"/>
              </a:spcBef>
              <a:buClr>
                <a:schemeClr val="tx2"/>
              </a:buClr>
              <a:buSzPct val="75000"/>
              <a:buFont typeface="Wingdings" pitchFamily="2" charset="2"/>
              <a:buNone/>
            </a:pPr>
            <a:r>
              <a:rPr lang="en-US" sz="1600" dirty="0">
                <a:latin typeface="Comic Sans MS" pitchFamily="66" charset="0"/>
              </a:rPr>
              <a:t>       till kinetic freeze-out.</a:t>
            </a:r>
          </a:p>
          <a:p>
            <a:pPr marL="342900" indent="-342900">
              <a:lnSpc>
                <a:spcPct val="90000"/>
              </a:lnSpc>
              <a:spcBef>
                <a:spcPct val="20000"/>
              </a:spcBef>
              <a:buClr>
                <a:schemeClr val="tx2"/>
              </a:buClr>
              <a:buSzPct val="75000"/>
              <a:buFont typeface="Wingdings" pitchFamily="2" charset="2"/>
              <a:buNone/>
            </a:pPr>
            <a:endParaRPr lang="en-US" sz="1600" u="sng" dirty="0">
              <a:solidFill>
                <a:schemeClr val="accent2"/>
              </a:solidFill>
              <a:effectLst>
                <a:outerShdw blurRad="38100" dist="38100" dir="2700000" algn="tl">
                  <a:srgbClr val="000000"/>
                </a:outerShdw>
              </a:effectLst>
              <a:latin typeface="Comic Sans MS" pitchFamily="66" charset="0"/>
              <a:sym typeface="Symbol" pitchFamily="18" charset="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143000" y="76200"/>
            <a:ext cx="7772400" cy="1143000"/>
          </a:xfrm>
        </p:spPr>
        <p:txBody>
          <a:bodyPr/>
          <a:lstStyle/>
          <a:p>
            <a:pPr algn="ctr"/>
            <a:r>
              <a:rPr lang="en-US"/>
              <a:t>  Deconfinement: Melting of J/</a:t>
            </a:r>
            <a:r>
              <a:rPr lang="en-US">
                <a:latin typeface="Symbol" pitchFamily="18" charset="2"/>
              </a:rPr>
              <a:t>Y </a:t>
            </a:r>
            <a:endParaRPr lang="en-US"/>
          </a:p>
        </p:txBody>
      </p:sp>
      <p:grpSp>
        <p:nvGrpSpPr>
          <p:cNvPr id="2" name="Group 3"/>
          <p:cNvGrpSpPr>
            <a:grpSpLocks/>
          </p:cNvGrpSpPr>
          <p:nvPr/>
        </p:nvGrpSpPr>
        <p:grpSpPr bwMode="auto">
          <a:xfrm>
            <a:off x="609600" y="4953000"/>
            <a:ext cx="1357313" cy="1412875"/>
            <a:chOff x="2400" y="1476"/>
            <a:chExt cx="855" cy="890"/>
          </a:xfrm>
        </p:grpSpPr>
        <p:sp>
          <p:nvSpPr>
            <p:cNvPr id="176132" name="Oval 4"/>
            <p:cNvSpPr>
              <a:spLocks noChangeAspect="1" noChangeArrowheads="1"/>
            </p:cNvSpPr>
            <p:nvPr/>
          </p:nvSpPr>
          <p:spPr bwMode="auto">
            <a:xfrm>
              <a:off x="2400" y="1583"/>
              <a:ext cx="515" cy="535"/>
            </a:xfrm>
            <a:prstGeom prst="ellipse">
              <a:avLst/>
            </a:prstGeom>
            <a:solidFill>
              <a:schemeClr val="accent1">
                <a:alpha val="22000"/>
              </a:schemeClr>
            </a:solidFill>
            <a:ln w="19050">
              <a:solidFill>
                <a:schemeClr val="accent2"/>
              </a:solidFill>
              <a:round/>
              <a:headEnd/>
              <a:tailEnd/>
            </a:ln>
            <a:effectLst/>
          </p:spPr>
          <p:txBody>
            <a:bodyPr wrap="none" anchor="ctr"/>
            <a:lstStyle/>
            <a:p>
              <a:endParaRPr lang="en-US"/>
            </a:p>
          </p:txBody>
        </p:sp>
        <p:sp>
          <p:nvSpPr>
            <p:cNvPr id="176133" name="Oval 5"/>
            <p:cNvSpPr>
              <a:spLocks noChangeAspect="1" noChangeArrowheads="1"/>
            </p:cNvSpPr>
            <p:nvPr/>
          </p:nvSpPr>
          <p:spPr bwMode="auto">
            <a:xfrm>
              <a:off x="2676" y="1736"/>
              <a:ext cx="514" cy="535"/>
            </a:xfrm>
            <a:prstGeom prst="ellipse">
              <a:avLst/>
            </a:prstGeom>
            <a:solidFill>
              <a:srgbClr val="FFFF00">
                <a:alpha val="25000"/>
              </a:srgbClr>
            </a:solidFill>
            <a:ln w="19050">
              <a:solidFill>
                <a:schemeClr val="accent2"/>
              </a:solidFill>
              <a:round/>
              <a:headEnd/>
              <a:tailEnd/>
            </a:ln>
            <a:effectLst/>
          </p:spPr>
          <p:txBody>
            <a:bodyPr wrap="none" anchor="ctr"/>
            <a:lstStyle/>
            <a:p>
              <a:endParaRPr lang="en-US"/>
            </a:p>
          </p:txBody>
        </p:sp>
        <p:sp>
          <p:nvSpPr>
            <p:cNvPr id="176134" name="Line 6"/>
            <p:cNvSpPr>
              <a:spLocks noChangeAspect="1" noChangeShapeType="1"/>
            </p:cNvSpPr>
            <p:nvPr/>
          </p:nvSpPr>
          <p:spPr bwMode="auto">
            <a:xfrm>
              <a:off x="2418" y="1946"/>
              <a:ext cx="772" cy="1"/>
            </a:xfrm>
            <a:prstGeom prst="line">
              <a:avLst/>
            </a:prstGeom>
            <a:noFill/>
            <a:ln w="19050">
              <a:solidFill>
                <a:srgbClr val="000066"/>
              </a:solidFill>
              <a:round/>
              <a:headEnd type="triangle" w="med" len="med"/>
              <a:tailEnd type="triangle" w="med" len="med"/>
            </a:ln>
            <a:effectLst/>
          </p:spPr>
          <p:txBody>
            <a:bodyPr/>
            <a:lstStyle/>
            <a:p>
              <a:endParaRPr lang="en-US"/>
            </a:p>
          </p:txBody>
        </p:sp>
        <p:sp>
          <p:nvSpPr>
            <p:cNvPr id="176135" name="Oval 7"/>
            <p:cNvSpPr>
              <a:spLocks noChangeAspect="1" noChangeArrowheads="1"/>
            </p:cNvSpPr>
            <p:nvPr/>
          </p:nvSpPr>
          <p:spPr bwMode="auto">
            <a:xfrm>
              <a:off x="2786" y="1927"/>
              <a:ext cx="37" cy="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76136" name="Text Box 8"/>
            <p:cNvSpPr txBox="1">
              <a:spLocks noChangeAspect="1" noChangeArrowheads="1"/>
            </p:cNvSpPr>
            <p:nvPr/>
          </p:nvSpPr>
          <p:spPr bwMode="auto">
            <a:xfrm>
              <a:off x="2758" y="1739"/>
              <a:ext cx="310" cy="231"/>
            </a:xfrm>
            <a:prstGeom prst="rect">
              <a:avLst/>
            </a:prstGeom>
            <a:noFill/>
            <a:ln w="9525">
              <a:noFill/>
              <a:miter lim="800000"/>
              <a:headEnd/>
              <a:tailEnd/>
            </a:ln>
            <a:effectLst/>
          </p:spPr>
          <p:txBody>
            <a:bodyPr wrap="none">
              <a:spAutoFit/>
            </a:bodyPr>
            <a:lstStyle/>
            <a:p>
              <a:r>
                <a:rPr lang="en-US" sz="1600">
                  <a:latin typeface="Arial" charset="0"/>
                  <a:cs typeface="Arial" charset="0"/>
                </a:rPr>
                <a:t>J</a:t>
              </a:r>
              <a:r>
                <a:rPr lang="en-US" sz="1400">
                  <a:latin typeface="Arial" charset="0"/>
                  <a:cs typeface="Arial" charset="0"/>
                </a:rPr>
                <a:t>/</a:t>
              </a:r>
              <a:r>
                <a:rPr lang="en-US" sz="1800">
                  <a:latin typeface="Symbol" pitchFamily="18" charset="2"/>
                  <a:cs typeface="Arial" charset="0"/>
                </a:rPr>
                <a:t>y</a:t>
              </a:r>
            </a:p>
          </p:txBody>
        </p:sp>
        <p:sp>
          <p:nvSpPr>
            <p:cNvPr id="176137" name="Text Box 9"/>
            <p:cNvSpPr txBox="1">
              <a:spLocks noChangeAspect="1" noChangeArrowheads="1"/>
            </p:cNvSpPr>
            <p:nvPr/>
          </p:nvSpPr>
          <p:spPr bwMode="auto">
            <a:xfrm>
              <a:off x="2910" y="1970"/>
              <a:ext cx="196" cy="231"/>
            </a:xfrm>
            <a:prstGeom prst="rect">
              <a:avLst/>
            </a:prstGeom>
            <a:noFill/>
            <a:ln w="9525">
              <a:noFill/>
              <a:miter lim="800000"/>
              <a:headEnd/>
              <a:tailEnd/>
            </a:ln>
            <a:effectLst/>
          </p:spPr>
          <p:txBody>
            <a:bodyPr wrap="none">
              <a:spAutoFit/>
            </a:bodyPr>
            <a:lstStyle/>
            <a:p>
              <a:r>
                <a:rPr lang="en-US" sz="1800">
                  <a:latin typeface="Arial" charset="0"/>
                  <a:cs typeface="Arial" charset="0"/>
                </a:rPr>
                <a:t>L</a:t>
              </a:r>
            </a:p>
          </p:txBody>
        </p:sp>
        <p:sp>
          <p:nvSpPr>
            <p:cNvPr id="176138" name="Text Box 10"/>
            <p:cNvSpPr txBox="1">
              <a:spLocks noChangeAspect="1" noChangeArrowheads="1"/>
            </p:cNvSpPr>
            <p:nvPr/>
          </p:nvSpPr>
          <p:spPr bwMode="auto">
            <a:xfrm>
              <a:off x="2746" y="1476"/>
              <a:ext cx="509" cy="173"/>
            </a:xfrm>
            <a:prstGeom prst="rect">
              <a:avLst/>
            </a:prstGeom>
            <a:noFill/>
            <a:ln w="9525">
              <a:noFill/>
              <a:miter lim="800000"/>
              <a:headEnd/>
              <a:tailEnd/>
            </a:ln>
            <a:effectLst/>
          </p:spPr>
          <p:txBody>
            <a:bodyPr wrap="none">
              <a:spAutoFit/>
            </a:bodyPr>
            <a:lstStyle/>
            <a:p>
              <a:r>
                <a:rPr lang="en-US" sz="1200">
                  <a:latin typeface="Arial" charset="0"/>
                  <a:cs typeface="Arial" charset="0"/>
                </a:rPr>
                <a:t>Projectile</a:t>
              </a:r>
            </a:p>
          </p:txBody>
        </p:sp>
        <p:sp>
          <p:nvSpPr>
            <p:cNvPr id="176139" name="Text Box 11"/>
            <p:cNvSpPr txBox="1">
              <a:spLocks noChangeAspect="1" noChangeArrowheads="1"/>
            </p:cNvSpPr>
            <p:nvPr/>
          </p:nvSpPr>
          <p:spPr bwMode="auto">
            <a:xfrm>
              <a:off x="2462" y="2193"/>
              <a:ext cx="393" cy="173"/>
            </a:xfrm>
            <a:prstGeom prst="rect">
              <a:avLst/>
            </a:prstGeom>
            <a:noFill/>
            <a:ln w="9525">
              <a:noFill/>
              <a:miter lim="800000"/>
              <a:headEnd/>
              <a:tailEnd/>
            </a:ln>
            <a:effectLst/>
          </p:spPr>
          <p:txBody>
            <a:bodyPr wrap="none">
              <a:spAutoFit/>
            </a:bodyPr>
            <a:lstStyle/>
            <a:p>
              <a:r>
                <a:rPr lang="en-US" sz="1200">
                  <a:latin typeface="Arial" charset="0"/>
                  <a:cs typeface="Arial" charset="0"/>
                </a:rPr>
                <a:t>Target</a:t>
              </a:r>
            </a:p>
          </p:txBody>
        </p:sp>
        <p:sp>
          <p:nvSpPr>
            <p:cNvPr id="176140" name="Line 12"/>
            <p:cNvSpPr>
              <a:spLocks noChangeAspect="1" noChangeShapeType="1"/>
            </p:cNvSpPr>
            <p:nvPr/>
          </p:nvSpPr>
          <p:spPr bwMode="auto">
            <a:xfrm>
              <a:off x="2825" y="1641"/>
              <a:ext cx="257" cy="1"/>
            </a:xfrm>
            <a:prstGeom prst="line">
              <a:avLst/>
            </a:prstGeom>
            <a:noFill/>
            <a:ln w="28575">
              <a:solidFill>
                <a:schemeClr val="accent2"/>
              </a:solidFill>
              <a:round/>
              <a:headEnd/>
              <a:tailEnd type="triangle" w="med" len="med"/>
            </a:ln>
            <a:effectLst/>
          </p:spPr>
          <p:txBody>
            <a:bodyPr/>
            <a:lstStyle/>
            <a:p>
              <a:endParaRPr lang="en-US"/>
            </a:p>
          </p:txBody>
        </p:sp>
        <p:sp>
          <p:nvSpPr>
            <p:cNvPr id="176141" name="Line 13"/>
            <p:cNvSpPr>
              <a:spLocks noChangeAspect="1" noChangeShapeType="1"/>
            </p:cNvSpPr>
            <p:nvPr/>
          </p:nvSpPr>
          <p:spPr bwMode="auto">
            <a:xfrm rot="-10800000">
              <a:off x="2497" y="2200"/>
              <a:ext cx="257" cy="1"/>
            </a:xfrm>
            <a:prstGeom prst="line">
              <a:avLst/>
            </a:prstGeom>
            <a:noFill/>
            <a:ln w="28575">
              <a:solidFill>
                <a:schemeClr val="accent2"/>
              </a:solidFill>
              <a:round/>
              <a:headEnd/>
              <a:tailEnd type="triangle" w="med" len="med"/>
            </a:ln>
            <a:effectLst/>
          </p:spPr>
          <p:txBody>
            <a:bodyPr/>
            <a:lstStyle/>
            <a:p>
              <a:endParaRPr lang="en-US"/>
            </a:p>
          </p:txBody>
        </p:sp>
      </p:grpSp>
      <p:pic>
        <p:nvPicPr>
          <p:cNvPr id="176142" name="Picture 14" descr="raa_ncoll_template_n_0"/>
          <p:cNvPicPr>
            <a:picLocks noChangeAspect="1" noChangeArrowheads="1"/>
          </p:cNvPicPr>
          <p:nvPr/>
        </p:nvPicPr>
        <p:blipFill>
          <a:blip r:embed="rId4"/>
          <a:srcRect t="5695" r="1538"/>
          <a:stretch>
            <a:fillRect/>
          </a:stretch>
        </p:blipFill>
        <p:spPr bwMode="auto">
          <a:xfrm>
            <a:off x="4572000" y="1622425"/>
            <a:ext cx="4191000" cy="3254375"/>
          </a:xfrm>
          <a:prstGeom prst="rect">
            <a:avLst/>
          </a:prstGeom>
          <a:noFill/>
        </p:spPr>
      </p:pic>
      <p:grpSp>
        <p:nvGrpSpPr>
          <p:cNvPr id="3" name="Group 15"/>
          <p:cNvGrpSpPr>
            <a:grpSpLocks/>
          </p:cNvGrpSpPr>
          <p:nvPr/>
        </p:nvGrpSpPr>
        <p:grpSpPr bwMode="auto">
          <a:xfrm>
            <a:off x="609600" y="1219200"/>
            <a:ext cx="3578225" cy="3581400"/>
            <a:chOff x="384" y="700"/>
            <a:chExt cx="2254" cy="2256"/>
          </a:xfrm>
        </p:grpSpPr>
        <p:pic>
          <p:nvPicPr>
            <p:cNvPr id="176144" name="Picture 16"/>
            <p:cNvPicPr>
              <a:picLocks noChangeAspect="1" noChangeArrowheads="1"/>
            </p:cNvPicPr>
            <p:nvPr/>
          </p:nvPicPr>
          <p:blipFill>
            <a:blip r:embed="rId5"/>
            <a:srcRect l="4526" t="36914" r="6210"/>
            <a:stretch>
              <a:fillRect/>
            </a:stretch>
          </p:blipFill>
          <p:spPr bwMode="auto">
            <a:xfrm>
              <a:off x="384" y="700"/>
              <a:ext cx="2254" cy="2256"/>
            </a:xfrm>
            <a:prstGeom prst="rect">
              <a:avLst/>
            </a:prstGeom>
            <a:noFill/>
            <a:ln w="9525">
              <a:noFill/>
              <a:miter lim="800000"/>
              <a:headEnd/>
              <a:tailEnd/>
            </a:ln>
            <a:effectLst/>
          </p:spPr>
        </p:pic>
        <p:sp>
          <p:nvSpPr>
            <p:cNvPr id="176145" name="Line 17"/>
            <p:cNvSpPr>
              <a:spLocks noChangeShapeType="1"/>
            </p:cNvSpPr>
            <p:nvPr/>
          </p:nvSpPr>
          <p:spPr bwMode="auto">
            <a:xfrm rot="19201077" flipV="1">
              <a:off x="1090" y="1555"/>
              <a:ext cx="96" cy="432"/>
            </a:xfrm>
            <a:prstGeom prst="line">
              <a:avLst/>
            </a:prstGeom>
            <a:noFill/>
            <a:ln w="28575">
              <a:solidFill>
                <a:srgbClr val="FF0000"/>
              </a:solidFill>
              <a:round/>
              <a:headEnd/>
              <a:tailEnd type="triangle" w="med" len="med"/>
            </a:ln>
            <a:effectLst/>
          </p:spPr>
          <p:txBody>
            <a:bodyPr/>
            <a:lstStyle/>
            <a:p>
              <a:endParaRPr lang="en-US"/>
            </a:p>
          </p:txBody>
        </p:sp>
        <p:graphicFrame>
          <p:nvGraphicFramePr>
            <p:cNvPr id="176146" name="Object 18"/>
            <p:cNvGraphicFramePr>
              <a:graphicFrameLocks noChangeAspect="1"/>
            </p:cNvGraphicFramePr>
            <p:nvPr/>
          </p:nvGraphicFramePr>
          <p:xfrm>
            <a:off x="816" y="2188"/>
            <a:ext cx="970" cy="135"/>
          </p:xfrm>
          <a:graphic>
            <a:graphicData uri="http://schemas.openxmlformats.org/presentationml/2006/ole">
              <p:oleObj spid="_x0000_s115714" name="Equation" r:id="rId6" imgW="1434960" imgH="241200" progId="Equation.DSMT4">
                <p:embed/>
              </p:oleObj>
            </a:graphicData>
          </a:graphic>
        </p:graphicFrame>
        <p:sp>
          <p:nvSpPr>
            <p:cNvPr id="176147" name="Rectangle 19"/>
            <p:cNvSpPr>
              <a:spLocks noChangeArrowheads="1"/>
            </p:cNvSpPr>
            <p:nvPr/>
          </p:nvSpPr>
          <p:spPr bwMode="auto">
            <a:xfrm>
              <a:off x="720" y="1948"/>
              <a:ext cx="1200" cy="288"/>
            </a:xfrm>
            <a:prstGeom prst="rect">
              <a:avLst/>
            </a:prstGeom>
            <a:noFill/>
            <a:ln w="9525">
              <a:noFill/>
              <a:miter lim="800000"/>
              <a:headEnd/>
              <a:tailEnd/>
            </a:ln>
            <a:effectLst/>
          </p:spPr>
          <p:txBody>
            <a:bodyPr>
              <a:spAutoFit/>
            </a:bodyPr>
            <a:lstStyle/>
            <a:p>
              <a:pPr algn="ctr">
                <a:lnSpc>
                  <a:spcPct val="120000"/>
                </a:lnSpc>
              </a:pPr>
              <a:r>
                <a:rPr lang="en-US" sz="1000">
                  <a:solidFill>
                    <a:srgbClr val="0000FF"/>
                  </a:solidFill>
                  <a:latin typeface="Arial" charset="0"/>
                  <a:cs typeface="Arial" charset="0"/>
                </a:rPr>
                <a:t>J/</a:t>
              </a:r>
              <a:r>
                <a:rPr lang="en-US" sz="1000">
                  <a:solidFill>
                    <a:srgbClr val="0000FF"/>
                  </a:solidFill>
                  <a:latin typeface="Symbol" pitchFamily="18" charset="2"/>
                  <a:cs typeface="Arial" charset="0"/>
                </a:rPr>
                <a:t>Y</a:t>
              </a:r>
              <a:r>
                <a:rPr lang="en-US" sz="1000">
                  <a:solidFill>
                    <a:srgbClr val="0000FF"/>
                  </a:solidFill>
                  <a:latin typeface="Arial" charset="0"/>
                  <a:cs typeface="Arial" charset="0"/>
                </a:rPr>
                <a:t> normal nuclear </a:t>
              </a:r>
            </a:p>
            <a:p>
              <a:pPr algn="ctr">
                <a:lnSpc>
                  <a:spcPct val="120000"/>
                </a:lnSpc>
              </a:pPr>
              <a:r>
                <a:rPr lang="en-US" sz="1000">
                  <a:solidFill>
                    <a:srgbClr val="0000FF"/>
                  </a:solidFill>
                  <a:latin typeface="Arial" charset="0"/>
                  <a:cs typeface="Arial" charset="0"/>
                </a:rPr>
                <a:t>absorption curve</a:t>
              </a:r>
              <a:endParaRPr lang="en-US" sz="1000" baseline="30000">
                <a:solidFill>
                  <a:srgbClr val="0000FF"/>
                </a:solidFill>
                <a:latin typeface="Arial" charset="0"/>
                <a:cs typeface="Arial" charset="0"/>
              </a:endParaRPr>
            </a:p>
          </p:txBody>
        </p:sp>
        <p:sp>
          <p:nvSpPr>
            <p:cNvPr id="176148" name="Text Box 20"/>
            <p:cNvSpPr txBox="1">
              <a:spLocks noChangeArrowheads="1"/>
            </p:cNvSpPr>
            <p:nvPr/>
          </p:nvSpPr>
          <p:spPr bwMode="auto">
            <a:xfrm>
              <a:off x="1253" y="2756"/>
              <a:ext cx="1051" cy="192"/>
            </a:xfrm>
            <a:prstGeom prst="rect">
              <a:avLst/>
            </a:prstGeom>
            <a:noFill/>
            <a:ln w="9525">
              <a:noFill/>
              <a:miter lim="800000"/>
              <a:headEnd/>
              <a:tailEnd/>
            </a:ln>
            <a:effectLst/>
          </p:spPr>
          <p:txBody>
            <a:bodyPr wrap="none">
              <a:spAutoFit/>
            </a:bodyPr>
            <a:lstStyle/>
            <a:p>
              <a:r>
                <a:rPr lang="en-US" sz="1400" b="1">
                  <a:latin typeface="Arial" charset="0"/>
                </a:rPr>
                <a:t>Interaction length</a:t>
              </a:r>
            </a:p>
          </p:txBody>
        </p:sp>
        <p:sp>
          <p:nvSpPr>
            <p:cNvPr id="176149" name="Text Box 21"/>
            <p:cNvSpPr txBox="1">
              <a:spLocks noChangeArrowheads="1"/>
            </p:cNvSpPr>
            <p:nvPr/>
          </p:nvSpPr>
          <p:spPr bwMode="auto">
            <a:xfrm>
              <a:off x="768" y="864"/>
              <a:ext cx="371" cy="212"/>
            </a:xfrm>
            <a:prstGeom prst="rect">
              <a:avLst/>
            </a:prstGeom>
            <a:solidFill>
              <a:srgbClr val="FFDDEE"/>
            </a:solidFill>
            <a:ln w="9525">
              <a:noFill/>
              <a:miter lim="800000"/>
              <a:headEnd/>
              <a:tailEnd/>
            </a:ln>
            <a:effectLst/>
          </p:spPr>
          <p:txBody>
            <a:bodyPr wrap="none">
              <a:spAutoFit/>
            </a:bodyPr>
            <a:lstStyle/>
            <a:p>
              <a:r>
                <a:rPr lang="en-US" sz="1600" b="1">
                  <a:latin typeface="Arial Rounded MT Bold" pitchFamily="34" charset="0"/>
                </a:rPr>
                <a:t>SPS</a:t>
              </a:r>
            </a:p>
          </p:txBody>
        </p:sp>
      </p:grpSp>
      <p:sp>
        <p:nvSpPr>
          <p:cNvPr id="176150" name="Text Box 22"/>
          <p:cNvSpPr txBox="1">
            <a:spLocks noChangeArrowheads="1"/>
          </p:cNvSpPr>
          <p:nvPr/>
        </p:nvSpPr>
        <p:spPr bwMode="auto">
          <a:xfrm>
            <a:off x="6324600" y="1447800"/>
            <a:ext cx="698500" cy="336550"/>
          </a:xfrm>
          <a:prstGeom prst="rect">
            <a:avLst/>
          </a:prstGeom>
          <a:solidFill>
            <a:srgbClr val="CCFFFF"/>
          </a:solidFill>
          <a:ln w="9525">
            <a:noFill/>
            <a:miter lim="800000"/>
            <a:headEnd/>
            <a:tailEnd/>
          </a:ln>
          <a:effectLst/>
        </p:spPr>
        <p:txBody>
          <a:bodyPr wrap="none">
            <a:spAutoFit/>
          </a:bodyPr>
          <a:lstStyle/>
          <a:p>
            <a:r>
              <a:rPr lang="en-US" sz="1600" b="1">
                <a:latin typeface="Arial Rounded MT Bold" pitchFamily="34" charset="0"/>
              </a:rPr>
              <a:t>RHIC</a:t>
            </a:r>
          </a:p>
        </p:txBody>
      </p:sp>
      <p:sp>
        <p:nvSpPr>
          <p:cNvPr id="176151" name="Text Box 23"/>
          <p:cNvSpPr txBox="1">
            <a:spLocks noChangeArrowheads="1"/>
          </p:cNvSpPr>
          <p:nvPr/>
        </p:nvSpPr>
        <p:spPr bwMode="auto">
          <a:xfrm>
            <a:off x="2362200" y="5029200"/>
            <a:ext cx="4419600" cy="1612749"/>
          </a:xfrm>
          <a:prstGeom prst="rect">
            <a:avLst/>
          </a:prstGeom>
          <a:noFill/>
          <a:ln w="9525">
            <a:noFill/>
            <a:miter lim="800000"/>
            <a:headEnd/>
            <a:tailEnd/>
          </a:ln>
          <a:effectLst/>
        </p:spPr>
        <p:txBody>
          <a:bodyPr>
            <a:spAutoFit/>
          </a:bodyPr>
          <a:lstStyle/>
          <a:p>
            <a:r>
              <a:rPr lang="en-US" sz="1700" dirty="0"/>
              <a:t> </a:t>
            </a:r>
            <a:r>
              <a:rPr lang="en-US" sz="1400" dirty="0"/>
              <a:t>J/</a:t>
            </a:r>
            <a:r>
              <a:rPr lang="en-US" sz="1400" dirty="0">
                <a:latin typeface="Symbol" pitchFamily="18" charset="2"/>
              </a:rPr>
              <a:t>y</a:t>
            </a:r>
            <a:r>
              <a:rPr lang="en-US" sz="1400" dirty="0"/>
              <a:t> suppression at SPS and RHIC are the same</a:t>
            </a:r>
          </a:p>
          <a:p>
            <a:r>
              <a:rPr lang="en-US" sz="1400" dirty="0"/>
              <a:t>Strong signal for </a:t>
            </a:r>
            <a:r>
              <a:rPr lang="en-US" sz="1400" dirty="0" err="1"/>
              <a:t>deconfinement</a:t>
            </a:r>
            <a:r>
              <a:rPr lang="en-US" sz="1400" dirty="0"/>
              <a:t> in QGP phase </a:t>
            </a:r>
          </a:p>
          <a:p>
            <a:r>
              <a:rPr lang="en-US" sz="1400" dirty="0">
                <a:sym typeface="Wingdings" pitchFamily="2" charset="2"/>
              </a:rPr>
              <a:t>RHIC has higher initial temperature </a:t>
            </a:r>
          </a:p>
          <a:p>
            <a:r>
              <a:rPr lang="en-US" sz="1400" dirty="0">
                <a:sym typeface="Wingdings" pitchFamily="2" charset="2"/>
              </a:rPr>
              <a:t> Expect stronger </a:t>
            </a:r>
            <a:r>
              <a:rPr lang="en-US" sz="1400" dirty="0"/>
              <a:t>J/</a:t>
            </a:r>
            <a:r>
              <a:rPr lang="en-US" sz="1400" dirty="0">
                <a:latin typeface="Symbol" pitchFamily="18" charset="2"/>
              </a:rPr>
              <a:t>y</a:t>
            </a:r>
            <a:r>
              <a:rPr lang="en-US" sz="1400" dirty="0"/>
              <a:t> suppression</a:t>
            </a:r>
          </a:p>
          <a:p>
            <a:r>
              <a:rPr lang="en-US" sz="1700" dirty="0">
                <a:sym typeface="Wingdings" pitchFamily="2" charset="2"/>
              </a:rPr>
              <a:t> </a:t>
            </a:r>
            <a:r>
              <a:rPr lang="en-US" sz="1700" dirty="0" err="1">
                <a:sym typeface="Wingdings" pitchFamily="2" charset="2"/>
              </a:rPr>
              <a:t>Partonic</a:t>
            </a:r>
            <a:r>
              <a:rPr lang="en-US" sz="1700" dirty="0">
                <a:sym typeface="Wingdings" pitchFamily="2" charset="2"/>
              </a:rPr>
              <a:t> recombination of J/</a:t>
            </a:r>
            <a:r>
              <a:rPr lang="en-US" sz="1700" dirty="0">
                <a:latin typeface="Symbol" pitchFamily="18" charset="2"/>
                <a:sym typeface="Wingdings" pitchFamily="2" charset="2"/>
              </a:rPr>
              <a:t>y </a:t>
            </a:r>
            <a:endParaRPr lang="en-US" sz="1700" dirty="0"/>
          </a:p>
        </p:txBody>
      </p:sp>
      <p:pic>
        <p:nvPicPr>
          <p:cNvPr id="176152" name="Picture 24" descr="frame"/>
          <p:cNvPicPr>
            <a:picLocks noChangeAspect="1" noChangeArrowheads="1"/>
          </p:cNvPicPr>
          <p:nvPr/>
        </p:nvPicPr>
        <p:blipFill>
          <a:blip r:embed="rId7"/>
          <a:srcRect l="17603" b="86934"/>
          <a:stretch>
            <a:fillRect/>
          </a:stretch>
        </p:blipFill>
        <p:spPr bwMode="auto">
          <a:xfrm>
            <a:off x="4419600" y="1065213"/>
            <a:ext cx="1981200" cy="458787"/>
          </a:xfrm>
          <a:prstGeom prst="rect">
            <a:avLst/>
          </a:prstGeom>
          <a:noFill/>
          <a:ln w="9525">
            <a:noFill/>
            <a:miter lim="800000"/>
            <a:headEnd/>
            <a:tailEnd/>
          </a:ln>
        </p:spPr>
      </p:pic>
      <p:sp>
        <p:nvSpPr>
          <p:cNvPr id="176153" name="Text Box 25"/>
          <p:cNvSpPr txBox="1">
            <a:spLocks noChangeArrowheads="1"/>
          </p:cNvSpPr>
          <p:nvPr/>
        </p:nvSpPr>
        <p:spPr bwMode="auto">
          <a:xfrm>
            <a:off x="5546725" y="1738313"/>
            <a:ext cx="184150" cy="336550"/>
          </a:xfrm>
          <a:prstGeom prst="rect">
            <a:avLst/>
          </a:prstGeom>
          <a:noFill/>
          <a:ln w="9525">
            <a:noFill/>
            <a:miter lim="800000"/>
            <a:headEnd/>
            <a:tailEnd/>
          </a:ln>
          <a:effectLst/>
        </p:spPr>
        <p:txBody>
          <a:bodyPr wrap="none">
            <a:spAutoFit/>
          </a:bodyPr>
          <a:lstStyle/>
          <a:p>
            <a:endParaRPr lang="en-US" sz="1600" b="1"/>
          </a:p>
        </p:txBody>
      </p:sp>
      <p:graphicFrame>
        <p:nvGraphicFramePr>
          <p:cNvPr id="176154" name="Group 26"/>
          <p:cNvGraphicFramePr>
            <a:graphicFrameLocks noGrp="1"/>
          </p:cNvGraphicFramePr>
          <p:nvPr>
            <p:ph idx="1"/>
          </p:nvPr>
        </p:nvGraphicFramePr>
        <p:xfrm>
          <a:off x="6553200" y="4876800"/>
          <a:ext cx="2285999" cy="1828800"/>
        </p:xfrm>
        <a:graphic>
          <a:graphicData uri="http://schemas.openxmlformats.org/drawingml/2006/table">
            <a:tbl>
              <a:tblPr/>
              <a:tblGrid>
                <a:gridCol w="931333"/>
                <a:gridCol w="677333"/>
                <a:gridCol w="677333"/>
              </a:tblGrid>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sym typeface="Symbol" pitchFamily="18" charset="2"/>
                        </a:rPr>
                        <a:t>N</a:t>
                      </a:r>
                      <a:r>
                        <a:rPr kumimoji="0" lang="en-US" sz="1400" b="0" i="0" u="none" strike="noStrike" cap="none" normalizeH="0" baseline="-25000" smtClean="0">
                          <a:ln>
                            <a:noFill/>
                          </a:ln>
                          <a:solidFill>
                            <a:schemeClr val="tx1"/>
                          </a:solidFill>
                          <a:effectLst/>
                          <a:latin typeface="Times New Roman" pitchFamily="18" charset="0"/>
                          <a:sym typeface="Symbol" pitchFamily="18" charset="2"/>
                        </a:rPr>
                        <a:t>part</a:t>
                      </a:r>
                      <a:r>
                        <a:rPr kumimoji="0" lang="en-US" sz="1400" b="0" i="0" u="none" strike="noStrike" cap="none" normalizeH="0" baseline="0" smtClean="0">
                          <a:ln>
                            <a:noFill/>
                          </a:ln>
                          <a:solidFill>
                            <a:schemeClr val="tx1"/>
                          </a:solidFill>
                          <a:effectLst/>
                          <a:latin typeface="Times New Roman" pitchFamily="18"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sym typeface="Symbol" pitchFamily="18" charset="2"/>
                        </a:rPr>
                        <a:t>N</a:t>
                      </a:r>
                      <a:r>
                        <a:rPr kumimoji="0" lang="en-US" sz="1400" b="0" i="0" u="none" strike="noStrike" cap="none" normalizeH="0" baseline="-25000" smtClean="0">
                          <a:ln>
                            <a:noFill/>
                          </a:ln>
                          <a:solidFill>
                            <a:schemeClr val="tx1"/>
                          </a:solidFill>
                          <a:effectLst/>
                          <a:latin typeface="Times New Roman" pitchFamily="18" charset="0"/>
                          <a:sym typeface="Symbol" pitchFamily="18" charset="2"/>
                        </a:rPr>
                        <a:t>coll</a:t>
                      </a:r>
                      <a:r>
                        <a:rPr kumimoji="0" lang="en-US" sz="1400" b="0" i="0" u="none" strike="noStrike" cap="none" normalizeH="0" baseline="0" smtClean="0">
                          <a:ln>
                            <a:noFill/>
                          </a:ln>
                          <a:solidFill>
                            <a:schemeClr val="tx1"/>
                          </a:solidFill>
                          <a:effectLst/>
                          <a:latin typeface="Times New Roman" pitchFamily="18" charset="0"/>
                          <a:sym typeface="Symbol" pitchFamily="18"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Symbol" pitchFamily="18" charset="2"/>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Symbol" pitchFamily="18" charset="2"/>
                        </a:rPr>
                        <a:t>10-20%</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40-50%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smtClean="0">
                          <a:ln>
                            <a:noFill/>
                          </a:ln>
                          <a:solidFill>
                            <a:schemeClr val="tx1"/>
                          </a:solidFill>
                          <a:effectLst/>
                          <a:latin typeface="Symbol" pitchFamily="18" charset="2"/>
                        </a:rPr>
                        <a:t>60-70%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Symbol" pitchFamily="18" charset="2"/>
                        </a:rPr>
                        <a:t>80-100%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52400" y="152400"/>
            <a:ext cx="8915400" cy="685800"/>
          </a:xfrm>
        </p:spPr>
        <p:txBody>
          <a:bodyPr/>
          <a:lstStyle/>
          <a:p>
            <a:pPr algn="ctr"/>
            <a:r>
              <a:rPr lang="en-US"/>
              <a:t>Chiral Symmetry Restoration</a:t>
            </a:r>
          </a:p>
        </p:txBody>
      </p:sp>
      <p:sp>
        <p:nvSpPr>
          <p:cNvPr id="180227" name="Rectangle 3"/>
          <p:cNvSpPr>
            <a:spLocks noChangeArrowheads="1"/>
          </p:cNvSpPr>
          <p:nvPr/>
        </p:nvSpPr>
        <p:spPr bwMode="auto">
          <a:xfrm>
            <a:off x="5334000" y="6324600"/>
            <a:ext cx="3657600" cy="533400"/>
          </a:xfrm>
          <a:prstGeom prst="rect">
            <a:avLst/>
          </a:prstGeom>
          <a:noFill/>
          <a:ln w="9525">
            <a:noFill/>
            <a:miter lim="800000"/>
            <a:headEnd/>
            <a:tailEnd/>
          </a:ln>
          <a:effectLst/>
        </p:spPr>
        <p:txBody>
          <a:bodyPr lIns="182562" tIns="46038" rIns="182562" bIns="46038"/>
          <a:lstStyle/>
          <a:p>
            <a:pPr marL="342900" indent="-342900">
              <a:lnSpc>
                <a:spcPct val="70000"/>
              </a:lnSpc>
              <a:spcBef>
                <a:spcPct val="20000"/>
              </a:spcBef>
              <a:buClr>
                <a:schemeClr val="tx2"/>
              </a:buClr>
              <a:buSzPct val="75000"/>
              <a:buFont typeface="Wingdings" pitchFamily="2" charset="2"/>
              <a:buNone/>
            </a:pPr>
            <a:r>
              <a:rPr lang="en-US" sz="2000" dirty="0">
                <a:effectLst>
                  <a:outerShdw blurRad="38100" dist="38100" dir="2700000" algn="tl">
                    <a:srgbClr val="000000"/>
                  </a:outerShdw>
                </a:effectLst>
                <a:latin typeface="Arial Rounded MT Bold" pitchFamily="34" charset="0"/>
              </a:rPr>
              <a:t>    </a:t>
            </a:r>
            <a:r>
              <a:rPr lang="en-US" sz="1600" dirty="0">
                <a:latin typeface="+mj-lt"/>
              </a:rPr>
              <a:t>Ralf Rapp (Texas A&amp;M)</a:t>
            </a:r>
          </a:p>
          <a:p>
            <a:pPr marL="342900" indent="-342900">
              <a:lnSpc>
                <a:spcPct val="70000"/>
              </a:lnSpc>
              <a:spcBef>
                <a:spcPct val="20000"/>
              </a:spcBef>
              <a:buClr>
                <a:schemeClr val="tx2"/>
              </a:buClr>
              <a:buSzPct val="75000"/>
              <a:buFont typeface="Wingdings" pitchFamily="2" charset="2"/>
              <a:buNone/>
            </a:pPr>
            <a:r>
              <a:rPr lang="en-US" sz="1600" dirty="0">
                <a:latin typeface="+mj-lt"/>
              </a:rPr>
              <a:t>   </a:t>
            </a:r>
            <a:r>
              <a:rPr lang="en-US" sz="1600" dirty="0" err="1">
                <a:latin typeface="+mj-lt"/>
              </a:rPr>
              <a:t>J.Phys</a:t>
            </a:r>
            <a:r>
              <a:rPr lang="en-US" sz="1600" dirty="0">
                <a:latin typeface="+mj-lt"/>
              </a:rPr>
              <a:t>. G31 (2005) S217-S230 </a:t>
            </a:r>
          </a:p>
        </p:txBody>
      </p:sp>
      <p:sp>
        <p:nvSpPr>
          <p:cNvPr id="180228" name="Rectangle 4"/>
          <p:cNvSpPr>
            <a:spLocks noChangeArrowheads="1"/>
          </p:cNvSpPr>
          <p:nvPr/>
        </p:nvSpPr>
        <p:spPr bwMode="auto">
          <a:xfrm>
            <a:off x="381000" y="762000"/>
            <a:ext cx="8534400" cy="5791200"/>
          </a:xfrm>
          <a:prstGeom prst="rect">
            <a:avLst/>
          </a:prstGeom>
          <a:noFill/>
          <a:ln w="9525">
            <a:noFill/>
            <a:miter lim="800000"/>
            <a:headEnd/>
            <a:tailEnd/>
          </a:ln>
          <a:effectLst/>
        </p:spPr>
        <p:txBody>
          <a:bodyPr wrap="none" anchor="ctr"/>
          <a:lstStyle/>
          <a:p>
            <a:endParaRPr lang="en-US"/>
          </a:p>
        </p:txBody>
      </p:sp>
      <p:pic>
        <p:nvPicPr>
          <p:cNvPr id="180229" name="Picture 5"/>
          <p:cNvPicPr>
            <a:picLocks noChangeAspect="1" noChangeArrowheads="1"/>
          </p:cNvPicPr>
          <p:nvPr>
            <p:ph type="body" idx="1"/>
          </p:nvPr>
        </p:nvPicPr>
        <p:blipFill>
          <a:blip r:embed="rId3"/>
          <a:srcRect/>
          <a:stretch>
            <a:fillRect/>
          </a:stretch>
        </p:blipFill>
        <p:spPr>
          <a:xfrm>
            <a:off x="838200" y="1600200"/>
            <a:ext cx="3670300" cy="2692400"/>
          </a:xfrm>
          <a:noFill/>
          <a:ln/>
        </p:spPr>
      </p:pic>
      <p:sp>
        <p:nvSpPr>
          <p:cNvPr id="180230" name="Text Box 6"/>
          <p:cNvSpPr txBox="1">
            <a:spLocks noChangeArrowheads="1"/>
          </p:cNvSpPr>
          <p:nvPr/>
        </p:nvSpPr>
        <p:spPr bwMode="auto">
          <a:xfrm>
            <a:off x="1870075" y="990600"/>
            <a:ext cx="1659044" cy="629981"/>
          </a:xfrm>
          <a:prstGeom prst="rect">
            <a:avLst/>
          </a:prstGeom>
          <a:noFill/>
          <a:ln w="9525">
            <a:noFill/>
            <a:miter lim="800000"/>
            <a:headEnd/>
            <a:tailEnd/>
          </a:ln>
          <a:effectLst/>
        </p:spPr>
        <p:txBody>
          <a:bodyPr wrap="none">
            <a:spAutoFit/>
          </a:bodyPr>
          <a:lstStyle/>
          <a:p>
            <a:pPr eaLnBrk="0" hangingPunct="0"/>
            <a:r>
              <a:rPr lang="en-US" sz="3000" b="1" dirty="0">
                <a:cs typeface="Times New Roman (Hebrew)" charset="-79"/>
              </a:rPr>
              <a:t>Vacuum</a:t>
            </a:r>
          </a:p>
        </p:txBody>
      </p:sp>
      <p:pic>
        <p:nvPicPr>
          <p:cNvPr id="180231" name="Picture 7"/>
          <p:cNvPicPr>
            <a:picLocks noChangeAspect="1" noChangeArrowheads="1"/>
          </p:cNvPicPr>
          <p:nvPr/>
        </p:nvPicPr>
        <p:blipFill>
          <a:blip r:embed="rId4"/>
          <a:srcRect l="2663" t="27730" r="15398" b="2148"/>
          <a:stretch>
            <a:fillRect/>
          </a:stretch>
        </p:blipFill>
        <p:spPr bwMode="auto">
          <a:xfrm>
            <a:off x="4953000" y="1447800"/>
            <a:ext cx="3681413" cy="2359025"/>
          </a:xfrm>
          <a:prstGeom prst="rect">
            <a:avLst/>
          </a:prstGeom>
          <a:noFill/>
          <a:ln w="9525">
            <a:noFill/>
            <a:miter lim="800000"/>
            <a:headEnd/>
            <a:tailEnd/>
          </a:ln>
          <a:effectLst/>
        </p:spPr>
      </p:pic>
      <p:pic>
        <p:nvPicPr>
          <p:cNvPr id="180232" name="Picture 8"/>
          <p:cNvPicPr>
            <a:picLocks noChangeAspect="1" noChangeArrowheads="1"/>
          </p:cNvPicPr>
          <p:nvPr/>
        </p:nvPicPr>
        <p:blipFill>
          <a:blip r:embed="rId5"/>
          <a:srcRect l="3174" t="28148" r="14984" b="2454"/>
          <a:stretch>
            <a:fillRect/>
          </a:stretch>
        </p:blipFill>
        <p:spPr bwMode="auto">
          <a:xfrm>
            <a:off x="5029200" y="3762375"/>
            <a:ext cx="3678238" cy="2333625"/>
          </a:xfrm>
          <a:prstGeom prst="rect">
            <a:avLst/>
          </a:prstGeom>
          <a:noFill/>
          <a:ln w="9525">
            <a:noFill/>
            <a:miter lim="800000"/>
            <a:headEnd/>
            <a:tailEnd/>
          </a:ln>
          <a:effectLst/>
        </p:spPr>
      </p:pic>
      <p:sp>
        <p:nvSpPr>
          <p:cNvPr id="180233" name="Text Box 9"/>
          <p:cNvSpPr txBox="1">
            <a:spLocks noChangeArrowheads="1"/>
          </p:cNvSpPr>
          <p:nvPr/>
        </p:nvSpPr>
        <p:spPr bwMode="auto">
          <a:xfrm>
            <a:off x="5410200" y="990600"/>
            <a:ext cx="2900794" cy="450829"/>
          </a:xfrm>
          <a:prstGeom prst="rect">
            <a:avLst/>
          </a:prstGeom>
          <a:noFill/>
          <a:ln w="9525">
            <a:noFill/>
            <a:miter lim="800000"/>
            <a:headEnd/>
            <a:tailEnd/>
          </a:ln>
          <a:effectLst/>
        </p:spPr>
        <p:txBody>
          <a:bodyPr wrap="none">
            <a:spAutoFit/>
          </a:bodyPr>
          <a:lstStyle/>
          <a:p>
            <a:pPr eaLnBrk="0" hangingPunct="0"/>
            <a:r>
              <a:rPr lang="en-US" sz="2000" dirty="0">
                <a:cs typeface="Times New Roman (Hebrew)" charset="-79"/>
              </a:rPr>
              <a:t>At </a:t>
            </a:r>
            <a:r>
              <a:rPr lang="en-US" sz="2000" dirty="0" err="1">
                <a:cs typeface="Times New Roman (Hebrew)" charset="-79"/>
              </a:rPr>
              <a:t>T</a:t>
            </a:r>
            <a:r>
              <a:rPr lang="en-US" sz="2000" baseline="-25000" dirty="0" err="1">
                <a:cs typeface="Times New Roman (Hebrew)" charset="-79"/>
              </a:rPr>
              <a:t>c</a:t>
            </a:r>
            <a:r>
              <a:rPr lang="en-US" sz="2000" dirty="0">
                <a:cs typeface="Times New Roman (Hebrew)" charset="-79"/>
              </a:rPr>
              <a:t>: </a:t>
            </a:r>
            <a:r>
              <a:rPr lang="en-US" sz="2000" dirty="0" err="1">
                <a:cs typeface="Times New Roman (Hebrew)" charset="-79"/>
              </a:rPr>
              <a:t>Chiral</a:t>
            </a:r>
            <a:r>
              <a:rPr lang="en-US" sz="2000" dirty="0">
                <a:cs typeface="Times New Roman (Hebrew)" charset="-79"/>
              </a:rPr>
              <a:t> Restoration</a:t>
            </a:r>
          </a:p>
        </p:txBody>
      </p:sp>
      <p:sp>
        <p:nvSpPr>
          <p:cNvPr id="180234" name="Text Box 10"/>
          <p:cNvSpPr txBox="1">
            <a:spLocks noChangeArrowheads="1"/>
          </p:cNvSpPr>
          <p:nvPr/>
        </p:nvSpPr>
        <p:spPr bwMode="auto">
          <a:xfrm>
            <a:off x="762000" y="5029200"/>
            <a:ext cx="3694113" cy="1248547"/>
          </a:xfrm>
          <a:prstGeom prst="rect">
            <a:avLst/>
          </a:prstGeom>
          <a:solidFill>
            <a:srgbClr val="FFFF99"/>
          </a:solidFill>
          <a:ln w="9525">
            <a:noFill/>
            <a:miter lim="800000"/>
            <a:headEnd/>
            <a:tailEnd/>
          </a:ln>
          <a:effectLst/>
        </p:spPr>
        <p:txBody>
          <a:bodyPr>
            <a:spAutoFit/>
          </a:bodyPr>
          <a:lstStyle/>
          <a:p>
            <a:r>
              <a:rPr lang="en-US" sz="2000" dirty="0">
                <a:latin typeface="Arial Rounded MT Bold" pitchFamily="34" charset="0"/>
              </a:rPr>
              <a:t>Measure </a:t>
            </a:r>
            <a:r>
              <a:rPr lang="en-US" sz="2000" dirty="0" err="1">
                <a:latin typeface="Arial Rounded MT Bold" pitchFamily="34" charset="0"/>
              </a:rPr>
              <a:t>chiral</a:t>
            </a:r>
            <a:r>
              <a:rPr lang="en-US" sz="2000" dirty="0">
                <a:latin typeface="Arial Rounded MT Bold" pitchFamily="34" charset="0"/>
              </a:rPr>
              <a:t> partners</a:t>
            </a:r>
          </a:p>
          <a:p>
            <a:r>
              <a:rPr lang="en-US" sz="2000" dirty="0">
                <a:latin typeface="Arial Rounded MT Bold" pitchFamily="34" charset="0"/>
              </a:rPr>
              <a:t>Near critical temperature </a:t>
            </a:r>
            <a:r>
              <a:rPr lang="en-US" sz="2000" dirty="0" err="1">
                <a:latin typeface="Arial Rounded MT Bold" pitchFamily="34" charset="0"/>
              </a:rPr>
              <a:t>Tc</a:t>
            </a:r>
            <a:endParaRPr lang="en-US" sz="2000" dirty="0">
              <a:latin typeface="Arial Rounded MT Bold" pitchFamily="34" charset="0"/>
            </a:endParaRPr>
          </a:p>
          <a:p>
            <a:r>
              <a:rPr lang="en-US" sz="2000" dirty="0">
                <a:latin typeface="Arial Rounded MT Bold" pitchFamily="34" charset="0"/>
              </a:rPr>
              <a:t> (e.g. </a:t>
            </a:r>
            <a:r>
              <a:rPr lang="en-US" sz="2000" dirty="0">
                <a:latin typeface="Symbol" pitchFamily="18" charset="2"/>
              </a:rPr>
              <a:t>r</a:t>
            </a:r>
            <a:r>
              <a:rPr lang="en-US" sz="2000" dirty="0">
                <a:latin typeface="Arial Rounded MT Bold" pitchFamily="34" charset="0"/>
              </a:rPr>
              <a:t> and a</a:t>
            </a:r>
            <a:r>
              <a:rPr lang="en-US" sz="2000" baseline="-25000" dirty="0">
                <a:latin typeface="Arial Rounded MT Bold" pitchFamily="34" charset="0"/>
              </a:rPr>
              <a:t>1</a:t>
            </a:r>
            <a:r>
              <a:rPr lang="en-US" sz="2000" dirty="0">
                <a:latin typeface="Arial Rounded MT Bold" pitchFamily="34" charset="0"/>
              </a:rPr>
              <a:t>)</a:t>
            </a:r>
          </a:p>
        </p:txBody>
      </p:sp>
      <p:sp>
        <p:nvSpPr>
          <p:cNvPr id="180235" name="Text Box 11"/>
          <p:cNvSpPr txBox="1">
            <a:spLocks noChangeArrowheads="1"/>
          </p:cNvSpPr>
          <p:nvPr/>
        </p:nvSpPr>
        <p:spPr bwMode="auto">
          <a:xfrm>
            <a:off x="685800" y="4343400"/>
            <a:ext cx="3962400" cy="517525"/>
          </a:xfrm>
          <a:prstGeom prst="rect">
            <a:avLst/>
          </a:prstGeom>
          <a:noFill/>
          <a:ln w="9525">
            <a:noFill/>
            <a:miter lim="800000"/>
            <a:headEnd/>
            <a:tailEnd/>
          </a:ln>
          <a:effectLst/>
        </p:spPr>
        <p:txBody>
          <a:bodyPr>
            <a:spAutoFit/>
          </a:bodyPr>
          <a:lstStyle/>
          <a:p>
            <a:r>
              <a:rPr lang="en-US" sz="1400" dirty="0">
                <a:latin typeface="Arial Rounded MT Bold" pitchFamily="34" charset="0"/>
              </a:rPr>
              <a:t>Data: ALEPH Collaboration </a:t>
            </a:r>
          </a:p>
          <a:p>
            <a:r>
              <a:rPr lang="en-US" sz="1400" dirty="0">
                <a:latin typeface="Arial Rounded MT Bold" pitchFamily="34" charset="0"/>
              </a:rPr>
              <a:t>R. </a:t>
            </a:r>
            <a:r>
              <a:rPr lang="en-US" sz="1400" dirty="0" err="1">
                <a:latin typeface="Arial Rounded MT Bold" pitchFamily="34" charset="0"/>
              </a:rPr>
              <a:t>Barate</a:t>
            </a:r>
            <a:r>
              <a:rPr lang="en-US" sz="1400" dirty="0">
                <a:latin typeface="Arial Rounded MT Bold" pitchFamily="34" charset="0"/>
              </a:rPr>
              <a:t> et al. Eur. Phys. J. C4 409 (1998)</a:t>
            </a:r>
          </a:p>
        </p:txBody>
      </p:sp>
      <p:sp>
        <p:nvSpPr>
          <p:cNvPr id="180236" name="Text Box 12"/>
          <p:cNvSpPr txBox="1">
            <a:spLocks noChangeArrowheads="1"/>
          </p:cNvSpPr>
          <p:nvPr/>
        </p:nvSpPr>
        <p:spPr bwMode="auto">
          <a:xfrm>
            <a:off x="2819400" y="5867400"/>
            <a:ext cx="1365250" cy="396875"/>
          </a:xfrm>
          <a:prstGeom prst="rect">
            <a:avLst/>
          </a:prstGeom>
          <a:noFill/>
          <a:ln w="9525">
            <a:noFill/>
            <a:miter lim="800000"/>
            <a:headEnd/>
            <a:tailEnd/>
          </a:ln>
          <a:effectLst/>
        </p:spPr>
        <p:txBody>
          <a:bodyPr wrap="none">
            <a:spAutoFit/>
          </a:bodyPr>
          <a:lstStyle/>
          <a:p>
            <a:r>
              <a:rPr lang="en-US" sz="2000" dirty="0">
                <a:latin typeface="Arial Rounded MT Bold" pitchFamily="34" charset="0"/>
              </a:rPr>
              <a:t>a</a:t>
            </a:r>
            <a:r>
              <a:rPr lang="en-US" sz="2000" baseline="-25000" dirty="0">
                <a:latin typeface="Arial Rounded MT Bold" pitchFamily="34" charset="0"/>
              </a:rPr>
              <a:t>1</a:t>
            </a:r>
            <a:r>
              <a:rPr lang="en-US" sz="2000" dirty="0">
                <a:latin typeface="Arial Rounded MT Bold" pitchFamily="34" charset="0"/>
                <a:sym typeface="Wingdings" pitchFamily="2" charset="2"/>
              </a:rPr>
              <a:t> </a:t>
            </a:r>
            <a:r>
              <a:rPr lang="en-US" sz="2000" dirty="0">
                <a:latin typeface="Arial Rounded MT Bold" pitchFamily="34" charset="0"/>
                <a:sym typeface="Symbol" pitchFamily="18" charset="2"/>
              </a:rPr>
              <a:t> </a:t>
            </a:r>
            <a:r>
              <a:rPr lang="en-US" sz="2000" b="1" dirty="0">
                <a:latin typeface="Symbol" pitchFamily="18" charset="2"/>
                <a:sym typeface="Wingdings" pitchFamily="2" charset="2"/>
              </a:rPr>
              <a:t>r</a:t>
            </a:r>
            <a:r>
              <a:rPr lang="en-US" sz="2000" b="1" dirty="0">
                <a:latin typeface="Arial Rounded MT Bold" pitchFamily="34" charset="0"/>
                <a:sym typeface="Wingdings" pitchFamily="2" charset="2"/>
              </a:rPr>
              <a:t> </a:t>
            </a:r>
            <a:r>
              <a:rPr lang="en-US" sz="2000" dirty="0">
                <a:latin typeface="Arial Rounded MT Bold" pitchFamily="34" charset="0"/>
                <a:sym typeface="Wingdings" pitchFamily="2" charset="2"/>
              </a:rPr>
              <a:t>+ </a:t>
            </a:r>
            <a:r>
              <a:rPr lang="en-US" sz="2000" b="1" dirty="0">
                <a:latin typeface="Symbol" pitchFamily="18" charset="2"/>
                <a:sym typeface="Wingdings" pitchFamily="2" charset="2"/>
              </a:rPr>
              <a:t>p</a:t>
            </a:r>
            <a:endParaRPr lang="en-US" sz="2000" b="1" dirty="0">
              <a:latin typeface="Symbol" pitchFamily="18" charset="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152400"/>
            <a:ext cx="8077200" cy="762000"/>
          </a:xfrm>
        </p:spPr>
        <p:txBody>
          <a:bodyPr/>
          <a:lstStyle/>
          <a:p>
            <a:pPr algn="ctr"/>
            <a:r>
              <a:rPr lang="en-US" dirty="0"/>
              <a:t>Resonance Reconstruction in </a:t>
            </a:r>
            <a:r>
              <a:rPr lang="en-US" dirty="0" smtClean="0"/>
              <a:t>STAR </a:t>
            </a:r>
            <a:endParaRPr lang="en-US" dirty="0"/>
          </a:p>
        </p:txBody>
      </p:sp>
      <p:pic>
        <p:nvPicPr>
          <p:cNvPr id="185347" name="Picture 3" descr="dedx_plot_momentum_bichsel_2sigma_win"/>
          <p:cNvPicPr>
            <a:picLocks noChangeAspect="1" noChangeArrowheads="1"/>
          </p:cNvPicPr>
          <p:nvPr/>
        </p:nvPicPr>
        <p:blipFill>
          <a:blip r:embed="rId2"/>
          <a:srcRect l="3990" t="4706" r="4239" b="57648"/>
          <a:stretch>
            <a:fillRect/>
          </a:stretch>
        </p:blipFill>
        <p:spPr bwMode="auto">
          <a:xfrm>
            <a:off x="5562600" y="1905000"/>
            <a:ext cx="3505200" cy="2438400"/>
          </a:xfrm>
          <a:prstGeom prst="rect">
            <a:avLst/>
          </a:prstGeom>
          <a:noFill/>
        </p:spPr>
      </p:pic>
      <p:sp>
        <p:nvSpPr>
          <p:cNvPr id="185348" name="Text Box 4"/>
          <p:cNvSpPr txBox="1">
            <a:spLocks noChangeArrowheads="1"/>
          </p:cNvSpPr>
          <p:nvPr/>
        </p:nvSpPr>
        <p:spPr bwMode="auto">
          <a:xfrm>
            <a:off x="5967413" y="1346200"/>
            <a:ext cx="3102324" cy="450829"/>
          </a:xfrm>
          <a:prstGeom prst="rect">
            <a:avLst/>
          </a:prstGeom>
          <a:solidFill>
            <a:srgbClr val="FFE2C5"/>
          </a:solidFill>
          <a:ln w="9525">
            <a:solidFill>
              <a:srgbClr val="FF6600"/>
            </a:solidFill>
            <a:miter lim="800000"/>
            <a:headEnd/>
            <a:tailEnd/>
          </a:ln>
          <a:effectLst/>
        </p:spPr>
        <p:txBody>
          <a:bodyPr wrap="none">
            <a:spAutoFit/>
          </a:bodyPr>
          <a:lstStyle/>
          <a:p>
            <a:pPr algn="ctr" eaLnBrk="0" hangingPunct="0"/>
            <a:r>
              <a:rPr lang="en-US" sz="2000" dirty="0"/>
              <a:t>Energy loss in TPC </a:t>
            </a:r>
            <a:r>
              <a:rPr lang="en-US" sz="2000" dirty="0" err="1"/>
              <a:t>dE</a:t>
            </a:r>
            <a:r>
              <a:rPr lang="en-US" sz="2000" dirty="0"/>
              <a:t>/</a:t>
            </a:r>
            <a:r>
              <a:rPr lang="en-US" sz="2000" dirty="0" err="1"/>
              <a:t>dx</a:t>
            </a:r>
            <a:endParaRPr lang="en-US" sz="2000" dirty="0"/>
          </a:p>
        </p:txBody>
      </p:sp>
      <p:sp>
        <p:nvSpPr>
          <p:cNvPr id="185349" name="Text Box 5"/>
          <p:cNvSpPr txBox="1">
            <a:spLocks noChangeArrowheads="1"/>
          </p:cNvSpPr>
          <p:nvPr/>
        </p:nvSpPr>
        <p:spPr bwMode="auto">
          <a:xfrm>
            <a:off x="7162800" y="4343400"/>
            <a:ext cx="1687513" cy="304800"/>
          </a:xfrm>
          <a:prstGeom prst="rect">
            <a:avLst/>
          </a:prstGeom>
          <a:noFill/>
          <a:ln w="9525">
            <a:noFill/>
            <a:miter lim="800000"/>
            <a:headEnd/>
            <a:tailEnd/>
          </a:ln>
          <a:effectLst/>
        </p:spPr>
        <p:txBody>
          <a:bodyPr wrap="none">
            <a:spAutoFit/>
          </a:bodyPr>
          <a:lstStyle/>
          <a:p>
            <a:pPr algn="ctr" eaLnBrk="0" hangingPunct="0"/>
            <a:r>
              <a:rPr lang="en-US" sz="1400" b="1"/>
              <a:t>momentum [GeV/c]</a:t>
            </a:r>
          </a:p>
        </p:txBody>
      </p:sp>
      <p:sp>
        <p:nvSpPr>
          <p:cNvPr id="185350" name="Text Box 6"/>
          <p:cNvSpPr txBox="1">
            <a:spLocks noChangeArrowheads="1"/>
          </p:cNvSpPr>
          <p:nvPr/>
        </p:nvSpPr>
        <p:spPr bwMode="auto">
          <a:xfrm>
            <a:off x="5181600" y="2667000"/>
            <a:ext cx="638175" cy="304800"/>
          </a:xfrm>
          <a:prstGeom prst="rect">
            <a:avLst/>
          </a:prstGeom>
          <a:noFill/>
          <a:ln w="9525">
            <a:noFill/>
            <a:miter lim="800000"/>
            <a:headEnd/>
            <a:tailEnd/>
          </a:ln>
          <a:effectLst/>
        </p:spPr>
        <p:txBody>
          <a:bodyPr wrap="none">
            <a:spAutoFit/>
          </a:bodyPr>
          <a:lstStyle/>
          <a:p>
            <a:pPr algn="ctr" eaLnBrk="0" hangingPunct="0"/>
            <a:r>
              <a:rPr lang="en-US" sz="1400" b="1"/>
              <a:t>dE/dx</a:t>
            </a:r>
          </a:p>
        </p:txBody>
      </p:sp>
      <p:sp>
        <p:nvSpPr>
          <p:cNvPr id="185351" name="Text Box 7"/>
          <p:cNvSpPr txBox="1">
            <a:spLocks noChangeArrowheads="1"/>
          </p:cNvSpPr>
          <p:nvPr/>
        </p:nvSpPr>
        <p:spPr bwMode="auto">
          <a:xfrm>
            <a:off x="7620000" y="2286000"/>
            <a:ext cx="325438" cy="396875"/>
          </a:xfrm>
          <a:prstGeom prst="rect">
            <a:avLst/>
          </a:prstGeom>
          <a:noFill/>
          <a:ln w="9525">
            <a:noFill/>
            <a:miter lim="800000"/>
            <a:headEnd/>
            <a:tailEnd/>
          </a:ln>
          <a:effectLst/>
        </p:spPr>
        <p:txBody>
          <a:bodyPr wrap="none">
            <a:spAutoFit/>
          </a:bodyPr>
          <a:lstStyle/>
          <a:p>
            <a:pPr algn="ctr" eaLnBrk="0" hangingPunct="0"/>
            <a:r>
              <a:rPr lang="en-US" sz="2000" b="1">
                <a:solidFill>
                  <a:srgbClr val="009900"/>
                </a:solidFill>
              </a:rPr>
              <a:t>p</a:t>
            </a:r>
          </a:p>
        </p:txBody>
      </p:sp>
      <p:sp>
        <p:nvSpPr>
          <p:cNvPr id="185352" name="Text Box 8"/>
          <p:cNvSpPr txBox="1">
            <a:spLocks noChangeArrowheads="1"/>
          </p:cNvSpPr>
          <p:nvPr/>
        </p:nvSpPr>
        <p:spPr bwMode="auto">
          <a:xfrm>
            <a:off x="6934200" y="2743200"/>
            <a:ext cx="381000" cy="396875"/>
          </a:xfrm>
          <a:prstGeom prst="rect">
            <a:avLst/>
          </a:prstGeom>
          <a:noFill/>
          <a:ln w="9525">
            <a:noFill/>
            <a:miter lim="800000"/>
            <a:headEnd/>
            <a:tailEnd/>
          </a:ln>
          <a:effectLst/>
        </p:spPr>
        <p:txBody>
          <a:bodyPr wrap="none">
            <a:spAutoFit/>
          </a:bodyPr>
          <a:lstStyle/>
          <a:p>
            <a:pPr algn="ctr" eaLnBrk="0" hangingPunct="0"/>
            <a:r>
              <a:rPr lang="en-US" sz="2000" b="1">
                <a:solidFill>
                  <a:srgbClr val="FF0000"/>
                </a:solidFill>
              </a:rPr>
              <a:t>K</a:t>
            </a:r>
          </a:p>
        </p:txBody>
      </p:sp>
      <p:sp>
        <p:nvSpPr>
          <p:cNvPr id="185353" name="Text Box 9"/>
          <p:cNvSpPr txBox="1">
            <a:spLocks noChangeArrowheads="1"/>
          </p:cNvSpPr>
          <p:nvPr/>
        </p:nvSpPr>
        <p:spPr bwMode="auto">
          <a:xfrm>
            <a:off x="6400800" y="2971800"/>
            <a:ext cx="323850" cy="396875"/>
          </a:xfrm>
          <a:prstGeom prst="rect">
            <a:avLst/>
          </a:prstGeom>
          <a:noFill/>
          <a:ln w="9525">
            <a:noFill/>
            <a:miter lim="800000"/>
            <a:headEnd/>
            <a:tailEnd/>
          </a:ln>
          <a:effectLst/>
        </p:spPr>
        <p:txBody>
          <a:bodyPr wrap="none">
            <a:spAutoFit/>
          </a:bodyPr>
          <a:lstStyle/>
          <a:p>
            <a:pPr algn="ctr" eaLnBrk="0" hangingPunct="0"/>
            <a:r>
              <a:rPr lang="en-US" sz="2000" b="1">
                <a:sym typeface="Symbol" pitchFamily="18" charset="2"/>
              </a:rPr>
              <a:t></a:t>
            </a:r>
            <a:endParaRPr lang="en-US" sz="2000" b="1"/>
          </a:p>
        </p:txBody>
      </p:sp>
      <p:sp>
        <p:nvSpPr>
          <p:cNvPr id="185354" name="Text Box 10"/>
          <p:cNvSpPr txBox="1">
            <a:spLocks noChangeArrowheads="1"/>
          </p:cNvSpPr>
          <p:nvPr/>
        </p:nvSpPr>
        <p:spPr bwMode="auto">
          <a:xfrm>
            <a:off x="6019800" y="3581400"/>
            <a:ext cx="296863" cy="396875"/>
          </a:xfrm>
          <a:prstGeom prst="rect">
            <a:avLst/>
          </a:prstGeom>
          <a:noFill/>
          <a:ln w="9525">
            <a:noFill/>
            <a:miter lim="800000"/>
            <a:headEnd/>
            <a:tailEnd/>
          </a:ln>
          <a:effectLst/>
        </p:spPr>
        <p:txBody>
          <a:bodyPr wrap="none">
            <a:spAutoFit/>
          </a:bodyPr>
          <a:lstStyle/>
          <a:p>
            <a:pPr algn="ctr" eaLnBrk="0" hangingPunct="0"/>
            <a:r>
              <a:rPr lang="en-US" sz="2000" b="1">
                <a:sym typeface="Symbol" pitchFamily="18" charset="2"/>
              </a:rPr>
              <a:t>e</a:t>
            </a:r>
            <a:endParaRPr lang="en-US" sz="2000" b="1"/>
          </a:p>
        </p:txBody>
      </p:sp>
      <p:grpSp>
        <p:nvGrpSpPr>
          <p:cNvPr id="2" name="Group 11"/>
          <p:cNvGrpSpPr>
            <a:grpSpLocks/>
          </p:cNvGrpSpPr>
          <p:nvPr/>
        </p:nvGrpSpPr>
        <p:grpSpPr bwMode="auto">
          <a:xfrm>
            <a:off x="327025" y="1222375"/>
            <a:ext cx="4625975" cy="4568825"/>
            <a:chOff x="288" y="912"/>
            <a:chExt cx="2914" cy="2878"/>
          </a:xfrm>
        </p:grpSpPr>
        <p:pic>
          <p:nvPicPr>
            <p:cNvPr id="185356" name="Picture 12" descr="screenshot_06232k_front_r1175046_ev34"/>
            <p:cNvPicPr>
              <a:picLocks noChangeAspect="1" noChangeArrowheads="1"/>
            </p:cNvPicPr>
            <p:nvPr/>
          </p:nvPicPr>
          <p:blipFill>
            <a:blip r:embed="rId3"/>
            <a:srcRect l="12529" t="2029" r="12529" b="2029"/>
            <a:stretch>
              <a:fillRect/>
            </a:stretch>
          </p:blipFill>
          <p:spPr bwMode="auto">
            <a:xfrm>
              <a:off x="288" y="912"/>
              <a:ext cx="2914" cy="2878"/>
            </a:xfrm>
            <a:prstGeom prst="rect">
              <a:avLst/>
            </a:prstGeom>
            <a:noFill/>
            <a:ln w="9525">
              <a:noFill/>
              <a:miter lim="800000"/>
              <a:headEnd/>
              <a:tailEnd/>
            </a:ln>
          </p:spPr>
        </p:pic>
        <p:sp>
          <p:nvSpPr>
            <p:cNvPr id="185357" name="Line 13"/>
            <p:cNvSpPr>
              <a:spLocks noChangeShapeType="1"/>
            </p:cNvSpPr>
            <p:nvPr/>
          </p:nvSpPr>
          <p:spPr bwMode="auto">
            <a:xfrm flipV="1">
              <a:off x="1632" y="2352"/>
              <a:ext cx="96" cy="384"/>
            </a:xfrm>
            <a:prstGeom prst="line">
              <a:avLst/>
            </a:prstGeom>
            <a:noFill/>
            <a:ln w="19050">
              <a:solidFill>
                <a:schemeClr val="bg1"/>
              </a:solidFill>
              <a:round/>
              <a:headEnd/>
              <a:tailEnd/>
            </a:ln>
            <a:effectLst/>
          </p:spPr>
          <p:txBody>
            <a:bodyPr/>
            <a:lstStyle/>
            <a:p>
              <a:endParaRPr lang="en-US"/>
            </a:p>
          </p:txBody>
        </p:sp>
        <p:sp>
          <p:nvSpPr>
            <p:cNvPr id="185358" name="Text Box 14"/>
            <p:cNvSpPr txBox="1">
              <a:spLocks noChangeArrowheads="1"/>
            </p:cNvSpPr>
            <p:nvPr/>
          </p:nvSpPr>
          <p:spPr bwMode="auto">
            <a:xfrm>
              <a:off x="768" y="2208"/>
              <a:ext cx="742" cy="288"/>
            </a:xfrm>
            <a:prstGeom prst="rect">
              <a:avLst/>
            </a:prstGeom>
            <a:noFill/>
            <a:ln w="9525">
              <a:noFill/>
              <a:miter lim="800000"/>
              <a:headEnd/>
              <a:tailEnd/>
            </a:ln>
            <a:effectLst/>
          </p:spPr>
          <p:txBody>
            <a:bodyPr wrap="none">
              <a:spAutoFit/>
            </a:bodyPr>
            <a:lstStyle/>
            <a:p>
              <a:r>
                <a:rPr lang="en-GB" u="sng">
                  <a:solidFill>
                    <a:srgbClr val="FF0000"/>
                  </a:solidFill>
                  <a:sym typeface="Symbol" pitchFamily="18" charset="2"/>
                </a:rPr>
                <a:t></a:t>
              </a:r>
              <a:r>
                <a:rPr lang="fr-FR" u="sng">
                  <a:solidFill>
                    <a:srgbClr val="FF0000"/>
                  </a:solidFill>
                  <a:sym typeface="Symbol" pitchFamily="18" charset="2"/>
                </a:rPr>
                <a:t>(1385)</a:t>
              </a:r>
              <a:endParaRPr lang="en-GB" u="sng">
                <a:solidFill>
                  <a:srgbClr val="FF0000"/>
                </a:solidFill>
              </a:endParaRPr>
            </a:p>
          </p:txBody>
        </p:sp>
        <p:sp>
          <p:nvSpPr>
            <p:cNvPr id="185359" name="Text Box 15"/>
            <p:cNvSpPr txBox="1">
              <a:spLocks noChangeArrowheads="1"/>
            </p:cNvSpPr>
            <p:nvPr/>
          </p:nvSpPr>
          <p:spPr bwMode="auto">
            <a:xfrm>
              <a:off x="2198" y="2662"/>
              <a:ext cx="285" cy="288"/>
            </a:xfrm>
            <a:prstGeom prst="rect">
              <a:avLst/>
            </a:prstGeom>
            <a:noFill/>
            <a:ln w="9525">
              <a:noFill/>
              <a:miter lim="800000"/>
              <a:headEnd/>
              <a:tailEnd/>
            </a:ln>
            <a:effectLst/>
          </p:spPr>
          <p:txBody>
            <a:bodyPr wrap="none">
              <a:spAutoFit/>
            </a:bodyPr>
            <a:lstStyle/>
            <a:p>
              <a:r>
                <a:rPr lang="en-GB">
                  <a:solidFill>
                    <a:srgbClr val="FF0000"/>
                  </a:solidFill>
                  <a:sym typeface="Symbol" pitchFamily="18" charset="2"/>
                </a:rPr>
                <a:t></a:t>
              </a:r>
              <a:r>
                <a:rPr lang="fr-FR">
                  <a:solidFill>
                    <a:srgbClr val="FF0000"/>
                  </a:solidFill>
                  <a:sym typeface="Symbol" pitchFamily="18" charset="2"/>
                </a:rPr>
                <a:t>-</a:t>
              </a:r>
              <a:endParaRPr lang="en-GB">
                <a:solidFill>
                  <a:srgbClr val="FF0000"/>
                </a:solidFill>
              </a:endParaRPr>
            </a:p>
          </p:txBody>
        </p:sp>
        <p:sp>
          <p:nvSpPr>
            <p:cNvPr id="185360" name="Text Box 16"/>
            <p:cNvSpPr txBox="1">
              <a:spLocks noChangeArrowheads="1"/>
            </p:cNvSpPr>
            <p:nvPr/>
          </p:nvSpPr>
          <p:spPr bwMode="auto">
            <a:xfrm>
              <a:off x="2304" y="3168"/>
              <a:ext cx="285" cy="288"/>
            </a:xfrm>
            <a:prstGeom prst="rect">
              <a:avLst/>
            </a:prstGeom>
            <a:noFill/>
            <a:ln w="9525">
              <a:noFill/>
              <a:miter lim="800000"/>
              <a:headEnd/>
              <a:tailEnd/>
            </a:ln>
            <a:effectLst/>
          </p:spPr>
          <p:txBody>
            <a:bodyPr wrap="none">
              <a:spAutoFit/>
            </a:bodyPr>
            <a:lstStyle/>
            <a:p>
              <a:r>
                <a:rPr lang="en-GB">
                  <a:solidFill>
                    <a:srgbClr val="FF0000"/>
                  </a:solidFill>
                  <a:sym typeface="Symbol" pitchFamily="18" charset="2"/>
                </a:rPr>
                <a:t></a:t>
              </a:r>
              <a:r>
                <a:rPr lang="fr-FR">
                  <a:solidFill>
                    <a:srgbClr val="FF0000"/>
                  </a:solidFill>
                  <a:sym typeface="Symbol" pitchFamily="18" charset="2"/>
                </a:rPr>
                <a:t>-</a:t>
              </a:r>
              <a:endParaRPr lang="en-GB">
                <a:solidFill>
                  <a:srgbClr val="FF0000"/>
                </a:solidFill>
              </a:endParaRPr>
            </a:p>
          </p:txBody>
        </p:sp>
        <p:sp>
          <p:nvSpPr>
            <p:cNvPr id="185361" name="Text Box 17"/>
            <p:cNvSpPr txBox="1">
              <a:spLocks noChangeArrowheads="1"/>
            </p:cNvSpPr>
            <p:nvPr/>
          </p:nvSpPr>
          <p:spPr bwMode="auto">
            <a:xfrm>
              <a:off x="816" y="2884"/>
              <a:ext cx="212" cy="288"/>
            </a:xfrm>
            <a:prstGeom prst="rect">
              <a:avLst/>
            </a:prstGeom>
            <a:noFill/>
            <a:ln w="9525">
              <a:noFill/>
              <a:miter lim="800000"/>
              <a:headEnd/>
              <a:tailEnd/>
            </a:ln>
            <a:effectLst/>
          </p:spPr>
          <p:txBody>
            <a:bodyPr wrap="none">
              <a:spAutoFit/>
            </a:bodyPr>
            <a:lstStyle/>
            <a:p>
              <a:r>
                <a:rPr lang="fr-FR">
                  <a:solidFill>
                    <a:srgbClr val="FF0000"/>
                  </a:solidFill>
                  <a:sym typeface="Symbol" pitchFamily="18" charset="2"/>
                </a:rPr>
                <a:t>p</a:t>
              </a:r>
              <a:endParaRPr lang="en-GB">
                <a:solidFill>
                  <a:srgbClr val="FF0000"/>
                </a:solidFill>
              </a:endParaRPr>
            </a:p>
          </p:txBody>
        </p:sp>
        <p:sp>
          <p:nvSpPr>
            <p:cNvPr id="185362" name="Text Box 18"/>
            <p:cNvSpPr txBox="1">
              <a:spLocks noChangeArrowheads="1"/>
            </p:cNvSpPr>
            <p:nvPr/>
          </p:nvSpPr>
          <p:spPr bwMode="auto">
            <a:xfrm>
              <a:off x="1440" y="2448"/>
              <a:ext cx="248" cy="288"/>
            </a:xfrm>
            <a:prstGeom prst="rect">
              <a:avLst/>
            </a:prstGeom>
            <a:noFill/>
            <a:ln w="9525">
              <a:noFill/>
              <a:miter lim="800000"/>
              <a:headEnd/>
              <a:tailEnd/>
            </a:ln>
            <a:effectLst/>
          </p:spPr>
          <p:txBody>
            <a:bodyPr wrap="none">
              <a:spAutoFit/>
            </a:bodyPr>
            <a:lstStyle/>
            <a:p>
              <a:r>
                <a:rPr lang="en-GB">
                  <a:solidFill>
                    <a:srgbClr val="FF0000"/>
                  </a:solidFill>
                  <a:sym typeface="Symbol" pitchFamily="18" charset="2"/>
                </a:rPr>
                <a:t></a:t>
              </a:r>
              <a:endParaRPr lang="en-GB">
                <a:solidFill>
                  <a:srgbClr val="FF0000"/>
                </a:solidFill>
              </a:endParaRPr>
            </a:p>
          </p:txBody>
        </p:sp>
        <p:grpSp>
          <p:nvGrpSpPr>
            <p:cNvPr id="3" name="Group 19"/>
            <p:cNvGrpSpPr>
              <a:grpSpLocks/>
            </p:cNvGrpSpPr>
            <p:nvPr/>
          </p:nvGrpSpPr>
          <p:grpSpPr bwMode="auto">
            <a:xfrm>
              <a:off x="624" y="1008"/>
              <a:ext cx="2419" cy="1480"/>
              <a:chOff x="624" y="997"/>
              <a:chExt cx="2419" cy="1480"/>
            </a:xfrm>
          </p:grpSpPr>
          <p:sp>
            <p:nvSpPr>
              <p:cNvPr id="185364" name="Text Box 20"/>
              <p:cNvSpPr txBox="1">
                <a:spLocks noChangeArrowheads="1"/>
              </p:cNvSpPr>
              <p:nvPr/>
            </p:nvSpPr>
            <p:spPr bwMode="auto">
              <a:xfrm>
                <a:off x="1872" y="2064"/>
                <a:ext cx="760" cy="288"/>
              </a:xfrm>
              <a:prstGeom prst="rect">
                <a:avLst/>
              </a:prstGeom>
              <a:noFill/>
              <a:ln w="9525">
                <a:noFill/>
                <a:miter lim="800000"/>
                <a:headEnd/>
                <a:tailEnd/>
              </a:ln>
              <a:effectLst/>
            </p:spPr>
            <p:txBody>
              <a:bodyPr wrap="none">
                <a:spAutoFit/>
              </a:bodyPr>
              <a:lstStyle/>
              <a:p>
                <a:r>
                  <a:rPr lang="fr-FR" u="sng">
                    <a:solidFill>
                      <a:srgbClr val="FFFF00"/>
                    </a:solidFill>
                    <a:sym typeface="Symbol" pitchFamily="18" charset="2"/>
                  </a:rPr>
                  <a:t></a:t>
                </a:r>
                <a:r>
                  <a:rPr lang="fr-FR" u="sng">
                    <a:solidFill>
                      <a:srgbClr val="FFFF00"/>
                    </a:solidFill>
                  </a:rPr>
                  <a:t>(1520)</a:t>
                </a:r>
                <a:endParaRPr lang="en-GB" u="sng">
                  <a:solidFill>
                    <a:srgbClr val="FFFF00"/>
                  </a:solidFill>
                </a:endParaRPr>
              </a:p>
            </p:txBody>
          </p:sp>
          <p:sp>
            <p:nvSpPr>
              <p:cNvPr id="185365" name="Text Box 21"/>
              <p:cNvSpPr txBox="1">
                <a:spLocks noChangeArrowheads="1"/>
              </p:cNvSpPr>
              <p:nvPr/>
            </p:nvSpPr>
            <p:spPr bwMode="auto">
              <a:xfrm>
                <a:off x="1152" y="1536"/>
                <a:ext cx="319" cy="288"/>
              </a:xfrm>
              <a:prstGeom prst="rect">
                <a:avLst/>
              </a:prstGeom>
              <a:noFill/>
              <a:ln w="9525">
                <a:noFill/>
                <a:miter lim="800000"/>
                <a:headEnd/>
                <a:tailEnd/>
              </a:ln>
              <a:effectLst/>
            </p:spPr>
            <p:txBody>
              <a:bodyPr wrap="none">
                <a:spAutoFit/>
              </a:bodyPr>
              <a:lstStyle/>
              <a:p>
                <a:r>
                  <a:rPr lang="fr-FR">
                    <a:solidFill>
                      <a:srgbClr val="FFFF00"/>
                    </a:solidFill>
                  </a:rPr>
                  <a:t>K-</a:t>
                </a:r>
                <a:endParaRPr lang="en-GB">
                  <a:solidFill>
                    <a:srgbClr val="FFFF00"/>
                  </a:solidFill>
                </a:endParaRPr>
              </a:p>
            </p:txBody>
          </p:sp>
          <p:sp>
            <p:nvSpPr>
              <p:cNvPr id="185366" name="Text Box 22"/>
              <p:cNvSpPr txBox="1">
                <a:spLocks noChangeArrowheads="1"/>
              </p:cNvSpPr>
              <p:nvPr/>
            </p:nvSpPr>
            <p:spPr bwMode="auto">
              <a:xfrm>
                <a:off x="2448" y="1536"/>
                <a:ext cx="212" cy="288"/>
              </a:xfrm>
              <a:prstGeom prst="rect">
                <a:avLst/>
              </a:prstGeom>
              <a:noFill/>
              <a:ln w="9525">
                <a:noFill/>
                <a:miter lim="800000"/>
                <a:headEnd/>
                <a:tailEnd/>
              </a:ln>
              <a:effectLst/>
            </p:spPr>
            <p:txBody>
              <a:bodyPr wrap="none">
                <a:spAutoFit/>
              </a:bodyPr>
              <a:lstStyle/>
              <a:p>
                <a:r>
                  <a:rPr lang="fr-FR">
                    <a:solidFill>
                      <a:srgbClr val="FFFF00"/>
                    </a:solidFill>
                  </a:rPr>
                  <a:t>p</a:t>
                </a:r>
                <a:endParaRPr lang="en-GB">
                  <a:solidFill>
                    <a:srgbClr val="FFFF00"/>
                  </a:solidFill>
                </a:endParaRPr>
              </a:p>
            </p:txBody>
          </p:sp>
          <p:sp>
            <p:nvSpPr>
              <p:cNvPr id="185367" name="Arc 23"/>
              <p:cNvSpPr>
                <a:spLocks/>
              </p:cNvSpPr>
              <p:nvPr/>
            </p:nvSpPr>
            <p:spPr bwMode="auto">
              <a:xfrm rot="11464646" flipV="1">
                <a:off x="1823" y="1353"/>
                <a:ext cx="1220" cy="1124"/>
              </a:xfrm>
              <a:custGeom>
                <a:avLst/>
                <a:gdLst>
                  <a:gd name="G0" fmla="+- 1841 0 0"/>
                  <a:gd name="G1" fmla="+- 21600 0 0"/>
                  <a:gd name="G2" fmla="+- 21600 0 0"/>
                  <a:gd name="T0" fmla="*/ 0 w 23441"/>
                  <a:gd name="T1" fmla="*/ 79 h 24080"/>
                  <a:gd name="T2" fmla="*/ 23298 w 23441"/>
                  <a:gd name="T3" fmla="*/ 24080 h 24080"/>
                  <a:gd name="T4" fmla="*/ 1841 w 23441"/>
                  <a:gd name="T5" fmla="*/ 21600 h 24080"/>
                </a:gdLst>
                <a:ahLst/>
                <a:cxnLst>
                  <a:cxn ang="0">
                    <a:pos x="T0" y="T1"/>
                  </a:cxn>
                  <a:cxn ang="0">
                    <a:pos x="T2" y="T3"/>
                  </a:cxn>
                  <a:cxn ang="0">
                    <a:pos x="T4" y="T5"/>
                  </a:cxn>
                </a:cxnLst>
                <a:rect l="0" t="0" r="r" b="b"/>
                <a:pathLst>
                  <a:path w="23441" h="24080" fill="none" extrusionOk="0">
                    <a:moveTo>
                      <a:pt x="-1" y="78"/>
                    </a:moveTo>
                    <a:cubicBezTo>
                      <a:pt x="612" y="26"/>
                      <a:pt x="1226" y="-1"/>
                      <a:pt x="1841" y="0"/>
                    </a:cubicBezTo>
                    <a:cubicBezTo>
                      <a:pt x="13770" y="0"/>
                      <a:pt x="23441" y="9670"/>
                      <a:pt x="23441" y="21600"/>
                    </a:cubicBezTo>
                    <a:cubicBezTo>
                      <a:pt x="23441" y="22428"/>
                      <a:pt x="23393" y="23256"/>
                      <a:pt x="23298" y="24080"/>
                    </a:cubicBezTo>
                  </a:path>
                  <a:path w="23441" h="24080" stroke="0" extrusionOk="0">
                    <a:moveTo>
                      <a:pt x="-1" y="78"/>
                    </a:moveTo>
                    <a:cubicBezTo>
                      <a:pt x="612" y="26"/>
                      <a:pt x="1226" y="-1"/>
                      <a:pt x="1841" y="0"/>
                    </a:cubicBezTo>
                    <a:cubicBezTo>
                      <a:pt x="13770" y="0"/>
                      <a:pt x="23441" y="9670"/>
                      <a:pt x="23441" y="21600"/>
                    </a:cubicBezTo>
                    <a:cubicBezTo>
                      <a:pt x="23441" y="22428"/>
                      <a:pt x="23393" y="23256"/>
                      <a:pt x="23298" y="24080"/>
                    </a:cubicBezTo>
                    <a:lnTo>
                      <a:pt x="1841" y="21600"/>
                    </a:lnTo>
                    <a:close/>
                  </a:path>
                </a:pathLst>
              </a:custGeom>
              <a:noFill/>
              <a:ln w="28575">
                <a:solidFill>
                  <a:srgbClr val="FFFF66"/>
                </a:solidFill>
                <a:round/>
                <a:headEnd/>
                <a:tailEnd/>
              </a:ln>
              <a:effectLst/>
            </p:spPr>
            <p:txBody>
              <a:bodyPr wrap="none" anchor="ctr"/>
              <a:lstStyle/>
              <a:p>
                <a:endParaRPr lang="en-US"/>
              </a:p>
            </p:txBody>
          </p:sp>
          <p:sp>
            <p:nvSpPr>
              <p:cNvPr id="185368" name="Arc 24"/>
              <p:cNvSpPr>
                <a:spLocks/>
              </p:cNvSpPr>
              <p:nvPr/>
            </p:nvSpPr>
            <p:spPr bwMode="auto">
              <a:xfrm rot="10800000" flipH="1" flipV="1">
                <a:off x="624" y="997"/>
                <a:ext cx="1104" cy="1356"/>
              </a:xfrm>
              <a:custGeom>
                <a:avLst/>
                <a:gdLst>
                  <a:gd name="G0" fmla="+- 0 0 0"/>
                  <a:gd name="G1" fmla="+- 21600 0 0"/>
                  <a:gd name="G2" fmla="+- 21600 0 0"/>
                  <a:gd name="T0" fmla="*/ 0 w 21600"/>
                  <a:gd name="T1" fmla="*/ 0 h 22592"/>
                  <a:gd name="T2" fmla="*/ 21577 w 21600"/>
                  <a:gd name="T3" fmla="*/ 22592 h 22592"/>
                  <a:gd name="T4" fmla="*/ 0 w 21600"/>
                  <a:gd name="T5" fmla="*/ 21600 h 22592"/>
                </a:gdLst>
                <a:ahLst/>
                <a:cxnLst>
                  <a:cxn ang="0">
                    <a:pos x="T0" y="T1"/>
                  </a:cxn>
                  <a:cxn ang="0">
                    <a:pos x="T2" y="T3"/>
                  </a:cxn>
                  <a:cxn ang="0">
                    <a:pos x="T4" y="T5"/>
                  </a:cxn>
                </a:cxnLst>
                <a:rect l="0" t="0" r="r" b="b"/>
                <a:pathLst>
                  <a:path w="21600" h="22592" fill="none" extrusionOk="0">
                    <a:moveTo>
                      <a:pt x="-1" y="0"/>
                    </a:moveTo>
                    <a:cubicBezTo>
                      <a:pt x="11929" y="0"/>
                      <a:pt x="21600" y="9670"/>
                      <a:pt x="21600" y="21600"/>
                    </a:cubicBezTo>
                    <a:cubicBezTo>
                      <a:pt x="21600" y="21930"/>
                      <a:pt x="21592" y="22261"/>
                      <a:pt x="21577" y="22592"/>
                    </a:cubicBezTo>
                  </a:path>
                  <a:path w="21600" h="22592" stroke="0" extrusionOk="0">
                    <a:moveTo>
                      <a:pt x="-1" y="0"/>
                    </a:moveTo>
                    <a:cubicBezTo>
                      <a:pt x="11929" y="0"/>
                      <a:pt x="21600" y="9670"/>
                      <a:pt x="21600" y="21600"/>
                    </a:cubicBezTo>
                    <a:cubicBezTo>
                      <a:pt x="21600" y="21930"/>
                      <a:pt x="21592" y="22261"/>
                      <a:pt x="21577" y="22592"/>
                    </a:cubicBezTo>
                    <a:lnTo>
                      <a:pt x="0" y="21600"/>
                    </a:lnTo>
                    <a:close/>
                  </a:path>
                </a:pathLst>
              </a:custGeom>
              <a:noFill/>
              <a:ln w="28575">
                <a:solidFill>
                  <a:srgbClr val="FFFF00"/>
                </a:solidFill>
                <a:round/>
                <a:headEnd/>
                <a:tailEnd/>
              </a:ln>
              <a:effectLst/>
            </p:spPr>
            <p:txBody>
              <a:bodyPr wrap="none" anchor="ctr"/>
              <a:lstStyle/>
              <a:p>
                <a:endParaRPr lang="en-US"/>
              </a:p>
            </p:txBody>
          </p:sp>
        </p:grpSp>
        <p:sp>
          <p:nvSpPr>
            <p:cNvPr id="185369" name="Arc 25"/>
            <p:cNvSpPr>
              <a:spLocks/>
            </p:cNvSpPr>
            <p:nvPr/>
          </p:nvSpPr>
          <p:spPr bwMode="auto">
            <a:xfrm rot="10014787">
              <a:off x="1840" y="2226"/>
              <a:ext cx="1152" cy="11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a:tailEnd/>
            </a:ln>
            <a:effectLst/>
          </p:spPr>
          <p:txBody>
            <a:bodyPr wrap="none" anchor="ctr"/>
            <a:lstStyle/>
            <a:p>
              <a:endParaRPr lang="en-US"/>
            </a:p>
          </p:txBody>
        </p:sp>
        <p:sp>
          <p:nvSpPr>
            <p:cNvPr id="185370" name="Arc 26"/>
            <p:cNvSpPr>
              <a:spLocks/>
            </p:cNvSpPr>
            <p:nvPr/>
          </p:nvSpPr>
          <p:spPr bwMode="auto">
            <a:xfrm rot="10881012">
              <a:off x="1628" y="2732"/>
              <a:ext cx="959" cy="9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a:tailEnd/>
            </a:ln>
            <a:effectLst/>
          </p:spPr>
          <p:txBody>
            <a:bodyPr wrap="none" anchor="ctr"/>
            <a:lstStyle/>
            <a:p>
              <a:endParaRPr lang="en-US"/>
            </a:p>
          </p:txBody>
        </p:sp>
        <p:sp>
          <p:nvSpPr>
            <p:cNvPr id="185371" name="Arc 27"/>
            <p:cNvSpPr>
              <a:spLocks/>
            </p:cNvSpPr>
            <p:nvPr/>
          </p:nvSpPr>
          <p:spPr bwMode="auto">
            <a:xfrm rot="27988854">
              <a:off x="580" y="2496"/>
              <a:ext cx="959" cy="959"/>
            </a:xfrm>
            <a:custGeom>
              <a:avLst/>
              <a:gdLst>
                <a:gd name="G0" fmla="+- 0 0 0"/>
                <a:gd name="G1" fmla="+- 21568 0 0"/>
                <a:gd name="G2" fmla="+- 21600 0 0"/>
                <a:gd name="T0" fmla="*/ 1180 w 21600"/>
                <a:gd name="T1" fmla="*/ 0 h 21568"/>
                <a:gd name="T2" fmla="*/ 21600 w 21600"/>
                <a:gd name="T3" fmla="*/ 21568 h 21568"/>
                <a:gd name="T4" fmla="*/ 0 w 21600"/>
                <a:gd name="T5" fmla="*/ 21568 h 21568"/>
              </a:gdLst>
              <a:ahLst/>
              <a:cxnLst>
                <a:cxn ang="0">
                  <a:pos x="T0" y="T1"/>
                </a:cxn>
                <a:cxn ang="0">
                  <a:pos x="T2" y="T3"/>
                </a:cxn>
                <a:cxn ang="0">
                  <a:pos x="T4" y="T5"/>
                </a:cxn>
              </a:cxnLst>
              <a:rect l="0" t="0" r="r" b="b"/>
              <a:pathLst>
                <a:path w="21600" h="21568" fill="none" extrusionOk="0">
                  <a:moveTo>
                    <a:pt x="1179" y="0"/>
                  </a:moveTo>
                  <a:cubicBezTo>
                    <a:pt x="12633" y="626"/>
                    <a:pt x="21600" y="10097"/>
                    <a:pt x="21600" y="21568"/>
                  </a:cubicBezTo>
                </a:path>
                <a:path w="21600" h="21568" stroke="0" extrusionOk="0">
                  <a:moveTo>
                    <a:pt x="1179" y="0"/>
                  </a:moveTo>
                  <a:cubicBezTo>
                    <a:pt x="12633" y="626"/>
                    <a:pt x="21600" y="10097"/>
                    <a:pt x="21600" y="21568"/>
                  </a:cubicBezTo>
                  <a:lnTo>
                    <a:pt x="0" y="21568"/>
                  </a:lnTo>
                  <a:close/>
                </a:path>
              </a:pathLst>
            </a:custGeom>
            <a:noFill/>
            <a:ln w="28575">
              <a:solidFill>
                <a:srgbClr val="FF0000"/>
              </a:solidFill>
              <a:round/>
              <a:headEnd/>
              <a:tailEnd/>
            </a:ln>
            <a:effectLst/>
          </p:spPr>
          <p:txBody>
            <a:bodyPr wrap="none" anchor="ctr"/>
            <a:lstStyle/>
            <a:p>
              <a:endParaRPr lang="en-US"/>
            </a:p>
          </p:txBody>
        </p:sp>
      </p:grpSp>
      <p:sp>
        <p:nvSpPr>
          <p:cNvPr id="185372" name="Text Box 28"/>
          <p:cNvSpPr txBox="1">
            <a:spLocks noChangeArrowheads="1"/>
          </p:cNvSpPr>
          <p:nvPr/>
        </p:nvSpPr>
        <p:spPr bwMode="auto">
          <a:xfrm>
            <a:off x="1066800" y="5410200"/>
            <a:ext cx="1905000" cy="1409232"/>
          </a:xfrm>
          <a:prstGeom prst="rect">
            <a:avLst/>
          </a:prstGeom>
          <a:solidFill>
            <a:srgbClr val="D1D1FF"/>
          </a:solidFill>
          <a:ln w="9525">
            <a:solidFill>
              <a:srgbClr val="0000FF"/>
            </a:solidFill>
            <a:miter lim="800000"/>
            <a:headEnd/>
            <a:tailEnd/>
          </a:ln>
          <a:effectLst/>
        </p:spPr>
        <p:txBody>
          <a:bodyPr wrap="square">
            <a:spAutoFit/>
          </a:bodyPr>
          <a:lstStyle/>
          <a:p>
            <a:pPr>
              <a:spcBef>
                <a:spcPct val="50000"/>
              </a:spcBef>
              <a:buFont typeface="Symbol" pitchFamily="18" charset="2"/>
              <a:buNone/>
            </a:pPr>
            <a:r>
              <a:rPr lang="en-US" sz="1400" b="1" dirty="0">
                <a:sym typeface="Symbol" pitchFamily="18" charset="2"/>
              </a:rPr>
              <a:t>K(892)      </a:t>
            </a:r>
            <a:r>
              <a:rPr lang="en-US" sz="1400" b="1" baseline="30000" dirty="0">
                <a:sym typeface="Symbol" pitchFamily="18" charset="2"/>
              </a:rPr>
              <a:t>  </a:t>
            </a:r>
            <a:r>
              <a:rPr lang="en-US" sz="1400" b="1" dirty="0">
                <a:sym typeface="Symbol" pitchFamily="18" charset="2"/>
              </a:rPr>
              <a:t>+ K</a:t>
            </a:r>
          </a:p>
          <a:p>
            <a:pPr>
              <a:lnSpc>
                <a:spcPct val="70000"/>
              </a:lnSpc>
              <a:spcBef>
                <a:spcPct val="50000"/>
              </a:spcBef>
              <a:buFont typeface="Symbol" pitchFamily="18" charset="2"/>
              <a:buNone/>
            </a:pPr>
            <a:r>
              <a:rPr lang="en-US" sz="1400" b="1" dirty="0">
                <a:sym typeface="Symbol" pitchFamily="18" charset="2"/>
              </a:rPr>
              <a:t> (1020)    K + K</a:t>
            </a:r>
          </a:p>
          <a:p>
            <a:pPr>
              <a:lnSpc>
                <a:spcPct val="70000"/>
              </a:lnSpc>
              <a:spcBef>
                <a:spcPct val="50000"/>
              </a:spcBef>
              <a:buFont typeface="Symbol" pitchFamily="18" charset="2"/>
              <a:buNone/>
            </a:pPr>
            <a:r>
              <a:rPr lang="en-US" sz="1400" b="1" dirty="0">
                <a:sym typeface="Symbol" pitchFamily="18" charset="2"/>
              </a:rPr>
              <a:t>(1520)     p </a:t>
            </a:r>
            <a:r>
              <a:rPr lang="en-US" sz="1400" b="1" baseline="30000" dirty="0">
                <a:sym typeface="Symbol" pitchFamily="18" charset="2"/>
              </a:rPr>
              <a:t> </a:t>
            </a:r>
            <a:r>
              <a:rPr lang="en-US" sz="1400" b="1" dirty="0">
                <a:sym typeface="Symbol" pitchFamily="18" charset="2"/>
              </a:rPr>
              <a:t>+ K</a:t>
            </a:r>
          </a:p>
          <a:p>
            <a:pPr>
              <a:lnSpc>
                <a:spcPct val="70000"/>
              </a:lnSpc>
              <a:spcBef>
                <a:spcPct val="50000"/>
              </a:spcBef>
              <a:buFont typeface="Symbol" pitchFamily="18" charset="2"/>
              <a:buNone/>
            </a:pPr>
            <a:r>
              <a:rPr lang="en-US" sz="1400" b="1" dirty="0">
                <a:latin typeface="Symbol" pitchFamily="18" charset="2"/>
                <a:sym typeface="Symbol" pitchFamily="18" charset="2"/>
              </a:rPr>
              <a:t>S</a:t>
            </a:r>
            <a:r>
              <a:rPr lang="en-US" sz="1400" b="1" dirty="0">
                <a:sym typeface="Symbol" pitchFamily="18" charset="2"/>
              </a:rPr>
              <a:t>(1385)    </a:t>
            </a:r>
            <a:r>
              <a:rPr lang="en-US" sz="1400" b="1" dirty="0">
                <a:latin typeface="Symbol" pitchFamily="18" charset="2"/>
                <a:sym typeface="Symbol" pitchFamily="18" charset="2"/>
              </a:rPr>
              <a:t>L </a:t>
            </a:r>
            <a:r>
              <a:rPr lang="en-US" sz="1400" b="1" dirty="0">
                <a:sym typeface="Symbol" pitchFamily="18" charset="2"/>
              </a:rPr>
              <a:t>+ </a:t>
            </a:r>
            <a:r>
              <a:rPr lang="en-US" sz="1400" b="1" dirty="0">
                <a:latin typeface="Symbol" pitchFamily="18" charset="2"/>
                <a:sym typeface="Symbol" pitchFamily="18" charset="2"/>
              </a:rPr>
              <a:t>p</a:t>
            </a:r>
          </a:p>
          <a:p>
            <a:pPr>
              <a:lnSpc>
                <a:spcPct val="70000"/>
              </a:lnSpc>
              <a:spcBef>
                <a:spcPct val="50000"/>
              </a:spcBef>
              <a:buFont typeface="Symbol" pitchFamily="18" charset="2"/>
              <a:buNone/>
            </a:pPr>
            <a:r>
              <a:rPr lang="en-US" sz="1400" b="1" dirty="0">
                <a:latin typeface="Symbol" pitchFamily="18" charset="2"/>
                <a:sym typeface="Symbol" pitchFamily="18" charset="2"/>
              </a:rPr>
              <a:t>X(1530)  </a:t>
            </a:r>
            <a:r>
              <a:rPr lang="en-US" sz="1400" b="1" dirty="0">
                <a:sym typeface="Symbol" pitchFamily="18" charset="2"/>
              </a:rPr>
              <a:t>  </a:t>
            </a:r>
            <a:r>
              <a:rPr lang="en-US" sz="1400" b="1" dirty="0">
                <a:latin typeface="Symbol" pitchFamily="18" charset="2"/>
                <a:sym typeface="Symbol" pitchFamily="18" charset="2"/>
              </a:rPr>
              <a:t>X </a:t>
            </a:r>
            <a:r>
              <a:rPr lang="en-US" sz="1400" b="1" dirty="0">
                <a:sym typeface="Symbol" pitchFamily="18" charset="2"/>
              </a:rPr>
              <a:t>+ </a:t>
            </a:r>
            <a:r>
              <a:rPr lang="en-US" sz="1400" b="1" dirty="0">
                <a:latin typeface="Symbol" pitchFamily="18" charset="2"/>
                <a:sym typeface="Symbol" pitchFamily="18" charset="2"/>
              </a:rPr>
              <a:t>p</a:t>
            </a:r>
          </a:p>
        </p:txBody>
      </p:sp>
      <p:sp>
        <p:nvSpPr>
          <p:cNvPr id="185373" name="Text Box 29"/>
          <p:cNvSpPr txBox="1">
            <a:spLocks noChangeArrowheads="1"/>
          </p:cNvSpPr>
          <p:nvPr/>
        </p:nvSpPr>
        <p:spPr bwMode="auto">
          <a:xfrm>
            <a:off x="2290763" y="1355725"/>
            <a:ext cx="2509837" cy="396875"/>
          </a:xfrm>
          <a:prstGeom prst="rect">
            <a:avLst/>
          </a:prstGeom>
          <a:solidFill>
            <a:srgbClr val="0000FF"/>
          </a:solidFill>
          <a:ln w="9525">
            <a:noFill/>
            <a:miter lim="800000"/>
            <a:headEnd/>
            <a:tailEnd/>
          </a:ln>
          <a:effectLst/>
        </p:spPr>
        <p:txBody>
          <a:bodyPr wrap="none">
            <a:spAutoFit/>
          </a:bodyPr>
          <a:lstStyle/>
          <a:p>
            <a:pPr algn="ctr" eaLnBrk="0" hangingPunct="0"/>
            <a:r>
              <a:rPr lang="en-US" sz="2000" b="1">
                <a:solidFill>
                  <a:srgbClr val="FFFF00"/>
                </a:solidFill>
              </a:rPr>
              <a:t>End view STAR TPC</a:t>
            </a:r>
          </a:p>
        </p:txBody>
      </p:sp>
      <p:sp>
        <p:nvSpPr>
          <p:cNvPr id="185374" name="Text Box 30"/>
          <p:cNvSpPr txBox="1">
            <a:spLocks noChangeArrowheads="1"/>
          </p:cNvSpPr>
          <p:nvPr/>
        </p:nvSpPr>
        <p:spPr bwMode="auto">
          <a:xfrm>
            <a:off x="5943600" y="5257800"/>
            <a:ext cx="2927350" cy="1006475"/>
          </a:xfrm>
          <a:prstGeom prst="rect">
            <a:avLst/>
          </a:prstGeom>
          <a:noFill/>
          <a:ln w="9525">
            <a:noFill/>
            <a:miter lim="800000"/>
            <a:headEnd/>
            <a:tailEnd/>
          </a:ln>
          <a:effectLst/>
        </p:spPr>
        <p:txBody>
          <a:bodyPr wrap="none">
            <a:spAutoFit/>
          </a:bodyPr>
          <a:lstStyle/>
          <a:p>
            <a:pPr>
              <a:buFontTx/>
              <a:buChar char="•"/>
            </a:pPr>
            <a:r>
              <a:rPr lang="en-US" sz="2000"/>
              <a:t> Identify decay candidates</a:t>
            </a:r>
          </a:p>
          <a:p>
            <a:r>
              <a:rPr lang="en-US" sz="2000"/>
              <a:t>  (p, dedx, E)</a:t>
            </a:r>
          </a:p>
          <a:p>
            <a:pPr>
              <a:buFontTx/>
              <a:buChar char="•"/>
            </a:pPr>
            <a:r>
              <a:rPr lang="en-US" sz="2000"/>
              <a:t> Calculate invariant mass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228600" y="152400"/>
            <a:ext cx="8763000" cy="762000"/>
          </a:xfrm>
        </p:spPr>
        <p:txBody>
          <a:bodyPr/>
          <a:lstStyle/>
          <a:p>
            <a:pPr algn="ctr"/>
            <a:r>
              <a:rPr lang="en-US" dirty="0"/>
              <a:t>Invariant Mass Reconstruction in </a:t>
            </a:r>
            <a:r>
              <a:rPr lang="en-US" dirty="0" err="1"/>
              <a:t>p+p</a:t>
            </a:r>
            <a:r>
              <a:rPr lang="en-US" dirty="0"/>
              <a:t> </a:t>
            </a:r>
          </a:p>
        </p:txBody>
      </p:sp>
      <p:pic>
        <p:nvPicPr>
          <p:cNvPr id="186371" name="Picture 3" descr="bac_lambda1520_new_stat_chain_pp_bg_fit_plot_add_QM_2_win"/>
          <p:cNvPicPr>
            <a:picLocks noChangeAspect="1" noChangeArrowheads="1"/>
          </p:cNvPicPr>
          <p:nvPr/>
        </p:nvPicPr>
        <p:blipFill>
          <a:blip r:embed="rId3"/>
          <a:srcRect/>
          <a:stretch>
            <a:fillRect/>
          </a:stretch>
        </p:blipFill>
        <p:spPr bwMode="auto">
          <a:xfrm>
            <a:off x="593725" y="1295400"/>
            <a:ext cx="4283075" cy="5105400"/>
          </a:xfrm>
          <a:prstGeom prst="rect">
            <a:avLst/>
          </a:prstGeom>
          <a:noFill/>
        </p:spPr>
      </p:pic>
      <p:sp>
        <p:nvSpPr>
          <p:cNvPr id="186372" name="Text Box 4"/>
          <p:cNvSpPr txBox="1">
            <a:spLocks noChangeArrowheads="1"/>
          </p:cNvSpPr>
          <p:nvPr/>
        </p:nvSpPr>
        <p:spPr bwMode="auto">
          <a:xfrm>
            <a:off x="2819400" y="2133600"/>
            <a:ext cx="1181100" cy="406400"/>
          </a:xfrm>
          <a:prstGeom prst="rect">
            <a:avLst/>
          </a:prstGeom>
          <a:solidFill>
            <a:srgbClr val="FFFF99"/>
          </a:solidFill>
          <a:ln w="9525">
            <a:solidFill>
              <a:srgbClr val="FF6600"/>
            </a:solidFill>
            <a:miter lim="800000"/>
            <a:headEnd/>
            <a:tailEnd/>
          </a:ln>
          <a:effectLst/>
        </p:spPr>
        <p:txBody>
          <a:bodyPr>
            <a:spAutoFit/>
          </a:bodyPr>
          <a:lstStyle/>
          <a:p>
            <a:pPr eaLnBrk="0" hangingPunct="0"/>
            <a:r>
              <a:rPr lang="en-US" sz="2000" b="1">
                <a:sym typeface="Symbol" pitchFamily="18" charset="2"/>
              </a:rPr>
              <a:t>(1520)</a:t>
            </a:r>
            <a:endParaRPr lang="en-US" sz="2000" b="1"/>
          </a:p>
        </p:txBody>
      </p:sp>
      <p:sp>
        <p:nvSpPr>
          <p:cNvPr id="186373" name="Text Box 5"/>
          <p:cNvSpPr txBox="1">
            <a:spLocks noChangeArrowheads="1"/>
          </p:cNvSpPr>
          <p:nvPr/>
        </p:nvSpPr>
        <p:spPr bwMode="auto">
          <a:xfrm>
            <a:off x="2438400" y="2743200"/>
            <a:ext cx="1905000" cy="366713"/>
          </a:xfrm>
          <a:prstGeom prst="rect">
            <a:avLst/>
          </a:prstGeom>
          <a:noFill/>
          <a:ln w="9525">
            <a:noFill/>
            <a:miter lim="800000"/>
            <a:headEnd/>
            <a:tailEnd/>
          </a:ln>
          <a:effectLst/>
        </p:spPr>
        <p:txBody>
          <a:bodyPr wrap="none">
            <a:spAutoFit/>
          </a:bodyPr>
          <a:lstStyle/>
          <a:p>
            <a:pPr algn="ctr" eaLnBrk="0" hangingPunct="0"/>
            <a:r>
              <a:rPr lang="en-US" sz="1800">
                <a:solidFill>
                  <a:srgbClr val="FF0000"/>
                </a:solidFill>
              </a:rPr>
              <a:t>STAR Preliminary</a:t>
            </a:r>
          </a:p>
        </p:txBody>
      </p:sp>
      <p:sp>
        <p:nvSpPr>
          <p:cNvPr id="186374" name="Text Box 6"/>
          <p:cNvSpPr txBox="1">
            <a:spLocks noChangeArrowheads="1"/>
          </p:cNvSpPr>
          <p:nvPr/>
        </p:nvSpPr>
        <p:spPr bwMode="auto">
          <a:xfrm>
            <a:off x="2895600" y="4800600"/>
            <a:ext cx="1181100" cy="406400"/>
          </a:xfrm>
          <a:prstGeom prst="rect">
            <a:avLst/>
          </a:prstGeom>
          <a:solidFill>
            <a:srgbClr val="FFFF99"/>
          </a:solidFill>
          <a:ln w="9525">
            <a:solidFill>
              <a:srgbClr val="FF6600"/>
            </a:solidFill>
            <a:miter lim="800000"/>
            <a:headEnd/>
            <a:tailEnd/>
          </a:ln>
          <a:effectLst/>
        </p:spPr>
        <p:txBody>
          <a:bodyPr>
            <a:spAutoFit/>
          </a:bodyPr>
          <a:lstStyle/>
          <a:p>
            <a:pPr eaLnBrk="0" hangingPunct="0"/>
            <a:r>
              <a:rPr lang="en-US" sz="2000" b="1">
                <a:sym typeface="Symbol" pitchFamily="18" charset="2"/>
              </a:rPr>
              <a:t>(1520)</a:t>
            </a:r>
            <a:endParaRPr lang="en-US" sz="2000" b="1"/>
          </a:p>
        </p:txBody>
      </p:sp>
      <p:sp>
        <p:nvSpPr>
          <p:cNvPr id="186375" name="Text Box 7"/>
          <p:cNvSpPr txBox="1">
            <a:spLocks noChangeArrowheads="1"/>
          </p:cNvSpPr>
          <p:nvPr/>
        </p:nvSpPr>
        <p:spPr bwMode="auto">
          <a:xfrm>
            <a:off x="4953000" y="2740025"/>
            <a:ext cx="4191000" cy="3813352"/>
          </a:xfrm>
          <a:prstGeom prst="rect">
            <a:avLst/>
          </a:prstGeom>
          <a:solidFill>
            <a:srgbClr val="FFFF99"/>
          </a:solidFill>
          <a:ln w="9525">
            <a:noFill/>
            <a:miter lim="800000"/>
            <a:headEnd/>
            <a:tailEnd/>
          </a:ln>
          <a:effectLst/>
        </p:spPr>
        <p:txBody>
          <a:bodyPr wrap="square">
            <a:spAutoFit/>
          </a:bodyPr>
          <a:lstStyle/>
          <a:p>
            <a:r>
              <a:rPr lang="en-US" sz="1800" b="1" dirty="0">
                <a:cs typeface="Times New Roman" pitchFamily="18" charset="0"/>
              </a:rPr>
              <a:t>—</a:t>
            </a:r>
            <a:r>
              <a:rPr lang="en-US" sz="1800" b="1" dirty="0"/>
              <a:t> </a:t>
            </a:r>
            <a:r>
              <a:rPr lang="en-US" sz="1800" dirty="0"/>
              <a:t>original invariant mass histogram </a:t>
            </a:r>
          </a:p>
          <a:p>
            <a:r>
              <a:rPr lang="en-US" sz="1800" dirty="0"/>
              <a:t>      from  K</a:t>
            </a:r>
            <a:r>
              <a:rPr lang="en-US" sz="1800" baseline="30000" dirty="0"/>
              <a:t>-</a:t>
            </a:r>
            <a:r>
              <a:rPr lang="en-US" sz="1800" dirty="0"/>
              <a:t> and p combinations </a:t>
            </a:r>
          </a:p>
          <a:p>
            <a:r>
              <a:rPr lang="en-US" sz="1800" dirty="0"/>
              <a:t>       in same event.</a:t>
            </a:r>
          </a:p>
          <a:p>
            <a:r>
              <a:rPr lang="en-US" sz="1800" b="1" dirty="0">
                <a:solidFill>
                  <a:srgbClr val="FF0000"/>
                </a:solidFill>
                <a:cs typeface="Times New Roman" pitchFamily="18" charset="0"/>
              </a:rPr>
              <a:t>—</a:t>
            </a:r>
            <a:r>
              <a:rPr lang="en-US" sz="1800" dirty="0">
                <a:solidFill>
                  <a:srgbClr val="FF0000"/>
                </a:solidFill>
              </a:rPr>
              <a:t> normalized mixed event histogram </a:t>
            </a:r>
          </a:p>
          <a:p>
            <a:r>
              <a:rPr lang="en-US" sz="1800" dirty="0">
                <a:solidFill>
                  <a:srgbClr val="FF0000"/>
                </a:solidFill>
              </a:rPr>
              <a:t>     from  K</a:t>
            </a:r>
            <a:r>
              <a:rPr lang="en-US" sz="1800" baseline="30000" dirty="0">
                <a:solidFill>
                  <a:srgbClr val="FF0000"/>
                </a:solidFill>
              </a:rPr>
              <a:t>-</a:t>
            </a:r>
            <a:r>
              <a:rPr lang="en-US" sz="1800" dirty="0">
                <a:solidFill>
                  <a:srgbClr val="FF0000"/>
                </a:solidFill>
              </a:rPr>
              <a:t> and p combinations </a:t>
            </a:r>
          </a:p>
          <a:p>
            <a:r>
              <a:rPr lang="en-US" sz="1800" dirty="0">
                <a:solidFill>
                  <a:srgbClr val="FF0000"/>
                </a:solidFill>
              </a:rPr>
              <a:t>     from different events. </a:t>
            </a:r>
          </a:p>
          <a:p>
            <a:r>
              <a:rPr lang="en-US" sz="1800" dirty="0">
                <a:solidFill>
                  <a:srgbClr val="FF0000"/>
                </a:solidFill>
              </a:rPr>
              <a:t>     (rotating and </a:t>
            </a:r>
            <a:r>
              <a:rPr lang="en-US" sz="1800" dirty="0" smtClean="0">
                <a:solidFill>
                  <a:srgbClr val="FF0000"/>
                </a:solidFill>
              </a:rPr>
              <a:t>like-sign background</a:t>
            </a:r>
            <a:r>
              <a:rPr lang="en-US" sz="1800" dirty="0">
                <a:solidFill>
                  <a:srgbClr val="FF0000"/>
                </a:solidFill>
              </a:rPr>
              <a:t>)</a:t>
            </a:r>
          </a:p>
          <a:p>
            <a:endParaRPr lang="en-US" sz="1800" dirty="0">
              <a:solidFill>
                <a:srgbClr val="FF0000"/>
              </a:solidFill>
            </a:endParaRPr>
          </a:p>
          <a:p>
            <a:r>
              <a:rPr lang="en-US" sz="1400" dirty="0"/>
              <a:t>Extracting signal:</a:t>
            </a:r>
          </a:p>
          <a:p>
            <a:r>
              <a:rPr lang="en-US" sz="1400" dirty="0"/>
              <a:t>After Subtraction of mixed event background from original event and fitting signal (</a:t>
            </a:r>
            <a:r>
              <a:rPr lang="en-US" sz="1400" dirty="0" err="1"/>
              <a:t>Breit</a:t>
            </a:r>
            <a:r>
              <a:rPr lang="en-US" sz="1400" dirty="0"/>
              <a:t>-Wigner).</a:t>
            </a:r>
            <a:endParaRPr lang="en-US" sz="1400" b="1" dirty="0"/>
          </a:p>
        </p:txBody>
      </p:sp>
      <p:graphicFrame>
        <p:nvGraphicFramePr>
          <p:cNvPr id="186376" name="Object 8"/>
          <p:cNvGraphicFramePr>
            <a:graphicFrameLocks noChangeAspect="1"/>
          </p:cNvGraphicFramePr>
          <p:nvPr/>
        </p:nvGraphicFramePr>
        <p:xfrm>
          <a:off x="5105400" y="1828800"/>
          <a:ext cx="3276600" cy="601663"/>
        </p:xfrm>
        <a:graphic>
          <a:graphicData uri="http://schemas.openxmlformats.org/presentationml/2006/ole">
            <p:oleObj spid="_x0000_s116738" name="Equation" r:id="rId4" imgW="1866600" imgH="342720" progId="Equation.3">
              <p:embed/>
            </p:oleObj>
          </a:graphicData>
        </a:graphic>
      </p:graphicFrame>
      <p:sp>
        <p:nvSpPr>
          <p:cNvPr id="186377" name="Text Box 9"/>
          <p:cNvSpPr txBox="1">
            <a:spLocks noChangeArrowheads="1"/>
          </p:cNvSpPr>
          <p:nvPr/>
        </p:nvSpPr>
        <p:spPr bwMode="auto">
          <a:xfrm>
            <a:off x="5029200" y="1371600"/>
            <a:ext cx="1895475" cy="396875"/>
          </a:xfrm>
          <a:prstGeom prst="rect">
            <a:avLst/>
          </a:prstGeom>
          <a:noFill/>
          <a:ln w="9525">
            <a:noFill/>
            <a:miter lim="800000"/>
            <a:headEnd/>
            <a:tailEnd/>
          </a:ln>
          <a:effectLst/>
        </p:spPr>
        <p:txBody>
          <a:bodyPr wrap="none">
            <a:spAutoFit/>
          </a:bodyPr>
          <a:lstStyle/>
          <a:p>
            <a:pPr algn="ctr" eaLnBrk="0" hangingPunct="0"/>
            <a:r>
              <a:rPr lang="en-US" sz="2000" b="1"/>
              <a:t>Invariant mass:</a:t>
            </a:r>
          </a:p>
        </p:txBody>
      </p:sp>
      <p:sp>
        <p:nvSpPr>
          <p:cNvPr id="186378" name="Line 10"/>
          <p:cNvSpPr>
            <a:spLocks noChangeShapeType="1"/>
          </p:cNvSpPr>
          <p:nvPr/>
        </p:nvSpPr>
        <p:spPr bwMode="auto">
          <a:xfrm flipH="1" flipV="1">
            <a:off x="4191000" y="1752600"/>
            <a:ext cx="762000" cy="1066800"/>
          </a:xfrm>
          <a:prstGeom prst="line">
            <a:avLst/>
          </a:prstGeom>
          <a:noFill/>
          <a:ln w="25400">
            <a:solidFill>
              <a:schemeClr val="tx1"/>
            </a:solidFill>
            <a:miter lim="800000"/>
            <a:headEnd/>
            <a:tailEnd type="triangle" w="med" len="med"/>
          </a:ln>
          <a:effectLst/>
        </p:spPr>
        <p:txBody>
          <a:bodyPr wrap="none"/>
          <a:lstStyle/>
          <a:p>
            <a:endParaRPr lang="en-US"/>
          </a:p>
        </p:txBody>
      </p:sp>
      <p:sp>
        <p:nvSpPr>
          <p:cNvPr id="186379" name="Line 11"/>
          <p:cNvSpPr>
            <a:spLocks noChangeShapeType="1"/>
          </p:cNvSpPr>
          <p:nvPr/>
        </p:nvSpPr>
        <p:spPr bwMode="auto">
          <a:xfrm flipH="1" flipV="1">
            <a:off x="3886200" y="1676400"/>
            <a:ext cx="1066800" cy="2133600"/>
          </a:xfrm>
          <a:prstGeom prst="line">
            <a:avLst/>
          </a:prstGeom>
          <a:noFill/>
          <a:ln w="25400">
            <a:solidFill>
              <a:srgbClr val="FF0000"/>
            </a:solidFill>
            <a:miter lim="800000"/>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5800" y="152400"/>
            <a:ext cx="8077200" cy="762000"/>
          </a:xfrm>
        </p:spPr>
        <p:txBody>
          <a:bodyPr/>
          <a:lstStyle/>
          <a:p>
            <a:pPr algn="ctr"/>
            <a:r>
              <a:rPr lang="en-US"/>
              <a:t>Resonance Signal in p+p collisions</a:t>
            </a:r>
          </a:p>
        </p:txBody>
      </p:sp>
      <p:sp>
        <p:nvSpPr>
          <p:cNvPr id="187395" name="Text Box 3"/>
          <p:cNvSpPr txBox="1">
            <a:spLocks noChangeArrowheads="1"/>
          </p:cNvSpPr>
          <p:nvPr/>
        </p:nvSpPr>
        <p:spPr bwMode="auto">
          <a:xfrm>
            <a:off x="974725" y="1489075"/>
            <a:ext cx="184150" cy="457200"/>
          </a:xfrm>
          <a:prstGeom prst="rect">
            <a:avLst/>
          </a:prstGeom>
          <a:noFill/>
          <a:ln w="9525">
            <a:noFill/>
            <a:miter lim="800000"/>
            <a:headEnd/>
            <a:tailEnd/>
          </a:ln>
          <a:effectLst/>
        </p:spPr>
        <p:txBody>
          <a:bodyPr wrap="none">
            <a:spAutoFit/>
          </a:bodyPr>
          <a:lstStyle/>
          <a:p>
            <a:endParaRPr lang="en-US" b="1"/>
          </a:p>
        </p:txBody>
      </p:sp>
      <p:pic>
        <p:nvPicPr>
          <p:cNvPr id="187396" name="Picture 4" descr="sigma_pp_win"/>
          <p:cNvPicPr>
            <a:picLocks noChangeAspect="1" noChangeArrowheads="1"/>
          </p:cNvPicPr>
          <p:nvPr/>
        </p:nvPicPr>
        <p:blipFill>
          <a:blip r:embed="rId2"/>
          <a:srcRect l="3175" r="7936"/>
          <a:stretch>
            <a:fillRect/>
          </a:stretch>
        </p:blipFill>
        <p:spPr bwMode="auto">
          <a:xfrm>
            <a:off x="457200" y="3581400"/>
            <a:ext cx="4267200" cy="2997200"/>
          </a:xfrm>
          <a:prstGeom prst="rect">
            <a:avLst/>
          </a:prstGeom>
          <a:noFill/>
        </p:spPr>
      </p:pic>
      <p:grpSp>
        <p:nvGrpSpPr>
          <p:cNvPr id="2" name="Group 5"/>
          <p:cNvGrpSpPr>
            <a:grpSpLocks/>
          </p:cNvGrpSpPr>
          <p:nvPr/>
        </p:nvGrpSpPr>
        <p:grpSpPr bwMode="auto">
          <a:xfrm>
            <a:off x="1066800" y="1143000"/>
            <a:ext cx="3505200" cy="2514600"/>
            <a:chOff x="716" y="630"/>
            <a:chExt cx="4327" cy="3060"/>
          </a:xfrm>
        </p:grpSpPr>
        <p:pic>
          <p:nvPicPr>
            <p:cNvPr id="187398" name="Picture 6" descr="pp"/>
            <p:cNvPicPr>
              <a:picLocks noChangeAspect="1" noChangeArrowheads="1"/>
            </p:cNvPicPr>
            <p:nvPr/>
          </p:nvPicPr>
          <p:blipFill>
            <a:blip r:embed="rId3"/>
            <a:srcRect/>
            <a:stretch>
              <a:fillRect/>
            </a:stretch>
          </p:blipFill>
          <p:spPr bwMode="auto">
            <a:xfrm>
              <a:off x="716" y="630"/>
              <a:ext cx="4327" cy="3060"/>
            </a:xfrm>
            <a:prstGeom prst="rect">
              <a:avLst/>
            </a:prstGeom>
            <a:noFill/>
          </p:spPr>
        </p:pic>
        <p:sp>
          <p:nvSpPr>
            <p:cNvPr id="187399" name="Rectangle 7"/>
            <p:cNvSpPr>
              <a:spLocks noChangeArrowheads="1"/>
            </p:cNvSpPr>
            <p:nvPr/>
          </p:nvSpPr>
          <p:spPr bwMode="auto">
            <a:xfrm>
              <a:off x="2976" y="912"/>
              <a:ext cx="1920" cy="1104"/>
            </a:xfrm>
            <a:prstGeom prst="rect">
              <a:avLst/>
            </a:prstGeom>
            <a:solidFill>
              <a:schemeClr val="bg1"/>
            </a:solidFill>
            <a:ln w="9525">
              <a:noFill/>
              <a:miter lim="800000"/>
              <a:headEnd/>
              <a:tailEnd/>
            </a:ln>
            <a:effectLst/>
          </p:spPr>
          <p:txBody>
            <a:bodyPr wrap="none" anchor="ctr"/>
            <a:lstStyle/>
            <a:p>
              <a:endParaRPr lang="en-US"/>
            </a:p>
          </p:txBody>
        </p:sp>
      </p:grpSp>
      <p:sp>
        <p:nvSpPr>
          <p:cNvPr id="187400" name="Text Box 8"/>
          <p:cNvSpPr txBox="1">
            <a:spLocks noChangeArrowheads="1"/>
          </p:cNvSpPr>
          <p:nvPr/>
        </p:nvSpPr>
        <p:spPr bwMode="auto">
          <a:xfrm>
            <a:off x="2927350" y="1203325"/>
            <a:ext cx="1644650" cy="304800"/>
          </a:xfrm>
          <a:prstGeom prst="rect">
            <a:avLst/>
          </a:prstGeom>
          <a:noFill/>
          <a:ln w="9525">
            <a:noFill/>
            <a:miter lim="800000"/>
            <a:headEnd/>
            <a:tailEnd/>
          </a:ln>
          <a:effectLst/>
        </p:spPr>
        <p:txBody>
          <a:bodyPr>
            <a:spAutoFit/>
          </a:bodyPr>
          <a:lstStyle/>
          <a:p>
            <a:pPr eaLnBrk="0" hangingPunct="0">
              <a:spcBef>
                <a:spcPct val="50000"/>
              </a:spcBef>
            </a:pPr>
            <a:r>
              <a:rPr lang="en-US" sz="1400" dirty="0">
                <a:solidFill>
                  <a:srgbClr val="FF0000"/>
                </a:solidFill>
                <a:latin typeface="Arial Rounded MT Bold" pitchFamily="34" charset="0"/>
              </a:rPr>
              <a:t>STAR Preliminary</a:t>
            </a:r>
          </a:p>
        </p:txBody>
      </p:sp>
      <p:sp>
        <p:nvSpPr>
          <p:cNvPr id="187401" name="Text Box 9"/>
          <p:cNvSpPr txBox="1">
            <a:spLocks noChangeArrowheads="1"/>
          </p:cNvSpPr>
          <p:nvPr/>
        </p:nvSpPr>
        <p:spPr bwMode="auto">
          <a:xfrm>
            <a:off x="1423988" y="3132138"/>
            <a:ext cx="2217737" cy="274637"/>
          </a:xfrm>
          <a:prstGeom prst="rect">
            <a:avLst/>
          </a:prstGeom>
          <a:noFill/>
          <a:ln w="9525">
            <a:noFill/>
            <a:miter lim="800000"/>
            <a:headEnd/>
            <a:tailEnd/>
          </a:ln>
          <a:effectLst/>
        </p:spPr>
        <p:txBody>
          <a:bodyPr>
            <a:spAutoFit/>
          </a:bodyPr>
          <a:lstStyle/>
          <a:p>
            <a:pPr eaLnBrk="0" hangingPunct="0">
              <a:spcBef>
                <a:spcPct val="50000"/>
              </a:spcBef>
            </a:pPr>
            <a:r>
              <a:rPr lang="en-US" sz="1200">
                <a:solidFill>
                  <a:srgbClr val="000099"/>
                </a:solidFill>
                <a:latin typeface="Arial Rounded MT Bold" pitchFamily="34" charset="0"/>
              </a:rPr>
              <a:t>Statistical error only</a:t>
            </a:r>
          </a:p>
        </p:txBody>
      </p:sp>
      <p:sp>
        <p:nvSpPr>
          <p:cNvPr id="187402" name="Text Box 10"/>
          <p:cNvSpPr txBox="1">
            <a:spLocks noChangeArrowheads="1"/>
          </p:cNvSpPr>
          <p:nvPr/>
        </p:nvSpPr>
        <p:spPr bwMode="auto">
          <a:xfrm>
            <a:off x="3124200" y="1828800"/>
            <a:ext cx="1066800" cy="450829"/>
          </a:xfrm>
          <a:prstGeom prst="rect">
            <a:avLst/>
          </a:prstGeom>
          <a:solidFill>
            <a:srgbClr val="FFFF99"/>
          </a:solidFill>
          <a:ln w="9525">
            <a:solidFill>
              <a:srgbClr val="FF6600"/>
            </a:solidFill>
            <a:miter lim="800000"/>
            <a:headEnd/>
            <a:tailEnd/>
          </a:ln>
          <a:effectLst/>
        </p:spPr>
        <p:txBody>
          <a:bodyPr>
            <a:spAutoFit/>
          </a:bodyPr>
          <a:lstStyle/>
          <a:p>
            <a:pPr eaLnBrk="0" hangingPunct="0"/>
            <a:r>
              <a:rPr lang="en-US" sz="2000" b="1" dirty="0">
                <a:sym typeface="Symbol" pitchFamily="18" charset="2"/>
              </a:rPr>
              <a:t> </a:t>
            </a:r>
            <a:r>
              <a:rPr lang="en-US" sz="2000" b="1" dirty="0"/>
              <a:t>K(892)</a:t>
            </a:r>
            <a:endParaRPr lang="en-US" sz="1400" dirty="0"/>
          </a:p>
        </p:txBody>
      </p:sp>
      <p:sp>
        <p:nvSpPr>
          <p:cNvPr id="187403" name="Text Box 11"/>
          <p:cNvSpPr txBox="1">
            <a:spLocks noChangeArrowheads="1"/>
          </p:cNvSpPr>
          <p:nvPr/>
        </p:nvSpPr>
        <p:spPr bwMode="auto">
          <a:xfrm>
            <a:off x="2286000" y="4241800"/>
            <a:ext cx="1181100" cy="450251"/>
          </a:xfrm>
          <a:prstGeom prst="rect">
            <a:avLst/>
          </a:prstGeom>
          <a:solidFill>
            <a:srgbClr val="FFFF99"/>
          </a:solidFill>
          <a:ln w="9525">
            <a:solidFill>
              <a:srgbClr val="FF6600"/>
            </a:solidFill>
            <a:miter lim="800000"/>
            <a:headEnd/>
            <a:tailEnd/>
          </a:ln>
          <a:effectLst/>
        </p:spPr>
        <p:txBody>
          <a:bodyPr>
            <a:spAutoFit/>
          </a:bodyPr>
          <a:lstStyle/>
          <a:p>
            <a:pPr eaLnBrk="0" hangingPunct="0"/>
            <a:r>
              <a:rPr lang="en-US" sz="2000" b="1" dirty="0">
                <a:sym typeface="Symbol" pitchFamily="18" charset="2"/>
              </a:rPr>
              <a:t> (1385)</a:t>
            </a:r>
            <a:endParaRPr lang="en-US" sz="2000" b="1" dirty="0"/>
          </a:p>
        </p:txBody>
      </p:sp>
      <p:sp>
        <p:nvSpPr>
          <p:cNvPr id="187404" name="Text Box 12"/>
          <p:cNvSpPr txBox="1">
            <a:spLocks noChangeArrowheads="1"/>
          </p:cNvSpPr>
          <p:nvPr/>
        </p:nvSpPr>
        <p:spPr bwMode="auto">
          <a:xfrm>
            <a:off x="1371600" y="4038600"/>
            <a:ext cx="381000" cy="450251"/>
          </a:xfrm>
          <a:prstGeom prst="rect">
            <a:avLst/>
          </a:prstGeom>
          <a:solidFill>
            <a:srgbClr val="FFFF99"/>
          </a:solidFill>
          <a:ln w="9525">
            <a:solidFill>
              <a:srgbClr val="FF6600"/>
            </a:solidFill>
            <a:miter lim="800000"/>
            <a:headEnd/>
            <a:tailEnd/>
          </a:ln>
          <a:effectLst/>
        </p:spPr>
        <p:txBody>
          <a:bodyPr>
            <a:spAutoFit/>
          </a:bodyPr>
          <a:lstStyle/>
          <a:p>
            <a:pPr eaLnBrk="0" hangingPunct="0"/>
            <a:r>
              <a:rPr lang="en-US" sz="2000" b="1" dirty="0">
                <a:sym typeface="Symbol" pitchFamily="18" charset="2"/>
              </a:rPr>
              <a:t></a:t>
            </a:r>
            <a:endParaRPr lang="en-US" sz="1400" dirty="0"/>
          </a:p>
        </p:txBody>
      </p:sp>
      <p:sp>
        <p:nvSpPr>
          <p:cNvPr id="187405" name="Text Box 13"/>
          <p:cNvSpPr txBox="1">
            <a:spLocks noChangeArrowheads="1"/>
          </p:cNvSpPr>
          <p:nvPr/>
        </p:nvSpPr>
        <p:spPr bwMode="auto">
          <a:xfrm>
            <a:off x="2667000" y="3886200"/>
            <a:ext cx="1905000" cy="366713"/>
          </a:xfrm>
          <a:prstGeom prst="rect">
            <a:avLst/>
          </a:prstGeom>
          <a:noFill/>
          <a:ln w="9525">
            <a:noFill/>
            <a:miter lim="800000"/>
            <a:headEnd/>
            <a:tailEnd/>
          </a:ln>
          <a:effectLst/>
        </p:spPr>
        <p:txBody>
          <a:bodyPr wrap="none">
            <a:spAutoFit/>
          </a:bodyPr>
          <a:lstStyle/>
          <a:p>
            <a:pPr algn="ctr" eaLnBrk="0" hangingPunct="0"/>
            <a:r>
              <a:rPr lang="en-US" sz="1800">
                <a:solidFill>
                  <a:srgbClr val="FF0000"/>
                </a:solidFill>
              </a:rPr>
              <a:t>STAR Preliminary</a:t>
            </a:r>
          </a:p>
        </p:txBody>
      </p:sp>
      <p:pic>
        <p:nvPicPr>
          <p:cNvPr id="187406" name="Picture 14" descr="image002"/>
          <p:cNvPicPr>
            <a:picLocks noChangeAspect="1" noChangeArrowheads="1"/>
          </p:cNvPicPr>
          <p:nvPr/>
        </p:nvPicPr>
        <p:blipFill>
          <a:blip r:embed="rId4"/>
          <a:srcRect l="2740" t="9390" r="9589" b="4532"/>
          <a:stretch>
            <a:fillRect/>
          </a:stretch>
        </p:blipFill>
        <p:spPr bwMode="auto">
          <a:xfrm>
            <a:off x="5334000" y="1143000"/>
            <a:ext cx="2895600" cy="2590800"/>
          </a:xfrm>
          <a:prstGeom prst="rect">
            <a:avLst/>
          </a:prstGeom>
          <a:noFill/>
        </p:spPr>
      </p:pic>
      <p:sp>
        <p:nvSpPr>
          <p:cNvPr id="187407" name="Rectangle 15"/>
          <p:cNvSpPr>
            <a:spLocks noChangeArrowheads="1"/>
          </p:cNvSpPr>
          <p:nvPr/>
        </p:nvSpPr>
        <p:spPr bwMode="auto">
          <a:xfrm>
            <a:off x="7239000" y="1143000"/>
            <a:ext cx="1066800" cy="1009650"/>
          </a:xfrm>
          <a:prstGeom prst="rect">
            <a:avLst/>
          </a:prstGeom>
          <a:solidFill>
            <a:schemeClr val="bg1"/>
          </a:solidFill>
          <a:ln w="9525">
            <a:noFill/>
            <a:miter lim="800000"/>
            <a:headEnd/>
            <a:tailEnd/>
          </a:ln>
          <a:effectLst/>
        </p:spPr>
        <p:txBody>
          <a:bodyPr wrap="none" anchor="ctr"/>
          <a:lstStyle/>
          <a:p>
            <a:endParaRPr lang="en-US"/>
          </a:p>
        </p:txBody>
      </p:sp>
      <p:sp>
        <p:nvSpPr>
          <p:cNvPr id="187408" name="Text Box 16"/>
          <p:cNvSpPr txBox="1">
            <a:spLocks noChangeArrowheads="1"/>
          </p:cNvSpPr>
          <p:nvPr/>
        </p:nvSpPr>
        <p:spPr bwMode="auto">
          <a:xfrm>
            <a:off x="6629400" y="1219200"/>
            <a:ext cx="1447800" cy="274638"/>
          </a:xfrm>
          <a:prstGeom prst="rect">
            <a:avLst/>
          </a:prstGeom>
          <a:noFill/>
          <a:ln w="9525">
            <a:noFill/>
            <a:miter lim="800000"/>
            <a:headEnd/>
            <a:tailEnd/>
          </a:ln>
          <a:effectLst/>
        </p:spPr>
        <p:txBody>
          <a:bodyPr>
            <a:spAutoFit/>
          </a:bodyPr>
          <a:lstStyle/>
          <a:p>
            <a:pPr eaLnBrk="0" hangingPunct="0">
              <a:spcBef>
                <a:spcPct val="50000"/>
              </a:spcBef>
            </a:pPr>
            <a:r>
              <a:rPr lang="en-US" sz="1200">
                <a:solidFill>
                  <a:srgbClr val="FF0000"/>
                </a:solidFill>
                <a:latin typeface="Comic Sans MS" pitchFamily="66" charset="0"/>
              </a:rPr>
              <a:t>STAR Preliminary</a:t>
            </a:r>
          </a:p>
        </p:txBody>
      </p:sp>
      <p:sp>
        <p:nvSpPr>
          <p:cNvPr id="187409" name="Text Box 17"/>
          <p:cNvSpPr txBox="1">
            <a:spLocks noChangeArrowheads="1"/>
          </p:cNvSpPr>
          <p:nvPr/>
        </p:nvSpPr>
        <p:spPr bwMode="auto">
          <a:xfrm>
            <a:off x="6400800" y="2057400"/>
            <a:ext cx="949325" cy="420308"/>
          </a:xfrm>
          <a:prstGeom prst="rect">
            <a:avLst/>
          </a:prstGeom>
          <a:noFill/>
          <a:ln w="9525">
            <a:noFill/>
            <a:miter lim="800000"/>
            <a:headEnd/>
            <a:tailEnd/>
          </a:ln>
          <a:effectLst/>
        </p:spPr>
        <p:txBody>
          <a:bodyPr>
            <a:spAutoFit/>
          </a:bodyPr>
          <a:lstStyle/>
          <a:p>
            <a:pPr eaLnBrk="0" hangingPunct="0"/>
            <a:r>
              <a:rPr lang="el-GR" sz="1800" dirty="0">
                <a:latin typeface="Comic Sans MS" pitchFamily="66" charset="0"/>
              </a:rPr>
              <a:t>Φ</a:t>
            </a:r>
            <a:r>
              <a:rPr lang="en-US" sz="1600" b="1" dirty="0">
                <a:sym typeface="Symbol" pitchFamily="18" charset="2"/>
              </a:rPr>
              <a:t></a:t>
            </a:r>
            <a:r>
              <a:rPr lang="en-US" sz="1600" dirty="0">
                <a:latin typeface="Comic Sans MS" pitchFamily="66" charset="0"/>
                <a:sym typeface="Symbol" pitchFamily="18" charset="2"/>
              </a:rPr>
              <a:t>K</a:t>
            </a:r>
            <a:r>
              <a:rPr lang="en-US" sz="1600" b="1" baseline="30000" dirty="0">
                <a:latin typeface="Comic Sans MS" pitchFamily="66" charset="0"/>
                <a:sym typeface="Symbol" pitchFamily="18" charset="2"/>
              </a:rPr>
              <a:t>+</a:t>
            </a:r>
            <a:r>
              <a:rPr lang="en-US" sz="1600" dirty="0">
                <a:latin typeface="Comic Sans MS" pitchFamily="66" charset="0"/>
                <a:sym typeface="Symbol" pitchFamily="18" charset="2"/>
              </a:rPr>
              <a:t>K</a:t>
            </a:r>
            <a:r>
              <a:rPr lang="en-US" sz="1600" b="1" baseline="30000" dirty="0">
                <a:latin typeface="Comic Sans MS" pitchFamily="66" charset="0"/>
                <a:sym typeface="Symbol" pitchFamily="18" charset="2"/>
              </a:rPr>
              <a:t>-</a:t>
            </a:r>
            <a:endParaRPr lang="en-US" sz="1600" b="1" dirty="0">
              <a:sym typeface="Symbol" pitchFamily="18" charset="2"/>
            </a:endParaRPr>
          </a:p>
        </p:txBody>
      </p:sp>
      <p:sp>
        <p:nvSpPr>
          <p:cNvPr id="187410" name="Text Box 18"/>
          <p:cNvSpPr txBox="1">
            <a:spLocks noChangeArrowheads="1"/>
          </p:cNvSpPr>
          <p:nvPr/>
        </p:nvSpPr>
        <p:spPr bwMode="auto">
          <a:xfrm>
            <a:off x="6629400" y="1447800"/>
            <a:ext cx="1447800" cy="581025"/>
          </a:xfrm>
          <a:prstGeom prst="rect">
            <a:avLst/>
          </a:prstGeom>
          <a:noFill/>
          <a:ln w="9525">
            <a:noFill/>
            <a:miter lim="800000"/>
            <a:headEnd/>
            <a:tailEnd/>
          </a:ln>
          <a:effectLst/>
        </p:spPr>
        <p:txBody>
          <a:bodyPr>
            <a:spAutoFit/>
          </a:bodyPr>
          <a:lstStyle/>
          <a:p>
            <a:pPr algn="ctr" eaLnBrk="0" hangingPunct="0"/>
            <a:endParaRPr lang="en-US" sz="1600">
              <a:solidFill>
                <a:srgbClr val="333399"/>
              </a:solidFill>
              <a:latin typeface="Comic Sans MS" pitchFamily="66" charset="0"/>
            </a:endParaRPr>
          </a:p>
          <a:p>
            <a:pPr algn="ctr" eaLnBrk="0" hangingPunct="0"/>
            <a:r>
              <a:rPr lang="en-US" sz="1600">
                <a:solidFill>
                  <a:srgbClr val="333399"/>
                </a:solidFill>
                <a:latin typeface="Comic Sans MS" pitchFamily="66" charset="0"/>
              </a:rPr>
              <a:t>p+p</a:t>
            </a:r>
          </a:p>
        </p:txBody>
      </p:sp>
      <p:grpSp>
        <p:nvGrpSpPr>
          <p:cNvPr id="3" name="Group 19"/>
          <p:cNvGrpSpPr>
            <a:grpSpLocks/>
          </p:cNvGrpSpPr>
          <p:nvPr/>
        </p:nvGrpSpPr>
        <p:grpSpPr bwMode="auto">
          <a:xfrm>
            <a:off x="5257800" y="3886200"/>
            <a:ext cx="3200400" cy="2593975"/>
            <a:chOff x="3264" y="2353"/>
            <a:chExt cx="2400" cy="2003"/>
          </a:xfrm>
        </p:grpSpPr>
        <p:pic>
          <p:nvPicPr>
            <p:cNvPr id="187412" name="Picture 20" descr="dta_ppmin_pt0"/>
            <p:cNvPicPr>
              <a:picLocks noChangeAspect="1" noChangeArrowheads="1"/>
            </p:cNvPicPr>
            <p:nvPr/>
          </p:nvPicPr>
          <p:blipFill>
            <a:blip r:embed="rId5"/>
            <a:srcRect l="2481" t="7695" r="9457"/>
            <a:stretch>
              <a:fillRect/>
            </a:stretch>
          </p:blipFill>
          <p:spPr bwMode="auto">
            <a:xfrm>
              <a:off x="3264" y="2359"/>
              <a:ext cx="2256" cy="1788"/>
            </a:xfrm>
            <a:prstGeom prst="rect">
              <a:avLst/>
            </a:prstGeom>
            <a:noFill/>
          </p:spPr>
        </p:pic>
        <p:sp>
          <p:nvSpPr>
            <p:cNvPr id="187413" name="Rectangle 21"/>
            <p:cNvSpPr>
              <a:spLocks noChangeArrowheads="1"/>
            </p:cNvSpPr>
            <p:nvPr/>
          </p:nvSpPr>
          <p:spPr bwMode="auto">
            <a:xfrm>
              <a:off x="4848" y="4051"/>
              <a:ext cx="720" cy="96"/>
            </a:xfrm>
            <a:prstGeom prst="rect">
              <a:avLst/>
            </a:prstGeom>
            <a:solidFill>
              <a:schemeClr val="bg1"/>
            </a:solidFill>
            <a:ln w="9525">
              <a:noFill/>
              <a:miter lim="800000"/>
              <a:headEnd/>
              <a:tailEnd/>
            </a:ln>
            <a:effectLst/>
          </p:spPr>
          <p:txBody>
            <a:bodyPr wrap="none" anchor="ctr"/>
            <a:lstStyle/>
            <a:p>
              <a:endParaRPr lang="en-US"/>
            </a:p>
          </p:txBody>
        </p:sp>
        <p:sp>
          <p:nvSpPr>
            <p:cNvPr id="187414" name="Rectangle 22"/>
            <p:cNvSpPr>
              <a:spLocks noChangeArrowheads="1"/>
            </p:cNvSpPr>
            <p:nvPr/>
          </p:nvSpPr>
          <p:spPr bwMode="auto">
            <a:xfrm>
              <a:off x="4752" y="2353"/>
              <a:ext cx="816" cy="642"/>
            </a:xfrm>
            <a:prstGeom prst="rect">
              <a:avLst/>
            </a:prstGeom>
            <a:solidFill>
              <a:schemeClr val="bg1"/>
            </a:solidFill>
            <a:ln w="9525">
              <a:noFill/>
              <a:miter lim="800000"/>
              <a:headEnd/>
              <a:tailEnd/>
            </a:ln>
            <a:effectLst/>
          </p:spPr>
          <p:txBody>
            <a:bodyPr wrap="none" anchor="ctr"/>
            <a:lstStyle/>
            <a:p>
              <a:endParaRPr lang="en-US" dirty="0"/>
            </a:p>
          </p:txBody>
        </p:sp>
        <p:sp>
          <p:nvSpPr>
            <p:cNvPr id="187415" name="Text Box 23"/>
            <p:cNvSpPr txBox="1">
              <a:spLocks noChangeArrowheads="1"/>
            </p:cNvSpPr>
            <p:nvPr/>
          </p:nvSpPr>
          <p:spPr bwMode="auto">
            <a:xfrm>
              <a:off x="4320" y="2515"/>
              <a:ext cx="912" cy="353"/>
            </a:xfrm>
            <a:prstGeom prst="rect">
              <a:avLst/>
            </a:prstGeom>
            <a:noFill/>
            <a:ln w="9525">
              <a:noFill/>
              <a:miter lim="800000"/>
              <a:headEnd/>
              <a:tailEnd/>
            </a:ln>
            <a:effectLst/>
          </p:spPr>
          <p:txBody>
            <a:bodyPr>
              <a:spAutoFit/>
            </a:bodyPr>
            <a:lstStyle/>
            <a:p>
              <a:pPr eaLnBrk="0" hangingPunct="0">
                <a:spcBef>
                  <a:spcPct val="50000"/>
                </a:spcBef>
              </a:pPr>
              <a:r>
                <a:rPr lang="en-US" sz="1200">
                  <a:solidFill>
                    <a:srgbClr val="FF0000"/>
                  </a:solidFill>
                  <a:latin typeface="Comic Sans MS" pitchFamily="66" charset="0"/>
                </a:rPr>
                <a:t>STAR Preliminary</a:t>
              </a:r>
            </a:p>
          </p:txBody>
        </p:sp>
        <p:sp>
          <p:nvSpPr>
            <p:cNvPr id="187416" name="Text Box 24"/>
            <p:cNvSpPr txBox="1">
              <a:spLocks noChangeArrowheads="1"/>
            </p:cNvSpPr>
            <p:nvPr/>
          </p:nvSpPr>
          <p:spPr bwMode="auto">
            <a:xfrm>
              <a:off x="4320" y="2707"/>
              <a:ext cx="912" cy="449"/>
            </a:xfrm>
            <a:prstGeom prst="rect">
              <a:avLst/>
            </a:prstGeom>
            <a:noFill/>
            <a:ln w="9525">
              <a:noFill/>
              <a:miter lim="800000"/>
              <a:headEnd/>
              <a:tailEnd/>
            </a:ln>
            <a:effectLst/>
          </p:spPr>
          <p:txBody>
            <a:bodyPr>
              <a:spAutoFit/>
            </a:bodyPr>
            <a:lstStyle/>
            <a:p>
              <a:pPr algn="ctr" eaLnBrk="0" hangingPunct="0"/>
              <a:r>
                <a:rPr lang="en-US" sz="1600">
                  <a:solidFill>
                    <a:srgbClr val="333399"/>
                  </a:solidFill>
                  <a:latin typeface="Comic Sans MS" pitchFamily="66" charset="0"/>
                </a:rPr>
                <a:t> </a:t>
              </a:r>
            </a:p>
            <a:p>
              <a:pPr algn="ctr" eaLnBrk="0" hangingPunct="0"/>
              <a:r>
                <a:rPr lang="en-US" sz="1600">
                  <a:solidFill>
                    <a:srgbClr val="333399"/>
                  </a:solidFill>
                  <a:latin typeface="Comic Sans MS" pitchFamily="66" charset="0"/>
                </a:rPr>
                <a:t>p+p</a:t>
              </a:r>
            </a:p>
          </p:txBody>
        </p:sp>
        <p:sp>
          <p:nvSpPr>
            <p:cNvPr id="187417" name="Text Box 25"/>
            <p:cNvSpPr txBox="1">
              <a:spLocks noChangeArrowheads="1"/>
            </p:cNvSpPr>
            <p:nvPr/>
          </p:nvSpPr>
          <p:spPr bwMode="auto">
            <a:xfrm>
              <a:off x="3946" y="2610"/>
              <a:ext cx="386" cy="296"/>
            </a:xfrm>
            <a:prstGeom prst="rect">
              <a:avLst/>
            </a:prstGeom>
            <a:noFill/>
            <a:ln w="9525">
              <a:noFill/>
              <a:miter lim="800000"/>
              <a:headEnd/>
              <a:tailEnd/>
            </a:ln>
            <a:effectLst/>
          </p:spPr>
          <p:txBody>
            <a:bodyPr wrap="none">
              <a:spAutoFit/>
            </a:bodyPr>
            <a:lstStyle/>
            <a:p>
              <a:pPr eaLnBrk="0" hangingPunct="0"/>
              <a:r>
                <a:rPr lang="el-GR" sz="1600" dirty="0">
                  <a:latin typeface="Comic Sans MS" pitchFamily="66" charset="0"/>
                </a:rPr>
                <a:t>Δ</a:t>
              </a:r>
              <a:r>
                <a:rPr lang="en-US" sz="1600" b="1" baseline="30000" dirty="0">
                  <a:latin typeface="Comic Sans MS" pitchFamily="66" charset="0"/>
                </a:rPr>
                <a:t>++</a:t>
              </a:r>
              <a:endParaRPr lang="el-GR" sz="1600" b="1" dirty="0">
                <a:latin typeface="Comic Sans MS" pitchFamily="66" charset="0"/>
              </a:endParaRPr>
            </a:p>
          </p:txBody>
        </p:sp>
        <p:sp>
          <p:nvSpPr>
            <p:cNvPr id="187418" name="Text Box 26"/>
            <p:cNvSpPr txBox="1">
              <a:spLocks noChangeArrowheads="1"/>
            </p:cNvSpPr>
            <p:nvPr/>
          </p:nvSpPr>
          <p:spPr bwMode="auto">
            <a:xfrm>
              <a:off x="4416" y="4003"/>
              <a:ext cx="1248" cy="353"/>
            </a:xfrm>
            <a:prstGeom prst="rect">
              <a:avLst/>
            </a:prstGeom>
            <a:noFill/>
            <a:ln w="9525">
              <a:noFill/>
              <a:miter lim="800000"/>
              <a:headEnd/>
              <a:tailEnd/>
            </a:ln>
            <a:effectLst/>
          </p:spPr>
          <p:txBody>
            <a:bodyPr>
              <a:spAutoFit/>
            </a:bodyPr>
            <a:lstStyle/>
            <a:p>
              <a:pPr eaLnBrk="0" hangingPunct="0"/>
              <a:r>
                <a:rPr lang="en-US" sz="1200">
                  <a:latin typeface="Tahoma" pitchFamily="34" charset="0"/>
                </a:rPr>
                <a:t>Invariant Mass (GeV/c</a:t>
              </a:r>
              <a:r>
                <a:rPr lang="en-US" sz="1200" baseline="30000">
                  <a:latin typeface="Tahoma" pitchFamily="34" charset="0"/>
                </a:rPr>
                <a:t>2</a:t>
              </a:r>
              <a:r>
                <a:rPr lang="en-US" sz="1200">
                  <a:latin typeface="Tahoma" pitchFamily="34" charset="0"/>
                </a:rPr>
                <a:t>)</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457200" y="1143000"/>
            <a:ext cx="7772400" cy="4114800"/>
          </a:xfrm>
        </p:spPr>
        <p:txBody>
          <a:bodyPr/>
          <a:lstStyle/>
          <a:p>
            <a:pPr>
              <a:lnSpc>
                <a:spcPct val="90000"/>
              </a:lnSpc>
            </a:pPr>
            <a:r>
              <a:rPr lang="en-GB" sz="2000" dirty="0"/>
              <a:t>It is more usual to think of coupling strength rather than charge</a:t>
            </a:r>
          </a:p>
          <a:p>
            <a:pPr lvl="1">
              <a:lnSpc>
                <a:spcPct val="90000"/>
              </a:lnSpc>
              <a:buFont typeface="Wingdings" pitchFamily="2" charset="2"/>
              <a:buNone/>
            </a:pPr>
            <a:r>
              <a:rPr lang="en-GB" sz="2000" dirty="0"/>
              <a:t>and the momentum transfer squared rather than distance.</a:t>
            </a:r>
          </a:p>
          <a:p>
            <a:pPr lvl="1">
              <a:lnSpc>
                <a:spcPct val="90000"/>
              </a:lnSpc>
            </a:pPr>
            <a:endParaRPr lang="en-GB" sz="2000" dirty="0"/>
          </a:p>
          <a:p>
            <a:pPr lvl="1">
              <a:lnSpc>
                <a:spcPct val="90000"/>
              </a:lnSpc>
            </a:pPr>
            <a:endParaRPr lang="en-GB" sz="2000" dirty="0"/>
          </a:p>
          <a:p>
            <a:pPr>
              <a:lnSpc>
                <a:spcPct val="90000"/>
              </a:lnSpc>
            </a:pPr>
            <a:r>
              <a:rPr lang="en-GB" sz="2000" dirty="0"/>
              <a:t>In both QED and QCD the coupling strength depends on distance.</a:t>
            </a:r>
          </a:p>
          <a:p>
            <a:pPr lvl="1">
              <a:lnSpc>
                <a:spcPct val="90000"/>
              </a:lnSpc>
            </a:pPr>
            <a:r>
              <a:rPr lang="en-GB" sz="2000" dirty="0"/>
              <a:t>In QED the coupling strength is given by:</a:t>
            </a:r>
          </a:p>
          <a:p>
            <a:pPr lvl="1">
              <a:lnSpc>
                <a:spcPct val="90000"/>
              </a:lnSpc>
            </a:pPr>
            <a:endParaRPr lang="en-GB" sz="2000" dirty="0"/>
          </a:p>
          <a:p>
            <a:pPr lvl="1">
              <a:lnSpc>
                <a:spcPct val="90000"/>
              </a:lnSpc>
            </a:pPr>
            <a:endParaRPr lang="en-GB" sz="2000" dirty="0"/>
          </a:p>
          <a:p>
            <a:pPr lvl="1">
              <a:lnSpc>
                <a:spcPct val="90000"/>
              </a:lnSpc>
              <a:buFont typeface="Wingdings" pitchFamily="2" charset="2"/>
              <a:buNone/>
            </a:pPr>
            <a:r>
              <a:rPr lang="en-GB" sz="2000" dirty="0"/>
              <a:t> </a:t>
            </a:r>
          </a:p>
          <a:p>
            <a:pPr lvl="1">
              <a:lnSpc>
                <a:spcPct val="90000"/>
              </a:lnSpc>
              <a:buFont typeface="Wingdings" pitchFamily="2" charset="2"/>
              <a:buNone/>
            </a:pPr>
            <a:r>
              <a:rPr lang="en-GB" sz="2000" dirty="0"/>
              <a:t>   where </a:t>
            </a:r>
            <a:r>
              <a:rPr lang="en-GB" sz="2000" dirty="0">
                <a:latin typeface="Symbol" pitchFamily="18" charset="2"/>
              </a:rPr>
              <a:t>a</a:t>
            </a:r>
            <a:r>
              <a:rPr lang="en-GB" sz="2000" dirty="0"/>
              <a:t> = </a:t>
            </a:r>
            <a:r>
              <a:rPr lang="en-GB" sz="2000" dirty="0">
                <a:latin typeface="Symbol" pitchFamily="18" charset="2"/>
              </a:rPr>
              <a:t>a</a:t>
            </a:r>
            <a:r>
              <a:rPr lang="en-GB" sz="2000" dirty="0">
                <a:latin typeface="Times" charset="0"/>
              </a:rPr>
              <a:t>(</a:t>
            </a:r>
            <a:r>
              <a:rPr lang="en-GB" sz="2000" i="1" dirty="0">
                <a:latin typeface="Times" charset="0"/>
              </a:rPr>
              <a:t>Q</a:t>
            </a:r>
            <a:r>
              <a:rPr lang="en-GB" sz="2000" baseline="30000" dirty="0">
                <a:latin typeface="Times" charset="0"/>
              </a:rPr>
              <a:t>2 </a:t>
            </a:r>
            <a:r>
              <a:rPr lang="en-GB" sz="2000" dirty="0">
                <a:latin typeface="Times" charset="0"/>
                <a:sym typeface="Symbol" pitchFamily="18" charset="2"/>
              </a:rPr>
              <a:t></a:t>
            </a:r>
            <a:r>
              <a:rPr lang="en-GB" sz="2000" dirty="0">
                <a:latin typeface="Times" charset="0"/>
              </a:rPr>
              <a:t> 0)</a:t>
            </a:r>
            <a:r>
              <a:rPr lang="en-GB" sz="2000" dirty="0"/>
              <a:t> = </a:t>
            </a:r>
            <a:r>
              <a:rPr lang="en-GB" sz="2000" dirty="0">
                <a:latin typeface="Times" charset="0"/>
              </a:rPr>
              <a:t>e</a:t>
            </a:r>
            <a:r>
              <a:rPr lang="en-GB" sz="2000" baseline="30000" dirty="0">
                <a:latin typeface="Times" charset="0"/>
              </a:rPr>
              <a:t>2</a:t>
            </a:r>
            <a:r>
              <a:rPr lang="en-GB" sz="2000" dirty="0">
                <a:latin typeface="Times" charset="0"/>
              </a:rPr>
              <a:t>/4</a:t>
            </a:r>
            <a:r>
              <a:rPr lang="en-GB" sz="2000" dirty="0">
                <a:latin typeface="Symbol" pitchFamily="18" charset="2"/>
              </a:rPr>
              <a:t>p</a:t>
            </a:r>
            <a:r>
              <a:rPr lang="en-GB" sz="2000" dirty="0"/>
              <a:t> </a:t>
            </a:r>
            <a:r>
              <a:rPr lang="en-GB" sz="2000" dirty="0">
                <a:latin typeface="Times" charset="0"/>
              </a:rPr>
              <a:t>= 1/137</a:t>
            </a:r>
          </a:p>
          <a:p>
            <a:pPr lvl="1">
              <a:lnSpc>
                <a:spcPct val="90000"/>
              </a:lnSpc>
            </a:pPr>
            <a:r>
              <a:rPr lang="en-GB" sz="2000" dirty="0"/>
              <a:t>In QCD the coupling strength is given by:</a:t>
            </a:r>
          </a:p>
          <a:p>
            <a:pPr lvl="1">
              <a:lnSpc>
                <a:spcPct val="90000"/>
              </a:lnSpc>
            </a:pPr>
            <a:endParaRPr lang="en-GB" sz="2000" dirty="0"/>
          </a:p>
          <a:p>
            <a:pPr lvl="1">
              <a:lnSpc>
                <a:spcPct val="90000"/>
              </a:lnSpc>
            </a:pPr>
            <a:endParaRPr lang="en-GB" sz="2000" dirty="0"/>
          </a:p>
          <a:p>
            <a:pPr lvl="1">
              <a:lnSpc>
                <a:spcPct val="90000"/>
              </a:lnSpc>
              <a:buNone/>
            </a:pPr>
            <a:endParaRPr lang="en-GB" sz="2000" dirty="0"/>
          </a:p>
          <a:p>
            <a:pPr lvl="1">
              <a:lnSpc>
                <a:spcPct val="90000"/>
              </a:lnSpc>
              <a:buFont typeface="Wingdings" pitchFamily="2" charset="2"/>
              <a:buNone/>
            </a:pPr>
            <a:r>
              <a:rPr lang="en-GB" sz="2000" dirty="0" smtClean="0"/>
              <a:t> </a:t>
            </a:r>
            <a:r>
              <a:rPr lang="en-GB" sz="2000" dirty="0"/>
              <a:t>which decreases at large </a:t>
            </a:r>
            <a:r>
              <a:rPr lang="en-GB" sz="2000" i="1" dirty="0">
                <a:latin typeface="Times" charset="0"/>
              </a:rPr>
              <a:t>Q</a:t>
            </a:r>
            <a:r>
              <a:rPr lang="en-GB" sz="2000" baseline="30000" dirty="0">
                <a:latin typeface="Times" charset="0"/>
              </a:rPr>
              <a:t>2</a:t>
            </a:r>
            <a:r>
              <a:rPr lang="en-GB" sz="2000" dirty="0"/>
              <a:t> provided </a:t>
            </a:r>
            <a:r>
              <a:rPr lang="en-GB" sz="2000" i="1" dirty="0" err="1">
                <a:latin typeface="Times" charset="0"/>
              </a:rPr>
              <a:t>n</a:t>
            </a:r>
            <a:r>
              <a:rPr lang="en-GB" sz="2000" baseline="-25000" dirty="0" err="1">
                <a:latin typeface="Times" charset="0"/>
              </a:rPr>
              <a:t>f</a:t>
            </a:r>
            <a:r>
              <a:rPr lang="en-GB" sz="2000" dirty="0">
                <a:latin typeface="Times" charset="0"/>
              </a:rPr>
              <a:t> &lt; 16</a:t>
            </a:r>
            <a:r>
              <a:rPr lang="en-GB" sz="2000" dirty="0"/>
              <a:t>.</a:t>
            </a:r>
          </a:p>
        </p:txBody>
      </p:sp>
      <p:sp>
        <p:nvSpPr>
          <p:cNvPr id="142339" name="Rectangle 3"/>
          <p:cNvSpPr>
            <a:spLocks noChangeArrowheads="1"/>
          </p:cNvSpPr>
          <p:nvPr/>
        </p:nvSpPr>
        <p:spPr bwMode="auto">
          <a:xfrm>
            <a:off x="6375400" y="2838450"/>
            <a:ext cx="2463800" cy="3225800"/>
          </a:xfrm>
          <a:prstGeom prst="rect">
            <a:avLst/>
          </a:prstGeom>
          <a:noFill/>
          <a:ln w="25400">
            <a:solidFill>
              <a:schemeClr val="hlink"/>
            </a:solidFill>
            <a:miter lim="800000"/>
            <a:headEnd/>
            <a:tailEnd type="none" w="lg" len="lg"/>
          </a:ln>
          <a:effectLst/>
        </p:spPr>
        <p:txBody>
          <a:bodyPr wrap="none" anchor="ctr"/>
          <a:lstStyle/>
          <a:p>
            <a:endParaRPr lang="en-US"/>
          </a:p>
        </p:txBody>
      </p:sp>
      <p:sp>
        <p:nvSpPr>
          <p:cNvPr id="142340" name="Rectangle 4"/>
          <p:cNvSpPr>
            <a:spLocks noGrp="1" noChangeArrowheads="1"/>
          </p:cNvSpPr>
          <p:nvPr>
            <p:ph type="title"/>
          </p:nvPr>
        </p:nvSpPr>
        <p:spPr>
          <a:xfrm>
            <a:off x="0" y="304800"/>
            <a:ext cx="9144000" cy="762000"/>
          </a:xfrm>
        </p:spPr>
        <p:txBody>
          <a:bodyPr/>
          <a:lstStyle/>
          <a:p>
            <a:pPr algn="ctr"/>
            <a:r>
              <a:rPr lang="en-GB" sz="3600" dirty="0"/>
              <a:t>Asymptotic freedom - the coupling “constant”</a:t>
            </a:r>
          </a:p>
        </p:txBody>
      </p:sp>
      <p:graphicFrame>
        <p:nvGraphicFramePr>
          <p:cNvPr id="142341" name="Object 5"/>
          <p:cNvGraphicFramePr>
            <a:graphicFrameLocks noChangeAspect="1"/>
          </p:cNvGraphicFramePr>
          <p:nvPr/>
        </p:nvGraphicFramePr>
        <p:xfrm>
          <a:off x="1295400" y="1905000"/>
          <a:ext cx="2317750" cy="336550"/>
        </p:xfrm>
        <a:graphic>
          <a:graphicData uri="http://schemas.openxmlformats.org/presentationml/2006/ole">
            <p:oleObj spid="_x0000_s110594" name="Equation" r:id="rId4" imgW="2717800" imgH="393700" progId="Equation.3">
              <p:embed/>
            </p:oleObj>
          </a:graphicData>
        </a:graphic>
      </p:graphicFrame>
      <p:graphicFrame>
        <p:nvGraphicFramePr>
          <p:cNvPr id="142342" name="Object 6"/>
          <p:cNvGraphicFramePr>
            <a:graphicFrameLocks noChangeAspect="1"/>
          </p:cNvGraphicFramePr>
          <p:nvPr/>
        </p:nvGraphicFramePr>
        <p:xfrm>
          <a:off x="4038600" y="1905000"/>
          <a:ext cx="3578225" cy="457200"/>
        </p:xfrm>
        <a:graphic>
          <a:graphicData uri="http://schemas.openxmlformats.org/presentationml/2006/ole">
            <p:oleObj spid="_x0000_s110595" name="Equation" r:id="rId5" imgW="5969000" imgH="762000" progId="Equation.3">
              <p:embed/>
            </p:oleObj>
          </a:graphicData>
        </a:graphic>
      </p:graphicFrame>
      <p:graphicFrame>
        <p:nvGraphicFramePr>
          <p:cNvPr id="142343" name="Object 7"/>
          <p:cNvGraphicFramePr>
            <a:graphicFrameLocks noChangeAspect="1"/>
          </p:cNvGraphicFramePr>
          <p:nvPr/>
        </p:nvGraphicFramePr>
        <p:xfrm>
          <a:off x="1066800" y="3276600"/>
          <a:ext cx="3886200" cy="647700"/>
        </p:xfrm>
        <a:graphic>
          <a:graphicData uri="http://schemas.openxmlformats.org/presentationml/2006/ole">
            <p:oleObj spid="_x0000_s110596" name="Equation" r:id="rId6" imgW="4191000" imgH="863600" progId="Equation.3">
              <p:embed/>
            </p:oleObj>
          </a:graphicData>
        </a:graphic>
      </p:graphicFrame>
      <p:pic>
        <p:nvPicPr>
          <p:cNvPr id="142344" name="Picture 8"/>
          <p:cNvPicPr>
            <a:picLocks noChangeAspect="1" noChangeArrowheads="1"/>
          </p:cNvPicPr>
          <p:nvPr/>
        </p:nvPicPr>
        <p:blipFill>
          <a:blip r:embed="rId7"/>
          <a:srcRect/>
          <a:stretch>
            <a:fillRect/>
          </a:stretch>
        </p:blipFill>
        <p:spPr bwMode="auto">
          <a:xfrm>
            <a:off x="6545263" y="3171825"/>
            <a:ext cx="2120900" cy="2400300"/>
          </a:xfrm>
          <a:prstGeom prst="rect">
            <a:avLst/>
          </a:prstGeom>
          <a:noFill/>
          <a:ln w="25400">
            <a:noFill/>
            <a:miter lim="800000"/>
            <a:headEnd/>
            <a:tailEnd type="none" w="lg" len="lg"/>
          </a:ln>
          <a:effectLst/>
        </p:spPr>
      </p:pic>
      <p:graphicFrame>
        <p:nvGraphicFramePr>
          <p:cNvPr id="142345" name="Object 9"/>
          <p:cNvGraphicFramePr>
            <a:graphicFrameLocks noChangeAspect="1"/>
          </p:cNvGraphicFramePr>
          <p:nvPr/>
        </p:nvGraphicFramePr>
        <p:xfrm>
          <a:off x="1066800" y="4800600"/>
          <a:ext cx="4267200" cy="1143000"/>
        </p:xfrm>
        <a:graphic>
          <a:graphicData uri="http://schemas.openxmlformats.org/presentationml/2006/ole">
            <p:oleObj spid="_x0000_s110597" name="Equation" r:id="rId8" imgW="5702300" imgH="1524000" progId="Equation.3">
              <p:embed/>
            </p:oleObj>
          </a:graphicData>
        </a:graphic>
      </p:graphicFrame>
      <p:sp>
        <p:nvSpPr>
          <p:cNvPr id="142346" name="Text Box 10"/>
          <p:cNvSpPr txBox="1">
            <a:spLocks noChangeArrowheads="1"/>
          </p:cNvSpPr>
          <p:nvPr/>
        </p:nvSpPr>
        <p:spPr bwMode="auto">
          <a:xfrm>
            <a:off x="5105400" y="3581400"/>
            <a:ext cx="781050" cy="366713"/>
          </a:xfrm>
          <a:prstGeom prst="rect">
            <a:avLst/>
          </a:prstGeom>
          <a:noFill/>
          <a:ln w="25400">
            <a:noFill/>
            <a:miter lim="800000"/>
            <a:headEnd/>
            <a:tailEnd type="none" w="lg" len="lg"/>
          </a:ln>
          <a:effectLst/>
        </p:spPr>
        <p:txBody>
          <a:bodyPr wrap="none">
            <a:spAutoFit/>
          </a:bodyPr>
          <a:lstStyle/>
          <a:p>
            <a:pPr eaLnBrk="0" hangingPunct="0"/>
            <a:r>
              <a:rPr lang="en-GB" sz="1800" i="1" dirty="0">
                <a:latin typeface="Times" charset="0"/>
              </a:rPr>
              <a:t>Q</a:t>
            </a:r>
            <a:r>
              <a:rPr lang="en-GB" sz="1800" baseline="30000" dirty="0">
                <a:latin typeface="Times" charset="0"/>
              </a:rPr>
              <a:t>2</a:t>
            </a:r>
            <a:r>
              <a:rPr lang="en-GB" sz="1800" dirty="0">
                <a:latin typeface="Times" charset="0"/>
              </a:rPr>
              <a:t>»</a:t>
            </a:r>
            <a:r>
              <a:rPr lang="en-GB" sz="1800" i="1" dirty="0">
                <a:latin typeface="Times" charset="0"/>
              </a:rPr>
              <a:t>m</a:t>
            </a:r>
            <a:r>
              <a:rPr lang="en-GB" sz="1800" baseline="30000" dirty="0">
                <a:latin typeface="Times" charset="0"/>
              </a:rPr>
              <a:t>2</a:t>
            </a:r>
            <a:endParaRPr lang="en-GB" sz="1800" dirty="0">
              <a:latin typeface="Helvetica" pitchFamily="34" charset="0"/>
            </a:endParaRPr>
          </a:p>
        </p:txBody>
      </p:sp>
      <p:sp>
        <p:nvSpPr>
          <p:cNvPr id="142347" name="Text Box 11"/>
          <p:cNvSpPr txBox="1">
            <a:spLocks noChangeArrowheads="1"/>
          </p:cNvSpPr>
          <p:nvPr/>
        </p:nvSpPr>
        <p:spPr bwMode="auto">
          <a:xfrm>
            <a:off x="7205663" y="5697538"/>
            <a:ext cx="915987" cy="366712"/>
          </a:xfrm>
          <a:prstGeom prst="rect">
            <a:avLst/>
          </a:prstGeom>
          <a:noFill/>
          <a:ln w="25400">
            <a:noFill/>
            <a:miter lim="800000"/>
            <a:headEnd/>
            <a:tailEnd type="none" w="lg" len="lg"/>
          </a:ln>
          <a:effectLst/>
        </p:spPr>
        <p:txBody>
          <a:bodyPr wrap="none">
            <a:spAutoFit/>
          </a:bodyPr>
          <a:lstStyle/>
          <a:p>
            <a:pPr eaLnBrk="0" hangingPunct="0"/>
            <a:r>
              <a:rPr lang="en-GB" sz="1800" i="1">
                <a:latin typeface="Times" charset="0"/>
              </a:rPr>
              <a:t>Q</a:t>
            </a:r>
            <a:r>
              <a:rPr lang="en-GB" sz="1800" baseline="30000">
                <a:latin typeface="Times" charset="0"/>
              </a:rPr>
              <a:t>2 </a:t>
            </a:r>
            <a:r>
              <a:rPr lang="en-GB" sz="1800">
                <a:latin typeface="Times" charset="0"/>
              </a:rPr>
              <a:t>= -</a:t>
            </a:r>
            <a:r>
              <a:rPr lang="en-GB" sz="1800" i="1">
                <a:latin typeface="Times" charset="0"/>
              </a:rPr>
              <a:t>q</a:t>
            </a:r>
            <a:r>
              <a:rPr lang="en-GB" sz="1800" baseline="30000">
                <a:latin typeface="Times" charset="0"/>
              </a:rPr>
              <a:t>2</a:t>
            </a:r>
            <a:endParaRPr lang="en-GB" sz="1800">
              <a:latin typeface="Helvetica" pitchFamily="34" charset="0"/>
            </a:endParaRPr>
          </a:p>
        </p:txBody>
      </p:sp>
      <p:sp>
        <p:nvSpPr>
          <p:cNvPr id="142348" name="Text Box 12"/>
          <p:cNvSpPr txBox="1">
            <a:spLocks noChangeArrowheads="1"/>
          </p:cNvSpPr>
          <p:nvPr/>
        </p:nvSpPr>
        <p:spPr bwMode="auto">
          <a:xfrm>
            <a:off x="7038975" y="2838450"/>
            <a:ext cx="990600" cy="366713"/>
          </a:xfrm>
          <a:prstGeom prst="rect">
            <a:avLst/>
          </a:prstGeom>
          <a:noFill/>
          <a:ln w="25400">
            <a:noFill/>
            <a:miter lim="800000"/>
            <a:headEnd/>
            <a:tailEnd type="none" w="lg" len="lg"/>
          </a:ln>
          <a:effectLst/>
        </p:spPr>
        <p:txBody>
          <a:bodyPr wrap="none">
            <a:spAutoFit/>
          </a:bodyPr>
          <a:lstStyle/>
          <a:p>
            <a:pPr eaLnBrk="0" hangingPunct="0"/>
            <a:r>
              <a:rPr lang="en-GB" sz="1800">
                <a:latin typeface="Times" charset="0"/>
                <a:sym typeface="Symbol" pitchFamily="18" charset="2"/>
              </a:rPr>
              <a:t>e</a:t>
            </a:r>
            <a:r>
              <a:rPr lang="en-GB" sz="1800">
                <a:latin typeface="Symbol" pitchFamily="18" charset="2"/>
                <a:sym typeface="Symbol" pitchFamily="18" charset="2"/>
              </a:rPr>
              <a:t>m</a:t>
            </a:r>
            <a:r>
              <a:rPr lang="en-GB" sz="1800">
                <a:latin typeface="Times" charset="0"/>
                <a:sym typeface="Symbol" pitchFamily="18" charset="2"/>
              </a:rPr>
              <a:t>  e</a:t>
            </a:r>
            <a:r>
              <a:rPr lang="en-GB" sz="1800">
                <a:latin typeface="Symbol" pitchFamily="18" charset="2"/>
                <a:sym typeface="Symbol" pitchFamily="18" charset="2"/>
              </a:rPr>
              <a:t>m</a:t>
            </a:r>
            <a:endParaRPr lang="en-GB" sz="1800">
              <a:latin typeface="Times" charset="0"/>
              <a:sym typeface="Symbol" pitchFamily="18" charset="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974725" y="1489075"/>
            <a:ext cx="184150" cy="457200"/>
          </a:xfrm>
          <a:prstGeom prst="rect">
            <a:avLst/>
          </a:prstGeom>
          <a:noFill/>
          <a:ln w="9525">
            <a:noFill/>
            <a:miter lim="800000"/>
            <a:headEnd/>
            <a:tailEnd/>
          </a:ln>
          <a:effectLst/>
        </p:spPr>
        <p:txBody>
          <a:bodyPr wrap="none">
            <a:spAutoFit/>
          </a:bodyPr>
          <a:lstStyle/>
          <a:p>
            <a:endParaRPr lang="en-US" b="1"/>
          </a:p>
        </p:txBody>
      </p:sp>
      <p:sp>
        <p:nvSpPr>
          <p:cNvPr id="188419" name="Rectangle 3"/>
          <p:cNvSpPr>
            <a:spLocks noGrp="1" noChangeArrowheads="1"/>
          </p:cNvSpPr>
          <p:nvPr>
            <p:ph type="title"/>
          </p:nvPr>
        </p:nvSpPr>
        <p:spPr>
          <a:xfrm>
            <a:off x="0" y="152400"/>
            <a:ext cx="9144000" cy="762000"/>
          </a:xfrm>
          <a:noFill/>
          <a:ln/>
        </p:spPr>
        <p:txBody>
          <a:bodyPr lIns="91440" tIns="45720" rIns="91440" bIns="45720"/>
          <a:lstStyle/>
          <a:p>
            <a:pPr algn="ctr"/>
            <a:r>
              <a:rPr lang="en-US"/>
              <a:t>Resonance Signal in Au+Au collisions</a:t>
            </a:r>
          </a:p>
        </p:txBody>
      </p:sp>
      <p:pic>
        <p:nvPicPr>
          <p:cNvPr id="188420" name="Picture 4" descr="bac_lambda1520_new_stat_chain_AuAu_bg_fit_plot_only_new"/>
          <p:cNvPicPr>
            <a:picLocks noChangeAspect="1" noChangeArrowheads="1"/>
          </p:cNvPicPr>
          <p:nvPr/>
        </p:nvPicPr>
        <p:blipFill>
          <a:blip r:embed="rId2"/>
          <a:srcRect t="6519"/>
          <a:stretch>
            <a:fillRect/>
          </a:stretch>
        </p:blipFill>
        <p:spPr bwMode="auto">
          <a:xfrm>
            <a:off x="4724400" y="3914775"/>
            <a:ext cx="3352800" cy="2943225"/>
          </a:xfrm>
          <a:prstGeom prst="rect">
            <a:avLst/>
          </a:prstGeom>
          <a:noFill/>
        </p:spPr>
      </p:pic>
      <p:grpSp>
        <p:nvGrpSpPr>
          <p:cNvPr id="2" name="Group 5"/>
          <p:cNvGrpSpPr>
            <a:grpSpLocks/>
          </p:cNvGrpSpPr>
          <p:nvPr/>
        </p:nvGrpSpPr>
        <p:grpSpPr bwMode="auto">
          <a:xfrm>
            <a:off x="533400" y="1143000"/>
            <a:ext cx="3372168" cy="2590800"/>
            <a:chOff x="432" y="864"/>
            <a:chExt cx="2470" cy="2160"/>
          </a:xfrm>
        </p:grpSpPr>
        <p:sp>
          <p:nvSpPr>
            <p:cNvPr id="188422" name="Rectangle 6"/>
            <p:cNvSpPr>
              <a:spLocks noChangeArrowheads="1"/>
            </p:cNvSpPr>
            <p:nvPr/>
          </p:nvSpPr>
          <p:spPr bwMode="auto">
            <a:xfrm>
              <a:off x="1176" y="2016"/>
              <a:ext cx="480" cy="144"/>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88423" name="Rectangle 7"/>
            <p:cNvSpPr>
              <a:spLocks noChangeArrowheads="1"/>
            </p:cNvSpPr>
            <p:nvPr/>
          </p:nvSpPr>
          <p:spPr bwMode="auto">
            <a:xfrm>
              <a:off x="960" y="2016"/>
              <a:ext cx="480" cy="144"/>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nvGrpSpPr>
            <p:cNvPr id="3" name="Group 8"/>
            <p:cNvGrpSpPr>
              <a:grpSpLocks/>
            </p:cNvGrpSpPr>
            <p:nvPr/>
          </p:nvGrpSpPr>
          <p:grpSpPr bwMode="auto">
            <a:xfrm>
              <a:off x="432" y="864"/>
              <a:ext cx="2400" cy="2160"/>
              <a:chOff x="705" y="569"/>
              <a:chExt cx="4349" cy="3182"/>
            </a:xfrm>
          </p:grpSpPr>
          <p:pic>
            <p:nvPicPr>
              <p:cNvPr id="188425" name="Picture 9" descr="au"/>
              <p:cNvPicPr>
                <a:picLocks noChangeAspect="1" noChangeArrowheads="1"/>
              </p:cNvPicPr>
              <p:nvPr/>
            </p:nvPicPr>
            <p:blipFill>
              <a:blip r:embed="rId3"/>
              <a:srcRect/>
              <a:stretch>
                <a:fillRect/>
              </a:stretch>
            </p:blipFill>
            <p:spPr bwMode="auto">
              <a:xfrm>
                <a:off x="705" y="569"/>
                <a:ext cx="4349" cy="3182"/>
              </a:xfrm>
              <a:prstGeom prst="rect">
                <a:avLst/>
              </a:prstGeom>
              <a:noFill/>
            </p:spPr>
          </p:pic>
          <p:sp>
            <p:nvSpPr>
              <p:cNvPr id="188426" name="Rectangle 10"/>
              <p:cNvSpPr>
                <a:spLocks noChangeArrowheads="1"/>
              </p:cNvSpPr>
              <p:nvPr/>
            </p:nvSpPr>
            <p:spPr bwMode="auto">
              <a:xfrm>
                <a:off x="3024" y="864"/>
                <a:ext cx="1872" cy="864"/>
              </a:xfrm>
              <a:prstGeom prst="rect">
                <a:avLst/>
              </a:prstGeom>
              <a:solidFill>
                <a:schemeClr val="bg1"/>
              </a:solidFill>
              <a:ln w="9525">
                <a:noFill/>
                <a:miter lim="800000"/>
                <a:headEnd/>
                <a:tailEnd/>
              </a:ln>
              <a:effectLst/>
            </p:spPr>
            <p:txBody>
              <a:bodyPr wrap="none" anchor="ctr"/>
              <a:lstStyle/>
              <a:p>
                <a:endParaRPr lang="en-US"/>
              </a:p>
            </p:txBody>
          </p:sp>
        </p:grpSp>
        <p:sp>
          <p:nvSpPr>
            <p:cNvPr id="188427" name="Text Box 11"/>
            <p:cNvSpPr txBox="1">
              <a:spLocks noChangeArrowheads="1"/>
            </p:cNvSpPr>
            <p:nvPr/>
          </p:nvSpPr>
          <p:spPr bwMode="auto">
            <a:xfrm>
              <a:off x="1492" y="991"/>
              <a:ext cx="1410" cy="310"/>
            </a:xfrm>
            <a:prstGeom prst="rect">
              <a:avLst/>
            </a:prstGeom>
            <a:noFill/>
            <a:ln w="9525">
              <a:noFill/>
              <a:miter lim="800000"/>
              <a:headEnd/>
              <a:tailEnd/>
            </a:ln>
            <a:effectLst/>
          </p:spPr>
          <p:txBody>
            <a:bodyPr wrap="square">
              <a:spAutoFit/>
            </a:bodyPr>
            <a:lstStyle/>
            <a:p>
              <a:pPr eaLnBrk="0" hangingPunct="0">
                <a:spcBef>
                  <a:spcPct val="50000"/>
                </a:spcBef>
              </a:pPr>
              <a:r>
                <a:rPr lang="en-US" sz="1400" dirty="0">
                  <a:solidFill>
                    <a:srgbClr val="FF0000"/>
                  </a:solidFill>
                  <a:latin typeface="Arial Rounded MT Bold" pitchFamily="34" charset="0"/>
                </a:rPr>
                <a:t>STAR Preliminary</a:t>
              </a:r>
            </a:p>
          </p:txBody>
        </p:sp>
        <p:sp>
          <p:nvSpPr>
            <p:cNvPr id="188428" name="Text Box 12"/>
            <p:cNvSpPr txBox="1">
              <a:spLocks noChangeArrowheads="1"/>
            </p:cNvSpPr>
            <p:nvPr/>
          </p:nvSpPr>
          <p:spPr bwMode="auto">
            <a:xfrm>
              <a:off x="672" y="1650"/>
              <a:ext cx="1008" cy="688"/>
            </a:xfrm>
            <a:prstGeom prst="rect">
              <a:avLst/>
            </a:prstGeom>
            <a:noFill/>
            <a:ln w="9525">
              <a:noFill/>
              <a:miter lim="800000"/>
              <a:headEnd/>
              <a:tailEnd/>
            </a:ln>
            <a:effectLst/>
          </p:spPr>
          <p:txBody>
            <a:bodyPr>
              <a:spAutoFit/>
            </a:bodyPr>
            <a:lstStyle/>
            <a:p>
              <a:pPr eaLnBrk="0" hangingPunct="0">
                <a:spcBef>
                  <a:spcPct val="50000"/>
                </a:spcBef>
              </a:pPr>
              <a:r>
                <a:rPr lang="en-US" sz="1600">
                  <a:latin typeface="Arial Rounded MT Bold" pitchFamily="34" charset="0"/>
                </a:rPr>
                <a:t> Au+Au minimum bias</a:t>
              </a:r>
            </a:p>
          </p:txBody>
        </p:sp>
        <p:sp>
          <p:nvSpPr>
            <p:cNvPr id="188429" name="Text Box 13"/>
            <p:cNvSpPr txBox="1">
              <a:spLocks noChangeArrowheads="1"/>
            </p:cNvSpPr>
            <p:nvPr/>
          </p:nvSpPr>
          <p:spPr bwMode="auto">
            <a:xfrm>
              <a:off x="768" y="2055"/>
              <a:ext cx="912" cy="698"/>
            </a:xfrm>
            <a:prstGeom prst="rect">
              <a:avLst/>
            </a:prstGeom>
            <a:noFill/>
            <a:ln w="9525">
              <a:noFill/>
              <a:miter lim="800000"/>
              <a:headEnd/>
              <a:tailEnd/>
            </a:ln>
            <a:effectLst/>
          </p:spPr>
          <p:txBody>
            <a:bodyPr>
              <a:spAutoFit/>
            </a:bodyPr>
            <a:lstStyle/>
            <a:p>
              <a:pPr algn="ctr" eaLnBrk="0" hangingPunct="0">
                <a:spcBef>
                  <a:spcPct val="50000"/>
                </a:spcBef>
              </a:pPr>
              <a:r>
                <a:rPr lang="en-US" sz="1400">
                  <a:solidFill>
                    <a:srgbClr val="333399"/>
                  </a:solidFill>
                  <a:latin typeface="Arial Rounded MT Bold" pitchFamily="34" charset="0"/>
                </a:rPr>
                <a:t>p</a:t>
              </a:r>
              <a:r>
                <a:rPr lang="en-US" sz="1400" baseline="-25000">
                  <a:solidFill>
                    <a:srgbClr val="333399"/>
                  </a:solidFill>
                  <a:latin typeface="Arial Rounded MT Bold" pitchFamily="34" charset="0"/>
                </a:rPr>
                <a:t>T </a:t>
              </a:r>
              <a:r>
                <a:rPr lang="en-US" sz="1400">
                  <a:solidFill>
                    <a:srgbClr val="333399"/>
                  </a:solidFill>
                  <a:latin typeface="Arial Rounded MT Bold" pitchFamily="34" charset="0"/>
                  <a:sym typeface="Symbol" pitchFamily="18" charset="2"/>
                </a:rPr>
                <a:t> 0.2 GeV/c</a:t>
              </a:r>
            </a:p>
            <a:p>
              <a:pPr algn="ctr" eaLnBrk="0" hangingPunct="0">
                <a:spcBef>
                  <a:spcPct val="50000"/>
                </a:spcBef>
              </a:pPr>
              <a:r>
                <a:rPr lang="en-US" sz="1400">
                  <a:solidFill>
                    <a:srgbClr val="333399"/>
                  </a:solidFill>
                  <a:latin typeface="Arial Rounded MT Bold" pitchFamily="34" charset="0"/>
                  <a:sym typeface="Symbol" pitchFamily="18" charset="2"/>
                </a:rPr>
                <a:t>|y|  0.5</a:t>
              </a:r>
              <a:endParaRPr lang="en-US" sz="1400">
                <a:solidFill>
                  <a:srgbClr val="333399"/>
                </a:solidFill>
                <a:latin typeface="Arial Rounded MT Bold" pitchFamily="34" charset="0"/>
              </a:endParaRPr>
            </a:p>
          </p:txBody>
        </p:sp>
        <p:grpSp>
          <p:nvGrpSpPr>
            <p:cNvPr id="4" name="Group 14"/>
            <p:cNvGrpSpPr>
              <a:grpSpLocks/>
            </p:cNvGrpSpPr>
            <p:nvPr/>
          </p:nvGrpSpPr>
          <p:grpSpPr bwMode="auto">
            <a:xfrm>
              <a:off x="1729" y="1248"/>
              <a:ext cx="670" cy="484"/>
              <a:chOff x="1585" y="96"/>
              <a:chExt cx="670" cy="484"/>
            </a:xfrm>
          </p:grpSpPr>
          <p:sp>
            <p:nvSpPr>
              <p:cNvPr id="188431" name="Text Box 15"/>
              <p:cNvSpPr txBox="1">
                <a:spLocks noChangeArrowheads="1"/>
              </p:cNvSpPr>
              <p:nvPr/>
            </p:nvSpPr>
            <p:spPr bwMode="auto">
              <a:xfrm>
                <a:off x="1585" y="96"/>
                <a:ext cx="670" cy="484"/>
              </a:xfrm>
              <a:prstGeom prst="rect">
                <a:avLst/>
              </a:prstGeom>
              <a:noFill/>
              <a:ln w="9525">
                <a:noFill/>
                <a:miter lim="800000"/>
                <a:headEnd/>
                <a:tailEnd/>
              </a:ln>
              <a:effectLst/>
            </p:spPr>
            <p:txBody>
              <a:bodyPr>
                <a:spAutoFit/>
              </a:bodyPr>
              <a:lstStyle/>
              <a:p>
                <a:pPr eaLnBrk="0" hangingPunct="0">
                  <a:spcBef>
                    <a:spcPct val="50000"/>
                  </a:spcBef>
                </a:pPr>
                <a:r>
                  <a:rPr lang="en-US" sz="1600">
                    <a:solidFill>
                      <a:schemeClr val="tx2"/>
                    </a:solidFill>
                    <a:latin typeface="Arial Rounded MT Bold" pitchFamily="34" charset="0"/>
                  </a:rPr>
                  <a:t>K</a:t>
                </a:r>
                <a:r>
                  <a:rPr lang="en-US" sz="1600" baseline="30000">
                    <a:solidFill>
                      <a:schemeClr val="tx2"/>
                    </a:solidFill>
                    <a:latin typeface="Arial Rounded MT Bold" pitchFamily="34" charset="0"/>
                  </a:rPr>
                  <a:t>*0</a:t>
                </a:r>
                <a:r>
                  <a:rPr lang="en-US" sz="1600">
                    <a:solidFill>
                      <a:schemeClr val="tx2"/>
                    </a:solidFill>
                    <a:latin typeface="Arial Rounded MT Bold" pitchFamily="34" charset="0"/>
                  </a:rPr>
                  <a:t> + K</a:t>
                </a:r>
                <a:r>
                  <a:rPr lang="en-US" sz="1600" baseline="30000">
                    <a:solidFill>
                      <a:schemeClr val="tx2"/>
                    </a:solidFill>
                    <a:latin typeface="Arial Rounded MT Bold" pitchFamily="34" charset="0"/>
                  </a:rPr>
                  <a:t>*0</a:t>
                </a:r>
              </a:p>
            </p:txBody>
          </p:sp>
          <p:sp>
            <p:nvSpPr>
              <p:cNvPr id="188432" name="Line 16"/>
              <p:cNvSpPr>
                <a:spLocks noChangeShapeType="1"/>
              </p:cNvSpPr>
              <p:nvPr/>
            </p:nvSpPr>
            <p:spPr bwMode="auto">
              <a:xfrm>
                <a:off x="1968" y="96"/>
                <a:ext cx="192" cy="0"/>
              </a:xfrm>
              <a:prstGeom prst="line">
                <a:avLst/>
              </a:prstGeom>
              <a:noFill/>
              <a:ln w="12700">
                <a:solidFill>
                  <a:schemeClr val="tx1"/>
                </a:solidFill>
                <a:round/>
                <a:headEnd/>
                <a:tailEnd/>
              </a:ln>
              <a:effectLst/>
            </p:spPr>
            <p:txBody>
              <a:bodyPr/>
              <a:lstStyle/>
              <a:p>
                <a:endParaRPr lang="en-US"/>
              </a:p>
            </p:txBody>
          </p:sp>
        </p:grpSp>
        <p:sp>
          <p:nvSpPr>
            <p:cNvPr id="188433" name="Text Box 17"/>
            <p:cNvSpPr txBox="1">
              <a:spLocks noChangeArrowheads="1"/>
            </p:cNvSpPr>
            <p:nvPr/>
          </p:nvSpPr>
          <p:spPr bwMode="auto">
            <a:xfrm>
              <a:off x="672" y="2514"/>
              <a:ext cx="1488" cy="229"/>
            </a:xfrm>
            <a:prstGeom prst="rect">
              <a:avLst/>
            </a:prstGeom>
            <a:noFill/>
            <a:ln w="9525">
              <a:noFill/>
              <a:miter lim="800000"/>
              <a:headEnd/>
              <a:tailEnd/>
            </a:ln>
            <a:effectLst/>
          </p:spPr>
          <p:txBody>
            <a:bodyPr>
              <a:spAutoFit/>
            </a:bodyPr>
            <a:lstStyle/>
            <a:p>
              <a:pPr eaLnBrk="0" hangingPunct="0">
                <a:spcBef>
                  <a:spcPct val="50000"/>
                </a:spcBef>
              </a:pPr>
              <a:endParaRPr lang="en-US" sz="1200">
                <a:solidFill>
                  <a:srgbClr val="000099"/>
                </a:solidFill>
                <a:latin typeface="Arial Rounded MT Bold" pitchFamily="34" charset="0"/>
              </a:endParaRPr>
            </a:p>
          </p:txBody>
        </p:sp>
      </p:grpSp>
      <p:sp>
        <p:nvSpPr>
          <p:cNvPr id="188434" name="Text Box 18"/>
          <p:cNvSpPr txBox="1">
            <a:spLocks noChangeArrowheads="1"/>
          </p:cNvSpPr>
          <p:nvPr/>
        </p:nvSpPr>
        <p:spPr bwMode="auto">
          <a:xfrm>
            <a:off x="5562600" y="4114800"/>
            <a:ext cx="1219200" cy="492443"/>
          </a:xfrm>
          <a:prstGeom prst="rect">
            <a:avLst/>
          </a:prstGeom>
          <a:solidFill>
            <a:srgbClr val="FFFF99"/>
          </a:solidFill>
          <a:ln w="9525">
            <a:solidFill>
              <a:srgbClr val="FF6600"/>
            </a:solidFill>
            <a:miter lim="800000"/>
            <a:headEnd/>
            <a:tailEnd/>
          </a:ln>
          <a:effectLst/>
        </p:spPr>
        <p:txBody>
          <a:bodyPr wrap="square">
            <a:spAutoFit/>
          </a:bodyPr>
          <a:lstStyle/>
          <a:p>
            <a:pPr eaLnBrk="0" hangingPunct="0"/>
            <a:r>
              <a:rPr lang="en-US" sz="2000" b="1" dirty="0">
                <a:sym typeface="Symbol" pitchFamily="18" charset="2"/>
              </a:rPr>
              <a:t></a:t>
            </a:r>
            <a:r>
              <a:rPr lang="en-US" sz="2000" b="1" dirty="0"/>
              <a:t>(1520)</a:t>
            </a:r>
            <a:endParaRPr lang="en-US" sz="1400" dirty="0"/>
          </a:p>
        </p:txBody>
      </p:sp>
      <p:sp>
        <p:nvSpPr>
          <p:cNvPr id="188435" name="Text Box 19"/>
          <p:cNvSpPr txBox="1">
            <a:spLocks noChangeArrowheads="1"/>
          </p:cNvSpPr>
          <p:nvPr/>
        </p:nvSpPr>
        <p:spPr bwMode="auto">
          <a:xfrm>
            <a:off x="6934200" y="4419600"/>
            <a:ext cx="1905000" cy="366713"/>
          </a:xfrm>
          <a:prstGeom prst="rect">
            <a:avLst/>
          </a:prstGeom>
          <a:noFill/>
          <a:ln w="9525">
            <a:noFill/>
            <a:miter lim="800000"/>
            <a:headEnd/>
            <a:tailEnd/>
          </a:ln>
          <a:effectLst/>
        </p:spPr>
        <p:txBody>
          <a:bodyPr wrap="none">
            <a:spAutoFit/>
          </a:bodyPr>
          <a:lstStyle/>
          <a:p>
            <a:pPr algn="ctr" eaLnBrk="0" hangingPunct="0"/>
            <a:r>
              <a:rPr lang="en-US" sz="1800" dirty="0">
                <a:solidFill>
                  <a:srgbClr val="FF0000"/>
                </a:solidFill>
              </a:rPr>
              <a:t>STAR Preliminary</a:t>
            </a:r>
          </a:p>
        </p:txBody>
      </p:sp>
      <p:pic>
        <p:nvPicPr>
          <p:cNvPr id="188436" name="Picture 20" descr="image003"/>
          <p:cNvPicPr>
            <a:picLocks noChangeAspect="1" noChangeArrowheads="1"/>
          </p:cNvPicPr>
          <p:nvPr/>
        </p:nvPicPr>
        <p:blipFill>
          <a:blip r:embed="rId4"/>
          <a:srcRect/>
          <a:stretch>
            <a:fillRect/>
          </a:stretch>
        </p:blipFill>
        <p:spPr bwMode="auto">
          <a:xfrm>
            <a:off x="533400" y="3846513"/>
            <a:ext cx="3429000" cy="3005137"/>
          </a:xfrm>
          <a:prstGeom prst="rect">
            <a:avLst/>
          </a:prstGeom>
          <a:noFill/>
        </p:spPr>
      </p:pic>
      <p:pic>
        <p:nvPicPr>
          <p:cNvPr id="188439" name="Picture 23" descr="sigmaAuAuAPS04"/>
          <p:cNvPicPr>
            <a:picLocks noGrp="1" noChangeAspect="1" noChangeArrowheads="1"/>
          </p:cNvPicPr>
          <p:nvPr/>
        </p:nvPicPr>
        <p:blipFill>
          <a:blip r:embed="rId5"/>
          <a:srcRect l="7768" t="9322" r="7219" b="2542"/>
          <a:stretch>
            <a:fillRect/>
          </a:stretch>
        </p:blipFill>
        <p:spPr bwMode="auto">
          <a:xfrm>
            <a:off x="4267200" y="1143000"/>
            <a:ext cx="4648200" cy="2516188"/>
          </a:xfrm>
          <a:prstGeom prst="rect">
            <a:avLst/>
          </a:prstGeom>
          <a:noFill/>
          <a:ln w="9525">
            <a:noFill/>
            <a:miter lim="800000"/>
            <a:headEnd/>
            <a:tailEnd/>
          </a:ln>
          <a:effectLst/>
        </p:spPr>
      </p:pic>
      <p:sp>
        <p:nvSpPr>
          <p:cNvPr id="188440" name="Oval 24"/>
          <p:cNvSpPr>
            <a:spLocks noChangeArrowheads="1"/>
          </p:cNvSpPr>
          <p:nvPr/>
        </p:nvSpPr>
        <p:spPr bwMode="auto">
          <a:xfrm>
            <a:off x="7805738" y="6124575"/>
            <a:ext cx="152400" cy="152400"/>
          </a:xfrm>
          <a:prstGeom prst="ellipse">
            <a:avLst/>
          </a:prstGeom>
          <a:noFill/>
          <a:ln w="9525">
            <a:solidFill>
              <a:schemeClr val="bg1"/>
            </a:solidFill>
            <a:round/>
            <a:headEnd/>
            <a:tailEnd/>
          </a:ln>
          <a:effectLst/>
        </p:spPr>
        <p:txBody>
          <a:bodyPr wrap="none" anchor="ctr">
            <a:spAutoFit/>
          </a:bodyPr>
          <a:lstStyle/>
          <a:p>
            <a:endParaRPr lang="en-US"/>
          </a:p>
        </p:txBody>
      </p:sp>
      <p:sp>
        <p:nvSpPr>
          <p:cNvPr id="188441" name="Text Box 25"/>
          <p:cNvSpPr txBox="1">
            <a:spLocks noChangeArrowheads="1"/>
          </p:cNvSpPr>
          <p:nvPr/>
        </p:nvSpPr>
        <p:spPr bwMode="auto">
          <a:xfrm>
            <a:off x="5486400" y="1828800"/>
            <a:ext cx="1219200" cy="450251"/>
          </a:xfrm>
          <a:prstGeom prst="rect">
            <a:avLst/>
          </a:prstGeom>
          <a:noFill/>
          <a:ln w="9525">
            <a:noFill/>
            <a:miter lim="800000"/>
            <a:headEnd/>
            <a:tailEnd/>
          </a:ln>
          <a:effectLst/>
        </p:spPr>
        <p:txBody>
          <a:bodyPr>
            <a:spAutoFit/>
          </a:bodyPr>
          <a:lstStyle/>
          <a:p>
            <a:pPr algn="ctr">
              <a:spcBef>
                <a:spcPct val="50000"/>
              </a:spcBef>
            </a:pPr>
            <a:r>
              <a:rPr lang="en-US" sz="2000" b="1" dirty="0">
                <a:latin typeface="Symbol" pitchFamily="18" charset="2"/>
              </a:rPr>
              <a:t>S</a:t>
            </a:r>
            <a:r>
              <a:rPr lang="en-US" sz="2000" b="1" baseline="30000" dirty="0"/>
              <a:t>*</a:t>
            </a:r>
            <a:r>
              <a:rPr lang="en-US" sz="2000" b="1" baseline="30000" dirty="0">
                <a:cs typeface="Times New Roman" pitchFamily="18" charset="0"/>
              </a:rPr>
              <a:t>±  </a:t>
            </a:r>
            <a:r>
              <a:rPr lang="en-US" sz="2000" b="1" dirty="0">
                <a:cs typeface="Times New Roman" pitchFamily="18" charset="0"/>
              </a:rPr>
              <a:t>+</a:t>
            </a:r>
            <a:r>
              <a:rPr lang="en-US" sz="2000" b="1" dirty="0">
                <a:cs typeface="Times New Roman" pitchFamily="18" charset="0"/>
                <a:sym typeface="Symbol" pitchFamily="18" charset="2"/>
              </a:rPr>
              <a:t></a:t>
            </a:r>
            <a:r>
              <a:rPr lang="en-US" sz="2000" b="1" dirty="0">
                <a:latin typeface="Symbol" pitchFamily="18" charset="2"/>
              </a:rPr>
              <a:t>S</a:t>
            </a:r>
            <a:r>
              <a:rPr lang="en-US" sz="2000" b="1" baseline="30000" dirty="0"/>
              <a:t>*±</a:t>
            </a:r>
          </a:p>
        </p:txBody>
      </p:sp>
      <p:sp>
        <p:nvSpPr>
          <p:cNvPr id="188442" name="Text Box 26"/>
          <p:cNvSpPr txBox="1">
            <a:spLocks noChangeArrowheads="1"/>
          </p:cNvSpPr>
          <p:nvPr/>
        </p:nvSpPr>
        <p:spPr bwMode="auto">
          <a:xfrm>
            <a:off x="5334000" y="1447800"/>
            <a:ext cx="914400" cy="396875"/>
          </a:xfrm>
          <a:prstGeom prst="rect">
            <a:avLst/>
          </a:prstGeom>
          <a:noFill/>
          <a:ln w="9525">
            <a:noFill/>
            <a:miter lim="800000"/>
            <a:headEnd/>
            <a:tailEnd/>
          </a:ln>
          <a:effectLst/>
        </p:spPr>
        <p:txBody>
          <a:bodyPr>
            <a:spAutoFit/>
          </a:bodyPr>
          <a:lstStyle/>
          <a:p>
            <a:pPr algn="ctr">
              <a:spcBef>
                <a:spcPct val="50000"/>
              </a:spcBef>
            </a:pPr>
            <a:r>
              <a:rPr lang="en-US" sz="2000" b="1">
                <a:latin typeface="Symbol" pitchFamily="18" charset="2"/>
              </a:rPr>
              <a:t>X+</a:t>
            </a:r>
            <a:r>
              <a:rPr lang="en-US" sz="2000" b="1">
                <a:latin typeface="Symbol" pitchFamily="18" charset="2"/>
                <a:sym typeface="Symbol" pitchFamily="18" charset="2"/>
              </a:rPr>
              <a:t></a:t>
            </a:r>
            <a:r>
              <a:rPr lang="en-US" sz="2000" b="1">
                <a:latin typeface="Symbol" pitchFamily="18" charset="2"/>
              </a:rPr>
              <a:t>X</a:t>
            </a:r>
          </a:p>
        </p:txBody>
      </p:sp>
      <p:sp>
        <p:nvSpPr>
          <p:cNvPr id="188443" name="Text Box 27"/>
          <p:cNvSpPr txBox="1">
            <a:spLocks noChangeArrowheads="1"/>
          </p:cNvSpPr>
          <p:nvPr/>
        </p:nvSpPr>
        <p:spPr bwMode="auto">
          <a:xfrm>
            <a:off x="2286000" y="1600200"/>
            <a:ext cx="990600" cy="450829"/>
          </a:xfrm>
          <a:prstGeom prst="rect">
            <a:avLst/>
          </a:prstGeom>
          <a:solidFill>
            <a:srgbClr val="FFFF99"/>
          </a:solidFill>
          <a:ln w="9525">
            <a:solidFill>
              <a:srgbClr val="FF6600"/>
            </a:solidFill>
            <a:miter lim="800000"/>
            <a:headEnd/>
            <a:tailEnd/>
          </a:ln>
          <a:effectLst/>
        </p:spPr>
        <p:txBody>
          <a:bodyPr>
            <a:spAutoFit/>
          </a:bodyPr>
          <a:lstStyle/>
          <a:p>
            <a:pPr eaLnBrk="0" hangingPunct="0"/>
            <a:r>
              <a:rPr lang="en-US" sz="2000" b="1" dirty="0"/>
              <a:t>K(892)</a:t>
            </a:r>
            <a:endParaRPr lang="en-US" sz="1400" dirty="0"/>
          </a:p>
        </p:txBody>
      </p:sp>
      <p:sp>
        <p:nvSpPr>
          <p:cNvPr id="28" name="Rectangle 10"/>
          <p:cNvSpPr>
            <a:spLocks noChangeArrowheads="1"/>
          </p:cNvSpPr>
          <p:nvPr/>
        </p:nvSpPr>
        <p:spPr bwMode="auto">
          <a:xfrm>
            <a:off x="2590800" y="3886200"/>
            <a:ext cx="1371600" cy="1295400"/>
          </a:xfrm>
          <a:prstGeom prst="rect">
            <a:avLst/>
          </a:prstGeom>
          <a:solidFill>
            <a:schemeClr val="bg1"/>
          </a:solidFill>
          <a:ln w="9525">
            <a:noFill/>
            <a:miter lim="800000"/>
            <a:headEnd/>
            <a:tailEnd/>
          </a:ln>
          <a:effectLst/>
        </p:spPr>
        <p:txBody>
          <a:bodyPr wrap="none" anchor="ctr"/>
          <a:lstStyle/>
          <a:p>
            <a:endParaRPr lang="en-US"/>
          </a:p>
        </p:txBody>
      </p:sp>
      <p:sp>
        <p:nvSpPr>
          <p:cNvPr id="188437" name="Text Box 21"/>
          <p:cNvSpPr txBox="1">
            <a:spLocks noChangeArrowheads="1"/>
          </p:cNvSpPr>
          <p:nvPr/>
        </p:nvSpPr>
        <p:spPr bwMode="auto">
          <a:xfrm>
            <a:off x="1905000" y="5099050"/>
            <a:ext cx="1066800" cy="450251"/>
          </a:xfrm>
          <a:prstGeom prst="rect">
            <a:avLst/>
          </a:prstGeom>
          <a:solidFill>
            <a:srgbClr val="FFFF99"/>
          </a:solidFill>
          <a:ln w="9525">
            <a:solidFill>
              <a:srgbClr val="FF6600"/>
            </a:solidFill>
            <a:miter lim="800000"/>
            <a:headEnd/>
            <a:tailEnd/>
          </a:ln>
          <a:effectLst/>
        </p:spPr>
        <p:txBody>
          <a:bodyPr>
            <a:spAutoFit/>
          </a:bodyPr>
          <a:lstStyle/>
          <a:p>
            <a:pPr eaLnBrk="0" hangingPunct="0"/>
            <a:r>
              <a:rPr lang="en-US" sz="2000" b="1" dirty="0">
                <a:sym typeface="Symbol" pitchFamily="18" charset="2"/>
              </a:rPr>
              <a:t>(1020)</a:t>
            </a:r>
            <a:endParaRPr lang="en-US" sz="1400" dirty="0"/>
          </a:p>
        </p:txBody>
      </p:sp>
      <p:sp>
        <p:nvSpPr>
          <p:cNvPr id="188438" name="Text Box 22"/>
          <p:cNvSpPr txBox="1">
            <a:spLocks noChangeArrowheads="1"/>
          </p:cNvSpPr>
          <p:nvPr/>
        </p:nvSpPr>
        <p:spPr bwMode="auto">
          <a:xfrm>
            <a:off x="1752600" y="4343400"/>
            <a:ext cx="1905000" cy="366713"/>
          </a:xfrm>
          <a:prstGeom prst="rect">
            <a:avLst/>
          </a:prstGeom>
          <a:noFill/>
          <a:ln w="9525">
            <a:noFill/>
            <a:miter lim="800000"/>
            <a:headEnd/>
            <a:tailEnd/>
          </a:ln>
          <a:effectLst/>
        </p:spPr>
        <p:txBody>
          <a:bodyPr wrap="none">
            <a:spAutoFit/>
          </a:bodyPr>
          <a:lstStyle/>
          <a:p>
            <a:pPr algn="ctr" eaLnBrk="0" hangingPunct="0"/>
            <a:r>
              <a:rPr lang="en-US" sz="1800" dirty="0">
                <a:solidFill>
                  <a:srgbClr val="FF0000"/>
                </a:solidFill>
              </a:rPr>
              <a:t>STAR Preliminary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381000" y="1752600"/>
            <a:ext cx="8534400" cy="4114800"/>
          </a:xfrm>
        </p:spPr>
        <p:txBody>
          <a:bodyPr/>
          <a:lstStyle/>
          <a:p>
            <a:pPr>
              <a:lnSpc>
                <a:spcPct val="90000"/>
              </a:lnSpc>
            </a:pPr>
            <a:r>
              <a:rPr lang="en-GB" dirty="0"/>
              <a:t>Mapping out the Nuclear Matter Phase Diagram</a:t>
            </a:r>
          </a:p>
          <a:p>
            <a:pPr lvl="1">
              <a:lnSpc>
                <a:spcPct val="90000"/>
              </a:lnSpc>
            </a:pPr>
            <a:r>
              <a:rPr lang="en-GB" dirty="0"/>
              <a:t>Perturbation theory highly successful in applications of QED.</a:t>
            </a:r>
          </a:p>
          <a:p>
            <a:pPr lvl="1">
              <a:lnSpc>
                <a:spcPct val="90000"/>
              </a:lnSpc>
            </a:pPr>
            <a:r>
              <a:rPr lang="en-GB" dirty="0"/>
              <a:t>In QCD, perturbation theory is only applicable for very hard processes.</a:t>
            </a:r>
          </a:p>
          <a:p>
            <a:pPr lvl="1">
              <a:lnSpc>
                <a:spcPct val="90000"/>
              </a:lnSpc>
            </a:pPr>
            <a:r>
              <a:rPr lang="en-GB" dirty="0"/>
              <a:t>Two solutions:</a:t>
            </a:r>
          </a:p>
          <a:p>
            <a:pPr lvl="1">
              <a:lnSpc>
                <a:spcPct val="90000"/>
              </a:lnSpc>
              <a:buFont typeface="Wingdings" pitchFamily="2" charset="2"/>
              <a:buNone/>
            </a:pPr>
            <a:r>
              <a:rPr lang="en-GB" dirty="0"/>
              <a:t>	</a:t>
            </a:r>
            <a:r>
              <a:rPr lang="en-GB" dirty="0">
                <a:solidFill>
                  <a:srgbClr val="CC0000"/>
                </a:solidFill>
              </a:rPr>
              <a:t>1. Phenomenological models</a:t>
            </a:r>
          </a:p>
          <a:p>
            <a:pPr lvl="1">
              <a:lnSpc>
                <a:spcPct val="90000"/>
              </a:lnSpc>
              <a:buFont typeface="Wingdings" pitchFamily="2" charset="2"/>
              <a:buNone/>
            </a:pPr>
            <a:r>
              <a:rPr lang="en-GB" dirty="0">
                <a:solidFill>
                  <a:srgbClr val="CC0000"/>
                </a:solidFill>
              </a:rPr>
              <a:t>	2. Lattice QCD calculations</a:t>
            </a:r>
            <a:endParaRPr lang="en-GB" dirty="0"/>
          </a:p>
          <a:p>
            <a:pPr>
              <a:lnSpc>
                <a:spcPct val="90000"/>
              </a:lnSpc>
              <a:buFont typeface="Wingdings" pitchFamily="2" charset="2"/>
              <a:buNone/>
            </a:pPr>
            <a:endParaRPr lang="en-GB" dirty="0"/>
          </a:p>
        </p:txBody>
      </p:sp>
      <p:sp>
        <p:nvSpPr>
          <p:cNvPr id="149507" name="Rectangle 3"/>
          <p:cNvSpPr>
            <a:spLocks noGrp="1" noChangeArrowheads="1"/>
          </p:cNvSpPr>
          <p:nvPr>
            <p:ph type="title"/>
          </p:nvPr>
        </p:nvSpPr>
        <p:spPr>
          <a:xfrm>
            <a:off x="0" y="304800"/>
            <a:ext cx="9144000" cy="685800"/>
          </a:xfrm>
        </p:spPr>
        <p:txBody>
          <a:bodyPr>
            <a:normAutofit fontScale="90000"/>
          </a:bodyPr>
          <a:lstStyle/>
          <a:p>
            <a:r>
              <a:rPr lang="en-GB" sz="4000" dirty="0"/>
              <a:t>Estimating the critical parameters, </a:t>
            </a:r>
            <a:r>
              <a:rPr lang="en-GB" sz="4000" dirty="0" err="1">
                <a:latin typeface="Times" charset="0"/>
              </a:rPr>
              <a:t>T</a:t>
            </a:r>
            <a:r>
              <a:rPr lang="en-GB" sz="4000" i="1" baseline="-25000" dirty="0" err="1">
                <a:latin typeface="Times" charset="0"/>
              </a:rPr>
              <a:t>c</a:t>
            </a:r>
            <a:r>
              <a:rPr lang="en-GB" sz="4000" dirty="0"/>
              <a:t> and </a:t>
            </a:r>
            <a:r>
              <a:rPr lang="en-GB" sz="4000" dirty="0" err="1">
                <a:latin typeface="Symbol" pitchFamily="18" charset="2"/>
              </a:rPr>
              <a:t>e</a:t>
            </a:r>
            <a:r>
              <a:rPr lang="en-GB" sz="4000" i="1" baseline="-25000" dirty="0" err="1">
                <a:latin typeface="Times" charset="0"/>
              </a:rPr>
              <a:t>c</a:t>
            </a:r>
            <a:endParaRPr lang="en-GB"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0"/>
            <a:ext cx="9144000" cy="914400"/>
          </a:xfrm>
        </p:spPr>
        <p:txBody>
          <a:bodyPr/>
          <a:lstStyle/>
          <a:p>
            <a:pPr algn="ctr"/>
            <a:r>
              <a:rPr lang="en-GB" dirty="0"/>
              <a:t>Asymptotic freedom - summary</a:t>
            </a:r>
          </a:p>
        </p:txBody>
      </p:sp>
      <p:sp>
        <p:nvSpPr>
          <p:cNvPr id="143363" name="Rectangle 3"/>
          <p:cNvSpPr>
            <a:spLocks noGrp="1" noChangeArrowheads="1"/>
          </p:cNvSpPr>
          <p:nvPr>
            <p:ph type="body" idx="1"/>
          </p:nvPr>
        </p:nvSpPr>
        <p:spPr>
          <a:xfrm>
            <a:off x="228600" y="990600"/>
            <a:ext cx="8610600" cy="5257800"/>
          </a:xfrm>
        </p:spPr>
        <p:txBody>
          <a:bodyPr/>
          <a:lstStyle/>
          <a:p>
            <a:pPr>
              <a:lnSpc>
                <a:spcPct val="90000"/>
              </a:lnSpc>
            </a:pPr>
            <a:r>
              <a:rPr lang="en-GB" sz="2000" dirty="0"/>
              <a:t>Effect in QCD</a:t>
            </a:r>
          </a:p>
          <a:p>
            <a:pPr lvl="1">
              <a:lnSpc>
                <a:spcPct val="90000"/>
              </a:lnSpc>
            </a:pPr>
            <a:r>
              <a:rPr lang="en-GB" sz="2000" dirty="0"/>
              <a:t>Both q-</a:t>
            </a:r>
            <a:r>
              <a:rPr lang="en-GB" sz="2000" dirty="0" err="1"/>
              <a:t>qbar</a:t>
            </a:r>
            <a:r>
              <a:rPr lang="en-GB" sz="2000" dirty="0"/>
              <a:t> and gluon-gluon loops contribute.</a:t>
            </a:r>
          </a:p>
          <a:p>
            <a:pPr lvl="1">
              <a:lnSpc>
                <a:spcPct val="90000"/>
              </a:lnSpc>
            </a:pPr>
            <a:r>
              <a:rPr lang="en-GB" sz="2000" dirty="0"/>
              <a:t>The quark loops produce a screening effect analogous to </a:t>
            </a:r>
            <a:r>
              <a:rPr lang="en-GB" sz="2000" dirty="0" err="1"/>
              <a:t>e</a:t>
            </a:r>
            <a:r>
              <a:rPr lang="en-GB" sz="2000" baseline="30000" dirty="0" err="1"/>
              <a:t>+</a:t>
            </a:r>
            <a:r>
              <a:rPr lang="en-GB" sz="2000" dirty="0" err="1"/>
              <a:t>e</a:t>
            </a:r>
            <a:r>
              <a:rPr lang="en-GB" sz="2000" baseline="30000" dirty="0"/>
              <a:t>-</a:t>
            </a:r>
            <a:r>
              <a:rPr lang="en-GB" sz="2000" dirty="0"/>
              <a:t> loops in QED</a:t>
            </a:r>
          </a:p>
          <a:p>
            <a:pPr lvl="1">
              <a:lnSpc>
                <a:spcPct val="90000"/>
              </a:lnSpc>
            </a:pPr>
            <a:r>
              <a:rPr lang="en-GB" sz="2000" dirty="0"/>
              <a:t>But the gluon loops dominate and produce an anti-screening effect.</a:t>
            </a:r>
          </a:p>
          <a:p>
            <a:pPr lvl="1">
              <a:lnSpc>
                <a:spcPct val="90000"/>
              </a:lnSpc>
            </a:pPr>
            <a:r>
              <a:rPr lang="en-GB" sz="2000" dirty="0"/>
              <a:t>The observed charge (coupling) decreases at very small distances.</a:t>
            </a:r>
          </a:p>
          <a:p>
            <a:pPr lvl="1">
              <a:lnSpc>
                <a:spcPct val="90000"/>
              </a:lnSpc>
            </a:pPr>
            <a:r>
              <a:rPr lang="en-GB" sz="2000" dirty="0"/>
              <a:t>The theory is asymptotically free </a:t>
            </a:r>
            <a:r>
              <a:rPr lang="en-GB" sz="2000" dirty="0">
                <a:sym typeface="Symbol" pitchFamily="18" charset="2"/>
              </a:rPr>
              <a:t> </a:t>
            </a:r>
            <a:r>
              <a:rPr lang="en-GB" sz="2000" dirty="0"/>
              <a:t>quark-gluon plasma !</a:t>
            </a:r>
          </a:p>
          <a:p>
            <a:pPr lvl="2">
              <a:lnSpc>
                <a:spcPct val="90000"/>
              </a:lnSpc>
              <a:buFont typeface="Wingdings" pitchFamily="2" charset="2"/>
              <a:buNone/>
            </a:pPr>
            <a:r>
              <a:rPr lang="en-GB" sz="2000" dirty="0"/>
              <a:t>“</a:t>
            </a:r>
            <a:r>
              <a:rPr lang="en-GB" sz="2000" dirty="0" err="1"/>
              <a:t>Superdense</a:t>
            </a:r>
            <a:r>
              <a:rPr lang="en-GB" sz="2000" dirty="0"/>
              <a:t> Matter: Neutrons or Asymptotically Free Quarks”</a:t>
            </a:r>
          </a:p>
          <a:p>
            <a:pPr lvl="2">
              <a:lnSpc>
                <a:spcPct val="90000"/>
              </a:lnSpc>
              <a:buFont typeface="Wingdings" pitchFamily="2" charset="2"/>
              <a:buNone/>
            </a:pPr>
            <a:r>
              <a:rPr lang="en-GB" sz="2000" dirty="0"/>
              <a:t>J.C. Collins and M.J. Perry, Phys. Rev. </a:t>
            </a:r>
            <a:r>
              <a:rPr lang="en-GB" sz="2000" dirty="0" err="1"/>
              <a:t>Lett</a:t>
            </a:r>
            <a:r>
              <a:rPr lang="en-GB" sz="2000" dirty="0"/>
              <a:t>. 34 (1975) 1353 </a:t>
            </a:r>
          </a:p>
          <a:p>
            <a:pPr>
              <a:lnSpc>
                <a:spcPct val="90000"/>
              </a:lnSpc>
            </a:pPr>
            <a:r>
              <a:rPr lang="en-GB" sz="2000" dirty="0"/>
              <a:t>Main points</a:t>
            </a:r>
          </a:p>
          <a:p>
            <a:pPr lvl="1">
              <a:lnSpc>
                <a:spcPct val="90000"/>
              </a:lnSpc>
            </a:pPr>
            <a:r>
              <a:rPr lang="en-GB" sz="2000" dirty="0"/>
              <a:t>Observed charge is dependent on the distance scale probed.</a:t>
            </a:r>
          </a:p>
          <a:p>
            <a:pPr lvl="1">
              <a:lnSpc>
                <a:spcPct val="90000"/>
              </a:lnSpc>
            </a:pPr>
            <a:r>
              <a:rPr lang="en-GB" sz="2000" dirty="0"/>
              <a:t>Electric charge is </a:t>
            </a:r>
            <a:r>
              <a:rPr lang="en-GB" sz="2000" dirty="0" smtClean="0"/>
              <a:t>defined </a:t>
            </a:r>
            <a:r>
              <a:rPr lang="en-GB" sz="2000" dirty="0"/>
              <a:t>in the long wavelength limit (</a:t>
            </a:r>
            <a:r>
              <a:rPr lang="en-GB" sz="2000" i="1" dirty="0">
                <a:latin typeface="Times" charset="0"/>
              </a:rPr>
              <a:t>r </a:t>
            </a:r>
            <a:r>
              <a:rPr lang="en-GB" sz="2000" dirty="0">
                <a:sym typeface="Symbol" pitchFamily="18" charset="2"/>
              </a:rPr>
              <a:t> ).</a:t>
            </a:r>
          </a:p>
          <a:p>
            <a:pPr lvl="1">
              <a:lnSpc>
                <a:spcPct val="90000"/>
              </a:lnSpc>
            </a:pPr>
            <a:r>
              <a:rPr lang="en-GB" sz="2000" dirty="0">
                <a:sym typeface="Symbol" pitchFamily="18" charset="2"/>
              </a:rPr>
              <a:t>In practice </a:t>
            </a:r>
            <a:r>
              <a:rPr lang="en-GB" sz="2000" dirty="0" err="1">
                <a:latin typeface="Symbol" pitchFamily="18" charset="2"/>
                <a:sym typeface="Symbol" pitchFamily="18" charset="2"/>
              </a:rPr>
              <a:t>a</a:t>
            </a:r>
            <a:r>
              <a:rPr lang="en-GB" sz="2000" baseline="-25000" dirty="0" err="1">
                <a:latin typeface="Times" charset="0"/>
                <a:sym typeface="Symbol" pitchFamily="18" charset="2"/>
              </a:rPr>
              <a:t>em</a:t>
            </a:r>
            <a:r>
              <a:rPr lang="en-GB" sz="2000" dirty="0">
                <a:sym typeface="Symbol" pitchFamily="18" charset="2"/>
              </a:rPr>
              <a:t> changes by less than 1% up to 10</a:t>
            </a:r>
            <a:r>
              <a:rPr lang="en-GB" sz="2000" baseline="30000" dirty="0">
                <a:sym typeface="Symbol" pitchFamily="18" charset="2"/>
              </a:rPr>
              <a:t>26</a:t>
            </a:r>
            <a:r>
              <a:rPr lang="en-GB" sz="2000" dirty="0">
                <a:sym typeface="Symbol" pitchFamily="18" charset="2"/>
              </a:rPr>
              <a:t> </a:t>
            </a:r>
            <a:r>
              <a:rPr lang="en-GB" sz="2000" dirty="0" err="1">
                <a:sym typeface="Symbol" pitchFamily="18" charset="2"/>
              </a:rPr>
              <a:t>GeV</a:t>
            </a:r>
            <a:r>
              <a:rPr lang="en-GB" sz="2000" dirty="0">
                <a:sym typeface="Symbol" pitchFamily="18" charset="2"/>
              </a:rPr>
              <a:t> !</a:t>
            </a:r>
          </a:p>
          <a:p>
            <a:pPr lvl="1">
              <a:lnSpc>
                <a:spcPct val="90000"/>
              </a:lnSpc>
            </a:pPr>
            <a:r>
              <a:rPr lang="en-GB" sz="2000" dirty="0">
                <a:sym typeface="Symbol" pitchFamily="18" charset="2"/>
              </a:rPr>
              <a:t>In QCD charges can not be separated.</a:t>
            </a:r>
          </a:p>
          <a:p>
            <a:pPr lvl="1">
              <a:lnSpc>
                <a:spcPct val="90000"/>
              </a:lnSpc>
            </a:pPr>
            <a:r>
              <a:rPr lang="en-GB" sz="2000" dirty="0">
                <a:sym typeface="Symbol" pitchFamily="18" charset="2"/>
              </a:rPr>
              <a:t>Therefore charge must be defined at some other length scale.</a:t>
            </a:r>
          </a:p>
          <a:p>
            <a:pPr lvl="1">
              <a:lnSpc>
                <a:spcPct val="90000"/>
              </a:lnSpc>
            </a:pPr>
            <a:r>
              <a:rPr lang="en-GB" sz="2000" dirty="0">
                <a:sym typeface="Symbol" pitchFamily="18" charset="2"/>
              </a:rPr>
              <a:t>In general </a:t>
            </a:r>
            <a:r>
              <a:rPr lang="en-GB" sz="2000" dirty="0">
                <a:latin typeface="Symbol" pitchFamily="18" charset="2"/>
                <a:sym typeface="Symbol" pitchFamily="18" charset="2"/>
              </a:rPr>
              <a:t>a</a:t>
            </a:r>
            <a:r>
              <a:rPr lang="en-GB" sz="2000" baseline="-25000" dirty="0">
                <a:latin typeface="Times" charset="0"/>
                <a:sym typeface="Symbol" pitchFamily="18" charset="2"/>
              </a:rPr>
              <a:t>s</a:t>
            </a:r>
            <a:r>
              <a:rPr lang="en-GB" sz="2000" dirty="0">
                <a:sym typeface="Symbol" pitchFamily="18" charset="2"/>
              </a:rPr>
              <a:t> is strongly varying with distance - can’t be ignored.</a:t>
            </a:r>
            <a:endParaRPr lang="en-GB" sz="2000" dirty="0"/>
          </a:p>
          <a:p>
            <a:pPr lvl="1">
              <a:lnSpc>
                <a:spcPct val="90000"/>
              </a:lnSpc>
            </a:pP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304800"/>
            <a:ext cx="9144000" cy="685800"/>
          </a:xfrm>
        </p:spPr>
        <p:txBody>
          <a:bodyPr/>
          <a:lstStyle/>
          <a:p>
            <a:pPr algn="ctr"/>
            <a:r>
              <a:rPr lang="en-GB" dirty="0"/>
              <a:t>Quark </a:t>
            </a:r>
            <a:r>
              <a:rPr lang="en-GB" dirty="0" err="1"/>
              <a:t>deconfinement</a:t>
            </a:r>
            <a:r>
              <a:rPr lang="en-GB" dirty="0"/>
              <a:t> - medium effects</a:t>
            </a:r>
          </a:p>
        </p:txBody>
      </p:sp>
      <p:sp>
        <p:nvSpPr>
          <p:cNvPr id="144387" name="Rectangle 3"/>
          <p:cNvSpPr>
            <a:spLocks noGrp="1" noChangeArrowheads="1"/>
          </p:cNvSpPr>
          <p:nvPr>
            <p:ph type="body" idx="1"/>
          </p:nvPr>
        </p:nvSpPr>
        <p:spPr>
          <a:xfrm>
            <a:off x="304800" y="990600"/>
            <a:ext cx="8534400" cy="5334000"/>
          </a:xfrm>
        </p:spPr>
        <p:txBody>
          <a:bodyPr/>
          <a:lstStyle/>
          <a:p>
            <a:pPr>
              <a:lnSpc>
                <a:spcPct val="90000"/>
              </a:lnSpc>
            </a:pPr>
            <a:r>
              <a:rPr lang="en-GB" sz="2000" dirty="0"/>
              <a:t>Debye screening</a:t>
            </a:r>
          </a:p>
          <a:p>
            <a:pPr lvl="1">
              <a:lnSpc>
                <a:spcPct val="90000"/>
              </a:lnSpc>
            </a:pPr>
            <a:r>
              <a:rPr lang="en-GB" sz="2000" dirty="0"/>
              <a:t>In bulk media, there is an additional charge screening effect.</a:t>
            </a:r>
          </a:p>
          <a:p>
            <a:pPr lvl="1">
              <a:lnSpc>
                <a:spcPct val="90000"/>
              </a:lnSpc>
            </a:pPr>
            <a:r>
              <a:rPr lang="en-GB" sz="2000" dirty="0"/>
              <a:t>At high charge density, </a:t>
            </a:r>
            <a:r>
              <a:rPr lang="en-GB" sz="2000" i="1" dirty="0">
                <a:latin typeface="Times" charset="0"/>
              </a:rPr>
              <a:t>n</a:t>
            </a:r>
            <a:r>
              <a:rPr lang="en-GB" sz="2000" dirty="0"/>
              <a:t>,  the short range part of the potential becomes:</a:t>
            </a:r>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buFont typeface="Wingdings" pitchFamily="2" charset="2"/>
              <a:buNone/>
            </a:pPr>
            <a:r>
              <a:rPr lang="en-GB" sz="2000" dirty="0"/>
              <a:t>   and </a:t>
            </a:r>
            <a:r>
              <a:rPr lang="en-GB" sz="2000" i="1" dirty="0" err="1">
                <a:latin typeface="Times" charset="0"/>
              </a:rPr>
              <a:t>r</a:t>
            </a:r>
            <a:r>
              <a:rPr lang="en-GB" sz="2000" baseline="-25000" dirty="0" err="1">
                <a:latin typeface="Times" charset="0"/>
              </a:rPr>
              <a:t>D</a:t>
            </a:r>
            <a:r>
              <a:rPr lang="en-GB" sz="2000" dirty="0"/>
              <a:t> is the Debye screening radius.</a:t>
            </a:r>
          </a:p>
          <a:p>
            <a:pPr lvl="1">
              <a:lnSpc>
                <a:spcPct val="90000"/>
              </a:lnSpc>
            </a:pPr>
            <a:r>
              <a:rPr lang="en-GB" sz="2000" dirty="0"/>
              <a:t>Effectively, long range interactions (</a:t>
            </a:r>
            <a:r>
              <a:rPr lang="en-GB" sz="2000" i="1" dirty="0">
                <a:latin typeface="Times" charset="0"/>
              </a:rPr>
              <a:t>r </a:t>
            </a:r>
            <a:r>
              <a:rPr lang="en-GB" sz="2000" dirty="0">
                <a:latin typeface="Times" charset="0"/>
              </a:rPr>
              <a:t>&gt;</a:t>
            </a:r>
            <a:r>
              <a:rPr lang="en-GB" sz="2000" i="1" dirty="0">
                <a:latin typeface="Times" charset="0"/>
              </a:rPr>
              <a:t> </a:t>
            </a:r>
            <a:r>
              <a:rPr lang="en-GB" sz="2000" i="1" dirty="0" err="1">
                <a:latin typeface="Times" charset="0"/>
              </a:rPr>
              <a:t>r</a:t>
            </a:r>
            <a:r>
              <a:rPr lang="en-GB" sz="2000" baseline="-25000" dirty="0" err="1">
                <a:latin typeface="Times" charset="0"/>
              </a:rPr>
              <a:t>D</a:t>
            </a:r>
            <a:r>
              <a:rPr lang="en-GB" sz="2000" dirty="0"/>
              <a:t>) are screened.</a:t>
            </a:r>
          </a:p>
          <a:p>
            <a:pPr>
              <a:lnSpc>
                <a:spcPct val="90000"/>
              </a:lnSpc>
            </a:pPr>
            <a:r>
              <a:rPr lang="en-GB" sz="2000" dirty="0"/>
              <a:t>The Mott transition</a:t>
            </a:r>
          </a:p>
          <a:p>
            <a:pPr lvl="1">
              <a:lnSpc>
                <a:spcPct val="90000"/>
              </a:lnSpc>
            </a:pPr>
            <a:r>
              <a:rPr lang="en-GB" sz="2000" dirty="0"/>
              <a:t>In condensed matter, when </a:t>
            </a:r>
            <a:r>
              <a:rPr lang="en-GB" sz="2000" i="1" dirty="0">
                <a:latin typeface="Times" charset="0"/>
              </a:rPr>
              <a:t>r</a:t>
            </a:r>
            <a:r>
              <a:rPr lang="en-GB" sz="2000" dirty="0">
                <a:latin typeface="Times" charset="0"/>
              </a:rPr>
              <a:t> &lt; </a:t>
            </a:r>
            <a:r>
              <a:rPr lang="en-GB" sz="2000" dirty="0"/>
              <a:t>electron binding radius</a:t>
            </a:r>
          </a:p>
          <a:p>
            <a:pPr lvl="2">
              <a:lnSpc>
                <a:spcPct val="90000"/>
              </a:lnSpc>
              <a:buFont typeface="Wingdings" pitchFamily="2" charset="2"/>
              <a:buNone/>
            </a:pPr>
            <a:r>
              <a:rPr lang="en-GB" sz="2000" dirty="0">
                <a:sym typeface="Symbol" pitchFamily="18" charset="2"/>
              </a:rPr>
              <a:t> </a:t>
            </a:r>
            <a:r>
              <a:rPr lang="en-GB" sz="2000" dirty="0"/>
              <a:t>an electric insulator becomes conducting.</a:t>
            </a:r>
          </a:p>
          <a:p>
            <a:pPr>
              <a:lnSpc>
                <a:spcPct val="90000"/>
              </a:lnSpc>
            </a:pPr>
            <a:r>
              <a:rPr lang="en-GB" sz="2000" dirty="0"/>
              <a:t>Debye screening in QCD</a:t>
            </a:r>
          </a:p>
          <a:p>
            <a:pPr lvl="1">
              <a:lnSpc>
                <a:spcPct val="90000"/>
              </a:lnSpc>
            </a:pPr>
            <a:r>
              <a:rPr lang="en-GB" sz="2000" dirty="0"/>
              <a:t>Analogously, think of the quark-gluon plasma as a </a:t>
            </a:r>
            <a:r>
              <a:rPr lang="en-GB" sz="2000" dirty="0" err="1" smtClean="0"/>
              <a:t>color</a:t>
            </a:r>
            <a:r>
              <a:rPr lang="en-GB" sz="2000" dirty="0" smtClean="0"/>
              <a:t> </a:t>
            </a:r>
            <a:r>
              <a:rPr lang="en-GB" sz="2000" dirty="0"/>
              <a:t>conductor.</a:t>
            </a:r>
          </a:p>
          <a:p>
            <a:pPr lvl="1">
              <a:lnSpc>
                <a:spcPct val="90000"/>
              </a:lnSpc>
            </a:pPr>
            <a:r>
              <a:rPr lang="en-GB" sz="2000" dirty="0"/>
              <a:t>Nucleons (all hadrons) are </a:t>
            </a:r>
            <a:r>
              <a:rPr lang="en-GB" sz="2000" dirty="0" err="1" smtClean="0"/>
              <a:t>color</a:t>
            </a:r>
            <a:r>
              <a:rPr lang="en-GB" sz="2000" dirty="0" smtClean="0"/>
              <a:t> </a:t>
            </a:r>
            <a:r>
              <a:rPr lang="en-GB" sz="2000" dirty="0" err="1"/>
              <a:t>singlets</a:t>
            </a:r>
            <a:r>
              <a:rPr lang="en-GB" sz="2000" dirty="0"/>
              <a:t> (</a:t>
            </a:r>
            <a:r>
              <a:rPr lang="en-GB" sz="2000" dirty="0" err="1"/>
              <a:t>qqq</a:t>
            </a:r>
            <a:r>
              <a:rPr lang="en-GB" sz="2000" dirty="0"/>
              <a:t>, or </a:t>
            </a:r>
            <a:r>
              <a:rPr lang="en-GB" sz="2000" dirty="0" err="1"/>
              <a:t>qqbar</a:t>
            </a:r>
            <a:r>
              <a:rPr lang="en-GB" sz="2000" dirty="0"/>
              <a:t> states).</a:t>
            </a:r>
          </a:p>
          <a:p>
            <a:pPr lvl="1">
              <a:lnSpc>
                <a:spcPct val="90000"/>
              </a:lnSpc>
            </a:pPr>
            <a:r>
              <a:rPr lang="en-GB" sz="2000" dirty="0"/>
              <a:t>At high (charge) density quarks and gluons become unbound.</a:t>
            </a:r>
          </a:p>
          <a:p>
            <a:pPr lvl="2">
              <a:lnSpc>
                <a:spcPct val="90000"/>
              </a:lnSpc>
              <a:buFont typeface="Wingdings" pitchFamily="2" charset="2"/>
              <a:buNone/>
            </a:pPr>
            <a:r>
              <a:rPr lang="en-GB" sz="2000" dirty="0">
                <a:sym typeface="Symbol" pitchFamily="18" charset="2"/>
              </a:rPr>
              <a:t> </a:t>
            </a:r>
            <a:r>
              <a:rPr lang="en-GB" sz="2000" dirty="0"/>
              <a:t>nucleons (hadrons) cease to exist.</a:t>
            </a:r>
          </a:p>
          <a:p>
            <a:pPr lvl="1">
              <a:lnSpc>
                <a:spcPct val="90000"/>
              </a:lnSpc>
            </a:pPr>
            <a:endParaRPr lang="en-GB" sz="2000" dirty="0"/>
          </a:p>
        </p:txBody>
      </p:sp>
      <p:graphicFrame>
        <p:nvGraphicFramePr>
          <p:cNvPr id="144388" name="Object 4"/>
          <p:cNvGraphicFramePr>
            <a:graphicFrameLocks noChangeAspect="1"/>
          </p:cNvGraphicFramePr>
          <p:nvPr/>
        </p:nvGraphicFramePr>
        <p:xfrm>
          <a:off x="2057400" y="2133600"/>
          <a:ext cx="4156075" cy="712788"/>
        </p:xfrm>
        <a:graphic>
          <a:graphicData uri="http://schemas.openxmlformats.org/presentationml/2006/ole">
            <p:oleObj spid="_x0000_s111618" name="Equation" r:id="rId3" imgW="4889500" imgH="8382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0"/>
            <a:ext cx="9144000" cy="1143000"/>
          </a:xfrm>
        </p:spPr>
        <p:txBody>
          <a:bodyPr/>
          <a:lstStyle/>
          <a:p>
            <a:pPr algn="ctr"/>
            <a:r>
              <a:rPr lang="en-GB"/>
              <a:t>Debye screening in nuclear matter</a:t>
            </a:r>
          </a:p>
        </p:txBody>
      </p:sp>
      <p:sp>
        <p:nvSpPr>
          <p:cNvPr id="146435" name="Rectangle 3"/>
          <p:cNvSpPr>
            <a:spLocks noGrp="1" noChangeArrowheads="1"/>
          </p:cNvSpPr>
          <p:nvPr>
            <p:ph type="body" idx="1"/>
          </p:nvPr>
        </p:nvSpPr>
        <p:spPr>
          <a:xfrm>
            <a:off x="533400" y="990600"/>
            <a:ext cx="8077200" cy="4114800"/>
          </a:xfrm>
        </p:spPr>
        <p:txBody>
          <a:bodyPr/>
          <a:lstStyle/>
          <a:p>
            <a:pPr>
              <a:lnSpc>
                <a:spcPct val="90000"/>
              </a:lnSpc>
            </a:pPr>
            <a:r>
              <a:rPr lang="en-GB" sz="2000" dirty="0"/>
              <a:t>High (</a:t>
            </a:r>
            <a:r>
              <a:rPr lang="en-GB" sz="2000" dirty="0" err="1"/>
              <a:t>color</a:t>
            </a:r>
            <a:r>
              <a:rPr lang="en-GB" sz="2000" dirty="0"/>
              <a:t> charge) densities are achieved by</a:t>
            </a:r>
          </a:p>
          <a:p>
            <a:pPr lvl="1">
              <a:lnSpc>
                <a:spcPct val="90000"/>
              </a:lnSpc>
            </a:pPr>
            <a:r>
              <a:rPr lang="en-GB" sz="2000" dirty="0"/>
              <a:t>Colliding heaving nuclei, resulting in:</a:t>
            </a:r>
          </a:p>
          <a:p>
            <a:pPr lvl="2">
              <a:lnSpc>
                <a:spcPct val="90000"/>
              </a:lnSpc>
              <a:buFont typeface="Wingdings" pitchFamily="2" charset="2"/>
              <a:buNone/>
            </a:pPr>
            <a:r>
              <a:rPr lang="en-GB" sz="2000" dirty="0"/>
              <a:t>1. Compression.</a:t>
            </a:r>
          </a:p>
          <a:p>
            <a:pPr lvl="2">
              <a:lnSpc>
                <a:spcPct val="90000"/>
              </a:lnSpc>
              <a:buFont typeface="Wingdings" pitchFamily="2" charset="2"/>
              <a:buNone/>
            </a:pPr>
            <a:r>
              <a:rPr lang="en-GB" sz="2000" dirty="0"/>
              <a:t>2. Heating = creation of </a:t>
            </a:r>
            <a:r>
              <a:rPr lang="en-GB" sz="2000" dirty="0" err="1"/>
              <a:t>pions</a:t>
            </a:r>
            <a:r>
              <a:rPr lang="en-GB" sz="2000" dirty="0"/>
              <a:t>.</a:t>
            </a:r>
          </a:p>
          <a:p>
            <a:pPr lvl="1">
              <a:lnSpc>
                <a:spcPct val="90000"/>
              </a:lnSpc>
            </a:pPr>
            <a:r>
              <a:rPr lang="en-GB" sz="2000" dirty="0"/>
              <a:t>Under these conditions:</a:t>
            </a:r>
          </a:p>
          <a:p>
            <a:pPr lvl="2">
              <a:lnSpc>
                <a:spcPct val="90000"/>
              </a:lnSpc>
              <a:buFont typeface="Wingdings" pitchFamily="2" charset="2"/>
              <a:buNone/>
            </a:pPr>
            <a:r>
              <a:rPr lang="en-GB" sz="2000" dirty="0"/>
              <a:t>1. Quarks and gluons become </a:t>
            </a:r>
            <a:r>
              <a:rPr lang="en-GB" sz="2000" dirty="0" err="1"/>
              <a:t>deconfined</a:t>
            </a:r>
            <a:r>
              <a:rPr lang="en-GB" sz="2000" dirty="0"/>
              <a:t>.</a:t>
            </a:r>
          </a:p>
          <a:p>
            <a:pPr lvl="2">
              <a:lnSpc>
                <a:spcPct val="90000"/>
              </a:lnSpc>
              <a:buFont typeface="Wingdings" pitchFamily="2" charset="2"/>
              <a:buNone/>
            </a:pPr>
            <a:r>
              <a:rPr lang="en-GB" sz="2000" dirty="0"/>
              <a:t>2. </a:t>
            </a:r>
            <a:r>
              <a:rPr lang="en-GB" sz="2000" dirty="0" err="1"/>
              <a:t>Chiral</a:t>
            </a:r>
            <a:r>
              <a:rPr lang="en-GB" sz="2000" dirty="0"/>
              <a:t> symmetry may be (partially) restored.</a:t>
            </a:r>
          </a:p>
          <a:p>
            <a:pPr lvl="1">
              <a:lnSpc>
                <a:spcPct val="90000"/>
              </a:lnSpc>
              <a:buFont typeface="Wingdings" pitchFamily="2" charset="2"/>
              <a:buNone/>
            </a:pPr>
            <a:endParaRPr lang="en-GB" sz="2400" dirty="0"/>
          </a:p>
          <a:p>
            <a:pPr lvl="1">
              <a:lnSpc>
                <a:spcPct val="90000"/>
              </a:lnSpc>
              <a:buFont typeface="Wingdings" pitchFamily="2" charset="2"/>
              <a:buNone/>
            </a:pPr>
            <a:endParaRPr lang="en-GB" sz="2800" dirty="0"/>
          </a:p>
          <a:p>
            <a:pPr lvl="1">
              <a:lnSpc>
                <a:spcPct val="90000"/>
              </a:lnSpc>
              <a:buFont typeface="Wingdings" pitchFamily="2" charset="2"/>
              <a:buNone/>
            </a:pPr>
            <a:endParaRPr lang="en-GB" sz="2800" dirty="0"/>
          </a:p>
          <a:p>
            <a:pPr lvl="1">
              <a:lnSpc>
                <a:spcPct val="90000"/>
              </a:lnSpc>
              <a:buFont typeface="Wingdings" pitchFamily="2" charset="2"/>
              <a:buNone/>
            </a:pPr>
            <a:endParaRPr lang="en-GB" sz="2800" dirty="0"/>
          </a:p>
          <a:p>
            <a:pPr lvl="1">
              <a:lnSpc>
                <a:spcPct val="90000"/>
              </a:lnSpc>
              <a:buFont typeface="Wingdings" pitchFamily="2" charset="2"/>
              <a:buNone/>
            </a:pPr>
            <a:endParaRPr lang="en-GB" sz="2800" dirty="0"/>
          </a:p>
          <a:p>
            <a:pPr lvl="1">
              <a:lnSpc>
                <a:spcPct val="90000"/>
              </a:lnSpc>
              <a:buFont typeface="Wingdings" pitchFamily="2" charset="2"/>
              <a:buNone/>
            </a:pPr>
            <a:endParaRPr lang="en-GB" sz="2800" dirty="0"/>
          </a:p>
          <a:p>
            <a:pPr lvl="1">
              <a:lnSpc>
                <a:spcPct val="90000"/>
              </a:lnSpc>
              <a:buFont typeface="Wingdings" pitchFamily="2" charset="2"/>
              <a:buNone/>
            </a:pPr>
            <a:endParaRPr lang="en-GB" sz="1800" dirty="0" smtClean="0"/>
          </a:p>
          <a:p>
            <a:pPr lvl="1">
              <a:lnSpc>
                <a:spcPct val="90000"/>
              </a:lnSpc>
              <a:buFont typeface="Wingdings" pitchFamily="2" charset="2"/>
              <a:buNone/>
            </a:pPr>
            <a:r>
              <a:rPr lang="en-GB" sz="1800" dirty="0" smtClean="0"/>
              <a:t>Note</a:t>
            </a:r>
            <a:r>
              <a:rPr lang="en-GB" sz="1800" dirty="0"/>
              <a:t>: a phase transition is </a:t>
            </a:r>
            <a:r>
              <a:rPr lang="en-GB" sz="1800" u="sng" dirty="0"/>
              <a:t>not</a:t>
            </a:r>
            <a:r>
              <a:rPr lang="en-GB" sz="1800" dirty="0"/>
              <a:t> expected in binary nucleon-nucleon collisions.</a:t>
            </a:r>
            <a:endParaRPr lang="en-GB" sz="2800" dirty="0"/>
          </a:p>
        </p:txBody>
      </p:sp>
      <p:pic>
        <p:nvPicPr>
          <p:cNvPr id="146437" name="Picture 5" descr="QGPdiagram-w"/>
          <p:cNvPicPr>
            <a:picLocks noChangeAspect="1" noChangeArrowheads="1"/>
          </p:cNvPicPr>
          <p:nvPr/>
        </p:nvPicPr>
        <p:blipFill>
          <a:blip r:embed="rId2"/>
          <a:srcRect/>
          <a:stretch>
            <a:fillRect/>
          </a:stretch>
        </p:blipFill>
        <p:spPr bwMode="auto">
          <a:xfrm>
            <a:off x="1600200" y="3429000"/>
            <a:ext cx="5562600" cy="2057400"/>
          </a:xfrm>
          <a:prstGeom prst="rect">
            <a:avLst/>
          </a:prstGeom>
          <a:noFill/>
        </p:spPr>
      </p:pic>
      <p:sp>
        <p:nvSpPr>
          <p:cNvPr id="146438" name="Text Box 6"/>
          <p:cNvSpPr txBox="1">
            <a:spLocks noChangeArrowheads="1"/>
          </p:cNvSpPr>
          <p:nvPr/>
        </p:nvSpPr>
        <p:spPr bwMode="auto">
          <a:xfrm>
            <a:off x="838200" y="5257800"/>
            <a:ext cx="8077200" cy="921791"/>
          </a:xfrm>
          <a:prstGeom prst="rect">
            <a:avLst/>
          </a:prstGeom>
          <a:noFill/>
          <a:ln w="9525">
            <a:noFill/>
            <a:miter lim="800000"/>
            <a:headEnd/>
            <a:tailEnd/>
          </a:ln>
          <a:effectLst/>
        </p:spPr>
        <p:txBody>
          <a:bodyPr wrap="square">
            <a:spAutoFit/>
          </a:bodyPr>
          <a:lstStyle/>
          <a:p>
            <a:pPr>
              <a:spcBef>
                <a:spcPct val="20000"/>
              </a:spcBef>
              <a:buClr>
                <a:schemeClr val="tx2"/>
              </a:buClr>
              <a:buSzPct val="75000"/>
              <a:buFont typeface="Wingdings" pitchFamily="2" charset="2"/>
              <a:buChar char="n"/>
            </a:pPr>
            <a:r>
              <a:rPr lang="en-US" sz="2000" dirty="0">
                <a:effectLst>
                  <a:outerShdw blurRad="38100" dist="38100" dir="2700000" algn="tl">
                    <a:srgbClr val="000000"/>
                  </a:outerShdw>
                </a:effectLst>
              </a:rPr>
              <a:t> </a:t>
            </a:r>
            <a:r>
              <a:rPr lang="en-US" sz="2000" dirty="0">
                <a:latin typeface="+mn-lt"/>
              </a:rPr>
              <a:t>The temperature inside a heavy ion collision at RHIC can exceed </a:t>
            </a:r>
          </a:p>
          <a:p>
            <a:pPr>
              <a:spcBef>
                <a:spcPct val="20000"/>
              </a:spcBef>
              <a:buClr>
                <a:schemeClr val="tx2"/>
              </a:buClr>
              <a:buSzPct val="75000"/>
              <a:buFont typeface="Wingdings" pitchFamily="2" charset="2"/>
              <a:buNone/>
            </a:pPr>
            <a:r>
              <a:rPr lang="en-US" sz="2000" dirty="0">
                <a:latin typeface="+mn-lt"/>
              </a:rPr>
              <a:t>   1000 billion degrees !! (about 10,000 times the temperature of the sun)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0"/>
            <a:ext cx="9144000" cy="1143000"/>
          </a:xfrm>
        </p:spPr>
        <p:txBody>
          <a:bodyPr/>
          <a:lstStyle/>
          <a:p>
            <a:pPr algn="ctr"/>
            <a:r>
              <a:rPr lang="en-GB"/>
              <a:t>Chiral symmetry</a:t>
            </a:r>
          </a:p>
        </p:txBody>
      </p:sp>
      <p:sp>
        <p:nvSpPr>
          <p:cNvPr id="147459" name="Rectangle 3"/>
          <p:cNvSpPr>
            <a:spLocks noGrp="1" noChangeArrowheads="1"/>
          </p:cNvSpPr>
          <p:nvPr>
            <p:ph type="body" idx="1"/>
          </p:nvPr>
        </p:nvSpPr>
        <p:spPr>
          <a:xfrm>
            <a:off x="381000" y="1066800"/>
            <a:ext cx="8763000" cy="4114800"/>
          </a:xfrm>
        </p:spPr>
        <p:txBody>
          <a:bodyPr/>
          <a:lstStyle/>
          <a:p>
            <a:pPr>
              <a:lnSpc>
                <a:spcPct val="90000"/>
              </a:lnSpc>
            </a:pPr>
            <a:r>
              <a:rPr lang="en-GB" sz="2000"/>
              <a:t>Chiral symmetry and the QCD Lagrangian</a:t>
            </a:r>
          </a:p>
          <a:p>
            <a:pPr lvl="1">
              <a:lnSpc>
                <a:spcPct val="90000"/>
              </a:lnSpc>
            </a:pPr>
            <a:r>
              <a:rPr lang="en-GB" sz="2000"/>
              <a:t>Chiral symmetry is a exact symmetry only for massless quarks.</a:t>
            </a:r>
          </a:p>
          <a:p>
            <a:pPr lvl="1">
              <a:lnSpc>
                <a:spcPct val="90000"/>
              </a:lnSpc>
            </a:pPr>
            <a:r>
              <a:rPr lang="en-GB" sz="2000"/>
              <a:t>In a massless world, quarks are either left or right handed </a:t>
            </a:r>
          </a:p>
          <a:p>
            <a:pPr lvl="1">
              <a:lnSpc>
                <a:spcPct val="90000"/>
              </a:lnSpc>
            </a:pPr>
            <a:r>
              <a:rPr lang="en-GB" sz="2000"/>
              <a:t>The QCD Lagrangian is symmetric with respect to left/right handed quarks.</a:t>
            </a:r>
          </a:p>
          <a:p>
            <a:pPr lvl="1">
              <a:lnSpc>
                <a:spcPct val="90000"/>
              </a:lnSpc>
            </a:pPr>
            <a:r>
              <a:rPr lang="en-GB" sz="2000"/>
              <a:t>Confinement results in a large dynamical mass - constituent mass.</a:t>
            </a:r>
          </a:p>
          <a:p>
            <a:pPr lvl="2">
              <a:lnSpc>
                <a:spcPct val="90000"/>
              </a:lnSpc>
              <a:buFont typeface="Wingdings" pitchFamily="2" charset="2"/>
              <a:buNone/>
            </a:pPr>
            <a:r>
              <a:rPr lang="en-GB" sz="2000">
                <a:sym typeface="Monotype Sorts" pitchFamily="2" charset="2"/>
              </a:rPr>
              <a:t></a:t>
            </a:r>
            <a:r>
              <a:rPr lang="en-GB" sz="2000">
                <a:sym typeface="Symbol" pitchFamily="18" charset="2"/>
              </a:rPr>
              <a:t> </a:t>
            </a:r>
            <a:r>
              <a:rPr lang="en-GB" sz="2000"/>
              <a:t>chiral symmetry is broken (or hidden).</a:t>
            </a:r>
          </a:p>
          <a:p>
            <a:pPr lvl="1">
              <a:lnSpc>
                <a:spcPct val="90000"/>
              </a:lnSpc>
            </a:pPr>
            <a:r>
              <a:rPr lang="en-GB" sz="2000"/>
              <a:t>When deconfined, quark current masses are small - current mass.</a:t>
            </a:r>
          </a:p>
          <a:p>
            <a:pPr lvl="2">
              <a:lnSpc>
                <a:spcPct val="90000"/>
              </a:lnSpc>
              <a:buFont typeface="Wingdings" pitchFamily="2" charset="2"/>
              <a:buNone/>
            </a:pPr>
            <a:r>
              <a:rPr lang="en-GB" sz="2000">
                <a:sym typeface="Monotype Sorts" pitchFamily="2" charset="2"/>
              </a:rPr>
              <a:t></a:t>
            </a:r>
            <a:r>
              <a:rPr lang="en-GB" sz="2000">
                <a:sym typeface="Symbol" pitchFamily="18" charset="2"/>
              </a:rPr>
              <a:t> </a:t>
            </a:r>
            <a:r>
              <a:rPr lang="en-GB" sz="2000"/>
              <a:t>chiral symmetry is (partially) restored</a:t>
            </a:r>
          </a:p>
          <a:p>
            <a:pPr lvl="1">
              <a:lnSpc>
                <a:spcPct val="90000"/>
              </a:lnSpc>
              <a:buFont typeface="Wingdings" pitchFamily="2" charset="2"/>
              <a:buNone/>
            </a:pPr>
            <a:endParaRPr lang="en-GB" sz="2000"/>
          </a:p>
          <a:p>
            <a:pPr>
              <a:lnSpc>
                <a:spcPct val="90000"/>
              </a:lnSpc>
            </a:pPr>
            <a:r>
              <a:rPr lang="en-GB" sz="2000"/>
              <a:t>Example of a hidden symmetry restored at high temperature</a:t>
            </a:r>
          </a:p>
          <a:p>
            <a:pPr lvl="1">
              <a:lnSpc>
                <a:spcPct val="90000"/>
              </a:lnSpc>
            </a:pPr>
            <a:r>
              <a:rPr lang="en-GB" sz="2000"/>
              <a:t>Ferromagnetism - the spin-spin interaction is rotationally invariant.</a:t>
            </a:r>
          </a:p>
          <a:p>
            <a:pPr lvl="1">
              <a:lnSpc>
                <a:spcPct val="90000"/>
              </a:lnSpc>
            </a:pPr>
            <a:endParaRPr lang="en-GB" sz="2000"/>
          </a:p>
          <a:p>
            <a:pPr lvl="1">
              <a:lnSpc>
                <a:spcPct val="90000"/>
              </a:lnSpc>
            </a:pPr>
            <a:endParaRPr lang="en-GB" sz="2000"/>
          </a:p>
          <a:p>
            <a:pPr lvl="1">
              <a:lnSpc>
                <a:spcPct val="90000"/>
              </a:lnSpc>
            </a:pPr>
            <a:endParaRPr lang="en-GB" sz="2000"/>
          </a:p>
          <a:p>
            <a:pPr lvl="1">
              <a:lnSpc>
                <a:spcPct val="90000"/>
              </a:lnSpc>
            </a:pPr>
            <a:endParaRPr lang="en-GB" sz="2000"/>
          </a:p>
          <a:p>
            <a:pPr lvl="1">
              <a:lnSpc>
                <a:spcPct val="90000"/>
              </a:lnSpc>
            </a:pPr>
            <a:endParaRPr lang="en-GB" sz="2000"/>
          </a:p>
          <a:p>
            <a:pPr lvl="1">
              <a:lnSpc>
                <a:spcPct val="90000"/>
              </a:lnSpc>
            </a:pPr>
            <a:r>
              <a:rPr lang="en-GB" sz="2000"/>
              <a:t>In the sense that any direction is possible the symmetry </a:t>
            </a:r>
            <a:r>
              <a:rPr lang="en-GB" sz="2000" i="1"/>
              <a:t>is</a:t>
            </a:r>
            <a:r>
              <a:rPr lang="en-GB" sz="2000"/>
              <a:t> still present.</a:t>
            </a:r>
          </a:p>
        </p:txBody>
      </p:sp>
      <p:grpSp>
        <p:nvGrpSpPr>
          <p:cNvPr id="2" name="Group 8"/>
          <p:cNvGrpSpPr>
            <a:grpSpLocks/>
          </p:cNvGrpSpPr>
          <p:nvPr/>
        </p:nvGrpSpPr>
        <p:grpSpPr bwMode="auto">
          <a:xfrm>
            <a:off x="795338" y="4648200"/>
            <a:ext cx="8348662" cy="1841500"/>
            <a:chOff x="403" y="2824"/>
            <a:chExt cx="5259" cy="1160"/>
          </a:xfrm>
        </p:grpSpPr>
        <p:pic>
          <p:nvPicPr>
            <p:cNvPr id="147460" name="Picture 4"/>
            <p:cNvPicPr>
              <a:picLocks noChangeAspect="1" noChangeArrowheads="1"/>
            </p:cNvPicPr>
            <p:nvPr/>
          </p:nvPicPr>
          <p:blipFill>
            <a:blip r:embed="rId2"/>
            <a:srcRect/>
            <a:stretch>
              <a:fillRect/>
            </a:stretch>
          </p:blipFill>
          <p:spPr bwMode="auto">
            <a:xfrm>
              <a:off x="403" y="2824"/>
              <a:ext cx="1496" cy="1160"/>
            </a:xfrm>
            <a:prstGeom prst="rect">
              <a:avLst/>
            </a:prstGeom>
            <a:noFill/>
            <a:ln w="25400">
              <a:noFill/>
              <a:miter lim="800000"/>
              <a:headEnd/>
              <a:tailEnd type="none" w="lg" len="lg"/>
            </a:ln>
            <a:effectLst/>
          </p:spPr>
        </p:pic>
        <p:pic>
          <p:nvPicPr>
            <p:cNvPr id="147461" name="Picture 5"/>
            <p:cNvPicPr>
              <a:picLocks noChangeAspect="1" noChangeArrowheads="1"/>
            </p:cNvPicPr>
            <p:nvPr/>
          </p:nvPicPr>
          <p:blipFill>
            <a:blip r:embed="rId3"/>
            <a:srcRect/>
            <a:stretch>
              <a:fillRect/>
            </a:stretch>
          </p:blipFill>
          <p:spPr bwMode="auto">
            <a:xfrm>
              <a:off x="3013" y="2824"/>
              <a:ext cx="1496" cy="1160"/>
            </a:xfrm>
            <a:prstGeom prst="rect">
              <a:avLst/>
            </a:prstGeom>
            <a:noFill/>
            <a:ln w="25400">
              <a:noFill/>
              <a:miter lim="800000"/>
              <a:headEnd/>
              <a:tailEnd type="none" w="lg" len="lg"/>
            </a:ln>
            <a:effectLst/>
          </p:spPr>
        </p:pic>
        <p:sp>
          <p:nvSpPr>
            <p:cNvPr id="147462" name="Text Box 6"/>
            <p:cNvSpPr txBox="1">
              <a:spLocks noChangeArrowheads="1"/>
            </p:cNvSpPr>
            <p:nvPr/>
          </p:nvSpPr>
          <p:spPr bwMode="auto">
            <a:xfrm>
              <a:off x="1841" y="3069"/>
              <a:ext cx="1269" cy="674"/>
            </a:xfrm>
            <a:prstGeom prst="rect">
              <a:avLst/>
            </a:prstGeom>
            <a:noFill/>
            <a:ln w="25400">
              <a:noFill/>
              <a:miter lim="800000"/>
              <a:headEnd/>
              <a:tailEnd type="none" w="lg" len="lg"/>
            </a:ln>
            <a:effectLst/>
          </p:spPr>
          <p:txBody>
            <a:bodyPr>
              <a:spAutoFit/>
            </a:bodyPr>
            <a:lstStyle/>
            <a:p>
              <a:pPr eaLnBrk="0" hangingPunct="0"/>
              <a:r>
                <a:rPr lang="en-GB" sz="1600">
                  <a:latin typeface="Helvetica" pitchFamily="34" charset="0"/>
                </a:rPr>
                <a:t>Below the Curie temperature the underlying rotational symmetry is hidden.</a:t>
              </a:r>
            </a:p>
          </p:txBody>
        </p:sp>
        <p:sp>
          <p:nvSpPr>
            <p:cNvPr id="147463" name="Text Box 7"/>
            <p:cNvSpPr txBox="1">
              <a:spLocks noChangeArrowheads="1"/>
            </p:cNvSpPr>
            <p:nvPr/>
          </p:nvSpPr>
          <p:spPr bwMode="auto">
            <a:xfrm>
              <a:off x="4393" y="3069"/>
              <a:ext cx="1269" cy="674"/>
            </a:xfrm>
            <a:prstGeom prst="rect">
              <a:avLst/>
            </a:prstGeom>
            <a:noFill/>
            <a:ln w="25400">
              <a:noFill/>
              <a:miter lim="800000"/>
              <a:headEnd/>
              <a:tailEnd type="none" w="lg" len="lg"/>
            </a:ln>
            <a:effectLst/>
          </p:spPr>
          <p:txBody>
            <a:bodyPr>
              <a:spAutoFit/>
            </a:bodyPr>
            <a:lstStyle/>
            <a:p>
              <a:pPr eaLnBrk="0" hangingPunct="0"/>
              <a:r>
                <a:rPr lang="en-GB" sz="1600">
                  <a:latin typeface="Helvetica" pitchFamily="34" charset="0"/>
                </a:rPr>
                <a:t>Above the Curie temperature the rotational symmetry is restored.</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body" idx="1"/>
          </p:nvPr>
        </p:nvSpPr>
        <p:spPr>
          <a:xfrm>
            <a:off x="762000" y="1143000"/>
            <a:ext cx="7772400" cy="4114800"/>
          </a:xfrm>
        </p:spPr>
        <p:txBody>
          <a:bodyPr/>
          <a:lstStyle/>
          <a:p>
            <a:r>
              <a:rPr lang="en-GB" sz="2400"/>
              <a:t>Chiral symmetry and quark masses ?</a:t>
            </a:r>
          </a:p>
          <a:p>
            <a:pPr lvl="1">
              <a:buFont typeface="Wingdings" pitchFamily="2" charset="2"/>
              <a:buNone/>
            </a:pPr>
            <a:r>
              <a:rPr lang="en-GB" sz="2400"/>
              <a:t>a) blue’s velocity &gt; red’s</a:t>
            </a:r>
          </a:p>
          <a:p>
            <a:pPr lvl="1">
              <a:buFont typeface="Wingdings" pitchFamily="2" charset="2"/>
              <a:buNone/>
            </a:pPr>
            <a:endParaRPr lang="en-GB" sz="2400"/>
          </a:p>
          <a:p>
            <a:pPr lvl="1">
              <a:buFont typeface="Wingdings" pitchFamily="2" charset="2"/>
              <a:buNone/>
            </a:pPr>
            <a:endParaRPr lang="en-GB" sz="2400"/>
          </a:p>
          <a:p>
            <a:pPr lvl="1">
              <a:buFont typeface="Wingdings" pitchFamily="2" charset="2"/>
              <a:buNone/>
            </a:pPr>
            <a:endParaRPr lang="en-GB" sz="2400"/>
          </a:p>
          <a:p>
            <a:pPr lvl="1">
              <a:buFont typeface="Wingdings" pitchFamily="2" charset="2"/>
              <a:buNone/>
            </a:pPr>
            <a:endParaRPr lang="en-GB" sz="2400"/>
          </a:p>
          <a:p>
            <a:pPr lvl="1">
              <a:lnSpc>
                <a:spcPct val="130000"/>
              </a:lnSpc>
              <a:buFont typeface="Wingdings" pitchFamily="2" charset="2"/>
              <a:buNone/>
            </a:pPr>
            <a:r>
              <a:rPr lang="en-GB" sz="2400"/>
              <a:t>b) red’s velocity &gt; blue’s</a:t>
            </a:r>
          </a:p>
        </p:txBody>
      </p:sp>
      <p:sp>
        <p:nvSpPr>
          <p:cNvPr id="148488" name="Rectangle 8"/>
          <p:cNvSpPr>
            <a:spLocks noGrp="1" noChangeArrowheads="1"/>
          </p:cNvSpPr>
          <p:nvPr>
            <p:ph type="title"/>
          </p:nvPr>
        </p:nvSpPr>
        <p:spPr>
          <a:xfrm>
            <a:off x="0" y="0"/>
            <a:ext cx="9144000" cy="1143000"/>
          </a:xfrm>
        </p:spPr>
        <p:txBody>
          <a:bodyPr/>
          <a:lstStyle/>
          <a:p>
            <a:pPr algn="ctr"/>
            <a:r>
              <a:rPr lang="en-GB"/>
              <a:t>Chiral symmetry explained </a:t>
            </a:r>
            <a:r>
              <a:rPr lang="en-GB" i="1"/>
              <a:t>?</a:t>
            </a:r>
            <a:endParaRPr lang="en-GB"/>
          </a:p>
        </p:txBody>
      </p:sp>
      <p:sp>
        <p:nvSpPr>
          <p:cNvPr id="148511" name="Text Box 31"/>
          <p:cNvSpPr txBox="1">
            <a:spLocks noChangeArrowheads="1"/>
          </p:cNvSpPr>
          <p:nvPr/>
        </p:nvSpPr>
        <p:spPr bwMode="auto">
          <a:xfrm>
            <a:off x="6899275" y="3581400"/>
            <a:ext cx="2244725" cy="915988"/>
          </a:xfrm>
          <a:prstGeom prst="rect">
            <a:avLst/>
          </a:prstGeom>
          <a:noFill/>
          <a:ln w="25400">
            <a:noFill/>
            <a:miter lim="800000"/>
            <a:headEnd/>
            <a:tailEnd type="none" w="lg" len="lg"/>
          </a:ln>
          <a:effectLst/>
        </p:spPr>
        <p:txBody>
          <a:bodyPr>
            <a:spAutoFit/>
          </a:bodyPr>
          <a:lstStyle/>
          <a:p>
            <a:pPr eaLnBrk="0" hangingPunct="0"/>
            <a:r>
              <a:rPr lang="en-GB" sz="1800">
                <a:latin typeface="Helvetica" pitchFamily="34" charset="0"/>
              </a:rPr>
              <a:t>Blue’s handedness changes depending on red’s velocity</a:t>
            </a:r>
          </a:p>
        </p:txBody>
      </p:sp>
      <p:grpSp>
        <p:nvGrpSpPr>
          <p:cNvPr id="2" name="Group 33"/>
          <p:cNvGrpSpPr>
            <a:grpSpLocks/>
          </p:cNvGrpSpPr>
          <p:nvPr/>
        </p:nvGrpSpPr>
        <p:grpSpPr bwMode="auto">
          <a:xfrm>
            <a:off x="1676400" y="1905000"/>
            <a:ext cx="4876800" cy="4330700"/>
            <a:chOff x="808" y="974"/>
            <a:chExt cx="3232" cy="3160"/>
          </a:xfrm>
        </p:grpSpPr>
        <p:sp>
          <p:nvSpPr>
            <p:cNvPr id="148482" name="Rectangle 2"/>
            <p:cNvSpPr>
              <a:spLocks noChangeArrowheads="1"/>
            </p:cNvSpPr>
            <p:nvPr/>
          </p:nvSpPr>
          <p:spPr bwMode="auto">
            <a:xfrm>
              <a:off x="2495" y="2715"/>
              <a:ext cx="1545" cy="1419"/>
            </a:xfrm>
            <a:prstGeom prst="rect">
              <a:avLst/>
            </a:prstGeom>
            <a:noFill/>
            <a:ln w="25400">
              <a:noFill/>
              <a:miter lim="800000"/>
              <a:headEnd/>
              <a:tailEnd type="none" w="lg" len="lg"/>
            </a:ln>
            <a:effectLst/>
          </p:spPr>
          <p:txBody>
            <a:bodyPr wrap="none" anchor="ctr"/>
            <a:lstStyle/>
            <a:p>
              <a:endParaRPr lang="en-US"/>
            </a:p>
          </p:txBody>
        </p:sp>
        <p:sp>
          <p:nvSpPr>
            <p:cNvPr id="148483" name="Text Box 3"/>
            <p:cNvSpPr txBox="1">
              <a:spLocks noChangeArrowheads="1"/>
            </p:cNvSpPr>
            <p:nvPr/>
          </p:nvSpPr>
          <p:spPr bwMode="auto">
            <a:xfrm rot="-5400000">
              <a:off x="3199" y="3226"/>
              <a:ext cx="1357" cy="243"/>
            </a:xfrm>
            <a:prstGeom prst="rect">
              <a:avLst/>
            </a:prstGeom>
            <a:noFill/>
            <a:ln w="25400">
              <a:noFill/>
              <a:miter lim="800000"/>
              <a:headEnd/>
              <a:tailEnd type="none" w="lg" len="lg"/>
            </a:ln>
            <a:effectLst/>
          </p:spPr>
          <p:txBody>
            <a:bodyPr wrap="none">
              <a:spAutoFit/>
            </a:bodyPr>
            <a:lstStyle/>
            <a:p>
              <a:pPr eaLnBrk="0" hangingPunct="0"/>
              <a:r>
                <a:rPr lang="en-GB" sz="1800">
                  <a:latin typeface="Helvetica" pitchFamily="34" charset="0"/>
                </a:rPr>
                <a:t>Red’s rest frame</a:t>
              </a:r>
            </a:p>
          </p:txBody>
        </p:sp>
        <p:sp>
          <p:nvSpPr>
            <p:cNvPr id="148485" name="Rectangle 5"/>
            <p:cNvSpPr>
              <a:spLocks noChangeArrowheads="1"/>
            </p:cNvSpPr>
            <p:nvPr/>
          </p:nvSpPr>
          <p:spPr bwMode="auto">
            <a:xfrm>
              <a:off x="2487" y="1020"/>
              <a:ext cx="1545" cy="1419"/>
            </a:xfrm>
            <a:prstGeom prst="rect">
              <a:avLst/>
            </a:prstGeom>
            <a:noFill/>
            <a:ln w="25400">
              <a:noFill/>
              <a:miter lim="800000"/>
              <a:headEnd/>
              <a:tailEnd type="none" w="lg" len="lg"/>
            </a:ln>
            <a:effectLst/>
          </p:spPr>
          <p:txBody>
            <a:bodyPr wrap="none" anchor="ctr"/>
            <a:lstStyle/>
            <a:p>
              <a:endParaRPr lang="en-US"/>
            </a:p>
          </p:txBody>
        </p:sp>
        <p:sp>
          <p:nvSpPr>
            <p:cNvPr id="148486" name="Rectangle 6"/>
            <p:cNvSpPr>
              <a:spLocks noChangeArrowheads="1"/>
            </p:cNvSpPr>
            <p:nvPr/>
          </p:nvSpPr>
          <p:spPr bwMode="auto">
            <a:xfrm>
              <a:off x="808" y="2705"/>
              <a:ext cx="1545" cy="1419"/>
            </a:xfrm>
            <a:prstGeom prst="rect">
              <a:avLst/>
            </a:prstGeom>
            <a:noFill/>
            <a:ln w="25400">
              <a:noFill/>
              <a:miter lim="800000"/>
              <a:headEnd/>
              <a:tailEnd type="none" w="lg" len="lg"/>
            </a:ln>
            <a:effectLst/>
          </p:spPr>
          <p:txBody>
            <a:bodyPr wrap="none" anchor="ctr"/>
            <a:lstStyle/>
            <a:p>
              <a:endParaRPr lang="en-US"/>
            </a:p>
          </p:txBody>
        </p:sp>
        <p:sp>
          <p:nvSpPr>
            <p:cNvPr id="148487" name="Rectangle 7"/>
            <p:cNvSpPr>
              <a:spLocks noChangeArrowheads="1"/>
            </p:cNvSpPr>
            <p:nvPr/>
          </p:nvSpPr>
          <p:spPr bwMode="auto">
            <a:xfrm>
              <a:off x="808" y="1020"/>
              <a:ext cx="1545" cy="1419"/>
            </a:xfrm>
            <a:prstGeom prst="rect">
              <a:avLst/>
            </a:prstGeom>
            <a:noFill/>
            <a:ln w="25400">
              <a:noFill/>
              <a:miter lim="800000"/>
              <a:headEnd/>
              <a:tailEnd type="none" w="lg" len="lg"/>
            </a:ln>
            <a:effectLst/>
          </p:spPr>
          <p:txBody>
            <a:bodyPr wrap="none" anchor="ctr"/>
            <a:lstStyle/>
            <a:p>
              <a:endParaRPr lang="en-US"/>
            </a:p>
          </p:txBody>
        </p:sp>
        <p:sp>
          <p:nvSpPr>
            <p:cNvPr id="148489" name="Oval 9"/>
            <p:cNvSpPr>
              <a:spLocks noChangeArrowheads="1"/>
            </p:cNvSpPr>
            <p:nvPr/>
          </p:nvSpPr>
          <p:spPr bwMode="auto">
            <a:xfrm>
              <a:off x="1256" y="1785"/>
              <a:ext cx="243" cy="557"/>
            </a:xfrm>
            <a:prstGeom prst="ellipse">
              <a:avLst/>
            </a:prstGeom>
            <a:noFill/>
            <a:ln w="25400">
              <a:solidFill>
                <a:schemeClr val="tx1"/>
              </a:solidFill>
              <a:round/>
              <a:headEnd/>
              <a:tailEnd type="none" w="lg" len="lg"/>
            </a:ln>
            <a:effectLst/>
          </p:spPr>
          <p:txBody>
            <a:bodyPr wrap="none" anchor="ctr"/>
            <a:lstStyle/>
            <a:p>
              <a:endParaRPr lang="en-US"/>
            </a:p>
          </p:txBody>
        </p:sp>
        <p:sp>
          <p:nvSpPr>
            <p:cNvPr id="148490" name="AutoShape 10"/>
            <p:cNvSpPr>
              <a:spLocks noChangeArrowheads="1"/>
            </p:cNvSpPr>
            <p:nvPr/>
          </p:nvSpPr>
          <p:spPr bwMode="auto">
            <a:xfrm>
              <a:off x="1059" y="1902"/>
              <a:ext cx="691" cy="338"/>
            </a:xfrm>
            <a:prstGeom prst="notchedRightArrow">
              <a:avLst>
                <a:gd name="adj1" fmla="val 50000"/>
                <a:gd name="adj2" fmla="val 51109"/>
              </a:avLst>
            </a:prstGeom>
            <a:solidFill>
              <a:srgbClr val="0000CC"/>
            </a:solidFill>
            <a:ln w="25400">
              <a:noFill/>
              <a:miter lim="800000"/>
              <a:headEnd/>
              <a:tailEnd type="none" w="lg" len="lg"/>
            </a:ln>
            <a:effectLst/>
          </p:spPr>
          <p:txBody>
            <a:bodyPr wrap="none" anchor="ctr"/>
            <a:lstStyle/>
            <a:p>
              <a:endParaRPr lang="en-US"/>
            </a:p>
          </p:txBody>
        </p:sp>
        <p:sp>
          <p:nvSpPr>
            <p:cNvPr id="148491" name="AutoShape 11"/>
            <p:cNvSpPr>
              <a:spLocks noChangeArrowheads="1"/>
            </p:cNvSpPr>
            <p:nvPr/>
          </p:nvSpPr>
          <p:spPr bwMode="auto">
            <a:xfrm>
              <a:off x="3098" y="1894"/>
              <a:ext cx="300" cy="338"/>
            </a:xfrm>
            <a:prstGeom prst="notchedRightArrow">
              <a:avLst>
                <a:gd name="adj1" fmla="val 50000"/>
                <a:gd name="adj2" fmla="val 25000"/>
              </a:avLst>
            </a:prstGeom>
            <a:solidFill>
              <a:srgbClr val="0000CC"/>
            </a:solidFill>
            <a:ln w="25400">
              <a:noFill/>
              <a:miter lim="800000"/>
              <a:headEnd/>
              <a:tailEnd type="none" w="lg" len="lg"/>
            </a:ln>
            <a:effectLst/>
          </p:spPr>
          <p:txBody>
            <a:bodyPr wrap="none" anchor="ctr"/>
            <a:lstStyle/>
            <a:p>
              <a:endParaRPr lang="en-US"/>
            </a:p>
          </p:txBody>
        </p:sp>
        <p:sp>
          <p:nvSpPr>
            <p:cNvPr id="148492" name="Line 12"/>
            <p:cNvSpPr>
              <a:spLocks noChangeShapeType="1"/>
            </p:cNvSpPr>
            <p:nvPr/>
          </p:nvSpPr>
          <p:spPr bwMode="auto">
            <a:xfrm>
              <a:off x="1499" y="1997"/>
              <a:ext cx="0" cy="149"/>
            </a:xfrm>
            <a:prstGeom prst="line">
              <a:avLst/>
            </a:prstGeom>
            <a:noFill/>
            <a:ln w="19050">
              <a:solidFill>
                <a:schemeClr val="tx1"/>
              </a:solidFill>
              <a:round/>
              <a:headEnd/>
              <a:tailEnd type="none" w="lg" len="lg"/>
            </a:ln>
            <a:effectLst/>
          </p:spPr>
          <p:txBody>
            <a:bodyPr wrap="none" anchor="ctr"/>
            <a:lstStyle/>
            <a:p>
              <a:endParaRPr lang="en-US"/>
            </a:p>
          </p:txBody>
        </p:sp>
        <p:sp>
          <p:nvSpPr>
            <p:cNvPr id="148493" name="AutoShape 13"/>
            <p:cNvSpPr>
              <a:spLocks noChangeArrowheads="1"/>
            </p:cNvSpPr>
            <p:nvPr/>
          </p:nvSpPr>
          <p:spPr bwMode="auto">
            <a:xfrm>
              <a:off x="1208" y="1675"/>
              <a:ext cx="345" cy="94"/>
            </a:xfrm>
            <a:prstGeom prst="curvedDownArrow">
              <a:avLst>
                <a:gd name="adj1" fmla="val 73404"/>
                <a:gd name="adj2" fmla="val 146809"/>
                <a:gd name="adj3" fmla="val 33333"/>
              </a:avLst>
            </a:prstGeom>
            <a:solidFill>
              <a:srgbClr val="CC0000"/>
            </a:solidFill>
            <a:ln w="25400">
              <a:noFill/>
              <a:miter lim="800000"/>
              <a:headEnd/>
              <a:tailEnd type="none" w="lg" len="lg"/>
            </a:ln>
            <a:effectLst/>
          </p:spPr>
          <p:txBody>
            <a:bodyPr wrap="none" anchor="ctr"/>
            <a:lstStyle/>
            <a:p>
              <a:endParaRPr lang="en-US"/>
            </a:p>
          </p:txBody>
        </p:sp>
        <p:sp>
          <p:nvSpPr>
            <p:cNvPr id="148494" name="Oval 14"/>
            <p:cNvSpPr>
              <a:spLocks noChangeArrowheads="1"/>
            </p:cNvSpPr>
            <p:nvPr/>
          </p:nvSpPr>
          <p:spPr bwMode="auto">
            <a:xfrm>
              <a:off x="1319" y="3439"/>
              <a:ext cx="243" cy="557"/>
            </a:xfrm>
            <a:prstGeom prst="ellipse">
              <a:avLst/>
            </a:prstGeom>
            <a:noFill/>
            <a:ln w="25400">
              <a:solidFill>
                <a:schemeClr val="tx1"/>
              </a:solidFill>
              <a:round/>
              <a:headEnd/>
              <a:tailEnd type="none" w="lg" len="lg"/>
            </a:ln>
            <a:effectLst/>
          </p:spPr>
          <p:txBody>
            <a:bodyPr wrap="none" anchor="ctr"/>
            <a:lstStyle/>
            <a:p>
              <a:endParaRPr lang="en-US"/>
            </a:p>
          </p:txBody>
        </p:sp>
        <p:sp>
          <p:nvSpPr>
            <p:cNvPr id="148495" name="AutoShape 15"/>
            <p:cNvSpPr>
              <a:spLocks noChangeArrowheads="1"/>
            </p:cNvSpPr>
            <p:nvPr/>
          </p:nvSpPr>
          <p:spPr bwMode="auto">
            <a:xfrm>
              <a:off x="1122" y="3556"/>
              <a:ext cx="691" cy="338"/>
            </a:xfrm>
            <a:prstGeom prst="notchedRightArrow">
              <a:avLst>
                <a:gd name="adj1" fmla="val 50000"/>
                <a:gd name="adj2" fmla="val 51109"/>
              </a:avLst>
            </a:prstGeom>
            <a:solidFill>
              <a:srgbClr val="0000CC"/>
            </a:solidFill>
            <a:ln w="25400">
              <a:noFill/>
              <a:miter lim="800000"/>
              <a:headEnd/>
              <a:tailEnd type="none" w="lg" len="lg"/>
            </a:ln>
            <a:effectLst/>
          </p:spPr>
          <p:txBody>
            <a:bodyPr wrap="none" anchor="ctr"/>
            <a:lstStyle/>
            <a:p>
              <a:endParaRPr lang="en-US"/>
            </a:p>
          </p:txBody>
        </p:sp>
        <p:sp>
          <p:nvSpPr>
            <p:cNvPr id="148496" name="Line 16"/>
            <p:cNvSpPr>
              <a:spLocks noChangeShapeType="1"/>
            </p:cNvSpPr>
            <p:nvPr/>
          </p:nvSpPr>
          <p:spPr bwMode="auto">
            <a:xfrm>
              <a:off x="1562" y="3651"/>
              <a:ext cx="0" cy="149"/>
            </a:xfrm>
            <a:prstGeom prst="line">
              <a:avLst/>
            </a:prstGeom>
            <a:noFill/>
            <a:ln w="19050">
              <a:solidFill>
                <a:schemeClr val="tx1"/>
              </a:solidFill>
              <a:round/>
              <a:headEnd/>
              <a:tailEnd type="none" w="lg" len="lg"/>
            </a:ln>
            <a:effectLst/>
          </p:spPr>
          <p:txBody>
            <a:bodyPr wrap="none" anchor="ctr"/>
            <a:lstStyle/>
            <a:p>
              <a:endParaRPr lang="en-US"/>
            </a:p>
          </p:txBody>
        </p:sp>
        <p:sp>
          <p:nvSpPr>
            <p:cNvPr id="148497" name="AutoShape 17"/>
            <p:cNvSpPr>
              <a:spLocks noChangeArrowheads="1"/>
            </p:cNvSpPr>
            <p:nvPr/>
          </p:nvSpPr>
          <p:spPr bwMode="auto">
            <a:xfrm>
              <a:off x="1271" y="3329"/>
              <a:ext cx="345" cy="94"/>
            </a:xfrm>
            <a:prstGeom prst="curvedDownArrow">
              <a:avLst>
                <a:gd name="adj1" fmla="val 73404"/>
                <a:gd name="adj2" fmla="val 146809"/>
                <a:gd name="adj3" fmla="val 33333"/>
              </a:avLst>
            </a:prstGeom>
            <a:solidFill>
              <a:srgbClr val="CC0000"/>
            </a:solidFill>
            <a:ln w="25400">
              <a:noFill/>
              <a:miter lim="800000"/>
              <a:headEnd/>
              <a:tailEnd type="none" w="lg" len="lg"/>
            </a:ln>
            <a:effectLst/>
          </p:spPr>
          <p:txBody>
            <a:bodyPr wrap="none" anchor="ctr"/>
            <a:lstStyle/>
            <a:p>
              <a:endParaRPr lang="en-US"/>
            </a:p>
          </p:txBody>
        </p:sp>
        <p:sp>
          <p:nvSpPr>
            <p:cNvPr id="148498" name="AutoShape 18"/>
            <p:cNvSpPr>
              <a:spLocks noChangeArrowheads="1"/>
            </p:cNvSpPr>
            <p:nvPr/>
          </p:nvSpPr>
          <p:spPr bwMode="auto">
            <a:xfrm>
              <a:off x="1068" y="1168"/>
              <a:ext cx="400" cy="338"/>
            </a:xfrm>
            <a:prstGeom prst="notchedRightArrow">
              <a:avLst>
                <a:gd name="adj1" fmla="val 50000"/>
                <a:gd name="adj2" fmla="val 29586"/>
              </a:avLst>
            </a:prstGeom>
            <a:solidFill>
              <a:srgbClr val="CC0000"/>
            </a:solidFill>
            <a:ln w="25400">
              <a:noFill/>
              <a:miter lim="800000"/>
              <a:headEnd/>
              <a:tailEnd type="none" w="lg" len="lg"/>
            </a:ln>
            <a:effectLst/>
          </p:spPr>
          <p:txBody>
            <a:bodyPr wrap="none" anchor="ctr"/>
            <a:lstStyle/>
            <a:p>
              <a:endParaRPr lang="en-US"/>
            </a:p>
          </p:txBody>
        </p:sp>
        <p:sp>
          <p:nvSpPr>
            <p:cNvPr id="148499" name="AutoShape 19"/>
            <p:cNvSpPr>
              <a:spLocks noChangeArrowheads="1"/>
            </p:cNvSpPr>
            <p:nvPr/>
          </p:nvSpPr>
          <p:spPr bwMode="auto">
            <a:xfrm>
              <a:off x="1068" y="2846"/>
              <a:ext cx="994" cy="322"/>
            </a:xfrm>
            <a:prstGeom prst="notchedRightArrow">
              <a:avLst>
                <a:gd name="adj1" fmla="val 50000"/>
                <a:gd name="adj2" fmla="val 77174"/>
              </a:avLst>
            </a:prstGeom>
            <a:solidFill>
              <a:srgbClr val="CC0000"/>
            </a:solidFill>
            <a:ln w="25400">
              <a:noFill/>
              <a:miter lim="800000"/>
              <a:headEnd/>
              <a:tailEnd type="none" w="lg" len="lg"/>
            </a:ln>
            <a:effectLst/>
          </p:spPr>
          <p:txBody>
            <a:bodyPr wrap="none" anchor="ctr"/>
            <a:lstStyle/>
            <a:p>
              <a:endParaRPr lang="en-US"/>
            </a:p>
          </p:txBody>
        </p:sp>
        <p:sp>
          <p:nvSpPr>
            <p:cNvPr id="148500" name="AutoShape 20"/>
            <p:cNvSpPr>
              <a:spLocks noChangeArrowheads="1"/>
            </p:cNvSpPr>
            <p:nvPr/>
          </p:nvSpPr>
          <p:spPr bwMode="auto">
            <a:xfrm flipH="1">
              <a:off x="3098" y="3548"/>
              <a:ext cx="300" cy="338"/>
            </a:xfrm>
            <a:prstGeom prst="notchedRightArrow">
              <a:avLst>
                <a:gd name="adj1" fmla="val 50000"/>
                <a:gd name="adj2" fmla="val 25000"/>
              </a:avLst>
            </a:prstGeom>
            <a:solidFill>
              <a:srgbClr val="0000CC"/>
            </a:solidFill>
            <a:ln w="25400">
              <a:noFill/>
              <a:miter lim="800000"/>
              <a:headEnd/>
              <a:tailEnd type="none" w="lg" len="lg"/>
            </a:ln>
            <a:effectLst/>
          </p:spPr>
          <p:txBody>
            <a:bodyPr wrap="none" anchor="ctr"/>
            <a:lstStyle/>
            <a:p>
              <a:endParaRPr lang="en-US"/>
            </a:p>
          </p:txBody>
        </p:sp>
        <p:sp>
          <p:nvSpPr>
            <p:cNvPr id="148501" name="Oval 21"/>
            <p:cNvSpPr>
              <a:spLocks noChangeArrowheads="1"/>
            </p:cNvSpPr>
            <p:nvPr/>
          </p:nvSpPr>
          <p:spPr bwMode="auto">
            <a:xfrm>
              <a:off x="3005" y="1777"/>
              <a:ext cx="243" cy="557"/>
            </a:xfrm>
            <a:prstGeom prst="ellipse">
              <a:avLst/>
            </a:prstGeom>
            <a:noFill/>
            <a:ln w="25400">
              <a:solidFill>
                <a:schemeClr val="tx1"/>
              </a:solidFill>
              <a:round/>
              <a:headEnd/>
              <a:tailEnd type="none" w="lg" len="lg"/>
            </a:ln>
            <a:effectLst/>
          </p:spPr>
          <p:txBody>
            <a:bodyPr wrap="none" anchor="ctr"/>
            <a:lstStyle/>
            <a:p>
              <a:endParaRPr lang="en-US"/>
            </a:p>
          </p:txBody>
        </p:sp>
        <p:sp>
          <p:nvSpPr>
            <p:cNvPr id="148502" name="Line 22"/>
            <p:cNvSpPr>
              <a:spLocks noChangeShapeType="1"/>
            </p:cNvSpPr>
            <p:nvPr/>
          </p:nvSpPr>
          <p:spPr bwMode="auto">
            <a:xfrm>
              <a:off x="3248" y="1989"/>
              <a:ext cx="0" cy="149"/>
            </a:xfrm>
            <a:prstGeom prst="line">
              <a:avLst/>
            </a:prstGeom>
            <a:noFill/>
            <a:ln w="19050">
              <a:solidFill>
                <a:schemeClr val="tx1"/>
              </a:solidFill>
              <a:round/>
              <a:headEnd/>
              <a:tailEnd type="none" w="lg" len="lg"/>
            </a:ln>
            <a:effectLst/>
          </p:spPr>
          <p:txBody>
            <a:bodyPr wrap="none" anchor="ctr"/>
            <a:lstStyle/>
            <a:p>
              <a:endParaRPr lang="en-US"/>
            </a:p>
          </p:txBody>
        </p:sp>
        <p:sp>
          <p:nvSpPr>
            <p:cNvPr id="148503" name="AutoShape 23"/>
            <p:cNvSpPr>
              <a:spLocks noChangeArrowheads="1"/>
            </p:cNvSpPr>
            <p:nvPr/>
          </p:nvSpPr>
          <p:spPr bwMode="auto">
            <a:xfrm>
              <a:off x="2957" y="1667"/>
              <a:ext cx="345" cy="94"/>
            </a:xfrm>
            <a:prstGeom prst="curvedDownArrow">
              <a:avLst>
                <a:gd name="adj1" fmla="val 73404"/>
                <a:gd name="adj2" fmla="val 146809"/>
                <a:gd name="adj3" fmla="val 33333"/>
              </a:avLst>
            </a:prstGeom>
            <a:solidFill>
              <a:srgbClr val="CC0000"/>
            </a:solidFill>
            <a:ln w="25400">
              <a:noFill/>
              <a:miter lim="800000"/>
              <a:headEnd/>
              <a:tailEnd type="none" w="lg" len="lg"/>
            </a:ln>
            <a:effectLst/>
          </p:spPr>
          <p:txBody>
            <a:bodyPr wrap="none" anchor="ctr"/>
            <a:lstStyle/>
            <a:p>
              <a:endParaRPr lang="en-US"/>
            </a:p>
          </p:txBody>
        </p:sp>
        <p:sp>
          <p:nvSpPr>
            <p:cNvPr id="148504" name="Oval 24"/>
            <p:cNvSpPr>
              <a:spLocks noChangeArrowheads="1"/>
            </p:cNvSpPr>
            <p:nvPr/>
          </p:nvSpPr>
          <p:spPr bwMode="auto">
            <a:xfrm>
              <a:off x="3050" y="3415"/>
              <a:ext cx="243" cy="557"/>
            </a:xfrm>
            <a:prstGeom prst="ellipse">
              <a:avLst/>
            </a:prstGeom>
            <a:noFill/>
            <a:ln w="25400">
              <a:solidFill>
                <a:schemeClr val="tx1"/>
              </a:solidFill>
              <a:round/>
              <a:headEnd/>
              <a:tailEnd type="none" w="lg" len="lg"/>
            </a:ln>
            <a:effectLst/>
          </p:spPr>
          <p:txBody>
            <a:bodyPr wrap="none" anchor="ctr"/>
            <a:lstStyle/>
            <a:p>
              <a:endParaRPr lang="en-US"/>
            </a:p>
          </p:txBody>
        </p:sp>
        <p:sp>
          <p:nvSpPr>
            <p:cNvPr id="148505" name="Line 25"/>
            <p:cNvSpPr>
              <a:spLocks noChangeShapeType="1"/>
            </p:cNvSpPr>
            <p:nvPr/>
          </p:nvSpPr>
          <p:spPr bwMode="auto">
            <a:xfrm>
              <a:off x="3293" y="3627"/>
              <a:ext cx="0" cy="149"/>
            </a:xfrm>
            <a:prstGeom prst="line">
              <a:avLst/>
            </a:prstGeom>
            <a:noFill/>
            <a:ln w="19050">
              <a:solidFill>
                <a:schemeClr val="tx1"/>
              </a:solidFill>
              <a:round/>
              <a:headEnd/>
              <a:tailEnd type="none" w="lg" len="lg"/>
            </a:ln>
            <a:effectLst/>
          </p:spPr>
          <p:txBody>
            <a:bodyPr wrap="none" anchor="ctr"/>
            <a:lstStyle/>
            <a:p>
              <a:endParaRPr lang="en-US"/>
            </a:p>
          </p:txBody>
        </p:sp>
        <p:sp>
          <p:nvSpPr>
            <p:cNvPr id="148506" name="AutoShape 26"/>
            <p:cNvSpPr>
              <a:spLocks noChangeArrowheads="1"/>
            </p:cNvSpPr>
            <p:nvPr/>
          </p:nvSpPr>
          <p:spPr bwMode="auto">
            <a:xfrm>
              <a:off x="3002" y="3305"/>
              <a:ext cx="345" cy="94"/>
            </a:xfrm>
            <a:prstGeom prst="curvedDownArrow">
              <a:avLst>
                <a:gd name="adj1" fmla="val 73404"/>
                <a:gd name="adj2" fmla="val 146809"/>
                <a:gd name="adj3" fmla="val 33333"/>
              </a:avLst>
            </a:prstGeom>
            <a:solidFill>
              <a:srgbClr val="CC0000"/>
            </a:solidFill>
            <a:ln w="25400">
              <a:noFill/>
              <a:miter lim="800000"/>
              <a:headEnd/>
              <a:tailEnd type="none" w="lg" len="lg"/>
            </a:ln>
            <a:effectLst/>
          </p:spPr>
          <p:txBody>
            <a:bodyPr wrap="none" anchor="ctr"/>
            <a:lstStyle/>
            <a:p>
              <a:endParaRPr lang="en-US"/>
            </a:p>
          </p:txBody>
        </p:sp>
        <p:sp>
          <p:nvSpPr>
            <p:cNvPr id="148507" name="Oval 27"/>
            <p:cNvSpPr>
              <a:spLocks noChangeArrowheads="1"/>
            </p:cNvSpPr>
            <p:nvPr/>
          </p:nvSpPr>
          <p:spPr bwMode="auto">
            <a:xfrm>
              <a:off x="3092" y="3012"/>
              <a:ext cx="148" cy="117"/>
            </a:xfrm>
            <a:prstGeom prst="ellipse">
              <a:avLst/>
            </a:prstGeom>
            <a:solidFill>
              <a:srgbClr val="CC0000"/>
            </a:solidFill>
            <a:ln w="25400">
              <a:solidFill>
                <a:srgbClr val="CC0000"/>
              </a:solidFill>
              <a:round/>
              <a:headEnd/>
              <a:tailEnd type="none" w="lg" len="lg"/>
            </a:ln>
            <a:effectLst/>
          </p:spPr>
          <p:txBody>
            <a:bodyPr wrap="none" anchor="ctr"/>
            <a:lstStyle/>
            <a:p>
              <a:endParaRPr lang="en-US"/>
            </a:p>
          </p:txBody>
        </p:sp>
        <p:sp>
          <p:nvSpPr>
            <p:cNvPr id="148508" name="Oval 28"/>
            <p:cNvSpPr>
              <a:spLocks noChangeArrowheads="1"/>
            </p:cNvSpPr>
            <p:nvPr/>
          </p:nvSpPr>
          <p:spPr bwMode="auto">
            <a:xfrm>
              <a:off x="3046" y="1292"/>
              <a:ext cx="148" cy="117"/>
            </a:xfrm>
            <a:prstGeom prst="ellipse">
              <a:avLst/>
            </a:prstGeom>
            <a:solidFill>
              <a:srgbClr val="CC0000"/>
            </a:solidFill>
            <a:ln w="25400">
              <a:solidFill>
                <a:srgbClr val="CC0000"/>
              </a:solidFill>
              <a:round/>
              <a:headEnd/>
              <a:tailEnd type="none" w="lg" len="lg"/>
            </a:ln>
            <a:effectLst/>
          </p:spPr>
          <p:txBody>
            <a:bodyPr wrap="none" anchor="ctr"/>
            <a:lstStyle/>
            <a:p>
              <a:endParaRPr lang="en-US"/>
            </a:p>
          </p:txBody>
        </p:sp>
        <p:sp>
          <p:nvSpPr>
            <p:cNvPr id="148509" name="Text Box 29"/>
            <p:cNvSpPr txBox="1">
              <a:spLocks noChangeArrowheads="1"/>
            </p:cNvSpPr>
            <p:nvPr/>
          </p:nvSpPr>
          <p:spPr bwMode="auto">
            <a:xfrm rot="-5400000">
              <a:off x="1739" y="1571"/>
              <a:ext cx="885" cy="243"/>
            </a:xfrm>
            <a:prstGeom prst="rect">
              <a:avLst/>
            </a:prstGeom>
            <a:noFill/>
            <a:ln w="25400">
              <a:noFill/>
              <a:miter lim="800000"/>
              <a:headEnd/>
              <a:tailEnd type="none" w="lg" len="lg"/>
            </a:ln>
            <a:effectLst/>
          </p:spPr>
          <p:txBody>
            <a:bodyPr wrap="none">
              <a:spAutoFit/>
            </a:bodyPr>
            <a:lstStyle/>
            <a:p>
              <a:pPr eaLnBrk="0" hangingPunct="0"/>
              <a:r>
                <a:rPr lang="en-GB" sz="1800">
                  <a:latin typeface="Helvetica" pitchFamily="34" charset="0"/>
                </a:rPr>
                <a:t>Lab frame</a:t>
              </a:r>
            </a:p>
          </p:txBody>
        </p:sp>
        <p:sp>
          <p:nvSpPr>
            <p:cNvPr id="148510" name="Text Box 30"/>
            <p:cNvSpPr txBox="1">
              <a:spLocks noChangeArrowheads="1"/>
            </p:cNvSpPr>
            <p:nvPr/>
          </p:nvSpPr>
          <p:spPr bwMode="auto">
            <a:xfrm rot="-5400000">
              <a:off x="3195" y="1531"/>
              <a:ext cx="1357" cy="243"/>
            </a:xfrm>
            <a:prstGeom prst="rect">
              <a:avLst/>
            </a:prstGeom>
            <a:noFill/>
            <a:ln w="25400">
              <a:noFill/>
              <a:miter lim="800000"/>
              <a:headEnd/>
              <a:tailEnd type="none" w="lg" len="lg"/>
            </a:ln>
            <a:effectLst/>
          </p:spPr>
          <p:txBody>
            <a:bodyPr wrap="none">
              <a:spAutoFit/>
            </a:bodyPr>
            <a:lstStyle/>
            <a:p>
              <a:pPr eaLnBrk="0" hangingPunct="0"/>
              <a:r>
                <a:rPr lang="en-GB" sz="1800">
                  <a:latin typeface="Helvetica" pitchFamily="34" charset="0"/>
                </a:rPr>
                <a:t>Red’s rest frame</a:t>
              </a:r>
            </a:p>
          </p:txBody>
        </p:sp>
        <p:sp>
          <p:nvSpPr>
            <p:cNvPr id="148512" name="Text Box 32"/>
            <p:cNvSpPr txBox="1">
              <a:spLocks noChangeArrowheads="1"/>
            </p:cNvSpPr>
            <p:nvPr/>
          </p:nvSpPr>
          <p:spPr bwMode="auto">
            <a:xfrm rot="-5400000">
              <a:off x="1739" y="3254"/>
              <a:ext cx="885" cy="243"/>
            </a:xfrm>
            <a:prstGeom prst="rect">
              <a:avLst/>
            </a:prstGeom>
            <a:noFill/>
            <a:ln w="25400">
              <a:noFill/>
              <a:miter lim="800000"/>
              <a:headEnd/>
              <a:tailEnd type="none" w="lg" len="lg"/>
            </a:ln>
            <a:effectLst/>
          </p:spPr>
          <p:txBody>
            <a:bodyPr wrap="none">
              <a:spAutoFit/>
            </a:bodyPr>
            <a:lstStyle/>
            <a:p>
              <a:pPr eaLnBrk="0" hangingPunct="0"/>
              <a:r>
                <a:rPr lang="en-GB" sz="1800">
                  <a:latin typeface="Helvetica" pitchFamily="34" charset="0"/>
                </a:rPr>
                <a:t>Lab frame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0"/>
            <a:ext cx="9144000" cy="1143000"/>
          </a:xfrm>
        </p:spPr>
        <p:txBody>
          <a:bodyPr/>
          <a:lstStyle/>
          <a:p>
            <a:pPr algn="ctr"/>
            <a:r>
              <a:rPr lang="en-GB" sz="3600"/>
              <a:t>Modelling confinement: The MIT bag model</a:t>
            </a:r>
          </a:p>
        </p:txBody>
      </p:sp>
      <p:sp>
        <p:nvSpPr>
          <p:cNvPr id="150531" name="Rectangle 3"/>
          <p:cNvSpPr>
            <a:spLocks noGrp="1" noChangeArrowheads="1"/>
          </p:cNvSpPr>
          <p:nvPr>
            <p:ph type="body" idx="1"/>
          </p:nvPr>
        </p:nvSpPr>
        <p:spPr>
          <a:xfrm>
            <a:off x="381000" y="1066800"/>
            <a:ext cx="8153400" cy="5181600"/>
          </a:xfrm>
        </p:spPr>
        <p:txBody>
          <a:bodyPr/>
          <a:lstStyle/>
          <a:p>
            <a:pPr>
              <a:lnSpc>
                <a:spcPct val="90000"/>
              </a:lnSpc>
            </a:pPr>
            <a:r>
              <a:rPr lang="en-GB" sz="2000" dirty="0"/>
              <a:t>Modelling confinement - MIT bag model</a:t>
            </a:r>
          </a:p>
          <a:p>
            <a:pPr lvl="1">
              <a:lnSpc>
                <a:spcPct val="90000"/>
              </a:lnSpc>
            </a:pPr>
            <a:r>
              <a:rPr lang="en-GB" sz="2000" dirty="0"/>
              <a:t>Based on the ideas of </a:t>
            </a:r>
            <a:r>
              <a:rPr lang="en-GB" sz="2000" dirty="0" err="1"/>
              <a:t>Bogolioubov</a:t>
            </a:r>
            <a:r>
              <a:rPr lang="en-GB" sz="2000" dirty="0"/>
              <a:t> (1967).</a:t>
            </a:r>
          </a:p>
          <a:p>
            <a:pPr lvl="1">
              <a:lnSpc>
                <a:spcPct val="90000"/>
              </a:lnSpc>
            </a:pPr>
            <a:r>
              <a:rPr lang="en-GB" sz="2000" dirty="0"/>
              <a:t>Neglecting short range interactions, write the Dirac equation so that the mass of the quarks is small inside the bag (</a:t>
            </a:r>
            <a:r>
              <a:rPr lang="en-GB" sz="2000" i="1" dirty="0">
                <a:latin typeface="Times" charset="0"/>
              </a:rPr>
              <a:t>m</a:t>
            </a:r>
            <a:r>
              <a:rPr lang="en-GB" sz="2000" dirty="0"/>
              <a:t>) and </a:t>
            </a:r>
            <a:r>
              <a:rPr lang="en-GB" sz="2000" u="sng" dirty="0"/>
              <a:t>very</a:t>
            </a:r>
            <a:r>
              <a:rPr lang="en-GB" sz="2000" dirty="0"/>
              <a:t> large outside (</a:t>
            </a:r>
            <a:r>
              <a:rPr lang="en-GB" sz="2000" i="1" dirty="0">
                <a:latin typeface="Times" charset="0"/>
              </a:rPr>
              <a:t>M</a:t>
            </a:r>
            <a:r>
              <a:rPr lang="en-GB" sz="2000" dirty="0"/>
              <a:t>)</a:t>
            </a:r>
          </a:p>
          <a:p>
            <a:pPr lvl="1">
              <a:lnSpc>
                <a:spcPct val="90000"/>
              </a:lnSpc>
            </a:pPr>
            <a:r>
              <a:rPr lang="en-GB" sz="2000" dirty="0" err="1"/>
              <a:t>Wavefunction</a:t>
            </a:r>
            <a:r>
              <a:rPr lang="en-GB" sz="2000" dirty="0"/>
              <a:t> vanishes outside the bag if </a:t>
            </a:r>
            <a:r>
              <a:rPr lang="en-GB" sz="2000" i="1" dirty="0">
                <a:latin typeface="Times" charset="0"/>
              </a:rPr>
              <a:t>M</a:t>
            </a:r>
            <a:r>
              <a:rPr lang="en-GB" sz="2000" dirty="0">
                <a:latin typeface="Times" charset="0"/>
              </a:rPr>
              <a:t> </a:t>
            </a:r>
            <a:r>
              <a:rPr lang="en-GB" sz="2000" dirty="0">
                <a:latin typeface="Times" charset="0"/>
                <a:sym typeface="Symbol" pitchFamily="18" charset="2"/>
              </a:rPr>
              <a:t>  </a:t>
            </a:r>
            <a:endParaRPr lang="en-GB" sz="2000" dirty="0"/>
          </a:p>
          <a:p>
            <a:pPr lvl="1">
              <a:lnSpc>
                <a:spcPct val="90000"/>
              </a:lnSpc>
              <a:buFont typeface="Wingdings" pitchFamily="2" charset="2"/>
              <a:buNone/>
            </a:pPr>
            <a:r>
              <a:rPr lang="en-GB" sz="2000" dirty="0"/>
              <a:t>   and satisfies a linear boundary condition at the bag surface.</a:t>
            </a:r>
          </a:p>
          <a:p>
            <a:pPr>
              <a:lnSpc>
                <a:spcPct val="90000"/>
              </a:lnSpc>
            </a:pPr>
            <a:r>
              <a:rPr lang="en-GB" sz="2000" dirty="0"/>
              <a:t>Solutions</a:t>
            </a:r>
          </a:p>
          <a:p>
            <a:pPr lvl="1">
              <a:lnSpc>
                <a:spcPct val="90000"/>
              </a:lnSpc>
            </a:pPr>
            <a:r>
              <a:rPr lang="en-GB" sz="2000" dirty="0"/>
              <a:t>Inside the bag, we are left with the free Dirac equation.</a:t>
            </a:r>
          </a:p>
          <a:p>
            <a:pPr lvl="1">
              <a:lnSpc>
                <a:spcPct val="90000"/>
              </a:lnSpc>
            </a:pPr>
            <a:r>
              <a:rPr lang="en-GB" sz="2000" dirty="0"/>
              <a:t>The MIT group </a:t>
            </a:r>
            <a:r>
              <a:rPr lang="en-GB" sz="2000" dirty="0" smtClean="0"/>
              <a:t>realized </a:t>
            </a:r>
            <a:r>
              <a:rPr lang="en-GB" sz="2000" dirty="0"/>
              <a:t>that </a:t>
            </a:r>
            <a:r>
              <a:rPr lang="en-GB" sz="2000" dirty="0" err="1"/>
              <a:t>Bogolioubov’s</a:t>
            </a:r>
            <a:r>
              <a:rPr lang="en-GB" sz="2000" dirty="0"/>
              <a:t> model violated </a:t>
            </a:r>
            <a:r>
              <a:rPr lang="en-GB" sz="2000" i="1" dirty="0">
                <a:latin typeface="Times" charset="0"/>
              </a:rPr>
              <a:t>E</a:t>
            </a:r>
            <a:r>
              <a:rPr lang="en-GB" sz="2000" dirty="0">
                <a:latin typeface="Times" charset="0"/>
              </a:rPr>
              <a:t>-</a:t>
            </a:r>
            <a:r>
              <a:rPr lang="en-GB" sz="2000" i="1" dirty="0">
                <a:latin typeface="Times" charset="0"/>
              </a:rPr>
              <a:t>p</a:t>
            </a:r>
            <a:r>
              <a:rPr lang="en-GB" sz="2000" dirty="0"/>
              <a:t> conservation.</a:t>
            </a:r>
          </a:p>
          <a:p>
            <a:pPr lvl="1">
              <a:lnSpc>
                <a:spcPct val="90000"/>
              </a:lnSpc>
            </a:pPr>
            <a:r>
              <a:rPr lang="en-GB" sz="2000" dirty="0"/>
              <a:t>Require an external pressure to balance the internal pressure of the quarks.</a:t>
            </a:r>
          </a:p>
          <a:p>
            <a:pPr lvl="1">
              <a:lnSpc>
                <a:spcPct val="90000"/>
              </a:lnSpc>
            </a:pPr>
            <a:r>
              <a:rPr lang="en-GB" sz="2000" dirty="0"/>
              <a:t>The QCD vacuum acquires a finite energy density, </a:t>
            </a:r>
            <a:r>
              <a:rPr lang="en-GB" sz="2000" i="1" dirty="0">
                <a:latin typeface="Times" charset="0"/>
              </a:rPr>
              <a:t>B</a:t>
            </a:r>
            <a:r>
              <a:rPr lang="en-GB" sz="2000" dirty="0">
                <a:latin typeface="Times" charset="0"/>
              </a:rPr>
              <a:t> ≈ 60 </a:t>
            </a:r>
            <a:r>
              <a:rPr lang="en-GB" sz="2000" dirty="0" err="1">
                <a:latin typeface="Times" charset="0"/>
              </a:rPr>
              <a:t>MeV</a:t>
            </a:r>
            <a:r>
              <a:rPr lang="en-GB" sz="2000" dirty="0">
                <a:latin typeface="Times" charset="0"/>
              </a:rPr>
              <a:t>/fm</a:t>
            </a:r>
            <a:r>
              <a:rPr lang="en-GB" sz="2000" baseline="30000" dirty="0">
                <a:latin typeface="Times" charset="0"/>
              </a:rPr>
              <a:t>3</a:t>
            </a:r>
            <a:r>
              <a:rPr lang="en-GB" sz="2000" dirty="0"/>
              <a:t>.</a:t>
            </a:r>
          </a:p>
          <a:p>
            <a:pPr lvl="1">
              <a:lnSpc>
                <a:spcPct val="90000"/>
              </a:lnSpc>
            </a:pPr>
            <a:r>
              <a:rPr lang="en-GB" sz="2000" dirty="0"/>
              <a:t>New boundary condition, total energy must be </a:t>
            </a:r>
            <a:r>
              <a:rPr lang="en-GB" sz="2000" dirty="0" smtClean="0"/>
              <a:t>minimized with respect to </a:t>
            </a:r>
            <a:r>
              <a:rPr lang="en-GB" sz="2000" dirty="0"/>
              <a:t>the bag radius.</a:t>
            </a:r>
          </a:p>
        </p:txBody>
      </p:sp>
      <p:grpSp>
        <p:nvGrpSpPr>
          <p:cNvPr id="2" name="Group 7"/>
          <p:cNvGrpSpPr>
            <a:grpSpLocks/>
          </p:cNvGrpSpPr>
          <p:nvPr/>
        </p:nvGrpSpPr>
        <p:grpSpPr bwMode="auto">
          <a:xfrm>
            <a:off x="7486650" y="2362200"/>
            <a:ext cx="1657350" cy="1646238"/>
            <a:chOff x="3882" y="3116"/>
            <a:chExt cx="1044" cy="1037"/>
          </a:xfrm>
        </p:grpSpPr>
        <p:sp>
          <p:nvSpPr>
            <p:cNvPr id="150536" name="Rectangle 8"/>
            <p:cNvSpPr>
              <a:spLocks noChangeArrowheads="1"/>
            </p:cNvSpPr>
            <p:nvPr/>
          </p:nvSpPr>
          <p:spPr bwMode="auto">
            <a:xfrm>
              <a:off x="3882" y="3116"/>
              <a:ext cx="1044" cy="1037"/>
            </a:xfrm>
            <a:prstGeom prst="rect">
              <a:avLst/>
            </a:prstGeom>
            <a:solidFill>
              <a:schemeClr val="bg1">
                <a:lumMod val="85000"/>
              </a:schemeClr>
            </a:solidFill>
            <a:ln w="25400">
              <a:solidFill>
                <a:schemeClr val="hlink"/>
              </a:solidFill>
              <a:miter lim="800000"/>
              <a:headEnd/>
              <a:tailEnd type="none" w="lg" len="lg"/>
            </a:ln>
            <a:effectLst/>
          </p:spPr>
          <p:txBody>
            <a:bodyPr wrap="none" anchor="ctr"/>
            <a:lstStyle/>
            <a:p>
              <a:pPr algn="ctr" eaLnBrk="0" hangingPunct="0"/>
              <a:endParaRPr lang="en-US" sz="2000">
                <a:latin typeface="Helvetica" pitchFamily="34" charset="0"/>
              </a:endParaRPr>
            </a:p>
          </p:txBody>
        </p:sp>
        <p:sp>
          <p:nvSpPr>
            <p:cNvPr id="150537" name="Oval 9"/>
            <p:cNvSpPr>
              <a:spLocks noChangeArrowheads="1"/>
            </p:cNvSpPr>
            <p:nvPr/>
          </p:nvSpPr>
          <p:spPr bwMode="auto">
            <a:xfrm>
              <a:off x="4152" y="3389"/>
              <a:ext cx="491" cy="494"/>
            </a:xfrm>
            <a:prstGeom prst="ellipse">
              <a:avLst/>
            </a:prstGeom>
            <a:solidFill>
              <a:schemeClr val="bg1"/>
            </a:solidFill>
            <a:ln w="25400">
              <a:noFill/>
              <a:round/>
              <a:headEnd/>
              <a:tailEnd type="none" w="lg" len="lg"/>
            </a:ln>
            <a:effectLst/>
          </p:spPr>
          <p:txBody>
            <a:bodyPr wrap="none" anchor="ctr"/>
            <a:lstStyle/>
            <a:p>
              <a:endParaRPr lang="en-US"/>
            </a:p>
          </p:txBody>
        </p:sp>
        <p:sp>
          <p:nvSpPr>
            <p:cNvPr id="150538" name="Line 10"/>
            <p:cNvSpPr>
              <a:spLocks noChangeShapeType="1"/>
            </p:cNvSpPr>
            <p:nvPr/>
          </p:nvSpPr>
          <p:spPr bwMode="auto">
            <a:xfrm rot="2857584" flipV="1">
              <a:off x="4399" y="3594"/>
              <a:ext cx="157" cy="0"/>
            </a:xfrm>
            <a:prstGeom prst="line">
              <a:avLst/>
            </a:prstGeom>
            <a:noFill/>
            <a:ln w="25400">
              <a:solidFill>
                <a:srgbClr val="CC0000"/>
              </a:solidFill>
              <a:round/>
              <a:headEnd/>
              <a:tailEnd type="triangle" w="med" len="med"/>
            </a:ln>
            <a:effectLst/>
          </p:spPr>
          <p:txBody>
            <a:bodyPr wrap="none" anchor="ctr"/>
            <a:lstStyle/>
            <a:p>
              <a:endParaRPr lang="en-US"/>
            </a:p>
          </p:txBody>
        </p:sp>
        <p:sp>
          <p:nvSpPr>
            <p:cNvPr id="150539" name="Line 11"/>
            <p:cNvSpPr>
              <a:spLocks noChangeShapeType="1"/>
            </p:cNvSpPr>
            <p:nvPr/>
          </p:nvSpPr>
          <p:spPr bwMode="auto">
            <a:xfrm rot="9264689" flipV="1">
              <a:off x="4164" y="3594"/>
              <a:ext cx="157" cy="0"/>
            </a:xfrm>
            <a:prstGeom prst="line">
              <a:avLst/>
            </a:prstGeom>
            <a:noFill/>
            <a:ln w="25400">
              <a:solidFill>
                <a:srgbClr val="CC0000"/>
              </a:solidFill>
              <a:round/>
              <a:headEnd/>
              <a:tailEnd type="triangle" w="med" len="med"/>
            </a:ln>
            <a:effectLst/>
          </p:spPr>
          <p:txBody>
            <a:bodyPr wrap="none" anchor="ctr"/>
            <a:lstStyle/>
            <a:p>
              <a:endParaRPr lang="en-US"/>
            </a:p>
          </p:txBody>
        </p:sp>
        <p:sp>
          <p:nvSpPr>
            <p:cNvPr id="150540" name="Line 12"/>
            <p:cNvSpPr>
              <a:spLocks noChangeShapeType="1"/>
            </p:cNvSpPr>
            <p:nvPr/>
          </p:nvSpPr>
          <p:spPr bwMode="auto">
            <a:xfrm rot="13778128" flipV="1">
              <a:off x="4321" y="3785"/>
              <a:ext cx="157" cy="0"/>
            </a:xfrm>
            <a:prstGeom prst="line">
              <a:avLst/>
            </a:prstGeom>
            <a:noFill/>
            <a:ln w="25400">
              <a:solidFill>
                <a:srgbClr val="CC0000"/>
              </a:solidFill>
              <a:round/>
              <a:headEnd/>
              <a:tailEnd type="triangle" w="med" len="med"/>
            </a:ln>
            <a:effectLst/>
          </p:spPr>
          <p:txBody>
            <a:bodyPr wrap="none" anchor="ctr"/>
            <a:lstStyle/>
            <a:p>
              <a:endParaRPr lang="en-US"/>
            </a:p>
          </p:txBody>
        </p:sp>
        <p:sp>
          <p:nvSpPr>
            <p:cNvPr id="150541" name="Line 13"/>
            <p:cNvSpPr>
              <a:spLocks noChangeShapeType="1"/>
            </p:cNvSpPr>
            <p:nvPr/>
          </p:nvSpPr>
          <p:spPr bwMode="auto">
            <a:xfrm>
              <a:off x="4400" y="3240"/>
              <a:ext cx="0" cy="149"/>
            </a:xfrm>
            <a:prstGeom prst="line">
              <a:avLst/>
            </a:prstGeom>
            <a:noFill/>
            <a:ln w="25400">
              <a:solidFill>
                <a:schemeClr val="tx1"/>
              </a:solidFill>
              <a:round/>
              <a:headEnd/>
              <a:tailEnd type="triangle" w="med" len="med"/>
            </a:ln>
            <a:effectLst/>
          </p:spPr>
          <p:txBody>
            <a:bodyPr wrap="none" anchor="ctr"/>
            <a:lstStyle/>
            <a:p>
              <a:endParaRPr lang="en-US"/>
            </a:p>
          </p:txBody>
        </p:sp>
        <p:sp>
          <p:nvSpPr>
            <p:cNvPr id="150542" name="Line 14"/>
            <p:cNvSpPr>
              <a:spLocks noChangeShapeType="1"/>
            </p:cNvSpPr>
            <p:nvPr/>
          </p:nvSpPr>
          <p:spPr bwMode="auto">
            <a:xfrm flipV="1">
              <a:off x="4400" y="3883"/>
              <a:ext cx="0" cy="149"/>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3" name="Group 15"/>
            <p:cNvGrpSpPr>
              <a:grpSpLocks/>
            </p:cNvGrpSpPr>
            <p:nvPr/>
          </p:nvGrpSpPr>
          <p:grpSpPr bwMode="auto">
            <a:xfrm rot="5339084">
              <a:off x="4400" y="3240"/>
              <a:ext cx="0" cy="792"/>
              <a:chOff x="4400" y="3240"/>
              <a:chExt cx="0" cy="792"/>
            </a:xfrm>
          </p:grpSpPr>
          <p:sp>
            <p:nvSpPr>
              <p:cNvPr id="150544" name="Line 16"/>
              <p:cNvSpPr>
                <a:spLocks noChangeShapeType="1"/>
              </p:cNvSpPr>
              <p:nvPr/>
            </p:nvSpPr>
            <p:spPr bwMode="auto">
              <a:xfrm>
                <a:off x="4400" y="3240"/>
                <a:ext cx="0" cy="149"/>
              </a:xfrm>
              <a:prstGeom prst="line">
                <a:avLst/>
              </a:prstGeom>
              <a:noFill/>
              <a:ln w="25400">
                <a:solidFill>
                  <a:schemeClr val="tx1"/>
                </a:solidFill>
                <a:round/>
                <a:headEnd/>
                <a:tailEnd type="triangle" w="med" len="med"/>
              </a:ln>
              <a:effectLst/>
            </p:spPr>
            <p:txBody>
              <a:bodyPr wrap="none" anchor="ctr"/>
              <a:lstStyle/>
              <a:p>
                <a:endParaRPr lang="en-US"/>
              </a:p>
            </p:txBody>
          </p:sp>
          <p:sp>
            <p:nvSpPr>
              <p:cNvPr id="150545" name="Line 17"/>
              <p:cNvSpPr>
                <a:spLocks noChangeShapeType="1"/>
              </p:cNvSpPr>
              <p:nvPr/>
            </p:nvSpPr>
            <p:spPr bwMode="auto">
              <a:xfrm flipV="1">
                <a:off x="4400" y="3883"/>
                <a:ext cx="0" cy="149"/>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4" name="Group 18"/>
            <p:cNvGrpSpPr>
              <a:grpSpLocks/>
            </p:cNvGrpSpPr>
            <p:nvPr/>
          </p:nvGrpSpPr>
          <p:grpSpPr bwMode="auto">
            <a:xfrm rot="7996037">
              <a:off x="4397" y="3234"/>
              <a:ext cx="1" cy="792"/>
              <a:chOff x="4400" y="3240"/>
              <a:chExt cx="0" cy="792"/>
            </a:xfrm>
          </p:grpSpPr>
          <p:sp>
            <p:nvSpPr>
              <p:cNvPr id="150547" name="Line 19"/>
              <p:cNvSpPr>
                <a:spLocks noChangeShapeType="1"/>
              </p:cNvSpPr>
              <p:nvPr/>
            </p:nvSpPr>
            <p:spPr bwMode="auto">
              <a:xfrm>
                <a:off x="4400" y="3240"/>
                <a:ext cx="0" cy="149"/>
              </a:xfrm>
              <a:prstGeom prst="line">
                <a:avLst/>
              </a:prstGeom>
              <a:noFill/>
              <a:ln w="25400">
                <a:solidFill>
                  <a:schemeClr val="tx1"/>
                </a:solidFill>
                <a:round/>
                <a:headEnd/>
                <a:tailEnd type="triangle" w="med" len="med"/>
              </a:ln>
              <a:effectLst/>
            </p:spPr>
            <p:txBody>
              <a:bodyPr wrap="none" anchor="ctr"/>
              <a:lstStyle/>
              <a:p>
                <a:endParaRPr lang="en-US"/>
              </a:p>
            </p:txBody>
          </p:sp>
          <p:sp>
            <p:nvSpPr>
              <p:cNvPr id="150548" name="Line 20"/>
              <p:cNvSpPr>
                <a:spLocks noChangeShapeType="1"/>
              </p:cNvSpPr>
              <p:nvPr/>
            </p:nvSpPr>
            <p:spPr bwMode="auto">
              <a:xfrm flipV="1">
                <a:off x="4400" y="3883"/>
                <a:ext cx="0" cy="149"/>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5" name="Group 21"/>
            <p:cNvGrpSpPr>
              <a:grpSpLocks/>
            </p:cNvGrpSpPr>
            <p:nvPr/>
          </p:nvGrpSpPr>
          <p:grpSpPr bwMode="auto">
            <a:xfrm rot="13274244">
              <a:off x="4397" y="3235"/>
              <a:ext cx="1" cy="792"/>
              <a:chOff x="4400" y="3240"/>
              <a:chExt cx="0" cy="792"/>
            </a:xfrm>
          </p:grpSpPr>
          <p:sp>
            <p:nvSpPr>
              <p:cNvPr id="150550" name="Line 22"/>
              <p:cNvSpPr>
                <a:spLocks noChangeShapeType="1"/>
              </p:cNvSpPr>
              <p:nvPr/>
            </p:nvSpPr>
            <p:spPr bwMode="auto">
              <a:xfrm>
                <a:off x="4400" y="3240"/>
                <a:ext cx="0" cy="149"/>
              </a:xfrm>
              <a:prstGeom prst="line">
                <a:avLst/>
              </a:prstGeom>
              <a:noFill/>
              <a:ln w="25400">
                <a:solidFill>
                  <a:schemeClr val="tx1"/>
                </a:solidFill>
                <a:round/>
                <a:headEnd/>
                <a:tailEnd type="triangle" w="med" len="med"/>
              </a:ln>
              <a:effectLst/>
            </p:spPr>
            <p:txBody>
              <a:bodyPr wrap="none" anchor="ctr"/>
              <a:lstStyle/>
              <a:p>
                <a:endParaRPr lang="en-US"/>
              </a:p>
            </p:txBody>
          </p:sp>
          <p:sp>
            <p:nvSpPr>
              <p:cNvPr id="150551" name="Line 23"/>
              <p:cNvSpPr>
                <a:spLocks noChangeShapeType="1"/>
              </p:cNvSpPr>
              <p:nvPr/>
            </p:nvSpPr>
            <p:spPr bwMode="auto">
              <a:xfrm flipV="1">
                <a:off x="4400" y="3883"/>
                <a:ext cx="0" cy="149"/>
              </a:xfrm>
              <a:prstGeom prst="line">
                <a:avLst/>
              </a:prstGeom>
              <a:noFill/>
              <a:ln w="25400">
                <a:solidFill>
                  <a:schemeClr val="tx1"/>
                </a:solidFill>
                <a:round/>
                <a:headEnd/>
                <a:tailEnd type="triangle" w="med" len="med"/>
              </a:ln>
              <a:effectLst/>
            </p:spPr>
            <p:txBody>
              <a:bodyPr wrap="none" anchor="ctr"/>
              <a:lstStyle/>
              <a:p>
                <a:endParaRPr lang="en-US"/>
              </a:p>
            </p:txBody>
          </p:sp>
        </p:grpSp>
        <p:sp>
          <p:nvSpPr>
            <p:cNvPr id="150552" name="Text Box 24"/>
            <p:cNvSpPr txBox="1">
              <a:spLocks noChangeArrowheads="1"/>
            </p:cNvSpPr>
            <p:nvPr/>
          </p:nvSpPr>
          <p:spPr bwMode="auto">
            <a:xfrm>
              <a:off x="4645" y="3922"/>
              <a:ext cx="204" cy="231"/>
            </a:xfrm>
            <a:prstGeom prst="rect">
              <a:avLst/>
            </a:prstGeom>
            <a:noFill/>
            <a:ln w="25400">
              <a:noFill/>
              <a:miter lim="800000"/>
              <a:headEnd/>
              <a:tailEnd type="none" w="lg" len="lg"/>
            </a:ln>
            <a:effectLst/>
          </p:spPr>
          <p:txBody>
            <a:bodyPr wrap="none">
              <a:spAutoFit/>
            </a:bodyPr>
            <a:lstStyle/>
            <a:p>
              <a:pPr eaLnBrk="0" hangingPunct="0"/>
              <a:r>
                <a:rPr lang="en-GB" sz="1800" i="1">
                  <a:latin typeface="Times" charset="0"/>
                </a:rPr>
                <a:t>B</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6964</TotalTime>
  <Words>2902</Words>
  <Application>Microsoft PowerPoint</Application>
  <PresentationFormat>On-screen Show (4:3)</PresentationFormat>
  <Paragraphs>491</Paragraphs>
  <Slides>31</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4" baseType="lpstr">
      <vt:lpstr>Arial</vt:lpstr>
      <vt:lpstr>Calibri</vt:lpstr>
      <vt:lpstr>Times New Roman</vt:lpstr>
      <vt:lpstr>Cambria</vt:lpstr>
      <vt:lpstr>Symbol</vt:lpstr>
      <vt:lpstr>Helvetica</vt:lpstr>
      <vt:lpstr>Times</vt:lpstr>
      <vt:lpstr>Wingdings</vt:lpstr>
      <vt:lpstr>Futura</vt:lpstr>
      <vt:lpstr>Arial-BoldMT</vt:lpstr>
      <vt:lpstr>Office Theme</vt:lpstr>
      <vt:lpstr>Microsoft Equation 3.0</vt:lpstr>
      <vt:lpstr>MathType 5.0 Equation</vt:lpstr>
      <vt:lpstr>Quantum Chromodynamics (QCD)</vt:lpstr>
      <vt:lpstr>Confinement</vt:lpstr>
      <vt:lpstr>Asymptotic freedom - the coupling “constant”</vt:lpstr>
      <vt:lpstr>Asymptotic freedom - summary</vt:lpstr>
      <vt:lpstr>Quark deconfinement - medium effects</vt:lpstr>
      <vt:lpstr>Debye screening in nuclear matter</vt:lpstr>
      <vt:lpstr>Chiral symmetry</vt:lpstr>
      <vt:lpstr>Chiral symmetry explained ?</vt:lpstr>
      <vt:lpstr>Modelling confinement: The MIT bag model</vt:lpstr>
      <vt:lpstr>Confinement Represented by Bag Model</vt:lpstr>
      <vt:lpstr>Bag Model of Hadrons</vt:lpstr>
      <vt:lpstr>Comments on Bag Model</vt:lpstr>
      <vt:lpstr>Bag model results</vt:lpstr>
      <vt:lpstr>Summary of QCD input</vt:lpstr>
      <vt:lpstr>Still open questions in the Standard Model</vt:lpstr>
      <vt:lpstr>Chirality: Why Resonances ?</vt:lpstr>
      <vt:lpstr>Strange resonances in medium</vt:lpstr>
      <vt:lpstr>Electromagnetic probes - dileptons</vt:lpstr>
      <vt:lpstr>CERES low-mass e+e– mass spectrum</vt:lpstr>
      <vt:lpstr>Slide 20</vt:lpstr>
      <vt:lpstr>Deconfinement at Initial Temperature </vt:lpstr>
      <vt:lpstr>J/y suppression</vt:lpstr>
      <vt:lpstr>Onium physics – the complete program </vt:lpstr>
      <vt:lpstr>Future Measurements: Resonance Response to Medium </vt:lpstr>
      <vt:lpstr>  Deconfinement: Melting of J/Y </vt:lpstr>
      <vt:lpstr>Chiral Symmetry Restoration</vt:lpstr>
      <vt:lpstr>Resonance Reconstruction in STAR </vt:lpstr>
      <vt:lpstr>Invariant Mass Reconstruction in p+p </vt:lpstr>
      <vt:lpstr>Resonance Signal in p+p collisions</vt:lpstr>
      <vt:lpstr>Resonance Signal in Au+Au collisions</vt:lpstr>
      <vt:lpstr>Estimating the critical parameters, Tc and ec</vt:lpstr>
    </vt:vector>
  </TitlesOfParts>
  <Company>UC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QCD</dc:title>
  <dc:creator>Cebra</dc:creator>
  <cp:lastModifiedBy>cebra</cp:lastModifiedBy>
  <cp:revision>158</cp:revision>
  <dcterms:created xsi:type="dcterms:W3CDTF">2005-02-23T03:07:02Z</dcterms:created>
  <dcterms:modified xsi:type="dcterms:W3CDTF">2008-10-08T19:58:20Z</dcterms:modified>
</cp:coreProperties>
</file>