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commentAuthors.xml" ContentType="application/vnd.openxmlformats-officedocument.presentationml.commentAuthors+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91" saveSubsetFonts="1" autoCompressPictures="0">
  <p:sldMasterIdLst>
    <p:sldMasterId id="2147483648" r:id="rId1"/>
  </p:sldMasterIdLst>
  <p:notesMasterIdLst>
    <p:notesMasterId r:id="rId23"/>
  </p:notesMasterIdLst>
  <p:handoutMasterIdLst>
    <p:handoutMasterId r:id="rId24"/>
  </p:handoutMasterIdLst>
  <p:sldIdLst>
    <p:sldId id="549" r:id="rId2"/>
    <p:sldId id="368" r:id="rId3"/>
    <p:sldId id="307" r:id="rId4"/>
    <p:sldId id="310" r:id="rId5"/>
    <p:sldId id="546" r:id="rId6"/>
    <p:sldId id="495" r:id="rId7"/>
    <p:sldId id="320" r:id="rId8"/>
    <p:sldId id="496" r:id="rId9"/>
    <p:sldId id="551" r:id="rId10"/>
    <p:sldId id="552" r:id="rId11"/>
    <p:sldId id="312" r:id="rId12"/>
    <p:sldId id="550" r:id="rId13"/>
    <p:sldId id="406" r:id="rId14"/>
    <p:sldId id="553" r:id="rId15"/>
    <p:sldId id="422" r:id="rId16"/>
    <p:sldId id="497" r:id="rId17"/>
    <p:sldId id="536" r:id="rId18"/>
    <p:sldId id="547" r:id="rId19"/>
    <p:sldId id="537" r:id="rId20"/>
    <p:sldId id="548" r:id="rId21"/>
    <p:sldId id="538" r:id="rId22"/>
  </p:sldIdLst>
  <p:sldSz cx="9144000" cy="6858000" type="letter"/>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Lisa" initials="ML" lastIdx="4"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FFF593"/>
    <a:srgbClr val="00FA00"/>
    <a:srgbClr val="D2E6FF"/>
    <a:srgbClr val="DF4FBB"/>
    <a:srgbClr val="C21745"/>
    <a:srgbClr val="D21745"/>
    <a:srgbClr val="917AB4"/>
    <a:srgbClr val="000000"/>
    <a:srgbClr val="40404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30" autoAdjust="0"/>
    <p:restoredTop sz="86482" autoAdjust="0"/>
  </p:normalViewPr>
  <p:slideViewPr>
    <p:cSldViewPr snapToGrid="0" snapToObjects="1">
      <p:cViewPr varScale="1">
        <p:scale>
          <a:sx n="67" d="100"/>
          <a:sy n="67" d="100"/>
        </p:scale>
        <p:origin x="-76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6"/>
    </p:cViewPr>
  </p:sorterViewPr>
  <p:notesViewPr>
    <p:cSldViewPr snapToGrid="0" snapToObjects="1">
      <p:cViewPr varScale="1">
        <p:scale>
          <a:sx n="54" d="100"/>
          <a:sy n="54" d="100"/>
        </p:scale>
        <p:origin x="-1554" y="-102"/>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isa:Documents:Teaching:110%20PhysicsOfSports:MikesTrajectori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manualLayout>
          <c:layoutTarget val="inner"/>
          <c:xMode val="edge"/>
          <c:yMode val="edge"/>
          <c:x val="0.11662729658792607"/>
          <c:y val="5.2777413240011825E-2"/>
          <c:w val="0.8225255905511818"/>
          <c:h val="0.78663677456984504"/>
        </c:manualLayout>
      </c:layout>
      <c:scatterChart>
        <c:scatterStyle val="smoothMarker"/>
        <c:ser>
          <c:idx val="0"/>
          <c:order val="0"/>
          <c:tx>
            <c:v>v0 = 96 mph</c:v>
          </c:tx>
          <c:spPr>
            <a:ln>
              <a:prstDash val="sysDash"/>
            </a:ln>
          </c:spPr>
          <c:marker>
            <c:symbol val="none"/>
          </c:marker>
          <c:xVal>
            <c:numRef>
              <c:f>Sheet5!$D$3:$D$43</c:f>
              <c:numCache>
                <c:formatCode>General</c:formatCode>
                <c:ptCount val="41"/>
                <c:pt idx="0">
                  <c:v>0</c:v>
                </c:pt>
                <c:pt idx="1">
                  <c:v>0.43200000000000033</c:v>
                </c:pt>
                <c:pt idx="2">
                  <c:v>0.86400000000000066</c:v>
                </c:pt>
                <c:pt idx="3">
                  <c:v>1.296</c:v>
                </c:pt>
                <c:pt idx="4">
                  <c:v>1.7280000000000009</c:v>
                </c:pt>
                <c:pt idx="5">
                  <c:v>2.16</c:v>
                </c:pt>
                <c:pt idx="6">
                  <c:v>2.5919999999999987</c:v>
                </c:pt>
                <c:pt idx="7">
                  <c:v>3.024</c:v>
                </c:pt>
                <c:pt idx="8">
                  <c:v>3.4559999999999977</c:v>
                </c:pt>
                <c:pt idx="9">
                  <c:v>3.8879999999999999</c:v>
                </c:pt>
                <c:pt idx="10">
                  <c:v>4.3199999999999976</c:v>
                </c:pt>
                <c:pt idx="11">
                  <c:v>4.7520000000000007</c:v>
                </c:pt>
                <c:pt idx="12">
                  <c:v>5.1839999999999966</c:v>
                </c:pt>
                <c:pt idx="13">
                  <c:v>5.6159999999999952</c:v>
                </c:pt>
                <c:pt idx="14">
                  <c:v>6.0480000000000018</c:v>
                </c:pt>
                <c:pt idx="15">
                  <c:v>6.4800000000000022</c:v>
                </c:pt>
                <c:pt idx="16">
                  <c:v>6.9120000000000026</c:v>
                </c:pt>
                <c:pt idx="17">
                  <c:v>7.3439999999999976</c:v>
                </c:pt>
                <c:pt idx="18">
                  <c:v>7.7760000000000034</c:v>
                </c:pt>
                <c:pt idx="19">
                  <c:v>8.2080000000000002</c:v>
                </c:pt>
                <c:pt idx="20">
                  <c:v>8.64</c:v>
                </c:pt>
                <c:pt idx="21">
                  <c:v>9.0720000000000045</c:v>
                </c:pt>
                <c:pt idx="22">
                  <c:v>9.5040000000000049</c:v>
                </c:pt>
                <c:pt idx="23">
                  <c:v>9.9360000000000053</c:v>
                </c:pt>
                <c:pt idx="24">
                  <c:v>10.368000000000016</c:v>
                </c:pt>
                <c:pt idx="25">
                  <c:v>10.80000000000002</c:v>
                </c:pt>
                <c:pt idx="26">
                  <c:v>11.23200000000001</c:v>
                </c:pt>
                <c:pt idx="27">
                  <c:v>11.66400000000001</c:v>
                </c:pt>
                <c:pt idx="28">
                  <c:v>12.096000000000014</c:v>
                </c:pt>
                <c:pt idx="29">
                  <c:v>12.528000000000008</c:v>
                </c:pt>
                <c:pt idx="30">
                  <c:v>12.96000000000002</c:v>
                </c:pt>
                <c:pt idx="31">
                  <c:v>13.392000000000021</c:v>
                </c:pt>
                <c:pt idx="32">
                  <c:v>13.824000000000012</c:v>
                </c:pt>
                <c:pt idx="33">
                  <c:v>14.256000000000014</c:v>
                </c:pt>
                <c:pt idx="34">
                  <c:v>14.688000000000008</c:v>
                </c:pt>
                <c:pt idx="35">
                  <c:v>15.12000000000001</c:v>
                </c:pt>
                <c:pt idx="36">
                  <c:v>15.552000000000021</c:v>
                </c:pt>
                <c:pt idx="37">
                  <c:v>15.984000000000012</c:v>
                </c:pt>
                <c:pt idx="38">
                  <c:v>16.416000000000011</c:v>
                </c:pt>
                <c:pt idx="39">
                  <c:v>16.84800000000001</c:v>
                </c:pt>
                <c:pt idx="40">
                  <c:v>17.27999999999999</c:v>
                </c:pt>
              </c:numCache>
            </c:numRef>
          </c:xVal>
          <c:yVal>
            <c:numRef>
              <c:f>Sheet5!$E$3:$E$43</c:f>
              <c:numCache>
                <c:formatCode>General</c:formatCode>
                <c:ptCount val="41"/>
                <c:pt idx="0">
                  <c:v>1.9300000000000004</c:v>
                </c:pt>
                <c:pt idx="1">
                  <c:v>1.9300000000000004</c:v>
                </c:pt>
                <c:pt idx="2">
                  <c:v>1.929019335</c:v>
                </c:pt>
                <c:pt idx="3">
                  <c:v>1.9270580050000001</c:v>
                </c:pt>
                <c:pt idx="4">
                  <c:v>1.9241160100000001</c:v>
                </c:pt>
                <c:pt idx="5">
                  <c:v>1.920193349999999</c:v>
                </c:pt>
                <c:pt idx="6">
                  <c:v>1.915290025</c:v>
                </c:pt>
                <c:pt idx="7">
                  <c:v>1.9094060349999991</c:v>
                </c:pt>
                <c:pt idx="8">
                  <c:v>1.9025413799999991</c:v>
                </c:pt>
                <c:pt idx="9">
                  <c:v>1.89469606</c:v>
                </c:pt>
                <c:pt idx="10">
                  <c:v>1.8858700749999999</c:v>
                </c:pt>
                <c:pt idx="11">
                  <c:v>1.8760634250000001</c:v>
                </c:pt>
                <c:pt idx="12">
                  <c:v>1.8652761099999999</c:v>
                </c:pt>
                <c:pt idx="13">
                  <c:v>1.85350813</c:v>
                </c:pt>
                <c:pt idx="14">
                  <c:v>1.840759485</c:v>
                </c:pt>
                <c:pt idx="15">
                  <c:v>1.827030175</c:v>
                </c:pt>
                <c:pt idx="16">
                  <c:v>1.8123201999999998</c:v>
                </c:pt>
                <c:pt idx="17">
                  <c:v>1.7966295600000008</c:v>
                </c:pt>
                <c:pt idx="18">
                  <c:v>1.7799582549999995</c:v>
                </c:pt>
                <c:pt idx="19">
                  <c:v>1.7623062849999998</c:v>
                </c:pt>
                <c:pt idx="20">
                  <c:v>1.7436736499999994</c:v>
                </c:pt>
                <c:pt idx="21">
                  <c:v>1.7240603499999998</c:v>
                </c:pt>
                <c:pt idx="22">
                  <c:v>1.7034663849999994</c:v>
                </c:pt>
                <c:pt idx="23">
                  <c:v>1.6818917549999985</c:v>
                </c:pt>
                <c:pt idx="24">
                  <c:v>1.65933646</c:v>
                </c:pt>
                <c:pt idx="25">
                  <c:v>1.6358005</c:v>
                </c:pt>
                <c:pt idx="26">
                  <c:v>1.611283875</c:v>
                </c:pt>
                <c:pt idx="27">
                  <c:v>1.5857865849999999</c:v>
                </c:pt>
                <c:pt idx="28">
                  <c:v>1.5593086299999999</c:v>
                </c:pt>
                <c:pt idx="29">
                  <c:v>1.5318500099999999</c:v>
                </c:pt>
                <c:pt idx="30">
                  <c:v>1.5034107249999999</c:v>
                </c:pt>
                <c:pt idx="31">
                  <c:v>1.4739907749999985</c:v>
                </c:pt>
                <c:pt idx="32">
                  <c:v>1.4435901599999987</c:v>
                </c:pt>
                <c:pt idx="33">
                  <c:v>1.4122088799999999</c:v>
                </c:pt>
                <c:pt idx="34">
                  <c:v>1.379846935</c:v>
                </c:pt>
                <c:pt idx="35">
                  <c:v>1.3465043249999999</c:v>
                </c:pt>
                <c:pt idx="36">
                  <c:v>1.31218105</c:v>
                </c:pt>
                <c:pt idx="37">
                  <c:v>1.27687711</c:v>
                </c:pt>
                <c:pt idx="38">
                  <c:v>1.240592505</c:v>
                </c:pt>
                <c:pt idx="39">
                  <c:v>1.2033272349999986</c:v>
                </c:pt>
                <c:pt idx="40">
                  <c:v>1.1650813</c:v>
                </c:pt>
              </c:numCache>
            </c:numRef>
          </c:yVal>
          <c:smooth val="1"/>
        </c:ser>
        <c:ser>
          <c:idx val="1"/>
          <c:order val="1"/>
          <c:tx>
            <c:v>v0 = 93 mph</c:v>
          </c:tx>
          <c:marker>
            <c:symbol val="none"/>
          </c:marker>
          <c:xVal>
            <c:numRef>
              <c:f>Sheet5!$B$3:$B$43</c:f>
              <c:numCache>
                <c:formatCode>General</c:formatCode>
                <c:ptCount val="41"/>
                <c:pt idx="0">
                  <c:v>0</c:v>
                </c:pt>
                <c:pt idx="1">
                  <c:v>0.41850000000000032</c:v>
                </c:pt>
                <c:pt idx="2">
                  <c:v>0.83700000000000063</c:v>
                </c:pt>
                <c:pt idx="3">
                  <c:v>1.2554999999999987</c:v>
                </c:pt>
                <c:pt idx="4">
                  <c:v>1.6740000000000013</c:v>
                </c:pt>
                <c:pt idx="5">
                  <c:v>2.0924999999999976</c:v>
                </c:pt>
                <c:pt idx="6">
                  <c:v>2.5109999999999997</c:v>
                </c:pt>
                <c:pt idx="7">
                  <c:v>2.9295</c:v>
                </c:pt>
                <c:pt idx="8">
                  <c:v>3.3479999999999999</c:v>
                </c:pt>
                <c:pt idx="9">
                  <c:v>3.7665000000000002</c:v>
                </c:pt>
                <c:pt idx="10">
                  <c:v>4.1849999999999952</c:v>
                </c:pt>
                <c:pt idx="11">
                  <c:v>4.6034999999999986</c:v>
                </c:pt>
                <c:pt idx="12">
                  <c:v>5.0219999999999976</c:v>
                </c:pt>
                <c:pt idx="13">
                  <c:v>5.4405000000000001</c:v>
                </c:pt>
                <c:pt idx="14">
                  <c:v>5.8589999999999947</c:v>
                </c:pt>
                <c:pt idx="15">
                  <c:v>6.277499999999999</c:v>
                </c:pt>
                <c:pt idx="16">
                  <c:v>6.6959999999999846</c:v>
                </c:pt>
                <c:pt idx="17">
                  <c:v>7.1144999999999845</c:v>
                </c:pt>
                <c:pt idx="18">
                  <c:v>7.5329999999999986</c:v>
                </c:pt>
                <c:pt idx="19">
                  <c:v>7.9514999999999993</c:v>
                </c:pt>
                <c:pt idx="20">
                  <c:v>8.3700000000000028</c:v>
                </c:pt>
                <c:pt idx="21">
                  <c:v>8.7885000000000009</c:v>
                </c:pt>
                <c:pt idx="22">
                  <c:v>9.206999999999999</c:v>
                </c:pt>
                <c:pt idx="23">
                  <c:v>9.6255000000000024</c:v>
                </c:pt>
                <c:pt idx="24">
                  <c:v>10.044</c:v>
                </c:pt>
                <c:pt idx="25">
                  <c:v>10.462500000000011</c:v>
                </c:pt>
                <c:pt idx="26">
                  <c:v>10.881</c:v>
                </c:pt>
                <c:pt idx="27">
                  <c:v>11.2995</c:v>
                </c:pt>
                <c:pt idx="28">
                  <c:v>11.718</c:v>
                </c:pt>
                <c:pt idx="29">
                  <c:v>12.1365</c:v>
                </c:pt>
                <c:pt idx="30">
                  <c:v>12.55500000000001</c:v>
                </c:pt>
                <c:pt idx="31">
                  <c:v>12.97350000000001</c:v>
                </c:pt>
                <c:pt idx="32">
                  <c:v>13.39200000000001</c:v>
                </c:pt>
                <c:pt idx="33">
                  <c:v>13.810500000000006</c:v>
                </c:pt>
                <c:pt idx="34">
                  <c:v>14.228999999999999</c:v>
                </c:pt>
                <c:pt idx="35">
                  <c:v>14.647500000000001</c:v>
                </c:pt>
                <c:pt idx="36">
                  <c:v>15.066000000000004</c:v>
                </c:pt>
                <c:pt idx="37">
                  <c:v>15.484500000000002</c:v>
                </c:pt>
                <c:pt idx="38">
                  <c:v>15.903</c:v>
                </c:pt>
                <c:pt idx="39">
                  <c:v>16.3215</c:v>
                </c:pt>
                <c:pt idx="40">
                  <c:v>16.739999999999988</c:v>
                </c:pt>
              </c:numCache>
            </c:numRef>
          </c:xVal>
          <c:yVal>
            <c:numRef>
              <c:f>Sheet5!$C$3:$C$43</c:f>
              <c:numCache>
                <c:formatCode>General</c:formatCode>
                <c:ptCount val="41"/>
                <c:pt idx="0">
                  <c:v>1.9300000000000004</c:v>
                </c:pt>
                <c:pt idx="1">
                  <c:v>1.9300000000000004</c:v>
                </c:pt>
                <c:pt idx="2">
                  <c:v>1.929019335</c:v>
                </c:pt>
                <c:pt idx="3">
                  <c:v>1.9270580050000001</c:v>
                </c:pt>
                <c:pt idx="4">
                  <c:v>1.9241160100000001</c:v>
                </c:pt>
                <c:pt idx="5">
                  <c:v>1.920193349999999</c:v>
                </c:pt>
                <c:pt idx="6">
                  <c:v>1.915290025</c:v>
                </c:pt>
                <c:pt idx="7">
                  <c:v>1.9094060349999991</c:v>
                </c:pt>
                <c:pt idx="8">
                  <c:v>1.9025413799999991</c:v>
                </c:pt>
                <c:pt idx="9">
                  <c:v>1.89469606</c:v>
                </c:pt>
                <c:pt idx="10">
                  <c:v>1.8858700749999999</c:v>
                </c:pt>
                <c:pt idx="11">
                  <c:v>1.8760634250000001</c:v>
                </c:pt>
                <c:pt idx="12">
                  <c:v>1.8652761099999999</c:v>
                </c:pt>
                <c:pt idx="13">
                  <c:v>1.85350813</c:v>
                </c:pt>
                <c:pt idx="14">
                  <c:v>1.840759485</c:v>
                </c:pt>
                <c:pt idx="15">
                  <c:v>1.827030175</c:v>
                </c:pt>
                <c:pt idx="16">
                  <c:v>1.8123201999999998</c:v>
                </c:pt>
                <c:pt idx="17">
                  <c:v>1.7966295600000008</c:v>
                </c:pt>
                <c:pt idx="18">
                  <c:v>1.7799582549999995</c:v>
                </c:pt>
                <c:pt idx="19">
                  <c:v>1.7623062849999998</c:v>
                </c:pt>
                <c:pt idx="20">
                  <c:v>1.7436736499999994</c:v>
                </c:pt>
                <c:pt idx="21">
                  <c:v>1.7240603499999998</c:v>
                </c:pt>
                <c:pt idx="22">
                  <c:v>1.7034663849999994</c:v>
                </c:pt>
                <c:pt idx="23">
                  <c:v>1.6818917549999985</c:v>
                </c:pt>
                <c:pt idx="24">
                  <c:v>1.65933646</c:v>
                </c:pt>
                <c:pt idx="25">
                  <c:v>1.6358005</c:v>
                </c:pt>
                <c:pt idx="26">
                  <c:v>1.611283875</c:v>
                </c:pt>
                <c:pt idx="27">
                  <c:v>1.5857865849999999</c:v>
                </c:pt>
                <c:pt idx="28">
                  <c:v>1.5593086299999999</c:v>
                </c:pt>
                <c:pt idx="29">
                  <c:v>1.5318500099999999</c:v>
                </c:pt>
                <c:pt idx="30">
                  <c:v>1.5034107249999999</c:v>
                </c:pt>
                <c:pt idx="31">
                  <c:v>1.4739907749999985</c:v>
                </c:pt>
                <c:pt idx="32">
                  <c:v>1.4435901599999987</c:v>
                </c:pt>
                <c:pt idx="33">
                  <c:v>1.4122088799999999</c:v>
                </c:pt>
                <c:pt idx="34">
                  <c:v>1.379846935</c:v>
                </c:pt>
                <c:pt idx="35">
                  <c:v>1.3465043249999999</c:v>
                </c:pt>
                <c:pt idx="36">
                  <c:v>1.31218105</c:v>
                </c:pt>
                <c:pt idx="37">
                  <c:v>1.27687711</c:v>
                </c:pt>
                <c:pt idx="38">
                  <c:v>1.240592505</c:v>
                </c:pt>
                <c:pt idx="39">
                  <c:v>1.2033272349999986</c:v>
                </c:pt>
                <c:pt idx="40">
                  <c:v>1.1650813</c:v>
                </c:pt>
              </c:numCache>
            </c:numRef>
          </c:yVal>
          <c:smooth val="1"/>
        </c:ser>
        <c:ser>
          <c:idx val="2"/>
          <c:order val="2"/>
          <c:tx>
            <c:v>v0 = 90 mph</c:v>
          </c:tx>
          <c:spPr>
            <a:ln w="63500">
              <a:solidFill>
                <a:srgbClr val="660066"/>
              </a:solidFill>
              <a:prstDash val="sysDot"/>
            </a:ln>
          </c:spPr>
          <c:marker>
            <c:symbol val="none"/>
          </c:marker>
          <c:xVal>
            <c:numRef>
              <c:f>Sheet5!$F$3:$F$43</c:f>
              <c:numCache>
                <c:formatCode>General</c:formatCode>
                <c:ptCount val="41"/>
                <c:pt idx="0">
                  <c:v>0</c:v>
                </c:pt>
                <c:pt idx="1">
                  <c:v>0.40500000000000008</c:v>
                </c:pt>
                <c:pt idx="2">
                  <c:v>0.81</c:v>
                </c:pt>
                <c:pt idx="3">
                  <c:v>1.2149999999999987</c:v>
                </c:pt>
                <c:pt idx="4">
                  <c:v>1.62</c:v>
                </c:pt>
                <c:pt idx="5">
                  <c:v>2.0249999999999999</c:v>
                </c:pt>
                <c:pt idx="6">
                  <c:v>2.4299999999999997</c:v>
                </c:pt>
                <c:pt idx="7">
                  <c:v>2.8349999999999977</c:v>
                </c:pt>
                <c:pt idx="8">
                  <c:v>3.2400000000000011</c:v>
                </c:pt>
                <c:pt idx="9">
                  <c:v>3.6450000000000009</c:v>
                </c:pt>
                <c:pt idx="10">
                  <c:v>4.0500000000000016</c:v>
                </c:pt>
                <c:pt idx="11">
                  <c:v>4.4550000000000018</c:v>
                </c:pt>
                <c:pt idx="12">
                  <c:v>4.8599999999999977</c:v>
                </c:pt>
                <c:pt idx="13">
                  <c:v>5.2650000000000006</c:v>
                </c:pt>
                <c:pt idx="14">
                  <c:v>5.6700000000000017</c:v>
                </c:pt>
                <c:pt idx="15">
                  <c:v>6.0750000000000028</c:v>
                </c:pt>
                <c:pt idx="16">
                  <c:v>6.4800000000000031</c:v>
                </c:pt>
                <c:pt idx="17">
                  <c:v>6.8850000000000016</c:v>
                </c:pt>
                <c:pt idx="18">
                  <c:v>7.2900000000000054</c:v>
                </c:pt>
                <c:pt idx="19">
                  <c:v>7.6949999999999994</c:v>
                </c:pt>
                <c:pt idx="20">
                  <c:v>8.1000000000000032</c:v>
                </c:pt>
                <c:pt idx="21">
                  <c:v>8.5050000000000026</c:v>
                </c:pt>
                <c:pt idx="22">
                  <c:v>8.9100000000000037</c:v>
                </c:pt>
                <c:pt idx="23">
                  <c:v>9.3150000000000048</c:v>
                </c:pt>
                <c:pt idx="24">
                  <c:v>9.7200000000000024</c:v>
                </c:pt>
                <c:pt idx="25">
                  <c:v>10.125</c:v>
                </c:pt>
                <c:pt idx="26">
                  <c:v>10.53</c:v>
                </c:pt>
                <c:pt idx="27">
                  <c:v>10.935</c:v>
                </c:pt>
                <c:pt idx="28">
                  <c:v>11.34</c:v>
                </c:pt>
                <c:pt idx="29">
                  <c:v>11.744999999999999</c:v>
                </c:pt>
                <c:pt idx="30">
                  <c:v>12.15</c:v>
                </c:pt>
                <c:pt idx="31">
                  <c:v>12.55500000000001</c:v>
                </c:pt>
                <c:pt idx="32">
                  <c:v>12.96</c:v>
                </c:pt>
                <c:pt idx="33">
                  <c:v>13.365000000000011</c:v>
                </c:pt>
                <c:pt idx="34">
                  <c:v>13.77</c:v>
                </c:pt>
                <c:pt idx="35">
                  <c:v>14.175000000000002</c:v>
                </c:pt>
                <c:pt idx="36">
                  <c:v>14.58</c:v>
                </c:pt>
                <c:pt idx="37">
                  <c:v>14.98500000000001</c:v>
                </c:pt>
                <c:pt idx="38">
                  <c:v>15.39</c:v>
                </c:pt>
                <c:pt idx="39">
                  <c:v>15.795</c:v>
                </c:pt>
                <c:pt idx="40">
                  <c:v>16.199999999999992</c:v>
                </c:pt>
              </c:numCache>
            </c:numRef>
          </c:xVal>
          <c:yVal>
            <c:numRef>
              <c:f>Sheet5!$G$3:$G$43</c:f>
              <c:numCache>
                <c:formatCode>General</c:formatCode>
                <c:ptCount val="41"/>
                <c:pt idx="0">
                  <c:v>1.9300000000000004</c:v>
                </c:pt>
                <c:pt idx="1">
                  <c:v>1.9300000000000004</c:v>
                </c:pt>
                <c:pt idx="2">
                  <c:v>1.929019335</c:v>
                </c:pt>
                <c:pt idx="3">
                  <c:v>1.9270580050000001</c:v>
                </c:pt>
                <c:pt idx="4">
                  <c:v>1.9241160100000001</c:v>
                </c:pt>
                <c:pt idx="5">
                  <c:v>1.920193349999999</c:v>
                </c:pt>
                <c:pt idx="6">
                  <c:v>1.915290025</c:v>
                </c:pt>
                <c:pt idx="7">
                  <c:v>1.9094060349999991</c:v>
                </c:pt>
                <c:pt idx="8">
                  <c:v>1.9025413799999991</c:v>
                </c:pt>
                <c:pt idx="9">
                  <c:v>1.89469606</c:v>
                </c:pt>
                <c:pt idx="10">
                  <c:v>1.8858700749999999</c:v>
                </c:pt>
                <c:pt idx="11">
                  <c:v>1.8760634250000001</c:v>
                </c:pt>
                <c:pt idx="12">
                  <c:v>1.8652761099999999</c:v>
                </c:pt>
                <c:pt idx="13">
                  <c:v>1.85350813</c:v>
                </c:pt>
                <c:pt idx="14">
                  <c:v>1.840759485</c:v>
                </c:pt>
                <c:pt idx="15">
                  <c:v>1.827030175</c:v>
                </c:pt>
                <c:pt idx="16">
                  <c:v>1.8123201999999998</c:v>
                </c:pt>
                <c:pt idx="17">
                  <c:v>1.7966295600000008</c:v>
                </c:pt>
                <c:pt idx="18">
                  <c:v>1.7799582549999995</c:v>
                </c:pt>
                <c:pt idx="19">
                  <c:v>1.7623062849999998</c:v>
                </c:pt>
                <c:pt idx="20">
                  <c:v>1.7436736499999994</c:v>
                </c:pt>
                <c:pt idx="21">
                  <c:v>1.7240603499999998</c:v>
                </c:pt>
                <c:pt idx="22">
                  <c:v>1.7034663849999994</c:v>
                </c:pt>
                <c:pt idx="23">
                  <c:v>1.6818917549999985</c:v>
                </c:pt>
                <c:pt idx="24">
                  <c:v>1.65933646</c:v>
                </c:pt>
                <c:pt idx="25">
                  <c:v>1.6358005</c:v>
                </c:pt>
                <c:pt idx="26">
                  <c:v>1.611283875</c:v>
                </c:pt>
                <c:pt idx="27">
                  <c:v>1.5857865849999999</c:v>
                </c:pt>
                <c:pt idx="28">
                  <c:v>1.5593086299999999</c:v>
                </c:pt>
                <c:pt idx="29">
                  <c:v>1.5318500099999999</c:v>
                </c:pt>
                <c:pt idx="30">
                  <c:v>1.5034107249999999</c:v>
                </c:pt>
                <c:pt idx="31">
                  <c:v>1.4739907749999985</c:v>
                </c:pt>
                <c:pt idx="32">
                  <c:v>1.4435901599999987</c:v>
                </c:pt>
                <c:pt idx="33">
                  <c:v>1.4122088799999999</c:v>
                </c:pt>
                <c:pt idx="34">
                  <c:v>1.379846935</c:v>
                </c:pt>
                <c:pt idx="35">
                  <c:v>1.3465043249999999</c:v>
                </c:pt>
                <c:pt idx="36">
                  <c:v>1.31218105</c:v>
                </c:pt>
                <c:pt idx="37">
                  <c:v>1.27687711</c:v>
                </c:pt>
                <c:pt idx="38">
                  <c:v>1.240592505</c:v>
                </c:pt>
                <c:pt idx="39">
                  <c:v>1.2033272349999986</c:v>
                </c:pt>
                <c:pt idx="40">
                  <c:v>1.1650813</c:v>
                </c:pt>
              </c:numCache>
            </c:numRef>
          </c:yVal>
          <c:smooth val="1"/>
        </c:ser>
        <c:axId val="44187648"/>
        <c:axId val="44189184"/>
      </c:scatterChart>
      <c:valAx>
        <c:axId val="44187648"/>
        <c:scaling>
          <c:orientation val="minMax"/>
          <c:min val="15.5"/>
        </c:scaling>
        <c:axPos val="b"/>
        <c:numFmt formatCode="General" sourceLinked="1"/>
        <c:tickLblPos val="nextTo"/>
        <c:txPr>
          <a:bodyPr/>
          <a:lstStyle/>
          <a:p>
            <a:pPr>
              <a:defRPr sz="1400" baseline="0"/>
            </a:pPr>
            <a:endParaRPr lang="en-US"/>
          </a:p>
        </c:txPr>
        <c:crossAx val="44189184"/>
        <c:crosses val="autoZero"/>
        <c:crossBetween val="midCat"/>
      </c:valAx>
      <c:valAx>
        <c:axId val="44189184"/>
        <c:scaling>
          <c:orientation val="minMax"/>
          <c:max val="1.4"/>
          <c:min val="0"/>
        </c:scaling>
        <c:axPos val="l"/>
        <c:majorGridlines/>
        <c:numFmt formatCode="General" sourceLinked="1"/>
        <c:tickLblPos val="nextTo"/>
        <c:txPr>
          <a:bodyPr/>
          <a:lstStyle/>
          <a:p>
            <a:pPr>
              <a:defRPr sz="1400" baseline="0"/>
            </a:pPr>
            <a:endParaRPr lang="en-US"/>
          </a:p>
        </c:txPr>
        <c:crossAx val="44187648"/>
        <c:crosses val="autoZero"/>
        <c:crossBetween val="midCat"/>
      </c:valAx>
    </c:plotArea>
    <c:legend>
      <c:legendPos val="r"/>
      <c:layout>
        <c:manualLayout>
          <c:xMode val="edge"/>
          <c:yMode val="edge"/>
          <c:x val="9.8611111111111149E-2"/>
          <c:y val="0.49016477107028367"/>
          <c:w val="0.31805555555555531"/>
          <c:h val="0.35763305628463099"/>
        </c:manualLayout>
      </c:layout>
      <c:txPr>
        <a:bodyPr/>
        <a:lstStyle/>
        <a:p>
          <a:pPr>
            <a:defRPr sz="1200"/>
          </a:pPr>
          <a:endParaRPr lang="en-US"/>
        </a:p>
      </c:txPr>
    </c:legend>
    <c:plotVisOnly val="1"/>
    <c:dispBlanksAs val="gap"/>
  </c:chart>
  <c:externalData r:id="rId1"/>
</c:chartSpace>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B6EF1927-7051-C445-83D1-ED8924361040}" type="datetimeFigureOut">
              <a:rPr lang="en-US" smtClean="0"/>
              <a:pPr/>
              <a:t>2/3/2015</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06308581-04DE-3445-8C4C-AFFBABB8346A}" type="slidenum">
              <a:rPr lang="en-US" smtClean="0"/>
              <a:pPr/>
              <a:t>‹#›</a:t>
            </a:fld>
            <a:endParaRPr lang="en-US"/>
          </a:p>
        </p:txBody>
      </p:sp>
    </p:spTree>
    <p:extLst>
      <p:ext uri="{BB962C8B-B14F-4D97-AF65-F5344CB8AC3E}">
        <p14:creationId xmlns="" xmlns:p14="http://schemas.microsoft.com/office/powerpoint/2010/main" val="33961436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211C29E-D8CE-3C48-A856-A66937FB9249}" type="datetimeFigureOut">
              <a:rPr lang="en-US" smtClean="0"/>
              <a:pPr/>
              <a:t>2/3/2015</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98CFAF11-86F1-9B47-A62D-18569562800E}" type="slidenum">
              <a:rPr lang="en-US" smtClean="0"/>
              <a:pPr/>
              <a:t>‹#›</a:t>
            </a:fld>
            <a:endParaRPr lang="en-US"/>
          </a:p>
        </p:txBody>
      </p:sp>
    </p:spTree>
    <p:extLst>
      <p:ext uri="{BB962C8B-B14F-4D97-AF65-F5344CB8AC3E}">
        <p14:creationId xmlns="" xmlns:p14="http://schemas.microsoft.com/office/powerpoint/2010/main" val="42332417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91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95 mph = 41.85 </a:t>
            </a:r>
            <a:r>
              <a:rPr lang="en-US" dirty="0" err="1" smtClean="0"/>
              <a:t>m/s</a:t>
            </a:r>
            <a:endParaRPr lang="en-US" dirty="0" smtClean="0"/>
          </a:p>
          <a:p>
            <a:r>
              <a:rPr lang="en-US" dirty="0" smtClean="0"/>
              <a:t>delta-</a:t>
            </a:r>
            <a:r>
              <a:rPr lang="en-US" dirty="0" err="1" smtClean="0"/>
              <a:t>t</a:t>
            </a:r>
            <a:r>
              <a:rPr lang="en-US" baseline="0" dirty="0" smtClean="0"/>
              <a:t> = delta-</a:t>
            </a:r>
            <a:r>
              <a:rPr lang="en-US" baseline="0" dirty="0" err="1" smtClean="0"/>
              <a:t>x/v</a:t>
            </a:r>
            <a:r>
              <a:rPr lang="en-US" baseline="0" dirty="0" smtClean="0"/>
              <a:t> = (18.4 m)/(41.85 </a:t>
            </a:r>
            <a:r>
              <a:rPr lang="en-US" baseline="0" dirty="0" err="1" smtClean="0"/>
              <a:t>m/s</a:t>
            </a:r>
            <a:r>
              <a:rPr lang="en-US" baseline="0" dirty="0" smtClean="0"/>
              <a:t>) = 0.44 </a:t>
            </a:r>
            <a:r>
              <a:rPr lang="en-US" baseline="0" dirty="0" err="1" smtClean="0"/>
              <a:t>s</a:t>
            </a:r>
            <a:endParaRPr lang="en-US" baseline="0" dirty="0" smtClean="0"/>
          </a:p>
          <a:p>
            <a:r>
              <a:rPr lang="en-US" baseline="0" dirty="0" smtClean="0"/>
              <a:t>-----</a:t>
            </a:r>
          </a:p>
          <a:p>
            <a:r>
              <a:rPr lang="en-US" baseline="0" dirty="0" smtClean="0"/>
              <a:t>delta-</a:t>
            </a:r>
            <a:r>
              <a:rPr lang="en-US" baseline="0" dirty="0" err="1" smtClean="0"/>
              <a:t>y</a:t>
            </a:r>
            <a:r>
              <a:rPr lang="en-US" baseline="0" dirty="0" smtClean="0"/>
              <a:t> = 0.5*</a:t>
            </a:r>
            <a:r>
              <a:rPr lang="en-US" baseline="0" dirty="0" err="1" smtClean="0"/>
              <a:t>g</a:t>
            </a:r>
            <a:r>
              <a:rPr lang="en-US" baseline="0" dirty="0" smtClean="0"/>
              <a:t>*delta-t^2 = 0.95 </a:t>
            </a:r>
            <a:r>
              <a:rPr lang="en-US" baseline="0" dirty="0" err="1" smtClean="0"/>
              <a:t>m</a:t>
            </a:r>
            <a:r>
              <a:rPr lang="en-US" baseline="0" dirty="0" smtClean="0"/>
              <a:t> = 3.1 feet (!!!)</a:t>
            </a:r>
          </a:p>
          <a:p>
            <a:endParaRPr lang="en-US" baseline="0" dirty="0" smtClean="0"/>
          </a:p>
          <a:p>
            <a:r>
              <a:rPr lang="en-US" baseline="0" dirty="0" smtClean="0"/>
              <a:t>I also have this slide (scanned </a:t>
            </a:r>
            <a:r>
              <a:rPr lang="en-US" baseline="0" dirty="0" err="1" smtClean="0"/>
              <a:t>pdf</a:t>
            </a:r>
            <a:r>
              <a:rPr lang="en-US" baseline="0" dirty="0" smtClean="0"/>
              <a:t> file and also at the end of this </a:t>
            </a:r>
            <a:r>
              <a:rPr lang="en-US" baseline="0" dirty="0" err="1" smtClean="0"/>
              <a:t>powerpoint</a:t>
            </a:r>
            <a:r>
              <a:rPr lang="en-US" baseline="0" dirty="0" smtClean="0"/>
              <a:t>) of the figure from Bob Adair on “looking, thinking, acting” – how the time of flight is spent by the batter (e.g. he might as well close his eyes for the second half of the flight)</a:t>
            </a:r>
          </a:p>
          <a:p>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103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so, the 10” matters!</a:t>
            </a:r>
          </a:p>
          <a:p>
            <a:endParaRPr lang="en-US" dirty="0" smtClean="0"/>
          </a:p>
          <a:p>
            <a:r>
              <a:rPr lang="en-US" dirty="0" smtClean="0"/>
              <a:t>Also,</a:t>
            </a:r>
            <a:r>
              <a:rPr lang="en-US" baseline="0" dirty="0" smtClean="0"/>
              <a:t> 3% change in velocity means </a:t>
            </a:r>
            <a:r>
              <a:rPr lang="en-US" baseline="0" dirty="0" err="1" smtClean="0"/>
              <a:t>signif</a:t>
            </a:r>
            <a:r>
              <a:rPr lang="en-US" baseline="0" dirty="0" smtClean="0"/>
              <a:t> differences in where the ball comes across the plate!  And the batter has to time it perfectly.</a:t>
            </a:r>
          </a:p>
          <a:p>
            <a:endParaRPr lang="en-US" baseline="0" dirty="0" smtClean="0"/>
          </a:p>
          <a:p>
            <a:r>
              <a:rPr lang="en-US" baseline="0" dirty="0" smtClean="0"/>
              <a:t>The cross-section of the bat is 2.75” which means one could swing and miss BOTH the 90 mph AND the 93 mph balls, being too high for the former and too low for the latter.</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106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answer to top question: YES!  Foam pad!!  Without that, you</a:t>
            </a:r>
            <a:r>
              <a:rPr lang="en-US" baseline="0" dirty="0" smtClean="0"/>
              <a:t> don’t want to flop!  (or else... you want to do real well on your FIRST jump, because you won’t get another one)</a:t>
            </a:r>
          </a:p>
          <a:p>
            <a:endParaRPr lang="en-US" baseline="0" dirty="0" smtClean="0"/>
          </a:p>
          <a:p>
            <a:r>
              <a:rPr lang="en-US" baseline="0" dirty="0" smtClean="0"/>
              <a:t>look at </a:t>
            </a:r>
            <a:r>
              <a:rPr lang="en-US" baseline="0" dirty="0" err="1" smtClean="0"/>
              <a:t>fosbury</a:t>
            </a:r>
            <a:r>
              <a:rPr lang="en-US" baseline="0" dirty="0" smtClean="0"/>
              <a:t> picture.  he is HIGH!  (so many </a:t>
            </a:r>
            <a:r>
              <a:rPr lang="en-US" baseline="0" dirty="0" err="1" smtClean="0"/>
              <a:t>pics</a:t>
            </a:r>
            <a:r>
              <a:rPr lang="en-US" baseline="0" dirty="0" smtClean="0"/>
              <a:t> only show close-up)</a:t>
            </a:r>
          </a:p>
          <a:p>
            <a:r>
              <a:rPr lang="en-US" baseline="0" dirty="0" smtClean="0"/>
              <a:t>But... look at his FORM.  he’s doing the flop, but today’s athletes do it much more extreme!</a:t>
            </a:r>
          </a:p>
          <a:p>
            <a:r>
              <a:rPr lang="en-US" baseline="0" dirty="0" smtClean="0"/>
              <a:t>then, of course, my videos.  showing </a:t>
            </a:r>
            <a:r>
              <a:rPr lang="en-US" baseline="0" dirty="0" err="1" smtClean="0"/>
              <a:t>c.m</a:t>
            </a:r>
            <a:r>
              <a:rPr lang="en-US" baseline="0" dirty="0" smtClean="0"/>
              <a:t>. passes UNDER bar.</a:t>
            </a:r>
          </a:p>
          <a:p>
            <a:r>
              <a:rPr lang="en-US" baseline="0" dirty="0" smtClean="0"/>
              <a:t>also show book figure 4.7</a:t>
            </a:r>
          </a:p>
        </p:txBody>
      </p:sp>
      <p:sp>
        <p:nvSpPr>
          <p:cNvPr id="4" name="Slide Number Placeholder 3"/>
          <p:cNvSpPr>
            <a:spLocks noGrp="1"/>
          </p:cNvSpPr>
          <p:nvPr>
            <p:ph type="sldNum" sz="quarter" idx="10"/>
          </p:nvPr>
        </p:nvSpPr>
        <p:spPr/>
        <p:txBody>
          <a:bodyPr/>
          <a:lstStyle/>
          <a:p>
            <a:fld id="{98CFAF11-86F1-9B47-A62D-18569562800E}" type="slidenum">
              <a:rPr lang="en-US" smtClean="0"/>
              <a:pPr/>
              <a:t>107</a:t>
            </a:fld>
            <a:endParaRPr lang="en-US"/>
          </a:p>
        </p:txBody>
      </p:sp>
    </p:spTree>
    <p:extLst>
      <p:ext uri="{BB962C8B-B14F-4D97-AF65-F5344CB8AC3E}">
        <p14:creationId xmlns="" xmlns:p14="http://schemas.microsoft.com/office/powerpoint/2010/main" val="218619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answer to top question: YES!  Foam pad!!  Without that, you</a:t>
            </a:r>
            <a:r>
              <a:rPr lang="en-US" baseline="0" dirty="0" smtClean="0"/>
              <a:t> don’t want to flop!  (or else... you want to do real well on your FIRST jump, because you won’t get another one)</a:t>
            </a:r>
          </a:p>
          <a:p>
            <a:endParaRPr lang="en-US" baseline="0" dirty="0" smtClean="0"/>
          </a:p>
          <a:p>
            <a:r>
              <a:rPr lang="en-US" baseline="0" dirty="0" smtClean="0"/>
              <a:t>look at </a:t>
            </a:r>
            <a:r>
              <a:rPr lang="en-US" baseline="0" dirty="0" err="1" smtClean="0"/>
              <a:t>fosbury</a:t>
            </a:r>
            <a:r>
              <a:rPr lang="en-US" baseline="0" dirty="0" smtClean="0"/>
              <a:t> picture.  he is HIGH!  (so many </a:t>
            </a:r>
            <a:r>
              <a:rPr lang="en-US" baseline="0" dirty="0" err="1" smtClean="0"/>
              <a:t>pics</a:t>
            </a:r>
            <a:r>
              <a:rPr lang="en-US" baseline="0" dirty="0" smtClean="0"/>
              <a:t> only show close-up)</a:t>
            </a:r>
          </a:p>
          <a:p>
            <a:r>
              <a:rPr lang="en-US" baseline="0" dirty="0" smtClean="0"/>
              <a:t>But... look at his FORM.  he’s doing the flop, but today’s athletes do it much more extreme!</a:t>
            </a:r>
          </a:p>
          <a:p>
            <a:r>
              <a:rPr lang="en-US" baseline="0" dirty="0" smtClean="0"/>
              <a:t>then, of course, my videos.  showing </a:t>
            </a:r>
            <a:r>
              <a:rPr lang="en-US" baseline="0" dirty="0" err="1" smtClean="0"/>
              <a:t>c.m</a:t>
            </a:r>
            <a:r>
              <a:rPr lang="en-US" baseline="0" dirty="0" smtClean="0"/>
              <a:t>. passes UNDER bar.</a:t>
            </a:r>
          </a:p>
          <a:p>
            <a:r>
              <a:rPr lang="en-US" baseline="0" dirty="0" smtClean="0"/>
              <a:t>also show book figure 4.7</a:t>
            </a:r>
          </a:p>
        </p:txBody>
      </p:sp>
      <p:sp>
        <p:nvSpPr>
          <p:cNvPr id="4" name="Slide Number Placeholder 3"/>
          <p:cNvSpPr>
            <a:spLocks noGrp="1"/>
          </p:cNvSpPr>
          <p:nvPr>
            <p:ph type="sldNum" sz="quarter" idx="10"/>
          </p:nvPr>
        </p:nvSpPr>
        <p:spPr/>
        <p:txBody>
          <a:bodyPr/>
          <a:lstStyle/>
          <a:p>
            <a:fld id="{98CFAF11-86F1-9B47-A62D-18569562800E}" type="slidenum">
              <a:rPr lang="en-US" smtClean="0"/>
              <a:pPr/>
              <a:t>108</a:t>
            </a:fld>
            <a:endParaRPr lang="en-US"/>
          </a:p>
        </p:txBody>
      </p:sp>
    </p:spTree>
    <p:extLst>
      <p:ext uri="{BB962C8B-B14F-4D97-AF65-F5344CB8AC3E}">
        <p14:creationId xmlns="" xmlns:p14="http://schemas.microsoft.com/office/powerpoint/2010/main" val="218619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do it.  calculate numbers and</a:t>
            </a:r>
            <a:r>
              <a:rPr lang="en-US" baseline="0" dirty="0" smtClean="0"/>
              <a:t> tabulate them.  and then plot them.</a:t>
            </a:r>
          </a:p>
          <a:p>
            <a:r>
              <a:rPr lang="en-US" baseline="0" dirty="0" smtClean="0"/>
              <a:t>first do the falling one.  note how the spacing grows between time intervals (this is a reminder)</a:t>
            </a:r>
          </a:p>
          <a:p>
            <a:endParaRPr lang="en-US" baseline="0" dirty="0" smtClean="0"/>
          </a:p>
          <a:p>
            <a:r>
              <a:rPr lang="en-US" baseline="0" dirty="0" smtClean="0"/>
              <a:t>Also, emphasize that in both cases, vy0 = 0</a:t>
            </a:r>
          </a:p>
          <a:p>
            <a:endParaRPr lang="en-US" baseline="0" dirty="0" smtClean="0"/>
          </a:p>
          <a:p>
            <a:r>
              <a:rPr lang="en-US" baseline="0" dirty="0" smtClean="0"/>
              <a:t>Note there is a video on this page.</a:t>
            </a:r>
          </a:p>
          <a:p>
            <a:endParaRPr lang="en-US" baseline="0" dirty="0" smtClean="0"/>
          </a:p>
          <a:p>
            <a:r>
              <a:rPr lang="en-US" baseline="0" dirty="0" smtClean="0"/>
              <a:t>At bottom, video AND live demo.</a:t>
            </a:r>
          </a:p>
          <a:p>
            <a:endParaRPr lang="en-US" baseline="0" dirty="0" smtClean="0"/>
          </a:p>
          <a:p>
            <a:r>
              <a:rPr lang="en-US" baseline="0" dirty="0" smtClean="0"/>
              <a:t>In fact, can do a demo of this “live”</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93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98CFAF11-86F1-9B47-A62D-18569562800E}" type="slidenum">
              <a:rPr lang="en-US" smtClean="0"/>
              <a:pPr/>
              <a:t>94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VIDEO on this slide.  Moving</a:t>
            </a:r>
            <a:r>
              <a:rPr lang="en-US" baseline="0" dirty="0" smtClean="0"/>
              <a:t> car shoots a ball straight up.</a:t>
            </a:r>
            <a:endParaRPr lang="en-US" dirty="0" smtClean="0"/>
          </a:p>
          <a:p>
            <a:r>
              <a:rPr lang="en-US" dirty="0" smtClean="0"/>
              <a:t>Can also do a demo of this.</a:t>
            </a:r>
          </a:p>
          <a:p>
            <a:r>
              <a:rPr lang="en-US" dirty="0" smtClean="0"/>
              <a:t>Make</a:t>
            </a:r>
            <a:r>
              <a:rPr lang="en-US" baseline="0" dirty="0" smtClean="0"/>
              <a:t> the point: v0y determines height.  v0x is irrelevant</a:t>
            </a:r>
            <a:endParaRPr lang="en-US" dirty="0" smtClean="0"/>
          </a:p>
          <a:p>
            <a:endParaRPr lang="en-US" dirty="0" smtClean="0"/>
          </a:p>
          <a:p>
            <a:r>
              <a:rPr lang="en-US" dirty="0" smtClean="0"/>
              <a:t>Also,</a:t>
            </a:r>
            <a:r>
              <a:rPr lang="en-US" baseline="0" dirty="0" smtClean="0"/>
              <a:t> draw picture of parabolic motion with arrows for velocity at various points.  </a:t>
            </a:r>
            <a:r>
              <a:rPr lang="en-US" baseline="0" dirty="0" err="1" smtClean="0"/>
              <a:t>Vy</a:t>
            </a:r>
            <a:r>
              <a:rPr lang="en-US" baseline="0" dirty="0" smtClean="0"/>
              <a:t> changes.  </a:t>
            </a:r>
            <a:r>
              <a:rPr lang="en-US" baseline="0" dirty="0" err="1" smtClean="0"/>
              <a:t>Vx</a:t>
            </a:r>
            <a:r>
              <a:rPr lang="en-US" baseline="0" dirty="0" smtClean="0"/>
              <a:t> doesn’t</a:t>
            </a:r>
          </a:p>
          <a:p>
            <a:r>
              <a:rPr lang="en-US" baseline="0" dirty="0" smtClean="0"/>
              <a:t>Also: at top, </a:t>
            </a:r>
            <a:r>
              <a:rPr lang="en-US" baseline="0" dirty="0" err="1" smtClean="0"/>
              <a:t>vy</a:t>
            </a:r>
            <a:r>
              <a:rPr lang="en-US" baseline="0" dirty="0" smtClean="0"/>
              <a:t>=0.</a:t>
            </a:r>
          </a:p>
          <a:p>
            <a:r>
              <a:rPr lang="en-US" baseline="0" dirty="0" err="1" smtClean="0"/>
              <a:t>vy</a:t>
            </a:r>
            <a:r>
              <a:rPr lang="en-US" baseline="0" dirty="0" smtClean="0"/>
              <a:t> changes</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95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example really shows how </a:t>
            </a:r>
            <a:r>
              <a:rPr lang="en-US" dirty="0" err="1" smtClean="0"/>
              <a:t>x</a:t>
            </a:r>
            <a:r>
              <a:rPr lang="en-US" dirty="0" smtClean="0"/>
              <a:t>- and </a:t>
            </a:r>
            <a:r>
              <a:rPr lang="en-US" dirty="0" err="1" smtClean="0"/>
              <a:t>y</a:t>
            </a:r>
            <a:r>
              <a:rPr lang="en-US" dirty="0" smtClean="0"/>
              <a:t>-components are independent.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Ask</a:t>
            </a:r>
            <a:r>
              <a:rPr lang="en-US" baseline="0" dirty="0" smtClean="0"/>
              <a:t> them: what angle do they THINK it is kicked at?  - this is actually a VERY easy analysis that they can actually do.  (Could they have done this before?  No.  Try to impress this on them.)</a:t>
            </a:r>
            <a:endParaRPr lang="en-US" dirty="0" smtClean="0"/>
          </a:p>
          <a:p>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96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VIDEO on this page</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97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Show figure 4.3 of textbook.</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98</a:t>
            </a:fld>
            <a:endParaRPr lang="en-US"/>
          </a:p>
        </p:txBody>
      </p:sp>
    </p:spTree>
    <p:extLst>
      <p:ext uri="{BB962C8B-B14F-4D97-AF65-F5344CB8AC3E}">
        <p14:creationId xmlns="" xmlns:p14="http://schemas.microsoft.com/office/powerpoint/2010/main" val="3847414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Marquette King --- Punter for Oakland Raiders. Only </a:t>
            </a:r>
            <a:r>
              <a:rPr lang="en-US" dirty="0" err="1" smtClean="0"/>
              <a:t>african-american</a:t>
            </a:r>
            <a:r>
              <a:rPr lang="en-US" baseline="0" dirty="0" smtClean="0"/>
              <a:t> punter in NFL. </a:t>
            </a:r>
          </a:p>
          <a:p>
            <a:r>
              <a:rPr lang="en-US" baseline="0" dirty="0" smtClean="0"/>
              <a:t>In 2013 season: 84 punts, average 48.9 yards per punt.</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99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practice with drawing,</a:t>
            </a:r>
            <a:r>
              <a:rPr lang="en-US" baseline="0" dirty="0" smtClean="0"/>
              <a:t> and finding what direction this thing goes.  going thru the visualization is useful, I think.  also, convert the launch speed to mph</a:t>
            </a:r>
          </a:p>
        </p:txBody>
      </p:sp>
      <p:sp>
        <p:nvSpPr>
          <p:cNvPr id="4" name="Slide Number Placeholder 3"/>
          <p:cNvSpPr>
            <a:spLocks noGrp="1"/>
          </p:cNvSpPr>
          <p:nvPr>
            <p:ph type="sldNum" sz="quarter" idx="10"/>
          </p:nvPr>
        </p:nvSpPr>
        <p:spPr/>
        <p:txBody>
          <a:bodyPr/>
          <a:lstStyle/>
          <a:p>
            <a:fld id="{98CFAF11-86F1-9B47-A62D-18569562800E}" type="slidenum">
              <a:rPr lang="en-US" smtClean="0"/>
              <a:pPr/>
              <a:t>101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639536"/>
            <a:ext cx="2133600" cy="192909"/>
          </a:xfrm>
          <a:prstGeom prst="rect">
            <a:avLst/>
          </a:prstGeom>
        </p:spPr>
        <p:txBody>
          <a:bodyPr/>
          <a:lstStyle/>
          <a:p>
            <a:fld id="{CB76821E-2B94-7A4D-9446-195BB4934727}" type="datetime1">
              <a:rPr lang="en-US" smtClean="0"/>
              <a:pPr/>
              <a:t>2/3/2015</a:t>
            </a:fld>
            <a:endParaRPr lang="en-US"/>
          </a:p>
        </p:txBody>
      </p:sp>
      <p:sp>
        <p:nvSpPr>
          <p:cNvPr id="5" name="Footer Placeholder 4"/>
          <p:cNvSpPr>
            <a:spLocks noGrp="1"/>
          </p:cNvSpPr>
          <p:nvPr>
            <p:ph type="ftr" sz="quarter" idx="11"/>
          </p:nvPr>
        </p:nvSpPr>
        <p:spPr/>
        <p:txBody>
          <a:bodyPr/>
          <a:lstStyle/>
          <a:p>
            <a:r>
              <a:rPr lang="en-US" smtClean="0"/>
              <a:t>Physics 110 - Spring 2010</a:t>
            </a:r>
            <a:endParaRPr lang="en-US"/>
          </a:p>
        </p:txBody>
      </p:sp>
      <p:sp>
        <p:nvSpPr>
          <p:cNvPr id="7"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5BE6E91C-2D6A-B04C-94FB-A9E324A509C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639536"/>
            <a:ext cx="2133600" cy="192909"/>
          </a:xfrm>
          <a:prstGeom prst="rect">
            <a:avLst/>
          </a:prstGeom>
        </p:spPr>
        <p:txBody>
          <a:bodyPr/>
          <a:lstStyle/>
          <a:p>
            <a:fld id="{A31C0274-6141-C346-B073-7B162DD63F30}" type="datetime1">
              <a:rPr lang="en-US" smtClean="0"/>
              <a:pPr/>
              <a:t>2/3/2015</a:t>
            </a:fld>
            <a:endParaRPr lang="en-US"/>
          </a:p>
        </p:txBody>
      </p:sp>
      <p:sp>
        <p:nvSpPr>
          <p:cNvPr id="5" name="Footer Placeholder 4"/>
          <p:cNvSpPr>
            <a:spLocks noGrp="1"/>
          </p:cNvSpPr>
          <p:nvPr>
            <p:ph type="ftr" sz="quarter" idx="11"/>
          </p:nvPr>
        </p:nvSpPr>
        <p:spPr/>
        <p:txBody>
          <a:bodyPr/>
          <a:lstStyle/>
          <a:p>
            <a:r>
              <a:rPr lang="en-US" smtClean="0"/>
              <a:t>Physics 110 - Spring 2010</a:t>
            </a:r>
            <a:endParaRPr lang="en-US"/>
          </a:p>
        </p:txBody>
      </p:sp>
      <p:sp>
        <p:nvSpPr>
          <p:cNvPr id="7"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0800000" flipH="1">
            <a:off x="100174" y="274639"/>
            <a:ext cx="714053"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rot="10800000">
            <a:off x="1121938" y="274640"/>
            <a:ext cx="7564863"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639536"/>
            <a:ext cx="2133600" cy="192909"/>
          </a:xfrm>
          <a:prstGeom prst="rect">
            <a:avLst/>
          </a:prstGeom>
        </p:spPr>
        <p:txBody>
          <a:bodyPr/>
          <a:lstStyle/>
          <a:p>
            <a:fld id="{DC09147D-30B7-0545-BA91-C2974F93C886}" type="datetime1">
              <a:rPr lang="en-US" smtClean="0"/>
              <a:pPr/>
              <a:t>2/3/2015</a:t>
            </a:fld>
            <a:endParaRPr lang="en-US"/>
          </a:p>
        </p:txBody>
      </p:sp>
      <p:sp>
        <p:nvSpPr>
          <p:cNvPr id="5" name="Footer Placeholder 4"/>
          <p:cNvSpPr>
            <a:spLocks noGrp="1"/>
          </p:cNvSpPr>
          <p:nvPr>
            <p:ph type="ftr" sz="quarter" idx="11"/>
          </p:nvPr>
        </p:nvSpPr>
        <p:spPr/>
        <p:txBody>
          <a:bodyPr/>
          <a:lstStyle/>
          <a:p>
            <a:r>
              <a:rPr lang="en-US" smtClean="0"/>
              <a:t>Physics 110 - Spring 2010</a:t>
            </a:r>
            <a:endParaRPr lang="en-US"/>
          </a:p>
        </p:txBody>
      </p:sp>
      <p:sp>
        <p:nvSpPr>
          <p:cNvPr id="7"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639536"/>
            <a:ext cx="2133600" cy="192909"/>
          </a:xfrm>
          <a:prstGeom prst="rect">
            <a:avLst/>
          </a:prstGeom>
        </p:spPr>
        <p:txBody>
          <a:bodyPr/>
          <a:lstStyle/>
          <a:p>
            <a:fld id="{152EE8A7-B456-7C43-AB1D-86E90AEB2CBF}" type="datetime1">
              <a:rPr lang="en-US" smtClean="0"/>
              <a:pPr/>
              <a:t>2/3/2015</a:t>
            </a:fld>
            <a:endParaRPr lang="en-US"/>
          </a:p>
        </p:txBody>
      </p:sp>
      <p:sp>
        <p:nvSpPr>
          <p:cNvPr id="5" name="Footer Placeholder 4"/>
          <p:cNvSpPr>
            <a:spLocks noGrp="1"/>
          </p:cNvSpPr>
          <p:nvPr>
            <p:ph type="ftr" sz="quarter" idx="11"/>
          </p:nvPr>
        </p:nvSpPr>
        <p:spPr/>
        <p:txBody>
          <a:bodyPr/>
          <a:lstStyle/>
          <a:p>
            <a:r>
              <a:rPr lang="en-US" smtClean="0"/>
              <a:t>Physics 110 - Spring 2010</a:t>
            </a:r>
            <a:endParaRPr lang="en-US"/>
          </a:p>
        </p:txBody>
      </p:sp>
      <p:sp>
        <p:nvSpPr>
          <p:cNvPr id="7"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5BE6E91C-2D6A-B04C-94FB-A9E324A509C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639536"/>
            <a:ext cx="2133600" cy="192909"/>
          </a:xfrm>
          <a:prstGeom prst="rect">
            <a:avLst/>
          </a:prstGeom>
        </p:spPr>
        <p:txBody>
          <a:bodyPr/>
          <a:lstStyle/>
          <a:p>
            <a:fld id="{A946B85E-FA74-2E4C-982A-9B821E2646D9}" type="datetime1">
              <a:rPr lang="en-US" smtClean="0"/>
              <a:pPr/>
              <a:t>2/3/2015</a:t>
            </a:fld>
            <a:endParaRPr lang="en-US"/>
          </a:p>
        </p:txBody>
      </p:sp>
      <p:sp>
        <p:nvSpPr>
          <p:cNvPr id="5" name="Footer Placeholder 4"/>
          <p:cNvSpPr>
            <a:spLocks noGrp="1"/>
          </p:cNvSpPr>
          <p:nvPr>
            <p:ph type="ftr" sz="quarter" idx="11"/>
          </p:nvPr>
        </p:nvSpPr>
        <p:spPr/>
        <p:txBody>
          <a:bodyPr/>
          <a:lstStyle/>
          <a:p>
            <a:r>
              <a:rPr lang="en-US" smtClean="0"/>
              <a:t>Physics 110 - Spring 2010</a:t>
            </a:r>
            <a:endParaRPr lang="en-US"/>
          </a:p>
        </p:txBody>
      </p:sp>
      <p:sp>
        <p:nvSpPr>
          <p:cNvPr id="7"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639536"/>
            <a:ext cx="2133600" cy="192909"/>
          </a:xfrm>
          <a:prstGeom prst="rect">
            <a:avLst/>
          </a:prstGeom>
        </p:spPr>
        <p:txBody>
          <a:bodyPr/>
          <a:lstStyle/>
          <a:p>
            <a:fld id="{25287AAF-EF17-F348-B41C-EFD8454D7294}" type="datetime1">
              <a:rPr lang="en-US" smtClean="0"/>
              <a:pPr/>
              <a:t>2/3/2015</a:t>
            </a:fld>
            <a:endParaRPr lang="en-US"/>
          </a:p>
        </p:txBody>
      </p:sp>
      <p:sp>
        <p:nvSpPr>
          <p:cNvPr id="6" name="Footer Placeholder 5"/>
          <p:cNvSpPr>
            <a:spLocks noGrp="1"/>
          </p:cNvSpPr>
          <p:nvPr>
            <p:ph type="ftr" sz="quarter" idx="11"/>
          </p:nvPr>
        </p:nvSpPr>
        <p:spPr/>
        <p:txBody>
          <a:bodyPr/>
          <a:lstStyle/>
          <a:p>
            <a:r>
              <a:rPr lang="en-US" smtClean="0"/>
              <a:t>Physics 110 - Spring 2010</a:t>
            </a:r>
            <a:endParaRPr lang="en-US"/>
          </a:p>
        </p:txBody>
      </p:sp>
      <p:sp>
        <p:nvSpPr>
          <p:cNvPr id="8"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639536"/>
            <a:ext cx="2133600" cy="192909"/>
          </a:xfrm>
          <a:prstGeom prst="rect">
            <a:avLst/>
          </a:prstGeom>
        </p:spPr>
        <p:txBody>
          <a:bodyPr/>
          <a:lstStyle/>
          <a:p>
            <a:fld id="{B81AF8F6-8F3A-4841-A119-F9E2C25278ED}" type="datetime1">
              <a:rPr lang="en-US" smtClean="0"/>
              <a:pPr/>
              <a:t>2/3/2015</a:t>
            </a:fld>
            <a:endParaRPr lang="en-US"/>
          </a:p>
        </p:txBody>
      </p:sp>
      <p:sp>
        <p:nvSpPr>
          <p:cNvPr id="8" name="Footer Placeholder 7"/>
          <p:cNvSpPr>
            <a:spLocks noGrp="1"/>
          </p:cNvSpPr>
          <p:nvPr>
            <p:ph type="ftr" sz="quarter" idx="11"/>
          </p:nvPr>
        </p:nvSpPr>
        <p:spPr/>
        <p:txBody>
          <a:bodyPr/>
          <a:lstStyle/>
          <a:p>
            <a:r>
              <a:rPr lang="en-US" smtClean="0"/>
              <a:t>Physics 110 - Spring 2010</a:t>
            </a:r>
            <a:endParaRPr lang="en-US"/>
          </a:p>
        </p:txBody>
      </p:sp>
      <p:sp>
        <p:nvSpPr>
          <p:cNvPr id="10" name="Slide Number Placeholder 5"/>
          <p:cNvSpPr>
            <a:spLocks noGrp="1"/>
          </p:cNvSpPr>
          <p:nvPr>
            <p:ph type="sldNum" sz="quarter" idx="12"/>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639536"/>
            <a:ext cx="2133600" cy="192909"/>
          </a:xfrm>
          <a:prstGeom prst="rect">
            <a:avLst/>
          </a:prstGeom>
        </p:spPr>
        <p:txBody>
          <a:bodyPr/>
          <a:lstStyle/>
          <a:p>
            <a:fld id="{DE92ABDD-34DB-D544-8507-FF1AF23CE4A6}" type="datetime1">
              <a:rPr lang="en-US" smtClean="0"/>
              <a:pPr/>
              <a:t>2/3/2015</a:t>
            </a:fld>
            <a:endParaRPr lang="en-US"/>
          </a:p>
        </p:txBody>
      </p:sp>
      <p:sp>
        <p:nvSpPr>
          <p:cNvPr id="4" name="Footer Placeholder 3"/>
          <p:cNvSpPr>
            <a:spLocks noGrp="1"/>
          </p:cNvSpPr>
          <p:nvPr>
            <p:ph type="ftr" sz="quarter" idx="11"/>
          </p:nvPr>
        </p:nvSpPr>
        <p:spPr/>
        <p:txBody>
          <a:bodyPr/>
          <a:lstStyle/>
          <a:p>
            <a:r>
              <a:rPr lang="en-US" smtClean="0"/>
              <a:t>Physics 110 - Spring 2010</a:t>
            </a:r>
            <a:endParaRPr lang="en-US"/>
          </a:p>
        </p:txBody>
      </p:sp>
      <p:sp>
        <p:nvSpPr>
          <p:cNvPr id="5" name="Slide Number Placeholder 4"/>
          <p:cNvSpPr>
            <a:spLocks noGrp="1"/>
          </p:cNvSpPr>
          <p:nvPr>
            <p:ph type="sldNum" sz="quarter" idx="12"/>
          </p:nvPr>
        </p:nvSpPr>
        <p:spPr/>
        <p:txBody>
          <a:bodyPr/>
          <a:lstStyle/>
          <a:p>
            <a:fld id="{5BE6E91C-2D6A-B04C-94FB-A9E324A509C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639536"/>
            <a:ext cx="2133600" cy="192909"/>
          </a:xfrm>
          <a:prstGeom prst="rect">
            <a:avLst/>
          </a:prstGeom>
        </p:spPr>
        <p:txBody>
          <a:bodyPr/>
          <a:lstStyle/>
          <a:p>
            <a:fld id="{79648A93-3E7A-8C43-818E-84CDB8FBB194}" type="datetime1">
              <a:rPr lang="en-US" smtClean="0"/>
              <a:pPr/>
              <a:t>2/3/2015</a:t>
            </a:fld>
            <a:endParaRPr lang="en-US"/>
          </a:p>
        </p:txBody>
      </p:sp>
      <p:sp>
        <p:nvSpPr>
          <p:cNvPr id="3" name="Footer Placeholder 2"/>
          <p:cNvSpPr>
            <a:spLocks noGrp="1"/>
          </p:cNvSpPr>
          <p:nvPr>
            <p:ph type="ftr" sz="quarter" idx="11"/>
          </p:nvPr>
        </p:nvSpPr>
        <p:spPr/>
        <p:txBody>
          <a:bodyPr/>
          <a:lstStyle/>
          <a:p>
            <a:r>
              <a:rPr lang="en-US" smtClean="0"/>
              <a:t>Physics 110 - Spring 2010</a:t>
            </a:r>
            <a:endParaRPr lang="en-US"/>
          </a:p>
        </p:txBody>
      </p:sp>
      <p:sp>
        <p:nvSpPr>
          <p:cNvPr id="5"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5BE6E91C-2D6A-B04C-94FB-A9E324A509C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639536"/>
            <a:ext cx="2133600" cy="192909"/>
          </a:xfrm>
          <a:prstGeom prst="rect">
            <a:avLst/>
          </a:prstGeom>
        </p:spPr>
        <p:txBody>
          <a:bodyPr/>
          <a:lstStyle/>
          <a:p>
            <a:fld id="{F32AC665-37B2-2443-BE2F-D0DFD35079C1}" type="datetime1">
              <a:rPr lang="en-US" smtClean="0"/>
              <a:pPr/>
              <a:t>2/3/2015</a:t>
            </a:fld>
            <a:endParaRPr lang="en-US"/>
          </a:p>
        </p:txBody>
      </p:sp>
      <p:sp>
        <p:nvSpPr>
          <p:cNvPr id="6" name="Footer Placeholder 5"/>
          <p:cNvSpPr>
            <a:spLocks noGrp="1"/>
          </p:cNvSpPr>
          <p:nvPr>
            <p:ph type="ftr" sz="quarter" idx="11"/>
          </p:nvPr>
        </p:nvSpPr>
        <p:spPr/>
        <p:txBody>
          <a:bodyPr/>
          <a:lstStyle/>
          <a:p>
            <a:r>
              <a:rPr lang="en-US" smtClean="0"/>
              <a:t>Physics 110 - Spring 2010</a:t>
            </a:r>
            <a:endParaRPr lang="en-US"/>
          </a:p>
        </p:txBody>
      </p:sp>
      <p:sp>
        <p:nvSpPr>
          <p:cNvPr id="8"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639536"/>
            <a:ext cx="2133600" cy="192909"/>
          </a:xfrm>
          <a:prstGeom prst="rect">
            <a:avLst/>
          </a:prstGeom>
        </p:spPr>
        <p:txBody>
          <a:bodyPr/>
          <a:lstStyle/>
          <a:p>
            <a:fld id="{6AB4A2DD-0A94-ED47-A43A-A4D93B7BD1DB}" type="datetime1">
              <a:rPr lang="en-US" smtClean="0"/>
              <a:pPr/>
              <a:t>2/3/2015</a:t>
            </a:fld>
            <a:endParaRPr lang="en-US"/>
          </a:p>
        </p:txBody>
      </p:sp>
      <p:sp>
        <p:nvSpPr>
          <p:cNvPr id="6" name="Footer Placeholder 5"/>
          <p:cNvSpPr>
            <a:spLocks noGrp="1"/>
          </p:cNvSpPr>
          <p:nvPr>
            <p:ph type="ftr" sz="quarter" idx="11"/>
          </p:nvPr>
        </p:nvSpPr>
        <p:spPr/>
        <p:txBody>
          <a:bodyPr/>
          <a:lstStyle/>
          <a:p>
            <a:r>
              <a:rPr lang="en-US" smtClean="0"/>
              <a:t>Physics 110 - Spring 2010</a:t>
            </a:r>
            <a:endParaRPr lang="en-US"/>
          </a:p>
        </p:txBody>
      </p:sp>
      <p:sp>
        <p:nvSpPr>
          <p:cNvPr id="8"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24"/>
            <a:ext cx="8229600" cy="38191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7403" y="749028"/>
            <a:ext cx="7793567" cy="564082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076083" y="6656785"/>
            <a:ext cx="2895600" cy="192909"/>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Physics 110 - Spring 2010</a:t>
            </a:r>
            <a:endParaRPr lang="en-US" dirty="0"/>
          </a:p>
        </p:txBody>
      </p:sp>
      <p:sp>
        <p:nvSpPr>
          <p:cNvPr id="6"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smtClean="0"/>
              <a:t> </a:t>
            </a:r>
            <a:fld id="{14967508-100E-AA41-A53D-FEB57A041E9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1800" kern="1200">
          <a:solidFill>
            <a:schemeClr val="tx1"/>
          </a:solidFill>
          <a:latin typeface="+mj-lt"/>
          <a:ea typeface="+mj-ea"/>
          <a:cs typeface="+mj-cs"/>
        </a:defRPr>
      </a:lvl1pPr>
    </p:titleStyle>
    <p:bodyStyle>
      <a:lvl1pPr marL="234950" indent="-234950" algn="l" defTabSz="457200" rtl="0" eaLnBrk="1" latinLnBrk="0" hangingPunct="1">
        <a:spcBef>
          <a:spcPct val="20000"/>
        </a:spcBef>
        <a:spcAft>
          <a:spcPts val="0"/>
        </a:spcAft>
        <a:buFont typeface="Arial"/>
        <a:buChar char="•"/>
        <a:defRPr sz="1400" kern="1200">
          <a:solidFill>
            <a:schemeClr val="tx1"/>
          </a:solidFill>
          <a:latin typeface="+mn-lt"/>
          <a:ea typeface="+mn-ea"/>
          <a:cs typeface="+mn-cs"/>
        </a:defRPr>
      </a:lvl1pPr>
      <a:lvl2pPr marL="566738" indent="-233363" algn="l" defTabSz="457200" rtl="0" eaLnBrk="1" latinLnBrk="0" hangingPunct="1">
        <a:spcBef>
          <a:spcPct val="20000"/>
        </a:spcBef>
        <a:spcAft>
          <a:spcPts val="0"/>
        </a:spcAft>
        <a:buFont typeface="Arial"/>
        <a:buChar char="–"/>
        <a:defRPr sz="1400" kern="1200">
          <a:solidFill>
            <a:schemeClr val="tx1"/>
          </a:solidFill>
          <a:latin typeface="+mn-lt"/>
          <a:ea typeface="+mn-ea"/>
          <a:cs typeface="+mn-cs"/>
        </a:defRPr>
      </a:lvl2pPr>
      <a:lvl3pPr marL="801688" indent="-169863" algn="l" defTabSz="457200" rtl="0" eaLnBrk="1" latinLnBrk="0" hangingPunct="1">
        <a:spcBef>
          <a:spcPct val="20000"/>
        </a:spcBef>
        <a:spcAft>
          <a:spcPts val="0"/>
        </a:spcAft>
        <a:buFont typeface="Arial"/>
        <a:buChar char="•"/>
        <a:defRPr sz="1400" kern="1200">
          <a:solidFill>
            <a:schemeClr val="tx1"/>
          </a:solidFill>
          <a:latin typeface="+mn-lt"/>
          <a:ea typeface="+mn-ea"/>
          <a:cs typeface="+mn-cs"/>
        </a:defRPr>
      </a:lvl3pPr>
      <a:lvl4pPr marL="1192213" indent="-228600" algn="l" defTabSz="457200" rtl="0" eaLnBrk="1" latinLnBrk="0" hangingPunct="1">
        <a:spcBef>
          <a:spcPct val="20000"/>
        </a:spcBef>
        <a:spcAft>
          <a:spcPts val="0"/>
        </a:spcAft>
        <a:buFont typeface="Arial"/>
        <a:buChar char="–"/>
        <a:defRPr sz="1400" kern="1200">
          <a:solidFill>
            <a:schemeClr val="tx1"/>
          </a:solidFill>
          <a:latin typeface="+mn-lt"/>
          <a:ea typeface="+mn-ea"/>
          <a:cs typeface="+mn-cs"/>
        </a:defRPr>
      </a:lvl4pPr>
      <a:lvl5pPr marL="1430338" indent="-168275" algn="l" defTabSz="457200" rtl="0" eaLnBrk="1" latinLnBrk="0" hangingPunct="1">
        <a:spcBef>
          <a:spcPct val="20000"/>
        </a:spcBef>
        <a:spcAft>
          <a:spcPts val="0"/>
        </a:spcAft>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chart" Target="../charts/chart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notesSlide" Target="../notesSlides/notesSlide6.xml"/><Relationship Id="rId7" Type="http://schemas.openxmlformats.org/officeDocument/2006/relationships/image" Target="../media/image16.jpe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r>
              <a:rPr lang="en-US" dirty="0" smtClean="0"/>
              <a:t>91</a:t>
            </a:r>
          </a:p>
        </p:txBody>
      </p:sp>
      <p:sp>
        <p:nvSpPr>
          <p:cNvPr id="4" name="TextBox 3"/>
          <p:cNvSpPr txBox="1"/>
          <p:nvPr/>
        </p:nvSpPr>
        <p:spPr>
          <a:xfrm>
            <a:off x="3398856" y="2707481"/>
            <a:ext cx="2115964" cy="707886"/>
          </a:xfrm>
          <a:prstGeom prst="rect">
            <a:avLst/>
          </a:prstGeom>
          <a:noFill/>
        </p:spPr>
        <p:txBody>
          <a:bodyPr wrap="none" rtlCol="0">
            <a:spAutoFit/>
          </a:bodyPr>
          <a:lstStyle/>
          <a:p>
            <a:r>
              <a:rPr lang="en-US" sz="4000" dirty="0" smtClean="0"/>
              <a:t>Lecture 9</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100</a:t>
            </a:fld>
            <a:endParaRPr lang="en-US" dirty="0"/>
          </a:p>
        </p:txBody>
      </p:sp>
      <p:pic>
        <p:nvPicPr>
          <p:cNvPr id="2794498" name="Picture 2"/>
          <p:cNvPicPr>
            <a:picLocks noChangeAspect="1" noChangeArrowheads="1"/>
          </p:cNvPicPr>
          <p:nvPr/>
        </p:nvPicPr>
        <p:blipFill>
          <a:blip r:embed="rId2"/>
          <a:srcRect/>
          <a:stretch>
            <a:fillRect/>
          </a:stretch>
        </p:blipFill>
        <p:spPr bwMode="auto">
          <a:xfrm>
            <a:off x="420688" y="3168911"/>
            <a:ext cx="5051698" cy="3719467"/>
          </a:xfrm>
          <a:prstGeom prst="rect">
            <a:avLst/>
          </a:prstGeom>
          <a:noFill/>
          <a:ln w="9525">
            <a:noFill/>
            <a:miter lim="800000"/>
            <a:headEnd/>
            <a:tailEnd/>
          </a:ln>
        </p:spPr>
      </p:pic>
      <p:pic>
        <p:nvPicPr>
          <p:cNvPr id="2794499" name="Picture 3"/>
          <p:cNvPicPr>
            <a:picLocks noChangeAspect="1" noChangeArrowheads="1"/>
          </p:cNvPicPr>
          <p:nvPr/>
        </p:nvPicPr>
        <p:blipFill>
          <a:blip r:embed="rId3"/>
          <a:srcRect/>
          <a:stretch>
            <a:fillRect/>
          </a:stretch>
        </p:blipFill>
        <p:spPr bwMode="auto">
          <a:xfrm>
            <a:off x="355599" y="20976"/>
            <a:ext cx="5116787" cy="3767391"/>
          </a:xfrm>
          <a:prstGeom prst="rect">
            <a:avLst/>
          </a:prstGeom>
          <a:noFill/>
          <a:ln w="9525">
            <a:noFill/>
            <a:miter lim="800000"/>
            <a:headEnd/>
            <a:tailEnd/>
          </a:ln>
        </p:spPr>
      </p:pic>
      <p:sp>
        <p:nvSpPr>
          <p:cNvPr id="6" name="Oval 5"/>
          <p:cNvSpPr/>
          <p:nvPr/>
        </p:nvSpPr>
        <p:spPr>
          <a:xfrm>
            <a:off x="2448739" y="972841"/>
            <a:ext cx="609600" cy="26496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420163" y="4317424"/>
            <a:ext cx="609600" cy="26496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2724960" y="4410942"/>
            <a:ext cx="3" cy="1745672"/>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2420163" y="6156614"/>
            <a:ext cx="2011814" cy="1124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360973" y="5829301"/>
            <a:ext cx="884088" cy="338554"/>
          </a:xfrm>
          <a:prstGeom prst="rect">
            <a:avLst/>
          </a:prstGeom>
          <a:noFill/>
        </p:spPr>
        <p:txBody>
          <a:bodyPr wrap="none" rtlCol="0">
            <a:spAutoFit/>
          </a:bodyPr>
          <a:lstStyle/>
          <a:p>
            <a:r>
              <a:rPr lang="en-US" sz="1600" dirty="0" smtClean="0">
                <a:solidFill>
                  <a:srgbClr val="FF0000"/>
                </a:solidFill>
              </a:rPr>
              <a:t>30 yards</a:t>
            </a:r>
          </a:p>
        </p:txBody>
      </p:sp>
      <p:cxnSp>
        <p:nvCxnSpPr>
          <p:cNvPr id="20" name="Straight Arrow Connector 19"/>
          <p:cNvCxnSpPr/>
          <p:nvPr/>
        </p:nvCxnSpPr>
        <p:spPr>
          <a:xfrm>
            <a:off x="3269612" y="4644738"/>
            <a:ext cx="0" cy="118456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3058340" y="6261183"/>
            <a:ext cx="1345896" cy="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612955" y="6430461"/>
            <a:ext cx="884088" cy="338554"/>
          </a:xfrm>
          <a:prstGeom prst="rect">
            <a:avLst/>
          </a:prstGeom>
          <a:noFill/>
        </p:spPr>
        <p:txBody>
          <a:bodyPr wrap="none" rtlCol="0">
            <a:spAutoFit/>
          </a:bodyPr>
          <a:lstStyle/>
          <a:p>
            <a:r>
              <a:rPr lang="en-US" sz="1600" dirty="0" smtClean="0">
                <a:solidFill>
                  <a:srgbClr val="0070C0"/>
                </a:solidFill>
              </a:rPr>
              <a:t>20 yards</a:t>
            </a:r>
          </a:p>
        </p:txBody>
      </p:sp>
      <p:cxnSp>
        <p:nvCxnSpPr>
          <p:cNvPr id="25" name="Straight Arrow Connector 24"/>
          <p:cNvCxnSpPr/>
          <p:nvPr/>
        </p:nvCxnSpPr>
        <p:spPr>
          <a:xfrm>
            <a:off x="4043280" y="1543044"/>
            <a:ext cx="0" cy="139238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7" name="Right Triangle 26"/>
          <p:cNvSpPr/>
          <p:nvPr/>
        </p:nvSpPr>
        <p:spPr>
          <a:xfrm>
            <a:off x="2753536" y="1121561"/>
            <a:ext cx="1289744" cy="381216"/>
          </a:xfrm>
          <a:prstGeom prst="r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ight Triangle 27"/>
          <p:cNvSpPr/>
          <p:nvPr/>
        </p:nvSpPr>
        <p:spPr>
          <a:xfrm>
            <a:off x="2724961" y="4410943"/>
            <a:ext cx="544651" cy="233795"/>
          </a:xfrm>
          <a:prstGeom prst="r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694473" y="4580219"/>
            <a:ext cx="1333250" cy="338554"/>
          </a:xfrm>
          <a:prstGeom prst="rect">
            <a:avLst/>
          </a:prstGeom>
          <a:noFill/>
        </p:spPr>
        <p:txBody>
          <a:bodyPr wrap="none" rtlCol="0">
            <a:spAutoFit/>
          </a:bodyPr>
          <a:lstStyle/>
          <a:p>
            <a:r>
              <a:rPr lang="en-US" sz="1600" dirty="0" smtClean="0">
                <a:solidFill>
                  <a:srgbClr val="0070C0"/>
                </a:solidFill>
              </a:rPr>
              <a:t>4 yards above</a:t>
            </a:r>
          </a:p>
        </p:txBody>
      </p:sp>
      <p:sp>
        <p:nvSpPr>
          <p:cNvPr id="30" name="TextBox 29"/>
          <p:cNvSpPr txBox="1"/>
          <p:nvPr/>
        </p:nvSpPr>
        <p:spPr>
          <a:xfrm>
            <a:off x="2027723" y="1215737"/>
            <a:ext cx="1333250" cy="584775"/>
          </a:xfrm>
          <a:prstGeom prst="rect">
            <a:avLst/>
          </a:prstGeom>
          <a:noFill/>
        </p:spPr>
        <p:txBody>
          <a:bodyPr wrap="none" rtlCol="0">
            <a:spAutoFit/>
          </a:bodyPr>
          <a:lstStyle/>
          <a:p>
            <a:r>
              <a:rPr lang="en-US" sz="1600" dirty="0" smtClean="0">
                <a:solidFill>
                  <a:srgbClr val="0070C0"/>
                </a:solidFill>
              </a:rPr>
              <a:t>6 yards above</a:t>
            </a:r>
          </a:p>
          <a:p>
            <a:r>
              <a:rPr lang="en-US" sz="1600" dirty="0" smtClean="0">
                <a:solidFill>
                  <a:srgbClr val="0070C0"/>
                </a:solidFill>
              </a:rPr>
              <a:t>Light Post</a:t>
            </a:r>
          </a:p>
        </p:txBody>
      </p:sp>
      <p:sp>
        <p:nvSpPr>
          <p:cNvPr id="31" name="TextBox 30"/>
          <p:cNvSpPr txBox="1"/>
          <p:nvPr/>
        </p:nvSpPr>
        <p:spPr>
          <a:xfrm>
            <a:off x="3058340" y="621498"/>
            <a:ext cx="2822311" cy="338554"/>
          </a:xfrm>
          <a:prstGeom prst="rect">
            <a:avLst/>
          </a:prstGeom>
          <a:noFill/>
        </p:spPr>
        <p:txBody>
          <a:bodyPr wrap="none" rtlCol="0">
            <a:spAutoFit/>
          </a:bodyPr>
          <a:lstStyle/>
          <a:p>
            <a:r>
              <a:rPr lang="en-US" sz="1600" dirty="0" smtClean="0">
                <a:solidFill>
                  <a:srgbClr val="FF0000"/>
                </a:solidFill>
              </a:rPr>
              <a:t>Height = 30 + 2 yards = 32 yards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4257" name="Picture 1"/>
          <p:cNvPicPr>
            <a:picLocks noChangeAspect="1" noChangeArrowheads="1"/>
          </p:cNvPicPr>
          <p:nvPr/>
        </p:nvPicPr>
        <p:blipFill>
          <a:blip r:embed="rId3"/>
          <a:srcRect t="8077" r="43974" b="20248"/>
          <a:stretch>
            <a:fillRect/>
          </a:stretch>
        </p:blipFill>
        <p:spPr bwMode="auto">
          <a:xfrm>
            <a:off x="157017" y="3538119"/>
            <a:ext cx="2590539" cy="2445174"/>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Punt, continued</a:t>
            </a:r>
            <a:endParaRPr lang="en-US" dirty="0"/>
          </a:p>
        </p:txBody>
      </p:sp>
      <p:sp>
        <p:nvSpPr>
          <p:cNvPr id="9" name="TextBox 8"/>
          <p:cNvSpPr txBox="1"/>
          <p:nvPr/>
        </p:nvSpPr>
        <p:spPr>
          <a:xfrm>
            <a:off x="1201899" y="629825"/>
            <a:ext cx="5574539" cy="369332"/>
          </a:xfrm>
          <a:prstGeom prst="rect">
            <a:avLst/>
          </a:prstGeom>
          <a:noFill/>
        </p:spPr>
        <p:txBody>
          <a:bodyPr wrap="none" rtlCol="0">
            <a:spAutoFit/>
          </a:bodyPr>
          <a:lstStyle/>
          <a:p>
            <a:r>
              <a:rPr lang="en-US" dirty="0" smtClean="0"/>
              <a:t>draw the velocity, find the launch speed and launch angle</a:t>
            </a:r>
            <a:endParaRPr lang="en-US" dirty="0"/>
          </a:p>
        </p:txBody>
      </p:sp>
      <p:sp>
        <p:nvSpPr>
          <p:cNvPr id="10" name="TextBox 9"/>
          <p:cNvSpPr txBox="1"/>
          <p:nvPr/>
        </p:nvSpPr>
        <p:spPr>
          <a:xfrm>
            <a:off x="1319625" y="6242433"/>
            <a:ext cx="2825004" cy="369332"/>
          </a:xfrm>
          <a:prstGeom prst="rect">
            <a:avLst/>
          </a:prstGeom>
          <a:noFill/>
        </p:spPr>
        <p:txBody>
          <a:bodyPr wrap="none" rtlCol="0">
            <a:spAutoFit/>
          </a:bodyPr>
          <a:lstStyle/>
          <a:p>
            <a:r>
              <a:rPr lang="en-US" dirty="0" smtClean="0"/>
              <a:t>How high does the punt go?</a:t>
            </a:r>
            <a:endParaRPr lang="en-US" dirty="0"/>
          </a:p>
        </p:txBody>
      </p:sp>
      <p:grpSp>
        <p:nvGrpSpPr>
          <p:cNvPr id="14" name="Group 13"/>
          <p:cNvGrpSpPr/>
          <p:nvPr/>
        </p:nvGrpSpPr>
        <p:grpSpPr>
          <a:xfrm>
            <a:off x="265201" y="991751"/>
            <a:ext cx="8809349" cy="5359668"/>
            <a:chOff x="198901" y="1322335"/>
            <a:chExt cx="6607012" cy="7146224"/>
          </a:xfrm>
        </p:grpSpPr>
        <p:sp>
          <p:nvSpPr>
            <p:cNvPr id="7" name="TextBox 6"/>
            <p:cNvSpPr txBox="1"/>
            <p:nvPr/>
          </p:nvSpPr>
          <p:spPr>
            <a:xfrm>
              <a:off x="198901" y="8119746"/>
              <a:ext cx="2178722" cy="348813"/>
            </a:xfrm>
            <a:prstGeom prst="rect">
              <a:avLst/>
            </a:prstGeom>
            <a:noFill/>
          </p:spPr>
          <p:txBody>
            <a:bodyPr wrap="none" rtlCol="0">
              <a:spAutoFit/>
            </a:bodyPr>
            <a:lstStyle/>
            <a:p>
              <a:r>
                <a:rPr lang="en-US" sz="1100" dirty="0" smtClean="0"/>
                <a:t>Marquette King practicing punts for the Raiders</a:t>
              </a:r>
              <a:endParaRPr lang="en-US" sz="1100" dirty="0"/>
            </a:p>
          </p:txBody>
        </p:sp>
        <p:pic>
          <p:nvPicPr>
            <p:cNvPr id="11" name="Picture 10" descr="MikesHomemade.png"/>
            <p:cNvPicPr>
              <a:picLocks noChangeAspect="1"/>
            </p:cNvPicPr>
            <p:nvPr/>
          </p:nvPicPr>
          <p:blipFill>
            <a:blip r:embed="rId4"/>
            <a:stretch>
              <a:fillRect/>
            </a:stretch>
          </p:blipFill>
          <p:spPr>
            <a:xfrm>
              <a:off x="1886628" y="2016649"/>
              <a:ext cx="4919285" cy="4923934"/>
            </a:xfrm>
            <a:prstGeom prst="rect">
              <a:avLst/>
            </a:prstGeom>
          </p:spPr>
        </p:pic>
        <p:pic>
          <p:nvPicPr>
            <p:cNvPr id="13" name="Picture 12" descr="MikesHomemade.png"/>
            <p:cNvPicPr>
              <a:picLocks noChangeAspect="1"/>
            </p:cNvPicPr>
            <p:nvPr/>
          </p:nvPicPr>
          <p:blipFill>
            <a:blip r:embed="rId4"/>
            <a:srcRect b="83083"/>
            <a:stretch>
              <a:fillRect/>
            </a:stretch>
          </p:blipFill>
          <p:spPr>
            <a:xfrm>
              <a:off x="1885092" y="1322335"/>
              <a:ext cx="4919285" cy="832968"/>
            </a:xfrm>
            <a:prstGeom prst="rect">
              <a:avLst/>
            </a:prstGeom>
          </p:spPr>
        </p:pic>
      </p:grpSp>
      <p:sp>
        <p:nvSpPr>
          <p:cNvPr id="3" name="Slide Number Placeholder 2"/>
          <p:cNvSpPr>
            <a:spLocks noGrp="1"/>
          </p:cNvSpPr>
          <p:nvPr>
            <p:ph type="sldNum" sz="quarter" idx="12"/>
          </p:nvPr>
        </p:nvSpPr>
        <p:spPr/>
        <p:txBody>
          <a:bodyPr/>
          <a:lstStyle/>
          <a:p>
            <a:fld id="{5BE6E91C-2D6A-B04C-94FB-A9E324A509C5}" type="slidenum">
              <a:rPr lang="en-US" smtClean="0"/>
              <a:pPr/>
              <a:t>101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102</a:t>
            </a:fld>
            <a:endParaRPr lang="en-US" dirty="0"/>
          </a:p>
        </p:txBody>
      </p:sp>
      <p:sp>
        <p:nvSpPr>
          <p:cNvPr id="4" name="TextBox 3"/>
          <p:cNvSpPr txBox="1"/>
          <p:nvPr/>
        </p:nvSpPr>
        <p:spPr>
          <a:xfrm>
            <a:off x="2870200" y="2707481"/>
            <a:ext cx="2375650" cy="707886"/>
          </a:xfrm>
          <a:prstGeom prst="rect">
            <a:avLst/>
          </a:prstGeom>
          <a:noFill/>
        </p:spPr>
        <p:txBody>
          <a:bodyPr wrap="none" rtlCol="0">
            <a:spAutoFit/>
          </a:bodyPr>
          <a:lstStyle/>
          <a:p>
            <a:r>
              <a:rPr lang="en-US" sz="4000" dirty="0" smtClean="0"/>
              <a:t>Lecture 10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121"/>
            <a:ext cx="8229600" cy="381917"/>
          </a:xfrm>
        </p:spPr>
        <p:txBody>
          <a:bodyPr/>
          <a:lstStyle/>
          <a:p>
            <a:r>
              <a:rPr lang="en-US" dirty="0" smtClean="0"/>
              <a:t>Example - fastball</a:t>
            </a:r>
            <a:endParaRPr lang="en-US" dirty="0"/>
          </a:p>
        </p:txBody>
      </p:sp>
      <p:sp>
        <p:nvSpPr>
          <p:cNvPr id="5" name="TextBox 4"/>
          <p:cNvSpPr txBox="1"/>
          <p:nvPr/>
        </p:nvSpPr>
        <p:spPr>
          <a:xfrm>
            <a:off x="771407" y="497448"/>
            <a:ext cx="6171260" cy="584775"/>
          </a:xfrm>
          <a:prstGeom prst="rect">
            <a:avLst/>
          </a:prstGeom>
          <a:noFill/>
        </p:spPr>
        <p:txBody>
          <a:bodyPr wrap="square" rtlCol="0">
            <a:spAutoFit/>
          </a:bodyPr>
          <a:lstStyle/>
          <a:p>
            <a:r>
              <a:rPr lang="en-US" sz="1600" dirty="0" smtClean="0"/>
              <a:t>How far does a pitch drop on its way to the batter, if thrown horizontally at 105 mph?</a:t>
            </a:r>
            <a:endParaRPr lang="en-US" sz="1600" dirty="0"/>
          </a:p>
        </p:txBody>
      </p:sp>
      <p:grpSp>
        <p:nvGrpSpPr>
          <p:cNvPr id="10" name="Group 9"/>
          <p:cNvGrpSpPr>
            <a:grpSpLocks noChangeAspect="1"/>
          </p:cNvGrpSpPr>
          <p:nvPr/>
        </p:nvGrpSpPr>
        <p:grpSpPr>
          <a:xfrm>
            <a:off x="1957389" y="1147016"/>
            <a:ext cx="4738688" cy="1162291"/>
            <a:chOff x="814211" y="1741035"/>
            <a:chExt cx="5746043" cy="1812538"/>
          </a:xfrm>
        </p:grpSpPr>
        <p:pic>
          <p:nvPicPr>
            <p:cNvPr id="6" name="Picture 5" descr="pitch.png"/>
            <p:cNvPicPr>
              <a:picLocks noChangeAspect="1"/>
            </p:cNvPicPr>
            <p:nvPr/>
          </p:nvPicPr>
          <p:blipFill>
            <a:blip r:embed="rId4">
              <a:clrChange>
                <a:clrFrom>
                  <a:srgbClr val="FFFFFF"/>
                </a:clrFrom>
                <a:clrTo>
                  <a:srgbClr val="FFFFFF">
                    <a:alpha val="0"/>
                  </a:srgbClr>
                </a:clrTo>
              </a:clrChange>
            </a:blip>
            <a:srcRect r="29335"/>
            <a:stretch>
              <a:fillRect/>
            </a:stretch>
          </p:blipFill>
          <p:spPr>
            <a:xfrm>
              <a:off x="814211" y="1741035"/>
              <a:ext cx="3898900" cy="1812538"/>
            </a:xfrm>
            <a:prstGeom prst="rect">
              <a:avLst/>
            </a:prstGeom>
          </p:spPr>
        </p:pic>
        <p:pic>
          <p:nvPicPr>
            <p:cNvPr id="7" name="Picture 6" descr="pitch.png"/>
            <p:cNvPicPr>
              <a:picLocks noChangeAspect="1"/>
            </p:cNvPicPr>
            <p:nvPr/>
          </p:nvPicPr>
          <p:blipFill>
            <a:blip r:embed="rId4">
              <a:clrChange>
                <a:clrFrom>
                  <a:srgbClr val="FFFFFF"/>
                </a:clrFrom>
                <a:clrTo>
                  <a:srgbClr val="FFFFFF">
                    <a:alpha val="0"/>
                  </a:srgbClr>
                </a:clrTo>
              </a:clrChange>
            </a:blip>
            <a:srcRect l="67951" r="17826" b="35857"/>
            <a:stretch>
              <a:fillRect/>
            </a:stretch>
          </p:blipFill>
          <p:spPr>
            <a:xfrm>
              <a:off x="4690427" y="1915618"/>
              <a:ext cx="784683" cy="1005382"/>
            </a:xfrm>
            <a:prstGeom prst="rect">
              <a:avLst/>
            </a:prstGeom>
          </p:spPr>
        </p:pic>
        <p:pic>
          <p:nvPicPr>
            <p:cNvPr id="8" name="Picture 7" descr="pitch.png"/>
            <p:cNvPicPr>
              <a:picLocks noChangeAspect="1"/>
            </p:cNvPicPr>
            <p:nvPr/>
          </p:nvPicPr>
          <p:blipFill>
            <a:blip r:embed="rId4">
              <a:clrChange>
                <a:clrFrom>
                  <a:srgbClr val="FFFFFF"/>
                </a:clrFrom>
                <a:clrTo>
                  <a:srgbClr val="FFFFFF">
                    <a:alpha val="0"/>
                  </a:srgbClr>
                </a:clrTo>
              </a:clrChange>
            </a:blip>
            <a:srcRect l="67951" t="63175" r="17826"/>
            <a:stretch>
              <a:fillRect/>
            </a:stretch>
          </p:blipFill>
          <p:spPr>
            <a:xfrm>
              <a:off x="4713111" y="2906889"/>
              <a:ext cx="784683" cy="632573"/>
            </a:xfrm>
            <a:prstGeom prst="rect">
              <a:avLst/>
            </a:prstGeom>
          </p:spPr>
        </p:pic>
        <p:pic>
          <p:nvPicPr>
            <p:cNvPr id="9" name="Picture 8" descr="pitch.png"/>
            <p:cNvPicPr>
              <a:picLocks noChangeAspect="1"/>
            </p:cNvPicPr>
            <p:nvPr/>
          </p:nvPicPr>
          <p:blipFill>
            <a:blip r:embed="rId4">
              <a:clrChange>
                <a:clrFrom>
                  <a:srgbClr val="FFFFFF"/>
                </a:clrFrom>
                <a:clrTo>
                  <a:srgbClr val="FFFFFF">
                    <a:alpha val="0"/>
                  </a:srgbClr>
                </a:clrTo>
              </a:clrChange>
            </a:blip>
            <a:srcRect l="82633" t="22048" r="-9816" b="35857"/>
            <a:stretch>
              <a:fillRect/>
            </a:stretch>
          </p:blipFill>
          <p:spPr>
            <a:xfrm>
              <a:off x="5475110" y="1915618"/>
              <a:ext cx="1085144" cy="1087228"/>
            </a:xfrm>
            <a:prstGeom prst="rect">
              <a:avLst/>
            </a:prstGeom>
          </p:spPr>
        </p:pic>
      </p:grpSp>
      <p:graphicFrame>
        <p:nvGraphicFramePr>
          <p:cNvPr id="11" name="Object 10"/>
          <p:cNvGraphicFramePr>
            <a:graphicFrameLocks noChangeAspect="1"/>
          </p:cNvGraphicFramePr>
          <p:nvPr>
            <p:extLst>
              <p:ext uri="{D42A27DB-BD31-4B8C-83A1-F6EECF244321}">
                <p14:modId xmlns="" xmlns:p14="http://schemas.microsoft.com/office/powerpoint/2010/main" val="108576685"/>
              </p:ext>
            </p:extLst>
          </p:nvPr>
        </p:nvGraphicFramePr>
        <p:xfrm>
          <a:off x="266808" y="3061682"/>
          <a:ext cx="7657993" cy="376874"/>
        </p:xfrm>
        <a:graphic>
          <a:graphicData uri="http://schemas.openxmlformats.org/presentationml/2006/ole">
            <p:oleObj spid="_x0000_s2755662" name="Equation" r:id="rId5" imgW="2880000" imgH="191880" progId="">
              <p:embed/>
            </p:oleObj>
          </a:graphicData>
        </a:graphic>
      </p:graphicFrame>
      <p:sp>
        <p:nvSpPr>
          <p:cNvPr id="12" name="TextBox 11"/>
          <p:cNvSpPr txBox="1"/>
          <p:nvPr/>
        </p:nvSpPr>
        <p:spPr>
          <a:xfrm>
            <a:off x="266808" y="4445626"/>
            <a:ext cx="2401042" cy="830997"/>
          </a:xfrm>
          <a:prstGeom prst="rect">
            <a:avLst/>
          </a:prstGeom>
          <a:noFill/>
          <a:ln>
            <a:solidFill>
              <a:srgbClr val="000000"/>
            </a:solidFill>
          </a:ln>
        </p:spPr>
        <p:txBody>
          <a:bodyPr wrap="none" rtlCol="0">
            <a:spAutoFit/>
          </a:bodyPr>
          <a:lstStyle/>
          <a:p>
            <a:r>
              <a:rPr lang="en-US" sz="1600" dirty="0" smtClean="0"/>
              <a:t>compare:</a:t>
            </a:r>
          </a:p>
          <a:p>
            <a:pPr>
              <a:buFontTx/>
              <a:buChar char="•"/>
            </a:pPr>
            <a:r>
              <a:rPr lang="en-US" sz="1600" dirty="0" smtClean="0"/>
              <a:t>eye-blink ~ 200 ms (0.2 s)</a:t>
            </a:r>
          </a:p>
          <a:p>
            <a:pPr>
              <a:buFontTx/>
              <a:buChar char="•"/>
            </a:pPr>
            <a:r>
              <a:rPr lang="en-US" sz="1600" dirty="0" smtClean="0"/>
              <a:t>bat-swing ~ 150 ms</a:t>
            </a:r>
          </a:p>
        </p:txBody>
      </p:sp>
      <p:graphicFrame>
        <p:nvGraphicFramePr>
          <p:cNvPr id="709635" name="Object 3"/>
          <p:cNvGraphicFramePr>
            <a:graphicFrameLocks noChangeAspect="1"/>
          </p:cNvGraphicFramePr>
          <p:nvPr>
            <p:extLst>
              <p:ext uri="{D42A27DB-BD31-4B8C-83A1-F6EECF244321}">
                <p14:modId xmlns="" xmlns:p14="http://schemas.microsoft.com/office/powerpoint/2010/main" val="1071689274"/>
              </p:ext>
            </p:extLst>
          </p:nvPr>
        </p:nvGraphicFramePr>
        <p:xfrm>
          <a:off x="266808" y="5391817"/>
          <a:ext cx="7657993" cy="346221"/>
        </p:xfrm>
        <a:graphic>
          <a:graphicData uri="http://schemas.openxmlformats.org/presentationml/2006/ole">
            <p:oleObj spid="_x0000_s2755663" name="Equation" r:id="rId6" imgW="3044520" imgH="191880" progId="">
              <p:embed/>
            </p:oleObj>
          </a:graphicData>
        </a:graphic>
      </p:graphicFrame>
      <p:sp>
        <p:nvSpPr>
          <p:cNvPr id="3" name="TextBox 2"/>
          <p:cNvSpPr txBox="1"/>
          <p:nvPr/>
        </p:nvSpPr>
        <p:spPr>
          <a:xfrm>
            <a:off x="-11231" y="2590490"/>
            <a:ext cx="6909327" cy="338554"/>
          </a:xfrm>
          <a:prstGeom prst="rect">
            <a:avLst/>
          </a:prstGeom>
          <a:noFill/>
        </p:spPr>
        <p:txBody>
          <a:bodyPr wrap="none" rtlCol="0">
            <a:spAutoFit/>
          </a:bodyPr>
          <a:lstStyle/>
          <a:p>
            <a:r>
              <a:rPr lang="en-US" sz="1600" dirty="0" smtClean="0"/>
              <a:t>(Note: assume pitcher “stretches” and releases ball 1.5 m forward of the rubber.)</a:t>
            </a:r>
          </a:p>
        </p:txBody>
      </p:sp>
      <p:sp>
        <p:nvSpPr>
          <p:cNvPr id="4" name="Slide Number Placeholder 3"/>
          <p:cNvSpPr>
            <a:spLocks noGrp="1"/>
          </p:cNvSpPr>
          <p:nvPr>
            <p:ph type="sldNum" sz="quarter" idx="12"/>
          </p:nvPr>
        </p:nvSpPr>
        <p:spPr/>
        <p:txBody>
          <a:bodyPr/>
          <a:lstStyle/>
          <a:p>
            <a:fld id="{5BE6E91C-2D6A-B04C-94FB-A9E324A509C5}" type="slidenum">
              <a:rPr lang="en-US" smtClean="0"/>
              <a:pPr/>
              <a:t>103</a:t>
            </a:fld>
            <a:endParaRPr lang="en-US" dirty="0"/>
          </a:p>
        </p:txBody>
      </p:sp>
      <p:sp>
        <p:nvSpPr>
          <p:cNvPr id="14" name="TextBox 13"/>
          <p:cNvSpPr txBox="1"/>
          <p:nvPr/>
        </p:nvSpPr>
        <p:spPr>
          <a:xfrm>
            <a:off x="6253903" y="150122"/>
            <a:ext cx="1974580" cy="338554"/>
          </a:xfrm>
          <a:prstGeom prst="rect">
            <a:avLst/>
          </a:prstGeom>
          <a:noFill/>
        </p:spPr>
        <p:txBody>
          <a:bodyPr wrap="none" rtlCol="0">
            <a:spAutoFit/>
          </a:bodyPr>
          <a:lstStyle/>
          <a:p>
            <a:r>
              <a:rPr lang="en-US" sz="1600" dirty="0" smtClean="0"/>
              <a:t>[</a:t>
            </a:r>
            <a:r>
              <a:rPr lang="en-US" sz="1600" dirty="0" smtClean="0">
                <a:solidFill>
                  <a:srgbClr val="FF0000"/>
                </a:solidFill>
              </a:rPr>
              <a:t>Show Fastball Video</a:t>
            </a:r>
            <a:r>
              <a:rPr lang="en-US" sz="1600" dirty="0" smtClean="0"/>
              <a: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104</a:t>
            </a:fld>
            <a:endParaRPr lang="en-US" dirty="0"/>
          </a:p>
        </p:txBody>
      </p:sp>
      <p:pic>
        <p:nvPicPr>
          <p:cNvPr id="2795522" name="Picture 2"/>
          <p:cNvPicPr>
            <a:picLocks noChangeAspect="1" noChangeArrowheads="1"/>
          </p:cNvPicPr>
          <p:nvPr/>
        </p:nvPicPr>
        <p:blipFill>
          <a:blip r:embed="rId2"/>
          <a:srcRect/>
          <a:stretch>
            <a:fillRect/>
          </a:stretch>
        </p:blipFill>
        <p:spPr bwMode="auto">
          <a:xfrm>
            <a:off x="0" y="383941"/>
            <a:ext cx="4623816" cy="3411474"/>
          </a:xfrm>
          <a:prstGeom prst="rect">
            <a:avLst/>
          </a:prstGeom>
          <a:noFill/>
          <a:ln w="9525">
            <a:noFill/>
            <a:miter lim="800000"/>
            <a:headEnd/>
            <a:tailEnd/>
          </a:ln>
        </p:spPr>
      </p:pic>
      <p:pic>
        <p:nvPicPr>
          <p:cNvPr id="2795523" name="Picture 3"/>
          <p:cNvPicPr>
            <a:picLocks noChangeAspect="1" noChangeArrowheads="1"/>
          </p:cNvPicPr>
          <p:nvPr/>
        </p:nvPicPr>
        <p:blipFill>
          <a:blip r:embed="rId3"/>
          <a:srcRect/>
          <a:stretch>
            <a:fillRect/>
          </a:stretch>
        </p:blipFill>
        <p:spPr bwMode="auto">
          <a:xfrm>
            <a:off x="812800" y="3446526"/>
            <a:ext cx="4623816" cy="3411474"/>
          </a:xfrm>
          <a:prstGeom prst="rect">
            <a:avLst/>
          </a:prstGeom>
          <a:noFill/>
          <a:ln w="9525">
            <a:noFill/>
            <a:miter lim="800000"/>
            <a:headEnd/>
            <a:tailEnd/>
          </a:ln>
        </p:spPr>
      </p:pic>
      <p:sp>
        <p:nvSpPr>
          <p:cNvPr id="6" name="TextBox 5"/>
          <p:cNvSpPr txBox="1"/>
          <p:nvPr/>
        </p:nvSpPr>
        <p:spPr>
          <a:xfrm>
            <a:off x="6096001" y="5626677"/>
            <a:ext cx="1883849" cy="338554"/>
          </a:xfrm>
          <a:prstGeom prst="rect">
            <a:avLst/>
          </a:prstGeom>
          <a:noFill/>
        </p:spPr>
        <p:txBody>
          <a:bodyPr wrap="none" rtlCol="0">
            <a:spAutoFit/>
          </a:bodyPr>
          <a:lstStyle/>
          <a:p>
            <a:r>
              <a:rPr lang="en-US" sz="1600" dirty="0" smtClean="0"/>
              <a:t>Time stamp: 0:22.13</a:t>
            </a:r>
          </a:p>
        </p:txBody>
      </p:sp>
      <p:sp>
        <p:nvSpPr>
          <p:cNvPr id="7" name="TextBox 6"/>
          <p:cNvSpPr txBox="1"/>
          <p:nvPr/>
        </p:nvSpPr>
        <p:spPr>
          <a:xfrm>
            <a:off x="5043301" y="2458111"/>
            <a:ext cx="1883849" cy="338554"/>
          </a:xfrm>
          <a:prstGeom prst="rect">
            <a:avLst/>
          </a:prstGeom>
          <a:noFill/>
        </p:spPr>
        <p:txBody>
          <a:bodyPr wrap="none" rtlCol="0">
            <a:spAutoFit/>
          </a:bodyPr>
          <a:lstStyle/>
          <a:p>
            <a:r>
              <a:rPr lang="en-US" sz="1600" dirty="0" smtClean="0"/>
              <a:t>Time stamp: 0:21.77</a:t>
            </a:r>
          </a:p>
        </p:txBody>
      </p:sp>
      <p:cxnSp>
        <p:nvCxnSpPr>
          <p:cNvPr id="9" name="Straight Arrow Connector 8"/>
          <p:cNvCxnSpPr/>
          <p:nvPr/>
        </p:nvCxnSpPr>
        <p:spPr>
          <a:xfrm flipV="1">
            <a:off x="1603525" y="1371600"/>
            <a:ext cx="1439713" cy="32731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763094" y="4294692"/>
            <a:ext cx="0" cy="26188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2323381" y="4294692"/>
            <a:ext cx="1439713" cy="39274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dairPitchTimes.png"/>
          <p:cNvPicPr>
            <a:picLocks noChangeAspect="1"/>
          </p:cNvPicPr>
          <p:nvPr/>
        </p:nvPicPr>
        <p:blipFill>
          <a:blip r:embed="rId2"/>
          <a:srcRect l="9329"/>
          <a:stretch>
            <a:fillRect/>
          </a:stretch>
        </p:blipFill>
        <p:spPr>
          <a:xfrm>
            <a:off x="2045996" y="67175"/>
            <a:ext cx="4735804" cy="6759259"/>
          </a:xfrm>
          <a:prstGeom prst="rect">
            <a:avLst/>
          </a:prstGeom>
        </p:spPr>
      </p:pic>
      <p:sp>
        <p:nvSpPr>
          <p:cNvPr id="2" name="Slide Number Placeholder 1"/>
          <p:cNvSpPr>
            <a:spLocks noGrp="1"/>
          </p:cNvSpPr>
          <p:nvPr>
            <p:ph type="sldNum" sz="quarter" idx="4"/>
          </p:nvPr>
        </p:nvSpPr>
        <p:spPr/>
        <p:txBody>
          <a:bodyPr/>
          <a:lstStyle/>
          <a:p>
            <a:fld id="{5BE6E91C-2D6A-B04C-94FB-A9E324A509C5}" type="slidenum">
              <a:rPr lang="en-US" smtClean="0"/>
              <a:pPr/>
              <a:t>105</a:t>
            </a:fld>
            <a:endParaRPr lang="en-US" dirty="0"/>
          </a:p>
        </p:txBody>
      </p:sp>
      <p:sp>
        <p:nvSpPr>
          <p:cNvPr id="5" name="Rectangle 4"/>
          <p:cNvSpPr/>
          <p:nvPr/>
        </p:nvSpPr>
        <p:spPr>
          <a:xfrm>
            <a:off x="6781800" y="285750"/>
            <a:ext cx="2108200" cy="5143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552190" y="4732030"/>
            <a:ext cx="1411293" cy="1098968"/>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smtClean="0"/>
              <a:t>Example – fastball, cont’d</a:t>
            </a:r>
            <a:endParaRPr lang="en-US" dirty="0"/>
          </a:p>
        </p:txBody>
      </p:sp>
      <p:pic>
        <p:nvPicPr>
          <p:cNvPr id="6" name="Picture 5" descr="pitch.png"/>
          <p:cNvPicPr>
            <a:picLocks noChangeAspect="1"/>
          </p:cNvPicPr>
          <p:nvPr/>
        </p:nvPicPr>
        <p:blipFill rotWithShape="1">
          <a:blip r:embed="rId3">
            <a:clrChange>
              <a:clrFrom>
                <a:srgbClr val="FFFFFF"/>
              </a:clrFrom>
              <a:clrTo>
                <a:srgbClr val="FFFFFF">
                  <a:alpha val="0"/>
                </a:srgbClr>
              </a:clrTo>
            </a:clrChange>
          </a:blip>
          <a:srcRect t="19303" r="72943" b="23272"/>
          <a:stretch/>
        </p:blipFill>
        <p:spPr>
          <a:xfrm>
            <a:off x="6992239" y="1593850"/>
            <a:ext cx="1065833" cy="743122"/>
          </a:xfrm>
          <a:prstGeom prst="rect">
            <a:avLst/>
          </a:prstGeom>
        </p:spPr>
      </p:pic>
      <p:cxnSp>
        <p:nvCxnSpPr>
          <p:cNvPr id="11" name="Straight Arrow Connector 10"/>
          <p:cNvCxnSpPr/>
          <p:nvPr/>
        </p:nvCxnSpPr>
        <p:spPr>
          <a:xfrm rot="16200000" flipH="1">
            <a:off x="6902864" y="1962083"/>
            <a:ext cx="370814" cy="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a:off x="7011611" y="2211166"/>
            <a:ext cx="161432" cy="50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522411" y="1802076"/>
            <a:ext cx="1254382" cy="338554"/>
          </a:xfrm>
          <a:prstGeom prst="rect">
            <a:avLst/>
          </a:prstGeom>
          <a:noFill/>
        </p:spPr>
        <p:txBody>
          <a:bodyPr wrap="none" rtlCol="0">
            <a:spAutoFit/>
          </a:bodyPr>
          <a:lstStyle/>
          <a:p>
            <a:r>
              <a:rPr lang="en-US" sz="1600" dirty="0" smtClean="0"/>
              <a:t>5’6” (for me)</a:t>
            </a:r>
          </a:p>
        </p:txBody>
      </p:sp>
      <p:sp>
        <p:nvSpPr>
          <p:cNvPr id="17" name="TextBox 16"/>
          <p:cNvSpPr txBox="1"/>
          <p:nvPr/>
        </p:nvSpPr>
        <p:spPr>
          <a:xfrm>
            <a:off x="6231646" y="2084035"/>
            <a:ext cx="479618" cy="338554"/>
          </a:xfrm>
          <a:prstGeom prst="rect">
            <a:avLst/>
          </a:prstGeom>
          <a:noFill/>
        </p:spPr>
        <p:txBody>
          <a:bodyPr wrap="none" rtlCol="0">
            <a:spAutoFit/>
          </a:bodyPr>
          <a:lstStyle/>
          <a:p>
            <a:r>
              <a:rPr lang="en-US" sz="1600" dirty="0" smtClean="0"/>
              <a:t>10”</a:t>
            </a:r>
          </a:p>
        </p:txBody>
      </p:sp>
      <p:sp>
        <p:nvSpPr>
          <p:cNvPr id="18" name="Left Brace 17"/>
          <p:cNvSpPr/>
          <p:nvPr/>
        </p:nvSpPr>
        <p:spPr>
          <a:xfrm>
            <a:off x="5392901" y="1802075"/>
            <a:ext cx="257299" cy="515460"/>
          </a:xfrm>
          <a:prstGeom prst="leftBrace">
            <a:avLst>
              <a:gd name="adj1" fmla="val 8333"/>
              <a:gd name="adj2" fmla="val 51673"/>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4012100" y="1883615"/>
            <a:ext cx="1067921" cy="584775"/>
          </a:xfrm>
          <a:prstGeom prst="rect">
            <a:avLst/>
          </a:prstGeom>
          <a:noFill/>
        </p:spPr>
        <p:txBody>
          <a:bodyPr wrap="none" rtlCol="0">
            <a:spAutoFit/>
          </a:bodyPr>
          <a:lstStyle/>
          <a:p>
            <a:r>
              <a:rPr lang="en-US" sz="1600" dirty="0" smtClean="0"/>
              <a:t>76” = 6’ 4”</a:t>
            </a:r>
          </a:p>
          <a:p>
            <a:r>
              <a:rPr lang="en-US" sz="1600" dirty="0" smtClean="0"/>
              <a:t>(= 1.93 </a:t>
            </a:r>
            <a:r>
              <a:rPr lang="en-US" sz="1600" dirty="0" err="1" smtClean="0"/>
              <a:t>m</a:t>
            </a:r>
            <a:r>
              <a:rPr lang="en-US" sz="1600" dirty="0" smtClean="0"/>
              <a:t>)</a:t>
            </a:r>
          </a:p>
        </p:txBody>
      </p:sp>
      <p:sp>
        <p:nvSpPr>
          <p:cNvPr id="20" name="TextBox 19"/>
          <p:cNvSpPr txBox="1"/>
          <p:nvPr/>
        </p:nvSpPr>
        <p:spPr>
          <a:xfrm>
            <a:off x="80790" y="2073094"/>
            <a:ext cx="4401529" cy="1077218"/>
          </a:xfrm>
          <a:prstGeom prst="rect">
            <a:avLst/>
          </a:prstGeom>
          <a:noFill/>
        </p:spPr>
        <p:txBody>
          <a:bodyPr wrap="square" rtlCol="0">
            <a:spAutoFit/>
          </a:bodyPr>
          <a:lstStyle/>
          <a:p>
            <a:r>
              <a:rPr lang="en-US" sz="1600" dirty="0" smtClean="0"/>
              <a:t>6’ 4” = 6.33 ft.  A drop of 2.5 ft (previous page) means crosses </a:t>
            </a:r>
            <a:br>
              <a:rPr lang="en-US" sz="1600" dirty="0" smtClean="0"/>
            </a:br>
            <a:r>
              <a:rPr lang="en-US" sz="1600" dirty="0" smtClean="0"/>
              <a:t>3.8 feet above plate </a:t>
            </a:r>
          </a:p>
          <a:p>
            <a:r>
              <a:rPr lang="en-US" sz="1600" dirty="0" smtClean="0">
                <a:sym typeface="Wingdings"/>
              </a:rPr>
              <a:t> in strike zone.</a:t>
            </a:r>
            <a:endParaRPr lang="en-US" sz="1600" dirty="0" smtClean="0"/>
          </a:p>
        </p:txBody>
      </p:sp>
      <p:pic>
        <p:nvPicPr>
          <p:cNvPr id="21" name="Picture 20"/>
          <p:cNvPicPr>
            <a:picLocks noChangeAspect="1"/>
          </p:cNvPicPr>
          <p:nvPr/>
        </p:nvPicPr>
        <p:blipFill>
          <a:blip r:embed="rId4"/>
          <a:srcRect t="9722"/>
          <a:stretch>
            <a:fillRect/>
          </a:stretch>
        </p:blipFill>
        <p:spPr>
          <a:xfrm>
            <a:off x="5080021" y="2713105"/>
            <a:ext cx="2533334" cy="1719581"/>
          </a:xfrm>
          <a:prstGeom prst="rect">
            <a:avLst/>
          </a:prstGeom>
        </p:spPr>
      </p:pic>
      <p:sp>
        <p:nvSpPr>
          <p:cNvPr id="24" name="TextBox 23"/>
          <p:cNvSpPr txBox="1"/>
          <p:nvPr/>
        </p:nvSpPr>
        <p:spPr>
          <a:xfrm>
            <a:off x="0" y="6483660"/>
            <a:ext cx="1667444" cy="461665"/>
          </a:xfrm>
          <a:prstGeom prst="rect">
            <a:avLst/>
          </a:prstGeom>
          <a:solidFill>
            <a:schemeClr val="bg1">
              <a:lumMod val="75000"/>
            </a:schemeClr>
          </a:solidFill>
        </p:spPr>
        <p:txBody>
          <a:bodyPr wrap="none" rtlCol="0">
            <a:spAutoFit/>
          </a:bodyPr>
          <a:lstStyle/>
          <a:p>
            <a:r>
              <a:rPr lang="en-US" sz="1200" dirty="0" smtClean="0"/>
              <a:t>Prof. </a:t>
            </a:r>
            <a:r>
              <a:rPr lang="en-US" sz="1200" dirty="0" err="1" smtClean="0"/>
              <a:t>Cebra’s</a:t>
            </a:r>
            <a:r>
              <a:rPr lang="en-US" sz="1200" dirty="0" smtClean="0"/>
              <a:t> </a:t>
            </a:r>
            <a:r>
              <a:rPr lang="en-US" sz="1200" dirty="0" smtClean="0"/>
              <a:t>strike zone</a:t>
            </a:r>
          </a:p>
          <a:p>
            <a:r>
              <a:rPr lang="en-US" sz="1200" dirty="0" smtClean="0"/>
              <a:t>21”-50” (0.53-1.27 </a:t>
            </a:r>
            <a:r>
              <a:rPr lang="en-US" sz="1200" dirty="0" err="1" smtClean="0"/>
              <a:t>m</a:t>
            </a:r>
            <a:r>
              <a:rPr lang="en-US" sz="1200" dirty="0" smtClean="0"/>
              <a:t>)</a:t>
            </a:r>
          </a:p>
        </p:txBody>
      </p:sp>
      <p:sp>
        <p:nvSpPr>
          <p:cNvPr id="40" name="TextBox 39"/>
          <p:cNvSpPr txBox="1"/>
          <p:nvPr/>
        </p:nvSpPr>
        <p:spPr>
          <a:xfrm>
            <a:off x="80789" y="3184646"/>
            <a:ext cx="3105017" cy="1569660"/>
          </a:xfrm>
          <a:prstGeom prst="rect">
            <a:avLst/>
          </a:prstGeom>
          <a:noFill/>
        </p:spPr>
        <p:txBody>
          <a:bodyPr wrap="none" rtlCol="0">
            <a:spAutoFit/>
          </a:bodyPr>
          <a:lstStyle/>
          <a:p>
            <a:r>
              <a:rPr lang="en-US" sz="1600" dirty="0" smtClean="0"/>
              <a:t>90 mph versus 93 mph</a:t>
            </a:r>
          </a:p>
          <a:p>
            <a:r>
              <a:rPr lang="en-US" sz="1600" dirty="0" smtClean="0"/>
              <a:t>~ 50 cm (~20”) in horizontal</a:t>
            </a:r>
          </a:p>
          <a:p>
            <a:r>
              <a:rPr lang="en-US" sz="1600" dirty="0" smtClean="0"/>
              <a:t>~ 8 cm (~3”) in vertical</a:t>
            </a:r>
          </a:p>
          <a:p>
            <a:r>
              <a:rPr lang="en-US" sz="1600" dirty="0" smtClean="0"/>
              <a:t> [compare max bat diameter 2.75”]</a:t>
            </a:r>
          </a:p>
          <a:p>
            <a:endParaRPr lang="en-US" sz="1600" dirty="0" smtClean="0"/>
          </a:p>
          <a:p>
            <a:r>
              <a:rPr lang="en-US" sz="1600" dirty="0" smtClean="0"/>
              <a:t>3% change in speed important!</a:t>
            </a:r>
          </a:p>
        </p:txBody>
      </p:sp>
      <p:sp>
        <p:nvSpPr>
          <p:cNvPr id="42" name="TextBox 41"/>
          <p:cNvSpPr txBox="1"/>
          <p:nvPr/>
        </p:nvSpPr>
        <p:spPr>
          <a:xfrm>
            <a:off x="1" y="6093651"/>
            <a:ext cx="2093458" cy="461665"/>
          </a:xfrm>
          <a:prstGeom prst="rect">
            <a:avLst/>
          </a:prstGeom>
          <a:noFill/>
        </p:spPr>
        <p:txBody>
          <a:bodyPr wrap="none" rtlCol="0">
            <a:spAutoFit/>
          </a:bodyPr>
          <a:lstStyle/>
          <a:p>
            <a:r>
              <a:rPr lang="en-US" sz="1200" dirty="0" smtClean="0"/>
              <a:t>similar to figure 4.4</a:t>
            </a:r>
          </a:p>
          <a:p>
            <a:r>
              <a:rPr lang="en-US" sz="1200" dirty="0" smtClean="0"/>
              <a:t>in Adair’s “Physics of Baseball”</a:t>
            </a:r>
          </a:p>
        </p:txBody>
      </p:sp>
      <p:graphicFrame>
        <p:nvGraphicFramePr>
          <p:cNvPr id="27" name="Chart 26"/>
          <p:cNvGraphicFramePr>
            <a:graphicFrameLocks/>
          </p:cNvGraphicFramePr>
          <p:nvPr>
            <p:extLst>
              <p:ext uri="{D42A27DB-BD31-4B8C-83A1-F6EECF244321}">
                <p14:modId xmlns="" xmlns:p14="http://schemas.microsoft.com/office/powerpoint/2010/main" val="25205144"/>
              </p:ext>
            </p:extLst>
          </p:nvPr>
        </p:nvGraphicFramePr>
        <p:xfrm>
          <a:off x="3048000" y="4432686"/>
          <a:ext cx="6096000" cy="2498821"/>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p:cNvSpPr txBox="1"/>
          <p:nvPr/>
        </p:nvSpPr>
        <p:spPr>
          <a:xfrm>
            <a:off x="6338337" y="5975958"/>
            <a:ext cx="2315249"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US" sz="1600" dirty="0" smtClean="0"/>
              <a:t>Snapshot of three pitches</a:t>
            </a:r>
          </a:p>
          <a:p>
            <a:pPr algn="ctr"/>
            <a:r>
              <a:rPr lang="en-US" sz="1600" dirty="0" smtClean="0"/>
              <a:t>at t=400 </a:t>
            </a:r>
            <a:r>
              <a:rPr lang="en-US" sz="1600" dirty="0" err="1" smtClean="0"/>
              <a:t>ms</a:t>
            </a:r>
            <a:endParaRPr lang="en-US" sz="1600" dirty="0" smtClean="0"/>
          </a:p>
        </p:txBody>
      </p:sp>
      <p:sp>
        <p:nvSpPr>
          <p:cNvPr id="4" name="TextBox 3"/>
          <p:cNvSpPr txBox="1"/>
          <p:nvPr/>
        </p:nvSpPr>
        <p:spPr>
          <a:xfrm>
            <a:off x="312865" y="4815648"/>
            <a:ext cx="2352155" cy="584775"/>
          </a:xfrm>
          <a:prstGeom prst="rect">
            <a:avLst/>
          </a:prstGeom>
          <a:noFill/>
        </p:spPr>
        <p:txBody>
          <a:bodyPr wrap="square" rtlCol="0">
            <a:spAutoFit/>
          </a:bodyPr>
          <a:lstStyle/>
          <a:p>
            <a:r>
              <a:rPr lang="en-US" sz="1600" dirty="0" smtClean="0"/>
              <a:t>Note: all pitches drop by an equal amount.  Why?</a:t>
            </a:r>
          </a:p>
        </p:txBody>
      </p:sp>
      <p:cxnSp>
        <p:nvCxnSpPr>
          <p:cNvPr id="7" name="Straight Connector 6"/>
          <p:cNvCxnSpPr/>
          <p:nvPr/>
        </p:nvCxnSpPr>
        <p:spPr>
          <a:xfrm>
            <a:off x="6609550" y="6541498"/>
            <a:ext cx="1411293" cy="0"/>
          </a:xfrm>
          <a:prstGeom prst="line">
            <a:avLst/>
          </a:prstGeom>
          <a:ln w="1016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p:txBody>
          <a:bodyPr/>
          <a:lstStyle/>
          <a:p>
            <a:fld id="{5BE6E91C-2D6A-B04C-94FB-A9E324A509C5}" type="slidenum">
              <a:rPr lang="en-US" smtClean="0"/>
              <a:pPr/>
              <a:t>106</a:t>
            </a:fld>
            <a:endParaRPr lang="en-US" dirty="0"/>
          </a:p>
        </p:txBody>
      </p:sp>
      <p:sp>
        <p:nvSpPr>
          <p:cNvPr id="8" name="TextBox 7"/>
          <p:cNvSpPr txBox="1"/>
          <p:nvPr/>
        </p:nvSpPr>
        <p:spPr>
          <a:xfrm>
            <a:off x="95857" y="400024"/>
            <a:ext cx="9048144" cy="1169551"/>
          </a:xfrm>
          <a:prstGeom prst="rect">
            <a:avLst/>
          </a:prstGeom>
          <a:noFill/>
          <a:ln>
            <a:solidFill>
              <a:srgbClr val="000000"/>
            </a:solidFill>
          </a:ln>
        </p:spPr>
        <p:txBody>
          <a:bodyPr wrap="square" rtlCol="0">
            <a:spAutoFit/>
          </a:bodyPr>
          <a:lstStyle/>
          <a:p>
            <a:r>
              <a:rPr lang="en-US" sz="1400" dirty="0" smtClean="0"/>
              <a:t>So, the ball will drop 2.5’ by the time it hits the plate.</a:t>
            </a:r>
          </a:p>
          <a:p>
            <a:r>
              <a:rPr lang="en-US" sz="1400" dirty="0" smtClean="0"/>
              <a:t>How far has it dropped when half-way there?</a:t>
            </a:r>
          </a:p>
          <a:p>
            <a:endParaRPr lang="en-US" sz="1400" dirty="0"/>
          </a:p>
          <a:p>
            <a:endParaRPr lang="en-US" sz="1400" dirty="0" smtClean="0"/>
          </a:p>
          <a:p>
            <a:endParaRPr lang="en-US" sz="1400" dirty="0" smtClean="0"/>
          </a:p>
        </p:txBody>
      </p:sp>
    </p:spTree>
    <p:extLst>
      <p:ext uri="{BB962C8B-B14F-4D97-AF65-F5344CB8AC3E}">
        <p14:creationId xmlns="" xmlns:p14="http://schemas.microsoft.com/office/powerpoint/2010/main" val="1415905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4"/>
            <a:ext cx="8229600" cy="381917"/>
          </a:xfrm>
        </p:spPr>
        <p:txBody>
          <a:bodyPr/>
          <a:lstStyle/>
          <a:p>
            <a:r>
              <a:rPr lang="en-US" dirty="0" smtClean="0"/>
              <a:t>Flopping – extreme positions to “cheat” gravity</a:t>
            </a:r>
            <a:endParaRPr lang="en-US" dirty="0"/>
          </a:p>
        </p:txBody>
      </p:sp>
      <p:pic>
        <p:nvPicPr>
          <p:cNvPr id="4" name="Picture 3"/>
          <p:cNvPicPr>
            <a:picLocks noChangeAspect="1"/>
          </p:cNvPicPr>
          <p:nvPr/>
        </p:nvPicPr>
        <p:blipFill rotWithShape="1">
          <a:blip r:embed="rId3"/>
          <a:srcRect l="3580" t="7292" r="79490" b="10207"/>
          <a:stretch/>
        </p:blipFill>
        <p:spPr>
          <a:xfrm>
            <a:off x="53624" y="558800"/>
            <a:ext cx="1205406" cy="1246314"/>
          </a:xfrm>
          <a:prstGeom prst="rect">
            <a:avLst/>
          </a:prstGeom>
        </p:spPr>
      </p:pic>
      <p:pic>
        <p:nvPicPr>
          <p:cNvPr id="5" name="Picture 4"/>
          <p:cNvPicPr>
            <a:picLocks noChangeAspect="1"/>
          </p:cNvPicPr>
          <p:nvPr/>
        </p:nvPicPr>
        <p:blipFill rotWithShape="1">
          <a:blip r:embed="rId3"/>
          <a:srcRect l="27817" r="53264"/>
          <a:stretch/>
        </p:blipFill>
        <p:spPr>
          <a:xfrm>
            <a:off x="2031999" y="447676"/>
            <a:ext cx="1347021" cy="1510665"/>
          </a:xfrm>
          <a:prstGeom prst="rect">
            <a:avLst/>
          </a:prstGeom>
        </p:spPr>
      </p:pic>
      <p:pic>
        <p:nvPicPr>
          <p:cNvPr id="6" name="Picture 5"/>
          <p:cNvPicPr>
            <a:picLocks noChangeAspect="1"/>
          </p:cNvPicPr>
          <p:nvPr/>
        </p:nvPicPr>
        <p:blipFill rotWithShape="1">
          <a:blip r:embed="rId3"/>
          <a:srcRect l="54736" r="27406"/>
          <a:stretch/>
        </p:blipFill>
        <p:spPr>
          <a:xfrm>
            <a:off x="4447822" y="447676"/>
            <a:ext cx="1271478" cy="1510665"/>
          </a:xfrm>
          <a:prstGeom prst="rect">
            <a:avLst/>
          </a:prstGeom>
        </p:spPr>
      </p:pic>
      <p:pic>
        <p:nvPicPr>
          <p:cNvPr id="7" name="Picture 6"/>
          <p:cNvPicPr>
            <a:picLocks noChangeAspect="1"/>
          </p:cNvPicPr>
          <p:nvPr/>
        </p:nvPicPr>
        <p:blipFill rotWithShape="1">
          <a:blip r:embed="rId3"/>
          <a:srcRect l="79447" r="1635"/>
          <a:stretch/>
        </p:blipFill>
        <p:spPr>
          <a:xfrm>
            <a:off x="6711739" y="431803"/>
            <a:ext cx="1346950" cy="1510665"/>
          </a:xfrm>
          <a:prstGeom prst="rect">
            <a:avLst/>
          </a:prstGeom>
        </p:spPr>
      </p:pic>
      <p:sp>
        <p:nvSpPr>
          <p:cNvPr id="8" name="TextBox 7"/>
          <p:cNvSpPr txBox="1"/>
          <p:nvPr/>
        </p:nvSpPr>
        <p:spPr>
          <a:xfrm>
            <a:off x="389465" y="1844677"/>
            <a:ext cx="740011" cy="338554"/>
          </a:xfrm>
          <a:prstGeom prst="rect">
            <a:avLst/>
          </a:prstGeom>
          <a:noFill/>
        </p:spPr>
        <p:txBody>
          <a:bodyPr wrap="none" rtlCol="0">
            <a:spAutoFit/>
          </a:bodyPr>
          <a:lstStyle/>
          <a:p>
            <a:r>
              <a:rPr lang="en-US" sz="1600" b="1" dirty="0" smtClean="0"/>
              <a:t>hurdle</a:t>
            </a:r>
          </a:p>
        </p:txBody>
      </p:sp>
      <p:sp>
        <p:nvSpPr>
          <p:cNvPr id="9" name="TextBox 8"/>
          <p:cNvSpPr txBox="1"/>
          <p:nvPr/>
        </p:nvSpPr>
        <p:spPr>
          <a:xfrm>
            <a:off x="2376311" y="1860508"/>
            <a:ext cx="1144865" cy="338554"/>
          </a:xfrm>
          <a:prstGeom prst="rect">
            <a:avLst/>
          </a:prstGeom>
          <a:noFill/>
        </p:spPr>
        <p:txBody>
          <a:bodyPr wrap="none" rtlCol="0">
            <a:spAutoFit/>
          </a:bodyPr>
          <a:lstStyle/>
          <a:p>
            <a:r>
              <a:rPr lang="en-US" sz="1600" b="1" dirty="0" smtClean="0"/>
              <a:t>scissor-kick</a:t>
            </a:r>
          </a:p>
        </p:txBody>
      </p:sp>
      <p:sp>
        <p:nvSpPr>
          <p:cNvPr id="10" name="TextBox 9"/>
          <p:cNvSpPr txBox="1"/>
          <p:nvPr/>
        </p:nvSpPr>
        <p:spPr>
          <a:xfrm>
            <a:off x="4769556" y="1838244"/>
            <a:ext cx="878382" cy="338554"/>
          </a:xfrm>
          <a:prstGeom prst="rect">
            <a:avLst/>
          </a:prstGeom>
          <a:noFill/>
        </p:spPr>
        <p:txBody>
          <a:bodyPr wrap="none" rtlCol="0">
            <a:spAutoFit/>
          </a:bodyPr>
          <a:lstStyle/>
          <a:p>
            <a:r>
              <a:rPr lang="en-US" sz="1600" b="1" dirty="0" smtClean="0"/>
              <a:t>straddle</a:t>
            </a:r>
          </a:p>
        </p:txBody>
      </p:sp>
      <p:sp>
        <p:nvSpPr>
          <p:cNvPr id="11" name="TextBox 10"/>
          <p:cNvSpPr txBox="1"/>
          <p:nvPr/>
        </p:nvSpPr>
        <p:spPr>
          <a:xfrm>
            <a:off x="7112532" y="1841544"/>
            <a:ext cx="1245854" cy="338554"/>
          </a:xfrm>
          <a:prstGeom prst="rect">
            <a:avLst/>
          </a:prstGeom>
          <a:noFill/>
        </p:spPr>
        <p:txBody>
          <a:bodyPr wrap="none" rtlCol="0">
            <a:spAutoFit/>
          </a:bodyPr>
          <a:lstStyle/>
          <a:p>
            <a:r>
              <a:rPr lang="en-US" sz="1600" b="1" dirty="0" err="1" smtClean="0"/>
              <a:t>Fosbury</a:t>
            </a:r>
            <a:r>
              <a:rPr lang="en-US" sz="1600" b="1" dirty="0" smtClean="0"/>
              <a:t> flop</a:t>
            </a:r>
          </a:p>
        </p:txBody>
      </p:sp>
      <p:sp>
        <p:nvSpPr>
          <p:cNvPr id="13" name="Slide Number Placeholder 12"/>
          <p:cNvSpPr>
            <a:spLocks noGrp="1"/>
          </p:cNvSpPr>
          <p:nvPr>
            <p:ph type="sldNum" sz="quarter" idx="12"/>
          </p:nvPr>
        </p:nvSpPr>
        <p:spPr/>
        <p:txBody>
          <a:bodyPr/>
          <a:lstStyle/>
          <a:p>
            <a:fld id="{5BE6E91C-2D6A-B04C-94FB-A9E324A509C5}" type="slidenum">
              <a:rPr lang="en-US" smtClean="0"/>
              <a:pPr/>
              <a:t>107</a:t>
            </a:fld>
            <a:endParaRPr lang="en-US" dirty="0"/>
          </a:p>
        </p:txBody>
      </p:sp>
      <p:pic>
        <p:nvPicPr>
          <p:cNvPr id="20" name="Picture 19"/>
          <p:cNvPicPr>
            <a:picLocks noChangeAspect="1"/>
          </p:cNvPicPr>
          <p:nvPr/>
        </p:nvPicPr>
        <p:blipFill>
          <a:blip r:embed="rId4"/>
          <a:stretch>
            <a:fillRect/>
          </a:stretch>
        </p:blipFill>
        <p:spPr>
          <a:xfrm>
            <a:off x="4102140" y="3154989"/>
            <a:ext cx="4256246" cy="2155984"/>
          </a:xfrm>
          <a:prstGeom prst="rect">
            <a:avLst/>
          </a:prstGeom>
        </p:spPr>
      </p:pic>
      <p:pic>
        <p:nvPicPr>
          <p:cNvPr id="51" name="Picture 50" descr="HighJumpTechniques.pn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734877" y="3346345"/>
            <a:ext cx="2594243" cy="1594582"/>
          </a:xfrm>
          <a:prstGeom prst="rect">
            <a:avLst/>
          </a:prstGeom>
        </p:spPr>
      </p:pic>
    </p:spTree>
    <p:extLst>
      <p:ext uri="{BB962C8B-B14F-4D97-AF65-F5344CB8AC3E}">
        <p14:creationId xmlns="" xmlns:p14="http://schemas.microsoft.com/office/powerpoint/2010/main" val="28756582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4"/>
            <a:ext cx="8229600" cy="381917"/>
          </a:xfrm>
        </p:spPr>
        <p:txBody>
          <a:bodyPr/>
          <a:lstStyle/>
          <a:p>
            <a:r>
              <a:rPr lang="en-US" dirty="0" smtClean="0"/>
              <a:t>Flopping – extreme positions to “cheat” gravity</a:t>
            </a:r>
            <a:endParaRPr lang="en-US" dirty="0"/>
          </a:p>
        </p:txBody>
      </p:sp>
      <p:pic>
        <p:nvPicPr>
          <p:cNvPr id="15" name="Picture 14"/>
          <p:cNvPicPr>
            <a:picLocks noChangeAspect="1"/>
          </p:cNvPicPr>
          <p:nvPr/>
        </p:nvPicPr>
        <p:blipFill>
          <a:blip r:embed="rId3"/>
          <a:stretch>
            <a:fillRect/>
          </a:stretch>
        </p:blipFill>
        <p:spPr>
          <a:xfrm>
            <a:off x="83647" y="2359358"/>
            <a:ext cx="2357438" cy="3300413"/>
          </a:xfrm>
          <a:prstGeom prst="rect">
            <a:avLst/>
          </a:prstGeom>
        </p:spPr>
      </p:pic>
      <p:pic>
        <p:nvPicPr>
          <p:cNvPr id="17" name="Picture 16"/>
          <p:cNvPicPr>
            <a:picLocks noChangeAspect="1"/>
          </p:cNvPicPr>
          <p:nvPr/>
        </p:nvPicPr>
        <p:blipFill>
          <a:blip r:embed="rId4"/>
          <a:stretch>
            <a:fillRect/>
          </a:stretch>
        </p:blipFill>
        <p:spPr>
          <a:xfrm>
            <a:off x="4719974" y="888922"/>
            <a:ext cx="2000250" cy="1428750"/>
          </a:xfrm>
          <a:prstGeom prst="rect">
            <a:avLst/>
          </a:prstGeom>
        </p:spPr>
      </p:pic>
      <p:sp>
        <p:nvSpPr>
          <p:cNvPr id="18" name="TextBox 17"/>
          <p:cNvSpPr txBox="1"/>
          <p:nvPr/>
        </p:nvSpPr>
        <p:spPr>
          <a:xfrm>
            <a:off x="6998857" y="1858095"/>
            <a:ext cx="1534523" cy="307777"/>
          </a:xfrm>
          <a:prstGeom prst="rect">
            <a:avLst/>
          </a:prstGeom>
          <a:solidFill>
            <a:srgbClr val="FFFFFF"/>
          </a:solidFill>
        </p:spPr>
        <p:txBody>
          <a:bodyPr wrap="none" rtlCol="0">
            <a:spAutoFit/>
          </a:bodyPr>
          <a:lstStyle/>
          <a:p>
            <a:r>
              <a:rPr lang="en-US" sz="1400" dirty="0" err="1" smtClean="0"/>
              <a:t>Blanka</a:t>
            </a:r>
            <a:r>
              <a:rPr lang="en-US" sz="1400" dirty="0" smtClean="0"/>
              <a:t> Vlasic 2008</a:t>
            </a:r>
          </a:p>
        </p:txBody>
      </p:sp>
      <p:sp>
        <p:nvSpPr>
          <p:cNvPr id="19" name="TextBox 18"/>
          <p:cNvSpPr txBox="1"/>
          <p:nvPr/>
        </p:nvSpPr>
        <p:spPr>
          <a:xfrm>
            <a:off x="2164084" y="5280750"/>
            <a:ext cx="1613006" cy="307777"/>
          </a:xfrm>
          <a:prstGeom prst="rect">
            <a:avLst/>
          </a:prstGeom>
          <a:solidFill>
            <a:srgbClr val="FFFFFF"/>
          </a:solidFill>
        </p:spPr>
        <p:txBody>
          <a:bodyPr wrap="none" rtlCol="0">
            <a:spAutoFit/>
          </a:bodyPr>
          <a:lstStyle/>
          <a:p>
            <a:r>
              <a:rPr lang="en-US" sz="1400" dirty="0" smtClean="0"/>
              <a:t>Dick </a:t>
            </a:r>
            <a:r>
              <a:rPr lang="en-US" sz="1400" dirty="0" err="1" smtClean="0"/>
              <a:t>Fosbury</a:t>
            </a:r>
            <a:r>
              <a:rPr lang="en-US" sz="1400" dirty="0" smtClean="0"/>
              <a:t> - 1968</a:t>
            </a:r>
          </a:p>
        </p:txBody>
      </p:sp>
      <p:pic>
        <p:nvPicPr>
          <p:cNvPr id="21" name="Picture 20"/>
          <p:cNvPicPr>
            <a:picLocks noChangeAspect="1"/>
          </p:cNvPicPr>
          <p:nvPr/>
        </p:nvPicPr>
        <p:blipFill rotWithShape="1">
          <a:blip r:embed="rId5"/>
          <a:srcRect l="5139" t="8250" r="47569" b="21301"/>
          <a:stretch/>
        </p:blipFill>
        <p:spPr>
          <a:xfrm>
            <a:off x="5049452" y="4487358"/>
            <a:ext cx="2162190" cy="2006370"/>
          </a:xfrm>
          <a:prstGeom prst="rect">
            <a:avLst/>
          </a:prstGeom>
        </p:spPr>
      </p:pic>
      <p:grpSp>
        <p:nvGrpSpPr>
          <p:cNvPr id="35" name="Group 34"/>
          <p:cNvGrpSpPr/>
          <p:nvPr/>
        </p:nvGrpSpPr>
        <p:grpSpPr>
          <a:xfrm>
            <a:off x="4132638" y="2306579"/>
            <a:ext cx="4894216" cy="2198948"/>
            <a:chOff x="3071591" y="3204353"/>
            <a:chExt cx="3670662" cy="2931929"/>
          </a:xfrm>
        </p:grpSpPr>
        <p:pic>
          <p:nvPicPr>
            <p:cNvPr id="16" name="Picture 15"/>
            <p:cNvPicPr>
              <a:picLocks noChangeAspect="1"/>
            </p:cNvPicPr>
            <p:nvPr/>
          </p:nvPicPr>
          <p:blipFill rotWithShape="1">
            <a:blip r:embed="rId6"/>
            <a:srcRect l="4533" r="14532" b="4999"/>
            <a:stretch/>
          </p:blipFill>
          <p:spPr>
            <a:xfrm>
              <a:off x="3577167" y="3246685"/>
              <a:ext cx="2035192" cy="2889597"/>
            </a:xfrm>
            <a:prstGeom prst="rect">
              <a:avLst/>
            </a:prstGeom>
          </p:spPr>
        </p:pic>
        <p:sp>
          <p:nvSpPr>
            <p:cNvPr id="22" name="TextBox 21"/>
            <p:cNvSpPr txBox="1"/>
            <p:nvPr/>
          </p:nvSpPr>
          <p:spPr>
            <a:xfrm>
              <a:off x="3402865" y="5719603"/>
              <a:ext cx="354905" cy="348813"/>
            </a:xfrm>
            <a:prstGeom prst="rect">
              <a:avLst/>
            </a:prstGeom>
            <a:noFill/>
          </p:spPr>
          <p:txBody>
            <a:bodyPr wrap="none" rtlCol="0">
              <a:spAutoFit/>
            </a:bodyPr>
            <a:lstStyle/>
            <a:p>
              <a:r>
                <a:rPr lang="en-US" sz="1100" dirty="0" smtClean="0"/>
                <a:t>1900</a:t>
              </a:r>
            </a:p>
          </p:txBody>
        </p:sp>
        <p:sp>
          <p:nvSpPr>
            <p:cNvPr id="23" name="TextBox 22"/>
            <p:cNvSpPr txBox="1"/>
            <p:nvPr/>
          </p:nvSpPr>
          <p:spPr>
            <a:xfrm>
              <a:off x="3996501" y="5717451"/>
              <a:ext cx="354905" cy="348813"/>
            </a:xfrm>
            <a:prstGeom prst="rect">
              <a:avLst/>
            </a:prstGeom>
            <a:noFill/>
          </p:spPr>
          <p:txBody>
            <a:bodyPr wrap="none" rtlCol="0">
              <a:spAutoFit/>
            </a:bodyPr>
            <a:lstStyle/>
            <a:p>
              <a:r>
                <a:rPr lang="en-US" sz="1100" dirty="0" smtClean="0"/>
                <a:t>1920</a:t>
              </a:r>
            </a:p>
          </p:txBody>
        </p:sp>
        <p:sp>
          <p:nvSpPr>
            <p:cNvPr id="24" name="TextBox 23"/>
            <p:cNvSpPr txBox="1"/>
            <p:nvPr/>
          </p:nvSpPr>
          <p:spPr>
            <a:xfrm>
              <a:off x="4575481" y="5721381"/>
              <a:ext cx="354905" cy="348813"/>
            </a:xfrm>
            <a:prstGeom prst="rect">
              <a:avLst/>
            </a:prstGeom>
            <a:noFill/>
          </p:spPr>
          <p:txBody>
            <a:bodyPr wrap="none" rtlCol="0">
              <a:spAutoFit/>
            </a:bodyPr>
            <a:lstStyle/>
            <a:p>
              <a:r>
                <a:rPr lang="en-US" sz="1100" dirty="0" smtClean="0"/>
                <a:t>1940</a:t>
              </a:r>
            </a:p>
          </p:txBody>
        </p:sp>
        <p:sp>
          <p:nvSpPr>
            <p:cNvPr id="25" name="TextBox 24"/>
            <p:cNvSpPr txBox="1"/>
            <p:nvPr/>
          </p:nvSpPr>
          <p:spPr>
            <a:xfrm>
              <a:off x="5227196" y="5722112"/>
              <a:ext cx="354905" cy="348813"/>
            </a:xfrm>
            <a:prstGeom prst="rect">
              <a:avLst/>
            </a:prstGeom>
            <a:noFill/>
          </p:spPr>
          <p:txBody>
            <a:bodyPr wrap="none" rtlCol="0">
              <a:spAutoFit/>
            </a:bodyPr>
            <a:lstStyle/>
            <a:p>
              <a:r>
                <a:rPr lang="en-US" sz="1100" dirty="0" smtClean="0"/>
                <a:t>1960</a:t>
              </a:r>
            </a:p>
          </p:txBody>
        </p:sp>
        <p:sp>
          <p:nvSpPr>
            <p:cNvPr id="26" name="TextBox 25"/>
            <p:cNvSpPr txBox="1"/>
            <p:nvPr/>
          </p:nvSpPr>
          <p:spPr>
            <a:xfrm>
              <a:off x="5829638" y="5720305"/>
              <a:ext cx="354905" cy="348813"/>
            </a:xfrm>
            <a:prstGeom prst="rect">
              <a:avLst/>
            </a:prstGeom>
            <a:noFill/>
          </p:spPr>
          <p:txBody>
            <a:bodyPr wrap="none" rtlCol="0">
              <a:spAutoFit/>
            </a:bodyPr>
            <a:lstStyle/>
            <a:p>
              <a:r>
                <a:rPr lang="en-US" sz="1100" dirty="0" smtClean="0"/>
                <a:t>1980</a:t>
              </a:r>
            </a:p>
          </p:txBody>
        </p:sp>
        <p:sp>
          <p:nvSpPr>
            <p:cNvPr id="27" name="TextBox 26"/>
            <p:cNvSpPr txBox="1"/>
            <p:nvPr/>
          </p:nvSpPr>
          <p:spPr>
            <a:xfrm>
              <a:off x="6387348" y="5715301"/>
              <a:ext cx="354905" cy="348813"/>
            </a:xfrm>
            <a:prstGeom prst="rect">
              <a:avLst/>
            </a:prstGeom>
            <a:noFill/>
          </p:spPr>
          <p:txBody>
            <a:bodyPr wrap="none" rtlCol="0">
              <a:spAutoFit/>
            </a:bodyPr>
            <a:lstStyle/>
            <a:p>
              <a:r>
                <a:rPr lang="en-US" sz="1100" dirty="0" smtClean="0"/>
                <a:t>2000</a:t>
              </a:r>
            </a:p>
          </p:txBody>
        </p:sp>
        <p:sp>
          <p:nvSpPr>
            <p:cNvPr id="28" name="TextBox 27"/>
            <p:cNvSpPr txBox="1"/>
            <p:nvPr/>
          </p:nvSpPr>
          <p:spPr>
            <a:xfrm>
              <a:off x="3233929" y="5554864"/>
              <a:ext cx="273151" cy="348813"/>
            </a:xfrm>
            <a:prstGeom prst="rect">
              <a:avLst/>
            </a:prstGeom>
            <a:noFill/>
          </p:spPr>
          <p:txBody>
            <a:bodyPr wrap="none" rtlCol="0">
              <a:spAutoFit/>
            </a:bodyPr>
            <a:lstStyle/>
            <a:p>
              <a:r>
                <a:rPr lang="en-US" sz="1100" dirty="0" smtClean="0"/>
                <a:t>2.0</a:t>
              </a:r>
            </a:p>
          </p:txBody>
        </p:sp>
        <p:sp>
          <p:nvSpPr>
            <p:cNvPr id="29" name="TextBox 28"/>
            <p:cNvSpPr txBox="1"/>
            <p:nvPr/>
          </p:nvSpPr>
          <p:spPr>
            <a:xfrm>
              <a:off x="3235062" y="5114596"/>
              <a:ext cx="273151" cy="348813"/>
            </a:xfrm>
            <a:prstGeom prst="rect">
              <a:avLst/>
            </a:prstGeom>
            <a:noFill/>
          </p:spPr>
          <p:txBody>
            <a:bodyPr wrap="none" rtlCol="0">
              <a:spAutoFit/>
            </a:bodyPr>
            <a:lstStyle/>
            <a:p>
              <a:r>
                <a:rPr lang="en-US" sz="1100" dirty="0" smtClean="0"/>
                <a:t>2.1</a:t>
              </a:r>
            </a:p>
          </p:txBody>
        </p:sp>
        <p:sp>
          <p:nvSpPr>
            <p:cNvPr id="30" name="TextBox 29"/>
            <p:cNvSpPr txBox="1"/>
            <p:nvPr/>
          </p:nvSpPr>
          <p:spPr>
            <a:xfrm>
              <a:off x="3242395" y="4611259"/>
              <a:ext cx="273151" cy="348813"/>
            </a:xfrm>
            <a:prstGeom prst="rect">
              <a:avLst/>
            </a:prstGeom>
            <a:noFill/>
          </p:spPr>
          <p:txBody>
            <a:bodyPr wrap="none" rtlCol="0">
              <a:spAutoFit/>
            </a:bodyPr>
            <a:lstStyle/>
            <a:p>
              <a:r>
                <a:rPr lang="en-US" sz="1100" dirty="0" smtClean="0"/>
                <a:t>2.2</a:t>
              </a:r>
            </a:p>
          </p:txBody>
        </p:sp>
        <p:sp>
          <p:nvSpPr>
            <p:cNvPr id="31" name="TextBox 30"/>
            <p:cNvSpPr txBox="1"/>
            <p:nvPr/>
          </p:nvSpPr>
          <p:spPr>
            <a:xfrm>
              <a:off x="3240972" y="3204353"/>
              <a:ext cx="273151" cy="348813"/>
            </a:xfrm>
            <a:prstGeom prst="rect">
              <a:avLst/>
            </a:prstGeom>
            <a:noFill/>
          </p:spPr>
          <p:txBody>
            <a:bodyPr wrap="none" rtlCol="0">
              <a:spAutoFit/>
            </a:bodyPr>
            <a:lstStyle/>
            <a:p>
              <a:r>
                <a:rPr lang="en-US" sz="1100" dirty="0" smtClean="0"/>
                <a:t>2.5</a:t>
              </a:r>
            </a:p>
          </p:txBody>
        </p:sp>
        <p:sp>
          <p:nvSpPr>
            <p:cNvPr id="32" name="TextBox 31"/>
            <p:cNvSpPr txBox="1"/>
            <p:nvPr/>
          </p:nvSpPr>
          <p:spPr>
            <a:xfrm>
              <a:off x="3238955" y="3671461"/>
              <a:ext cx="273151" cy="348813"/>
            </a:xfrm>
            <a:prstGeom prst="rect">
              <a:avLst/>
            </a:prstGeom>
            <a:noFill/>
          </p:spPr>
          <p:txBody>
            <a:bodyPr wrap="none" rtlCol="0">
              <a:spAutoFit/>
            </a:bodyPr>
            <a:lstStyle/>
            <a:p>
              <a:r>
                <a:rPr lang="en-US" sz="1100" dirty="0" smtClean="0"/>
                <a:t>2.4</a:t>
              </a:r>
            </a:p>
          </p:txBody>
        </p:sp>
        <p:sp>
          <p:nvSpPr>
            <p:cNvPr id="33" name="TextBox 32"/>
            <p:cNvSpPr txBox="1"/>
            <p:nvPr/>
          </p:nvSpPr>
          <p:spPr>
            <a:xfrm>
              <a:off x="3238891" y="4145593"/>
              <a:ext cx="273151" cy="348813"/>
            </a:xfrm>
            <a:prstGeom prst="rect">
              <a:avLst/>
            </a:prstGeom>
            <a:noFill/>
          </p:spPr>
          <p:txBody>
            <a:bodyPr wrap="none" rtlCol="0">
              <a:spAutoFit/>
            </a:bodyPr>
            <a:lstStyle/>
            <a:p>
              <a:r>
                <a:rPr lang="en-US" sz="1100" dirty="0" smtClean="0"/>
                <a:t>2.3</a:t>
              </a:r>
            </a:p>
          </p:txBody>
        </p:sp>
        <p:sp>
          <p:nvSpPr>
            <p:cNvPr id="34" name="TextBox 33"/>
            <p:cNvSpPr txBox="1"/>
            <p:nvPr/>
          </p:nvSpPr>
          <p:spPr>
            <a:xfrm rot="16200000">
              <a:off x="2328097" y="3950797"/>
              <a:ext cx="1694738" cy="207749"/>
            </a:xfrm>
            <a:prstGeom prst="rect">
              <a:avLst/>
            </a:prstGeom>
            <a:noFill/>
          </p:spPr>
          <p:txBody>
            <a:bodyPr wrap="none" rtlCol="0">
              <a:spAutoFit/>
            </a:bodyPr>
            <a:lstStyle/>
            <a:p>
              <a:r>
                <a:rPr lang="en-US" sz="1200" dirty="0" smtClean="0"/>
                <a:t>record height (m)</a:t>
              </a:r>
            </a:p>
          </p:txBody>
        </p:sp>
      </p:grpSp>
      <p:sp>
        <p:nvSpPr>
          <p:cNvPr id="13" name="Slide Number Placeholder 12"/>
          <p:cNvSpPr>
            <a:spLocks noGrp="1"/>
          </p:cNvSpPr>
          <p:nvPr>
            <p:ph type="sldNum" sz="quarter" idx="12"/>
          </p:nvPr>
        </p:nvSpPr>
        <p:spPr/>
        <p:txBody>
          <a:bodyPr/>
          <a:lstStyle/>
          <a:p>
            <a:fld id="{5BE6E91C-2D6A-B04C-94FB-A9E324A509C5}" type="slidenum">
              <a:rPr lang="en-US" smtClean="0"/>
              <a:pPr/>
              <a:t>108</a:t>
            </a:fld>
            <a:endParaRPr lang="en-US" dirty="0"/>
          </a:p>
        </p:txBody>
      </p:sp>
      <p:grpSp>
        <p:nvGrpSpPr>
          <p:cNvPr id="36" name="Group 35"/>
          <p:cNvGrpSpPr>
            <a:grpSpLocks noChangeAspect="1"/>
          </p:cNvGrpSpPr>
          <p:nvPr/>
        </p:nvGrpSpPr>
        <p:grpSpPr>
          <a:xfrm>
            <a:off x="900113" y="757374"/>
            <a:ext cx="2686050" cy="1329808"/>
            <a:chOff x="2607263" y="7353300"/>
            <a:chExt cx="3237531" cy="1970085"/>
          </a:xfrm>
        </p:grpSpPr>
        <p:pic>
          <p:nvPicPr>
            <p:cNvPr id="3" name="Picture 2"/>
            <p:cNvPicPr>
              <a:picLocks noChangeAspect="1"/>
            </p:cNvPicPr>
            <p:nvPr/>
          </p:nvPicPr>
          <p:blipFill>
            <a:blip r:embed="rId7"/>
            <a:stretch>
              <a:fillRect/>
            </a:stretch>
          </p:blipFill>
          <p:spPr>
            <a:xfrm>
              <a:off x="2607263" y="7404100"/>
              <a:ext cx="3237531" cy="1919285"/>
            </a:xfrm>
            <a:prstGeom prst="rect">
              <a:avLst/>
            </a:prstGeom>
          </p:spPr>
        </p:pic>
        <p:sp>
          <p:nvSpPr>
            <p:cNvPr id="20" name="TextBox 19"/>
            <p:cNvSpPr txBox="1"/>
            <p:nvPr/>
          </p:nvSpPr>
          <p:spPr>
            <a:xfrm>
              <a:off x="3077522" y="7353300"/>
              <a:ext cx="1816892" cy="369332"/>
            </a:xfrm>
            <a:prstGeom prst="rect">
              <a:avLst/>
            </a:prstGeom>
            <a:noFill/>
          </p:spPr>
          <p:txBody>
            <a:bodyPr wrap="none" rtlCol="0">
              <a:spAutoFit/>
            </a:bodyPr>
            <a:lstStyle/>
            <a:p>
              <a:r>
                <a:rPr lang="en-US" sz="1200" dirty="0" smtClean="0">
                  <a:solidFill>
                    <a:schemeClr val="bg1"/>
                  </a:solidFill>
                </a:rPr>
                <a:t>S.I. Great Moments in NBA Flopping</a:t>
              </a:r>
            </a:p>
          </p:txBody>
        </p:sp>
      </p:grpSp>
      <p:sp>
        <p:nvSpPr>
          <p:cNvPr id="37" name="TextBox 36"/>
          <p:cNvSpPr txBox="1"/>
          <p:nvPr/>
        </p:nvSpPr>
        <p:spPr>
          <a:xfrm>
            <a:off x="1540933" y="541558"/>
            <a:ext cx="894797" cy="338554"/>
          </a:xfrm>
          <a:prstGeom prst="rect">
            <a:avLst/>
          </a:prstGeom>
          <a:noFill/>
        </p:spPr>
        <p:txBody>
          <a:bodyPr wrap="none" rtlCol="0">
            <a:spAutoFit/>
          </a:bodyPr>
          <a:lstStyle/>
          <a:p>
            <a:r>
              <a:rPr lang="en-US" sz="1600" b="1" dirty="0" smtClean="0">
                <a:solidFill>
                  <a:srgbClr val="FF0000"/>
                </a:solidFill>
              </a:rPr>
              <a:t>Bad flop</a:t>
            </a:r>
          </a:p>
        </p:txBody>
      </p:sp>
      <p:sp>
        <p:nvSpPr>
          <p:cNvPr id="38" name="TextBox 37"/>
          <p:cNvSpPr txBox="1"/>
          <p:nvPr/>
        </p:nvSpPr>
        <p:spPr>
          <a:xfrm>
            <a:off x="5773256" y="549715"/>
            <a:ext cx="1031051" cy="338554"/>
          </a:xfrm>
          <a:prstGeom prst="rect">
            <a:avLst/>
          </a:prstGeom>
          <a:noFill/>
        </p:spPr>
        <p:txBody>
          <a:bodyPr wrap="none" rtlCol="0">
            <a:spAutoFit/>
          </a:bodyPr>
          <a:lstStyle/>
          <a:p>
            <a:r>
              <a:rPr lang="en-US" sz="1600" b="1" dirty="0" smtClean="0">
                <a:solidFill>
                  <a:srgbClr val="0000FF"/>
                </a:solidFill>
              </a:rPr>
              <a:t>Good flop</a:t>
            </a:r>
          </a:p>
        </p:txBody>
      </p:sp>
    </p:spTree>
    <p:extLst>
      <p:ext uri="{BB962C8B-B14F-4D97-AF65-F5344CB8AC3E}">
        <p14:creationId xmlns="" xmlns:p14="http://schemas.microsoft.com/office/powerpoint/2010/main" val="33294509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129"/>
            <a:ext cx="8229600" cy="381917"/>
          </a:xfrm>
        </p:spPr>
        <p:txBody>
          <a:bodyPr/>
          <a:lstStyle/>
          <a:p>
            <a:r>
              <a:rPr lang="en-US" dirty="0" smtClean="0"/>
              <a:t>More body contortions: Long jump</a:t>
            </a:r>
            <a:endParaRPr lang="en-US" dirty="0"/>
          </a:p>
        </p:txBody>
      </p:sp>
      <p:grpSp>
        <p:nvGrpSpPr>
          <p:cNvPr id="27" name="Group 26"/>
          <p:cNvGrpSpPr/>
          <p:nvPr/>
        </p:nvGrpSpPr>
        <p:grpSpPr>
          <a:xfrm>
            <a:off x="415506" y="915563"/>
            <a:ext cx="2099094" cy="1453413"/>
            <a:chOff x="3117456" y="6913890"/>
            <a:chExt cx="1140627" cy="1535004"/>
          </a:xfrm>
        </p:grpSpPr>
        <p:pic>
          <p:nvPicPr>
            <p:cNvPr id="7" name="Picture 6"/>
            <p:cNvPicPr>
              <a:picLocks noChangeAspect="1"/>
            </p:cNvPicPr>
            <p:nvPr/>
          </p:nvPicPr>
          <p:blipFill>
            <a:blip r:embed="rId2"/>
            <a:stretch>
              <a:fillRect/>
            </a:stretch>
          </p:blipFill>
          <p:spPr>
            <a:xfrm>
              <a:off x="3117456" y="6913890"/>
              <a:ext cx="892969" cy="1123951"/>
            </a:xfrm>
            <a:prstGeom prst="rect">
              <a:avLst/>
            </a:prstGeom>
          </p:spPr>
        </p:pic>
        <p:sp>
          <p:nvSpPr>
            <p:cNvPr id="8" name="TextBox 7"/>
            <p:cNvSpPr txBox="1"/>
            <p:nvPr/>
          </p:nvSpPr>
          <p:spPr>
            <a:xfrm>
              <a:off x="3282816" y="8100081"/>
              <a:ext cx="975267" cy="348813"/>
            </a:xfrm>
            <a:prstGeom prst="rect">
              <a:avLst/>
            </a:prstGeom>
            <a:noFill/>
          </p:spPr>
          <p:txBody>
            <a:bodyPr wrap="none" rtlCol="0">
              <a:spAutoFit/>
            </a:bodyPr>
            <a:lstStyle/>
            <a:p>
              <a:r>
                <a:rPr lang="en-US" sz="1100" dirty="0" smtClean="0"/>
                <a:t>video: Bob </a:t>
              </a:r>
              <a:r>
                <a:rPr lang="en-US" sz="1100" dirty="0" err="1" smtClean="0"/>
                <a:t>Beamon</a:t>
              </a:r>
              <a:endParaRPr lang="en-US" sz="1100" dirty="0" smtClean="0"/>
            </a:p>
          </p:txBody>
        </p:sp>
      </p:grpSp>
      <p:grpSp>
        <p:nvGrpSpPr>
          <p:cNvPr id="22" name="Group 21"/>
          <p:cNvGrpSpPr/>
          <p:nvPr/>
        </p:nvGrpSpPr>
        <p:grpSpPr>
          <a:xfrm>
            <a:off x="3760352" y="915563"/>
            <a:ext cx="3876234" cy="2467672"/>
            <a:chOff x="2845663" y="1271551"/>
            <a:chExt cx="2907175" cy="3290229"/>
          </a:xfrm>
        </p:grpSpPr>
        <p:pic>
          <p:nvPicPr>
            <p:cNvPr id="4" name="Picture 3" descr="LongJump.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076859" y="1320802"/>
              <a:ext cx="2081917" cy="2739315"/>
            </a:xfrm>
            <a:prstGeom prst="rect">
              <a:avLst/>
            </a:prstGeom>
          </p:spPr>
        </p:pic>
        <p:sp>
          <p:nvSpPr>
            <p:cNvPr id="10" name="TextBox 9"/>
            <p:cNvSpPr txBox="1"/>
            <p:nvPr/>
          </p:nvSpPr>
          <p:spPr>
            <a:xfrm rot="16200000">
              <a:off x="2346296" y="1819159"/>
              <a:ext cx="1229568" cy="230833"/>
            </a:xfrm>
            <a:prstGeom prst="rect">
              <a:avLst/>
            </a:prstGeom>
            <a:noFill/>
          </p:spPr>
          <p:txBody>
            <a:bodyPr wrap="none" rtlCol="0">
              <a:spAutoFit/>
            </a:bodyPr>
            <a:lstStyle/>
            <a:p>
              <a:r>
                <a:rPr lang="en-US" sz="1400" dirty="0" smtClean="0"/>
                <a:t>record (</a:t>
              </a:r>
              <a:r>
                <a:rPr lang="en-US" sz="1400" dirty="0" err="1" smtClean="0"/>
                <a:t>ft</a:t>
              </a:r>
              <a:r>
                <a:rPr lang="en-US" sz="1400" dirty="0" smtClean="0"/>
                <a:t>)</a:t>
              </a:r>
            </a:p>
          </p:txBody>
        </p:sp>
        <p:sp>
          <p:nvSpPr>
            <p:cNvPr id="11" name="TextBox 10"/>
            <p:cNvSpPr txBox="1"/>
            <p:nvPr/>
          </p:nvSpPr>
          <p:spPr>
            <a:xfrm>
              <a:off x="3707460" y="3394099"/>
              <a:ext cx="773288" cy="369332"/>
            </a:xfrm>
            <a:prstGeom prst="rect">
              <a:avLst/>
            </a:prstGeom>
            <a:noFill/>
          </p:spPr>
          <p:txBody>
            <a:bodyPr wrap="none" rtlCol="0">
              <a:spAutoFit/>
            </a:bodyPr>
            <a:lstStyle/>
            <a:p>
              <a:r>
                <a:rPr lang="en-US" sz="1200" dirty="0" smtClean="0"/>
                <a:t>1935: 26’7.6”</a:t>
              </a:r>
            </a:p>
          </p:txBody>
        </p:sp>
        <p:cxnSp>
          <p:nvCxnSpPr>
            <p:cNvPr id="13" name="Straight Arrow Connector 12"/>
            <p:cNvCxnSpPr/>
            <p:nvPr/>
          </p:nvCxnSpPr>
          <p:spPr>
            <a:xfrm flipH="1" flipV="1">
              <a:off x="3914428" y="2832100"/>
              <a:ext cx="165100" cy="3773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772132" y="3209435"/>
              <a:ext cx="773288" cy="369332"/>
            </a:xfrm>
            <a:prstGeom prst="rect">
              <a:avLst/>
            </a:prstGeom>
            <a:noFill/>
          </p:spPr>
          <p:txBody>
            <a:bodyPr wrap="none" rtlCol="0">
              <a:spAutoFit/>
            </a:bodyPr>
            <a:lstStyle/>
            <a:p>
              <a:r>
                <a:rPr lang="en-US" sz="1200" dirty="0" smtClean="0"/>
                <a:t>1967: 27’4.8”</a:t>
              </a:r>
            </a:p>
          </p:txBody>
        </p:sp>
        <p:cxnSp>
          <p:nvCxnSpPr>
            <p:cNvPr id="16" name="Straight Arrow Connector 15"/>
            <p:cNvCxnSpPr/>
            <p:nvPr/>
          </p:nvCxnSpPr>
          <p:spPr>
            <a:xfrm flipH="1" flipV="1">
              <a:off x="4480748" y="2491032"/>
              <a:ext cx="307151" cy="682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831878" y="4151411"/>
              <a:ext cx="1920959" cy="410369"/>
            </a:xfrm>
            <a:prstGeom prst="rect">
              <a:avLst/>
            </a:prstGeom>
            <a:noFill/>
          </p:spPr>
          <p:txBody>
            <a:bodyPr wrap="none" rtlCol="0">
              <a:spAutoFit/>
            </a:bodyPr>
            <a:lstStyle/>
            <a:p>
              <a:r>
                <a:rPr lang="en-US" sz="1400" dirty="0" smtClean="0"/>
                <a:t>in previous 32 years: gain of 9.2”</a:t>
              </a:r>
            </a:p>
          </p:txBody>
        </p:sp>
        <p:sp>
          <p:nvSpPr>
            <p:cNvPr id="20" name="TextBox 19"/>
            <p:cNvSpPr txBox="1"/>
            <p:nvPr/>
          </p:nvSpPr>
          <p:spPr>
            <a:xfrm>
              <a:off x="3368674" y="1320802"/>
              <a:ext cx="773288" cy="615553"/>
            </a:xfrm>
            <a:prstGeom prst="rect">
              <a:avLst/>
            </a:prstGeom>
            <a:noFill/>
          </p:spPr>
          <p:txBody>
            <a:bodyPr wrap="none" rtlCol="0">
              <a:spAutoFit/>
            </a:bodyPr>
            <a:lstStyle/>
            <a:p>
              <a:r>
                <a:rPr lang="en-US" sz="1200" dirty="0" smtClean="0"/>
                <a:t>Bob </a:t>
              </a:r>
              <a:r>
                <a:rPr lang="en-US" sz="1200" dirty="0" err="1" smtClean="0"/>
                <a:t>Beamon</a:t>
              </a:r>
              <a:endParaRPr lang="en-US" sz="1200" dirty="0" smtClean="0"/>
            </a:p>
            <a:p>
              <a:r>
                <a:rPr lang="en-US" sz="1200" dirty="0" smtClean="0"/>
                <a:t>1968: 29’2.4”</a:t>
              </a:r>
            </a:p>
          </p:txBody>
        </p:sp>
        <p:sp>
          <p:nvSpPr>
            <p:cNvPr id="21" name="TextBox 20"/>
            <p:cNvSpPr txBox="1"/>
            <p:nvPr/>
          </p:nvSpPr>
          <p:spPr>
            <a:xfrm>
              <a:off x="4979550" y="1271551"/>
              <a:ext cx="773288" cy="615553"/>
            </a:xfrm>
            <a:prstGeom prst="rect">
              <a:avLst/>
            </a:prstGeom>
            <a:noFill/>
          </p:spPr>
          <p:txBody>
            <a:bodyPr wrap="none" rtlCol="0">
              <a:spAutoFit/>
            </a:bodyPr>
            <a:lstStyle/>
            <a:p>
              <a:r>
                <a:rPr lang="en-US" sz="1200" dirty="0" smtClean="0"/>
                <a:t>Mike Powell</a:t>
              </a:r>
            </a:p>
            <a:p>
              <a:r>
                <a:rPr lang="en-US" sz="1200" dirty="0" smtClean="0"/>
                <a:t>1991: 29’4.3”</a:t>
              </a:r>
            </a:p>
          </p:txBody>
        </p:sp>
      </p:grpSp>
      <p:grpSp>
        <p:nvGrpSpPr>
          <p:cNvPr id="28" name="Group 27"/>
          <p:cNvGrpSpPr/>
          <p:nvPr/>
        </p:nvGrpSpPr>
        <p:grpSpPr>
          <a:xfrm>
            <a:off x="1317081" y="2368976"/>
            <a:ext cx="2443270" cy="2476608"/>
            <a:chOff x="417829" y="2561446"/>
            <a:chExt cx="1177236" cy="2118271"/>
          </a:xfrm>
        </p:grpSpPr>
        <p:pic>
          <p:nvPicPr>
            <p:cNvPr id="23" name="Picture 22"/>
            <p:cNvPicPr>
              <a:picLocks noChangeAspect="1"/>
            </p:cNvPicPr>
            <p:nvPr/>
          </p:nvPicPr>
          <p:blipFill>
            <a:blip r:embed="rId4"/>
            <a:stretch>
              <a:fillRect/>
            </a:stretch>
          </p:blipFill>
          <p:spPr>
            <a:xfrm>
              <a:off x="417829" y="2561446"/>
              <a:ext cx="741521" cy="1523999"/>
            </a:xfrm>
            <a:prstGeom prst="rect">
              <a:avLst/>
            </a:prstGeom>
          </p:spPr>
        </p:pic>
        <p:sp>
          <p:nvSpPr>
            <p:cNvPr id="24" name="TextBox 23"/>
            <p:cNvSpPr txBox="1"/>
            <p:nvPr/>
          </p:nvSpPr>
          <p:spPr>
            <a:xfrm>
              <a:off x="556078" y="4310385"/>
              <a:ext cx="1038987" cy="369332"/>
            </a:xfrm>
            <a:prstGeom prst="rect">
              <a:avLst/>
            </a:prstGeom>
            <a:noFill/>
          </p:spPr>
          <p:txBody>
            <a:bodyPr wrap="none" rtlCol="0">
              <a:spAutoFit/>
            </a:bodyPr>
            <a:lstStyle/>
            <a:p>
              <a:r>
                <a:rPr lang="en-US" sz="1200" dirty="0" smtClean="0"/>
                <a:t>an amazing landing</a:t>
              </a:r>
            </a:p>
          </p:txBody>
        </p:sp>
      </p:grpSp>
      <p:pic>
        <p:nvPicPr>
          <p:cNvPr id="29" name="Picture 28" descr="LongJumpStroboscopic.pn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0" y="4829176"/>
            <a:ext cx="3818219" cy="2026143"/>
          </a:xfrm>
          <a:prstGeom prst="rect">
            <a:avLst/>
          </a:prstGeom>
        </p:spPr>
      </p:pic>
      <p:sp>
        <p:nvSpPr>
          <p:cNvPr id="31" name="TextBox 30"/>
          <p:cNvSpPr txBox="1"/>
          <p:nvPr/>
        </p:nvSpPr>
        <p:spPr>
          <a:xfrm>
            <a:off x="96800" y="307738"/>
            <a:ext cx="9073168" cy="523220"/>
          </a:xfrm>
          <a:prstGeom prst="rect">
            <a:avLst/>
          </a:prstGeom>
          <a:noFill/>
        </p:spPr>
        <p:txBody>
          <a:bodyPr wrap="square" rtlCol="0">
            <a:spAutoFit/>
          </a:bodyPr>
          <a:lstStyle/>
          <a:p>
            <a:r>
              <a:rPr lang="en-US" sz="1400" dirty="0" smtClean="0"/>
              <a:t>In the 1968 Olympics in Mexico, Bob </a:t>
            </a:r>
            <a:r>
              <a:rPr lang="en-US" sz="1400" dirty="0" err="1" smtClean="0"/>
              <a:t>Beamon</a:t>
            </a:r>
            <a:r>
              <a:rPr lang="en-US" sz="1400" dirty="0" smtClean="0"/>
              <a:t> became the first man in history to break the 29’ mark.  As a matter of fact, he was the first to break the 28’ mark!  In addition to his amazing speed and strength, technique has a lot to do with it.</a:t>
            </a:r>
            <a:endParaRPr lang="en-US" sz="1400" dirty="0"/>
          </a:p>
        </p:txBody>
      </p:sp>
      <p:sp>
        <p:nvSpPr>
          <p:cNvPr id="5" name="Slide Number Placeholder 4"/>
          <p:cNvSpPr>
            <a:spLocks noGrp="1"/>
          </p:cNvSpPr>
          <p:nvPr>
            <p:ph type="sldNum" sz="quarter" idx="12"/>
          </p:nvPr>
        </p:nvSpPr>
        <p:spPr/>
        <p:txBody>
          <a:bodyPr/>
          <a:lstStyle/>
          <a:p>
            <a:fld id="{5BE6E91C-2D6A-B04C-94FB-A9E324A509C5}" type="slidenum">
              <a:rPr lang="en-US" smtClean="0"/>
              <a:pPr/>
              <a:t>109</a:t>
            </a:fld>
            <a:endParaRPr lang="en-US" dirty="0"/>
          </a:p>
        </p:txBody>
      </p:sp>
      <p:pic>
        <p:nvPicPr>
          <p:cNvPr id="6" name="Picture 5"/>
          <p:cNvPicPr>
            <a:picLocks noChangeAspect="1"/>
          </p:cNvPicPr>
          <p:nvPr/>
        </p:nvPicPr>
        <p:blipFill>
          <a:blip r:embed="rId6"/>
          <a:stretch>
            <a:fillRect/>
          </a:stretch>
        </p:blipFill>
        <p:spPr>
          <a:xfrm>
            <a:off x="4457700" y="3457574"/>
            <a:ext cx="4464285" cy="3299386"/>
          </a:xfrm>
          <a:prstGeom prst="rect">
            <a:avLst/>
          </a:prstGeom>
        </p:spPr>
      </p:pic>
    </p:spTree>
    <p:extLst>
      <p:ext uri="{BB962C8B-B14F-4D97-AF65-F5344CB8AC3E}">
        <p14:creationId xmlns="" xmlns:p14="http://schemas.microsoft.com/office/powerpoint/2010/main" val="26416956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279"/>
            <a:ext cx="9143999" cy="381917"/>
          </a:xfrm>
        </p:spPr>
        <p:txBody>
          <a:bodyPr>
            <a:normAutofit/>
          </a:bodyPr>
          <a:lstStyle/>
          <a:p>
            <a:r>
              <a:rPr lang="en-US" dirty="0" smtClean="0"/>
              <a:t>Projectile </a:t>
            </a:r>
            <a:r>
              <a:rPr lang="en-US" dirty="0"/>
              <a:t>motion </a:t>
            </a:r>
            <a:r>
              <a:rPr lang="en-US" dirty="0" smtClean="0"/>
              <a:t>- 2D </a:t>
            </a:r>
            <a:r>
              <a:rPr lang="en-US" dirty="0"/>
              <a:t>motion only considering </a:t>
            </a:r>
            <a:r>
              <a:rPr lang="en-US" dirty="0" smtClean="0"/>
              <a:t>gravity (for now)</a:t>
            </a:r>
            <a:endParaRPr lang="en-US" dirty="0"/>
          </a:p>
        </p:txBody>
      </p:sp>
      <p:pic>
        <p:nvPicPr>
          <p:cNvPr id="5" name="Picture 4" descr="TroySmithMichigan2006.jpg"/>
          <p:cNvPicPr>
            <a:picLocks noChangeAspect="1"/>
          </p:cNvPicPr>
          <p:nvPr/>
        </p:nvPicPr>
        <p:blipFill>
          <a:blip r:embed="rId3">
            <a:lum bright="15000" contrast="9000"/>
          </a:blip>
          <a:srcRect l="10718" r="21661"/>
          <a:stretch>
            <a:fillRect/>
          </a:stretch>
        </p:blipFill>
        <p:spPr>
          <a:xfrm flipH="1">
            <a:off x="797047" y="1254610"/>
            <a:ext cx="1530358" cy="1508760"/>
          </a:xfrm>
          <a:prstGeom prst="rect">
            <a:avLst/>
          </a:prstGeom>
        </p:spPr>
      </p:pic>
      <p:cxnSp>
        <p:nvCxnSpPr>
          <p:cNvPr id="6" name="Straight Arrow Connector 5"/>
          <p:cNvCxnSpPr/>
          <p:nvPr/>
        </p:nvCxnSpPr>
        <p:spPr>
          <a:xfrm>
            <a:off x="2008196" y="1369664"/>
            <a:ext cx="1498600" cy="1191"/>
          </a:xfrm>
          <a:prstGeom prst="straightConnector1">
            <a:avLst/>
          </a:prstGeom>
          <a:ln w="5715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260044" y="1032301"/>
            <a:ext cx="1246752" cy="338554"/>
          </a:xfrm>
          <a:prstGeom prst="rect">
            <a:avLst/>
          </a:prstGeom>
          <a:noFill/>
        </p:spPr>
        <p:txBody>
          <a:bodyPr wrap="none" rtlCol="0">
            <a:spAutoFit/>
          </a:bodyPr>
          <a:lstStyle/>
          <a:p>
            <a:r>
              <a:rPr lang="en-US" sz="1600" dirty="0" smtClean="0"/>
              <a:t>v</a:t>
            </a:r>
            <a:r>
              <a:rPr lang="en-US" sz="1600" baseline="-25000" dirty="0" smtClean="0"/>
              <a:t>0x</a:t>
            </a:r>
            <a:r>
              <a:rPr lang="en-US" sz="1600" dirty="0" smtClean="0"/>
              <a:t> = 100 ft/s</a:t>
            </a:r>
            <a:endParaRPr lang="en-US" sz="1600" dirty="0"/>
          </a:p>
        </p:txBody>
      </p:sp>
      <p:sp>
        <p:nvSpPr>
          <p:cNvPr id="9" name="TextBox 8"/>
          <p:cNvSpPr txBox="1"/>
          <p:nvPr/>
        </p:nvSpPr>
        <p:spPr>
          <a:xfrm>
            <a:off x="695995" y="502240"/>
            <a:ext cx="7849180" cy="646331"/>
          </a:xfrm>
          <a:prstGeom prst="rect">
            <a:avLst/>
          </a:prstGeom>
          <a:noFill/>
        </p:spPr>
        <p:txBody>
          <a:bodyPr wrap="square" rtlCol="0">
            <a:spAutoFit/>
          </a:bodyPr>
          <a:lstStyle/>
          <a:p>
            <a:r>
              <a:rPr lang="en-US" dirty="0" smtClean="0"/>
              <a:t>Once it’s in the air, the acceleration vector points straight</a:t>
            </a:r>
          </a:p>
          <a:p>
            <a:r>
              <a:rPr lang="en-US" dirty="0" smtClean="0"/>
              <a:t>down  </a:t>
            </a:r>
            <a:r>
              <a:rPr lang="en-US" dirty="0" smtClean="0">
                <a:sym typeface="Wingdings"/>
              </a:rPr>
              <a:t> only vertical component of velocity can change</a:t>
            </a:r>
            <a:endParaRPr lang="en-US" dirty="0"/>
          </a:p>
        </p:txBody>
      </p:sp>
      <p:cxnSp>
        <p:nvCxnSpPr>
          <p:cNvPr id="11" name="Straight Connector 10"/>
          <p:cNvCxnSpPr/>
          <p:nvPr/>
        </p:nvCxnSpPr>
        <p:spPr>
          <a:xfrm rot="5400000">
            <a:off x="4889505" y="1882416"/>
            <a:ext cx="594431" cy="2117"/>
          </a:xfrm>
          <a:prstGeom prst="line">
            <a:avLst/>
          </a:prstGeom>
          <a:ln>
            <a:solidFill>
              <a:srgbClr val="000000"/>
            </a:solidFill>
            <a:tailEnd type="stealth" w="lg" len="med"/>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099472" y="2001814"/>
            <a:ext cx="1154162" cy="523220"/>
          </a:xfrm>
          <a:prstGeom prst="rect">
            <a:avLst/>
          </a:prstGeom>
          <a:noFill/>
        </p:spPr>
        <p:txBody>
          <a:bodyPr wrap="none" rtlCol="0">
            <a:spAutoFit/>
          </a:bodyPr>
          <a:lstStyle/>
          <a:p>
            <a:r>
              <a:rPr lang="en-US" sz="1400" dirty="0" smtClean="0"/>
              <a:t>a</a:t>
            </a:r>
            <a:r>
              <a:rPr lang="en-US" sz="1400" baseline="-25000" dirty="0" smtClean="0"/>
              <a:t>x</a:t>
            </a:r>
            <a:r>
              <a:rPr lang="en-US" sz="1400" dirty="0" smtClean="0"/>
              <a:t> = 0</a:t>
            </a:r>
          </a:p>
          <a:p>
            <a:r>
              <a:rPr lang="en-US" sz="1400" dirty="0" smtClean="0"/>
              <a:t>a</a:t>
            </a:r>
            <a:r>
              <a:rPr lang="en-US" sz="1400" baseline="-25000" dirty="0" smtClean="0"/>
              <a:t>y</a:t>
            </a:r>
            <a:r>
              <a:rPr lang="en-US" sz="1400" dirty="0" smtClean="0"/>
              <a:t> = -9.8 m/s</a:t>
            </a:r>
            <a:r>
              <a:rPr lang="en-US" sz="1400" baseline="30000" dirty="0" smtClean="0"/>
              <a:t>2</a:t>
            </a:r>
            <a:endParaRPr lang="en-US" sz="1400" baseline="30000" dirty="0"/>
          </a:p>
        </p:txBody>
      </p:sp>
      <p:sp>
        <p:nvSpPr>
          <p:cNvPr id="14" name="Content Placeholder 2"/>
          <p:cNvSpPr txBox="1">
            <a:spLocks/>
          </p:cNvSpPr>
          <p:nvPr/>
        </p:nvSpPr>
        <p:spPr>
          <a:xfrm>
            <a:off x="442913" y="3026002"/>
            <a:ext cx="8427961" cy="1150019"/>
          </a:xfrm>
          <a:prstGeom prst="rect">
            <a:avLst/>
          </a:prstGeom>
        </p:spPr>
        <p:txBody>
          <a:bodyPr/>
          <a:lstStyle>
            <a:lvl1pPr marL="234950" indent="-234950" algn="l" defTabSz="457200" rtl="0" eaLnBrk="1" latinLnBrk="0" hangingPunct="1">
              <a:spcBef>
                <a:spcPct val="20000"/>
              </a:spcBef>
              <a:spcAft>
                <a:spcPts val="0"/>
              </a:spcAft>
              <a:buFont typeface="Arial"/>
              <a:buChar char="•"/>
              <a:defRPr sz="1800" kern="1200">
                <a:solidFill>
                  <a:schemeClr val="tx1"/>
                </a:solidFill>
                <a:latin typeface="+mn-lt"/>
                <a:ea typeface="+mn-ea"/>
                <a:cs typeface="+mn-cs"/>
              </a:defRPr>
            </a:lvl1pPr>
            <a:lvl2pPr marL="566738" indent="-233363" algn="l" defTabSz="457200" rtl="0" eaLnBrk="1" latinLnBrk="0" hangingPunct="1">
              <a:spcBef>
                <a:spcPct val="20000"/>
              </a:spcBef>
              <a:spcAft>
                <a:spcPts val="0"/>
              </a:spcAft>
              <a:buFont typeface="Arial"/>
              <a:buChar char="–"/>
              <a:defRPr sz="1800" kern="1200">
                <a:solidFill>
                  <a:schemeClr val="tx1"/>
                </a:solidFill>
                <a:latin typeface="+mn-lt"/>
                <a:ea typeface="+mn-ea"/>
                <a:cs typeface="+mn-cs"/>
              </a:defRPr>
            </a:lvl2pPr>
            <a:lvl3pPr marL="801688" indent="-169863" algn="l" defTabSz="457200" rtl="0" eaLnBrk="1" latinLnBrk="0" hangingPunct="1">
              <a:spcBef>
                <a:spcPct val="20000"/>
              </a:spcBef>
              <a:spcAft>
                <a:spcPts val="0"/>
              </a:spcAft>
              <a:buFont typeface="Arial"/>
              <a:buChar char="•"/>
              <a:defRPr sz="1800" kern="1200">
                <a:solidFill>
                  <a:schemeClr val="tx1"/>
                </a:solidFill>
                <a:latin typeface="+mn-lt"/>
                <a:ea typeface="+mn-ea"/>
                <a:cs typeface="+mn-cs"/>
              </a:defRPr>
            </a:lvl3pPr>
            <a:lvl4pPr marL="1192213" indent="-228600" algn="l" defTabSz="457200" rtl="0" eaLnBrk="1" latinLnBrk="0" hangingPunct="1">
              <a:spcBef>
                <a:spcPct val="20000"/>
              </a:spcBef>
              <a:spcAft>
                <a:spcPts val="0"/>
              </a:spcAft>
              <a:buFont typeface="Arial"/>
              <a:buChar char="–"/>
              <a:defRPr sz="1800" kern="1200">
                <a:solidFill>
                  <a:schemeClr val="tx1"/>
                </a:solidFill>
                <a:latin typeface="+mn-lt"/>
                <a:ea typeface="+mn-ea"/>
                <a:cs typeface="+mn-cs"/>
              </a:defRPr>
            </a:lvl4pPr>
            <a:lvl5pPr marL="1430338" indent="-168275" algn="l" defTabSz="457200" rtl="0" eaLnBrk="1" latinLnBrk="0" hangingPunct="1">
              <a:spcBef>
                <a:spcPct val="20000"/>
              </a:spcBef>
              <a:spcAft>
                <a:spcPts val="0"/>
              </a:spcAft>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The most difficult concept to absorb is the one that makes the analysis of this motion so simple:</a:t>
            </a:r>
          </a:p>
          <a:p>
            <a:pPr lvl="1">
              <a:spcBef>
                <a:spcPts val="1032"/>
              </a:spcBef>
            </a:pPr>
            <a:r>
              <a:rPr lang="en-US" b="1" dirty="0" smtClean="0"/>
              <a:t>The horizontal component of motion is independent of the vertical component</a:t>
            </a:r>
          </a:p>
        </p:txBody>
      </p:sp>
      <p:graphicFrame>
        <p:nvGraphicFramePr>
          <p:cNvPr id="15" name="Object 14"/>
          <p:cNvGraphicFramePr>
            <a:graphicFrameLocks noChangeAspect="1"/>
          </p:cNvGraphicFramePr>
          <p:nvPr>
            <p:extLst>
              <p:ext uri="{D42A27DB-BD31-4B8C-83A1-F6EECF244321}">
                <p14:modId xmlns="" xmlns:p14="http://schemas.microsoft.com/office/powerpoint/2010/main" val="492824650"/>
              </p:ext>
            </p:extLst>
          </p:nvPr>
        </p:nvGraphicFramePr>
        <p:xfrm>
          <a:off x="2327405" y="4169569"/>
          <a:ext cx="1609595" cy="971550"/>
        </p:xfrm>
        <a:graphic>
          <a:graphicData uri="http://schemas.openxmlformats.org/presentationml/2006/ole">
            <p:oleObj spid="_x0000_s2756650" name="Equation" r:id="rId4" imgW="978120" imgH="749520" progId="">
              <p:embed/>
            </p:oleObj>
          </a:graphicData>
        </a:graphic>
      </p:graphicFrame>
      <p:sp>
        <p:nvSpPr>
          <p:cNvPr id="16" name="Rounded Rectangle 15"/>
          <p:cNvSpPr/>
          <p:nvPr/>
        </p:nvSpPr>
        <p:spPr>
          <a:xfrm>
            <a:off x="1300840" y="4137390"/>
            <a:ext cx="6334203" cy="1036372"/>
          </a:xfrm>
          <a:prstGeom prst="roundRect">
            <a:avLst/>
          </a:prstGeom>
          <a:noFill/>
          <a:ln w="28575" cap="flat" cmpd="sng" algn="ctr">
            <a:solidFill>
              <a:srgbClr val="000000"/>
            </a:solidFill>
            <a:prstDash val="solid"/>
            <a:round/>
            <a:headEnd type="none" w="med" len="med"/>
            <a:tailEnd type="none" w="med" len="med"/>
          </a:ln>
          <a:effectLst>
            <a:outerShdw blurRad="1016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7" name="Object 3"/>
          <p:cNvGraphicFramePr>
            <a:graphicFrameLocks noChangeAspect="1"/>
          </p:cNvGraphicFramePr>
          <p:nvPr>
            <p:extLst>
              <p:ext uri="{D42A27DB-BD31-4B8C-83A1-F6EECF244321}">
                <p14:modId xmlns="" xmlns:p14="http://schemas.microsoft.com/office/powerpoint/2010/main" val="2730855709"/>
              </p:ext>
            </p:extLst>
          </p:nvPr>
        </p:nvGraphicFramePr>
        <p:xfrm>
          <a:off x="6015037" y="4151855"/>
          <a:ext cx="1181290" cy="1005934"/>
        </p:xfrm>
        <a:graphic>
          <a:graphicData uri="http://schemas.openxmlformats.org/presentationml/2006/ole">
            <p:oleObj spid="_x0000_s2756651" name="Equation" r:id="rId5" imgW="511920" imgH="456840" progId="">
              <p:embed/>
            </p:oleObj>
          </a:graphicData>
        </a:graphic>
      </p:graphicFrame>
      <p:sp>
        <p:nvSpPr>
          <p:cNvPr id="3" name="TextBox 2"/>
          <p:cNvSpPr txBox="1"/>
          <p:nvPr/>
        </p:nvSpPr>
        <p:spPr>
          <a:xfrm>
            <a:off x="111588" y="5179233"/>
            <a:ext cx="8170313" cy="523220"/>
          </a:xfrm>
          <a:prstGeom prst="rect">
            <a:avLst/>
          </a:prstGeom>
          <a:noFill/>
        </p:spPr>
        <p:txBody>
          <a:bodyPr wrap="square" rtlCol="0">
            <a:spAutoFit/>
          </a:bodyPr>
          <a:lstStyle/>
          <a:p>
            <a:r>
              <a:rPr lang="en-US" sz="1400" dirty="0" smtClean="0"/>
              <a:t>these are not new equations!</a:t>
            </a:r>
          </a:p>
          <a:p>
            <a:r>
              <a:rPr lang="en-US" sz="1400" dirty="0" smtClean="0"/>
              <a:t>They are just the ones discussed in Chapter 2 using  a</a:t>
            </a:r>
            <a:r>
              <a:rPr lang="en-US" sz="1400" baseline="-25000" dirty="0" smtClean="0"/>
              <a:t>x</a:t>
            </a:r>
            <a:r>
              <a:rPr lang="en-US" sz="1400" dirty="0" smtClean="0"/>
              <a:t>=0  and  a</a:t>
            </a:r>
            <a:r>
              <a:rPr lang="en-US" sz="1400" baseline="-25000" dirty="0" smtClean="0"/>
              <a:t>y</a:t>
            </a:r>
            <a:r>
              <a:rPr lang="en-US" sz="1400" dirty="0" smtClean="0"/>
              <a:t> = -g</a:t>
            </a:r>
          </a:p>
        </p:txBody>
      </p:sp>
      <p:sp>
        <p:nvSpPr>
          <p:cNvPr id="4" name="TextBox 3"/>
          <p:cNvSpPr txBox="1"/>
          <p:nvPr/>
        </p:nvSpPr>
        <p:spPr>
          <a:xfrm>
            <a:off x="92562" y="5779664"/>
            <a:ext cx="4016889" cy="584775"/>
          </a:xfrm>
          <a:prstGeom prst="rect">
            <a:avLst/>
          </a:prstGeom>
          <a:noFill/>
        </p:spPr>
        <p:txBody>
          <a:bodyPr wrap="square" rtlCol="0">
            <a:spAutoFit/>
          </a:bodyPr>
          <a:lstStyle/>
          <a:p>
            <a:r>
              <a:rPr lang="en-US" sz="1600" dirty="0" smtClean="0"/>
              <a:t>Draw the velocity vector of the football shown above, one second (1 s) after it’s thrown:</a:t>
            </a:r>
          </a:p>
        </p:txBody>
      </p:sp>
      <p:cxnSp>
        <p:nvCxnSpPr>
          <p:cNvPr id="18" name="Straight Connector 17"/>
          <p:cNvCxnSpPr/>
          <p:nvPr/>
        </p:nvCxnSpPr>
        <p:spPr>
          <a:xfrm>
            <a:off x="111587" y="2955752"/>
            <a:ext cx="87641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49638" y="5803790"/>
            <a:ext cx="87641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6628474" y="2004488"/>
            <a:ext cx="594431" cy="2117"/>
          </a:xfrm>
          <a:prstGeom prst="line">
            <a:avLst/>
          </a:prstGeom>
          <a:ln>
            <a:solidFill>
              <a:srgbClr val="000000"/>
            </a:solidFill>
            <a:tailEnd type="stealth" w="lg"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838442" y="2123886"/>
            <a:ext cx="1154162" cy="523220"/>
          </a:xfrm>
          <a:prstGeom prst="rect">
            <a:avLst/>
          </a:prstGeom>
          <a:noFill/>
        </p:spPr>
        <p:txBody>
          <a:bodyPr wrap="none" rtlCol="0">
            <a:spAutoFit/>
          </a:bodyPr>
          <a:lstStyle/>
          <a:p>
            <a:r>
              <a:rPr lang="en-US" sz="1400" dirty="0" smtClean="0"/>
              <a:t>a</a:t>
            </a:r>
            <a:r>
              <a:rPr lang="en-US" sz="1400" baseline="-25000" dirty="0" smtClean="0"/>
              <a:t>x</a:t>
            </a:r>
            <a:r>
              <a:rPr lang="en-US" sz="1400" dirty="0" smtClean="0"/>
              <a:t> = 0</a:t>
            </a:r>
          </a:p>
          <a:p>
            <a:r>
              <a:rPr lang="en-US" sz="1400" dirty="0" smtClean="0"/>
              <a:t>a</a:t>
            </a:r>
            <a:r>
              <a:rPr lang="en-US" sz="1400" baseline="-25000" dirty="0" smtClean="0"/>
              <a:t>y</a:t>
            </a:r>
            <a:r>
              <a:rPr lang="en-US" sz="1400" dirty="0" smtClean="0"/>
              <a:t> = -9.8 m/s</a:t>
            </a:r>
            <a:r>
              <a:rPr lang="en-US" sz="1400" baseline="30000" dirty="0" smtClean="0"/>
              <a:t>2</a:t>
            </a:r>
            <a:endParaRPr lang="en-US" sz="1400" baseline="30000" dirty="0"/>
          </a:p>
        </p:txBody>
      </p:sp>
      <p:pic>
        <p:nvPicPr>
          <p:cNvPr id="24" name="Picture 23"/>
          <p:cNvPicPr>
            <a:picLocks noChangeAspect="1"/>
          </p:cNvPicPr>
          <p:nvPr/>
        </p:nvPicPr>
        <p:blipFill>
          <a:blip r:embed="rId6">
            <a:clrChange>
              <a:clrFrom>
                <a:srgbClr val="FFFFFF"/>
              </a:clrFrom>
              <a:clrTo>
                <a:srgbClr val="FFFFFF">
                  <a:alpha val="0"/>
                </a:srgbClr>
              </a:clrTo>
            </a:clrChange>
          </a:blip>
          <a:stretch>
            <a:fillRect/>
          </a:stretch>
        </p:blipFill>
        <p:spPr>
          <a:xfrm>
            <a:off x="6711409" y="1502286"/>
            <a:ext cx="484918" cy="323183"/>
          </a:xfrm>
          <a:prstGeom prst="rect">
            <a:avLst/>
          </a:prstGeom>
        </p:spPr>
      </p:pic>
      <p:cxnSp>
        <p:nvCxnSpPr>
          <p:cNvPr id="25" name="Straight Connector 24"/>
          <p:cNvCxnSpPr/>
          <p:nvPr/>
        </p:nvCxnSpPr>
        <p:spPr>
          <a:xfrm rot="5400000">
            <a:off x="8327558" y="2407562"/>
            <a:ext cx="594431" cy="2117"/>
          </a:xfrm>
          <a:prstGeom prst="line">
            <a:avLst/>
          </a:prstGeom>
          <a:ln>
            <a:solidFill>
              <a:srgbClr val="000000"/>
            </a:solidFill>
            <a:tailEnd type="stealth" w="lg" len="med"/>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37526" y="2441232"/>
            <a:ext cx="1154162" cy="523220"/>
          </a:xfrm>
          <a:prstGeom prst="rect">
            <a:avLst/>
          </a:prstGeom>
          <a:noFill/>
        </p:spPr>
        <p:txBody>
          <a:bodyPr wrap="none" rtlCol="0">
            <a:spAutoFit/>
          </a:bodyPr>
          <a:lstStyle/>
          <a:p>
            <a:r>
              <a:rPr lang="en-US" sz="1400" dirty="0" smtClean="0"/>
              <a:t>a</a:t>
            </a:r>
            <a:r>
              <a:rPr lang="en-US" sz="1400" baseline="-25000" dirty="0" smtClean="0"/>
              <a:t>x</a:t>
            </a:r>
            <a:r>
              <a:rPr lang="en-US" sz="1400" dirty="0" smtClean="0"/>
              <a:t> = 0</a:t>
            </a:r>
          </a:p>
          <a:p>
            <a:r>
              <a:rPr lang="en-US" sz="1400" dirty="0" smtClean="0"/>
              <a:t>a</a:t>
            </a:r>
            <a:r>
              <a:rPr lang="en-US" sz="1400" baseline="-25000" dirty="0" smtClean="0"/>
              <a:t>y</a:t>
            </a:r>
            <a:r>
              <a:rPr lang="en-US" sz="1400" dirty="0" smtClean="0"/>
              <a:t> = -9.8 m/s</a:t>
            </a:r>
            <a:r>
              <a:rPr lang="en-US" sz="1400" baseline="30000" dirty="0" smtClean="0"/>
              <a:t>2</a:t>
            </a:r>
            <a:endParaRPr lang="en-US" sz="1400" baseline="30000" dirty="0"/>
          </a:p>
        </p:txBody>
      </p:sp>
      <p:sp>
        <p:nvSpPr>
          <p:cNvPr id="8" name="Slide Number Placeholder 7"/>
          <p:cNvSpPr>
            <a:spLocks noGrp="1"/>
          </p:cNvSpPr>
          <p:nvPr>
            <p:ph type="sldNum" sz="quarter" idx="12"/>
          </p:nvPr>
        </p:nvSpPr>
        <p:spPr/>
        <p:txBody>
          <a:bodyPr/>
          <a:lstStyle/>
          <a:p>
            <a:fld id="{5BE6E91C-2D6A-B04C-94FB-A9E324A509C5}" type="slidenum">
              <a:rPr lang="en-US" smtClean="0"/>
              <a:pPr/>
              <a:t>92</a:t>
            </a:fld>
            <a:endParaRPr lang="en-US" dirty="0"/>
          </a:p>
        </p:txBody>
      </p:sp>
      <p:pic>
        <p:nvPicPr>
          <p:cNvPr id="28" name="Picture 27"/>
          <p:cNvPicPr>
            <a:picLocks noChangeAspect="1"/>
          </p:cNvPicPr>
          <p:nvPr/>
        </p:nvPicPr>
        <p:blipFill>
          <a:blip r:embed="rId6">
            <a:clrChange>
              <a:clrFrom>
                <a:srgbClr val="FFFFFF"/>
              </a:clrFrom>
              <a:clrTo>
                <a:srgbClr val="FFFFFF">
                  <a:alpha val="0"/>
                </a:srgbClr>
              </a:clrTo>
            </a:clrChange>
          </a:blip>
          <a:stretch>
            <a:fillRect/>
          </a:stretch>
        </p:blipFill>
        <p:spPr>
          <a:xfrm>
            <a:off x="4945320" y="1331503"/>
            <a:ext cx="484918" cy="323183"/>
          </a:xfrm>
          <a:prstGeom prst="rect">
            <a:avLst/>
          </a:prstGeom>
        </p:spPr>
      </p:pic>
      <p:pic>
        <p:nvPicPr>
          <p:cNvPr id="29" name="Picture 28"/>
          <p:cNvPicPr>
            <a:picLocks noChangeAspect="1"/>
          </p:cNvPicPr>
          <p:nvPr/>
        </p:nvPicPr>
        <p:blipFill>
          <a:blip r:embed="rId6">
            <a:clrChange>
              <a:clrFrom>
                <a:srgbClr val="FFFFFF"/>
              </a:clrFrom>
              <a:clrTo>
                <a:srgbClr val="FFFFFF">
                  <a:alpha val="0"/>
                </a:srgbClr>
              </a:clrTo>
            </a:clrChange>
          </a:blip>
          <a:stretch>
            <a:fillRect/>
          </a:stretch>
        </p:blipFill>
        <p:spPr>
          <a:xfrm>
            <a:off x="8385956" y="1857507"/>
            <a:ext cx="484918" cy="32318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71"/>
            <a:ext cx="8229600" cy="381917"/>
          </a:xfrm>
        </p:spPr>
        <p:txBody>
          <a:bodyPr/>
          <a:lstStyle/>
          <a:p>
            <a:r>
              <a:rPr lang="en-US" dirty="0" smtClean="0"/>
              <a:t>Bob </a:t>
            </a:r>
            <a:r>
              <a:rPr lang="en-US" dirty="0" err="1" smtClean="0"/>
              <a:t>Beamon’s</a:t>
            </a:r>
            <a:r>
              <a:rPr lang="en-US" dirty="0" smtClean="0"/>
              <a:t> jump, in numbers</a:t>
            </a:r>
            <a:endParaRPr lang="en-US" dirty="0"/>
          </a:p>
        </p:txBody>
      </p:sp>
      <p:pic>
        <p:nvPicPr>
          <p:cNvPr id="4" name="Picture 3" descr="BeamonTrajectory.png"/>
          <p:cNvPicPr>
            <a:picLocks noChangeAspect="1"/>
          </p:cNvPicPr>
          <p:nvPr/>
        </p:nvPicPr>
        <p:blipFill rotWithShape="1">
          <a:blip r:embed="rId2">
            <a:extLst>
              <a:ext uri="{28A0092B-C50C-407E-A947-70E740481C1C}">
                <a14:useLocalDpi xmlns="" xmlns:a14="http://schemas.microsoft.com/office/drawing/2010/main" val="0"/>
              </a:ext>
            </a:extLst>
          </a:blip>
          <a:srcRect l="5000" b="19916"/>
          <a:stretch/>
        </p:blipFill>
        <p:spPr>
          <a:xfrm>
            <a:off x="457200" y="402988"/>
            <a:ext cx="4450170" cy="1361944"/>
          </a:xfrm>
          <a:prstGeom prst="rect">
            <a:avLst/>
          </a:prstGeom>
        </p:spPr>
      </p:pic>
      <p:sp>
        <p:nvSpPr>
          <p:cNvPr id="5" name="TextBox 4"/>
          <p:cNvSpPr txBox="1"/>
          <p:nvPr/>
        </p:nvSpPr>
        <p:spPr>
          <a:xfrm>
            <a:off x="16934" y="2313459"/>
            <a:ext cx="2704651" cy="307777"/>
          </a:xfrm>
          <a:prstGeom prst="rect">
            <a:avLst/>
          </a:prstGeom>
          <a:noFill/>
        </p:spPr>
        <p:txBody>
          <a:bodyPr wrap="none" rtlCol="0">
            <a:spAutoFit/>
          </a:bodyPr>
          <a:lstStyle/>
          <a:p>
            <a:r>
              <a:rPr lang="en-US" sz="1400" u="sng" dirty="0" smtClean="0"/>
              <a:t>What is </a:t>
            </a:r>
            <a:r>
              <a:rPr lang="en-US" sz="1400" u="sng" dirty="0" err="1" smtClean="0"/>
              <a:t>Beamon’s</a:t>
            </a:r>
            <a:r>
              <a:rPr lang="en-US" sz="1400" u="sng" dirty="0" smtClean="0"/>
              <a:t> launch velocity?</a:t>
            </a:r>
          </a:p>
        </p:txBody>
      </p:sp>
      <p:sp>
        <p:nvSpPr>
          <p:cNvPr id="9" name="Slide Number Placeholder 8"/>
          <p:cNvSpPr>
            <a:spLocks noGrp="1"/>
          </p:cNvSpPr>
          <p:nvPr>
            <p:ph type="sldNum" sz="quarter" idx="12"/>
          </p:nvPr>
        </p:nvSpPr>
        <p:spPr/>
        <p:txBody>
          <a:bodyPr/>
          <a:lstStyle/>
          <a:p>
            <a:fld id="{5BE6E91C-2D6A-B04C-94FB-A9E324A509C5}" type="slidenum">
              <a:rPr lang="en-US" smtClean="0"/>
              <a:pPr/>
              <a:t>110</a:t>
            </a:fld>
            <a:endParaRPr lang="en-US" dirty="0"/>
          </a:p>
        </p:txBody>
      </p:sp>
    </p:spTree>
    <p:extLst>
      <p:ext uri="{BB962C8B-B14F-4D97-AF65-F5344CB8AC3E}">
        <p14:creationId xmlns="" xmlns:p14="http://schemas.microsoft.com/office/powerpoint/2010/main" val="37723604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71"/>
            <a:ext cx="8229600" cy="381917"/>
          </a:xfrm>
        </p:spPr>
        <p:txBody>
          <a:bodyPr/>
          <a:lstStyle/>
          <a:p>
            <a:r>
              <a:rPr lang="en-US" dirty="0" smtClean="0"/>
              <a:t>Bob </a:t>
            </a:r>
            <a:r>
              <a:rPr lang="en-US" dirty="0" err="1" smtClean="0"/>
              <a:t>Beamon’s</a:t>
            </a:r>
            <a:r>
              <a:rPr lang="en-US" dirty="0" smtClean="0"/>
              <a:t> jump, in numbers</a:t>
            </a:r>
            <a:endParaRPr lang="en-US" dirty="0"/>
          </a:p>
        </p:txBody>
      </p:sp>
      <p:pic>
        <p:nvPicPr>
          <p:cNvPr id="4" name="Picture 3" descr="BeamonTrajectory.png"/>
          <p:cNvPicPr>
            <a:picLocks noChangeAspect="1"/>
          </p:cNvPicPr>
          <p:nvPr/>
        </p:nvPicPr>
        <p:blipFill rotWithShape="1">
          <a:blip r:embed="rId2">
            <a:extLst>
              <a:ext uri="{28A0092B-C50C-407E-A947-70E740481C1C}">
                <a14:useLocalDpi xmlns="" xmlns:a14="http://schemas.microsoft.com/office/drawing/2010/main" val="0"/>
              </a:ext>
            </a:extLst>
          </a:blip>
          <a:srcRect l="5000" b="19916"/>
          <a:stretch/>
        </p:blipFill>
        <p:spPr>
          <a:xfrm>
            <a:off x="457200" y="402988"/>
            <a:ext cx="4450170" cy="1361944"/>
          </a:xfrm>
          <a:prstGeom prst="rect">
            <a:avLst/>
          </a:prstGeom>
        </p:spPr>
      </p:pic>
      <p:sp>
        <p:nvSpPr>
          <p:cNvPr id="6" name="TextBox 5"/>
          <p:cNvSpPr txBox="1"/>
          <p:nvPr/>
        </p:nvSpPr>
        <p:spPr>
          <a:xfrm>
            <a:off x="152400" y="2319634"/>
            <a:ext cx="2802819" cy="307777"/>
          </a:xfrm>
          <a:prstGeom prst="rect">
            <a:avLst/>
          </a:prstGeom>
          <a:noFill/>
        </p:spPr>
        <p:txBody>
          <a:bodyPr wrap="none" rtlCol="0">
            <a:spAutoFit/>
          </a:bodyPr>
          <a:lstStyle/>
          <a:p>
            <a:r>
              <a:rPr lang="en-US" sz="1400" u="sng" dirty="0" smtClean="0"/>
              <a:t>What does the Range Equation say?</a:t>
            </a:r>
          </a:p>
        </p:txBody>
      </p:sp>
      <p:sp>
        <p:nvSpPr>
          <p:cNvPr id="7" name="TextBox 6"/>
          <p:cNvSpPr txBox="1"/>
          <p:nvPr/>
        </p:nvSpPr>
        <p:spPr>
          <a:xfrm>
            <a:off x="152400" y="3874442"/>
            <a:ext cx="3471078" cy="307777"/>
          </a:xfrm>
          <a:prstGeom prst="rect">
            <a:avLst/>
          </a:prstGeom>
          <a:noFill/>
        </p:spPr>
        <p:txBody>
          <a:bodyPr wrap="none" rtlCol="0">
            <a:spAutoFit/>
          </a:bodyPr>
          <a:lstStyle/>
          <a:p>
            <a:r>
              <a:rPr lang="en-US" sz="1400" u="sng" dirty="0" smtClean="0"/>
              <a:t>How much “extra time” is </a:t>
            </a:r>
            <a:r>
              <a:rPr lang="en-US" sz="1400" u="sng" dirty="0" err="1" smtClean="0"/>
              <a:t>Beamon</a:t>
            </a:r>
            <a:r>
              <a:rPr lang="en-US" sz="1400" u="sng" dirty="0" smtClean="0"/>
              <a:t> in the air?</a:t>
            </a:r>
          </a:p>
        </p:txBody>
      </p:sp>
      <p:sp>
        <p:nvSpPr>
          <p:cNvPr id="8" name="TextBox 7"/>
          <p:cNvSpPr txBox="1"/>
          <p:nvPr/>
        </p:nvSpPr>
        <p:spPr>
          <a:xfrm>
            <a:off x="63881" y="5321125"/>
            <a:ext cx="3641446" cy="307777"/>
          </a:xfrm>
          <a:prstGeom prst="rect">
            <a:avLst/>
          </a:prstGeom>
          <a:noFill/>
        </p:spPr>
        <p:txBody>
          <a:bodyPr wrap="none" rtlCol="0">
            <a:spAutoFit/>
          </a:bodyPr>
          <a:lstStyle/>
          <a:p>
            <a:r>
              <a:rPr lang="en-US" sz="1400" u="sng" dirty="0" smtClean="0"/>
              <a:t>How much “extra distance” does that give him?</a:t>
            </a:r>
          </a:p>
        </p:txBody>
      </p:sp>
      <p:sp>
        <p:nvSpPr>
          <p:cNvPr id="9" name="Slide Number Placeholder 8"/>
          <p:cNvSpPr>
            <a:spLocks noGrp="1"/>
          </p:cNvSpPr>
          <p:nvPr>
            <p:ph type="sldNum" sz="quarter" idx="12"/>
          </p:nvPr>
        </p:nvSpPr>
        <p:spPr/>
        <p:txBody>
          <a:bodyPr/>
          <a:lstStyle/>
          <a:p>
            <a:fld id="{5BE6E91C-2D6A-B04C-94FB-A9E324A509C5}" type="slidenum">
              <a:rPr lang="en-US" smtClean="0"/>
              <a:pPr/>
              <a:t>111</a:t>
            </a:fld>
            <a:endParaRPr lang="en-US" dirty="0"/>
          </a:p>
        </p:txBody>
      </p:sp>
    </p:spTree>
    <p:extLst>
      <p:ext uri="{BB962C8B-B14F-4D97-AF65-F5344CB8AC3E}">
        <p14:creationId xmlns="" xmlns:p14="http://schemas.microsoft.com/office/powerpoint/2010/main" val="5691957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43407" y="3181"/>
            <a:ext cx="6757234" cy="369332"/>
          </a:xfrm>
          <a:prstGeom prst="rect">
            <a:avLst/>
          </a:prstGeom>
          <a:noFill/>
        </p:spPr>
        <p:txBody>
          <a:bodyPr wrap="none" rtlCol="0">
            <a:spAutoFit/>
          </a:bodyPr>
          <a:lstStyle/>
          <a:p>
            <a:r>
              <a:rPr lang="en-US" dirty="0" smtClean="0"/>
              <a:t>Compare: </a:t>
            </a:r>
            <a:r>
              <a:rPr lang="en-US" dirty="0" smtClean="0"/>
              <a:t>dropping straight down </a:t>
            </a:r>
            <a:r>
              <a:rPr lang="en-US" dirty="0" smtClean="0"/>
              <a:t> versus leaping </a:t>
            </a:r>
            <a:r>
              <a:rPr lang="en-US" dirty="0" smtClean="0"/>
              <a:t>horizontally at 4 m/s</a:t>
            </a:r>
            <a:endParaRPr lang="en-US" dirty="0"/>
          </a:p>
        </p:txBody>
      </p:sp>
      <p:pic>
        <p:nvPicPr>
          <p:cNvPr id="12" name="Picture 11" descr="linear_graph_paper.gif"/>
          <p:cNvPicPr>
            <a:picLocks noChangeAspect="1"/>
          </p:cNvPicPr>
          <p:nvPr/>
        </p:nvPicPr>
        <p:blipFill rotWithShape="1">
          <a:blip r:embed="rId3"/>
          <a:srcRect l="1" r="48236" b="19827"/>
          <a:stretch/>
        </p:blipFill>
        <p:spPr>
          <a:xfrm>
            <a:off x="6085559" y="2127090"/>
            <a:ext cx="2998501" cy="3264602"/>
          </a:xfrm>
          <a:prstGeom prst="rect">
            <a:avLst/>
          </a:prstGeom>
        </p:spPr>
      </p:pic>
      <p:sp>
        <p:nvSpPr>
          <p:cNvPr id="15" name="Oval 14"/>
          <p:cNvSpPr/>
          <p:nvPr/>
        </p:nvSpPr>
        <p:spPr>
          <a:xfrm>
            <a:off x="6059189" y="2108492"/>
            <a:ext cx="132860" cy="876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5750906" y="1997651"/>
            <a:ext cx="301686" cy="369332"/>
          </a:xfrm>
          <a:prstGeom prst="rect">
            <a:avLst/>
          </a:prstGeom>
          <a:noFill/>
        </p:spPr>
        <p:txBody>
          <a:bodyPr wrap="none" rtlCol="0">
            <a:spAutoFit/>
          </a:bodyPr>
          <a:lstStyle/>
          <a:p>
            <a:r>
              <a:rPr lang="en-US" dirty="0" smtClean="0"/>
              <a:t>0</a:t>
            </a:r>
            <a:endParaRPr lang="en-US" dirty="0"/>
          </a:p>
        </p:txBody>
      </p:sp>
      <p:sp>
        <p:nvSpPr>
          <p:cNvPr id="17" name="TextBox 16"/>
          <p:cNvSpPr txBox="1"/>
          <p:nvPr/>
        </p:nvSpPr>
        <p:spPr>
          <a:xfrm>
            <a:off x="5701845" y="2768634"/>
            <a:ext cx="372218" cy="369332"/>
          </a:xfrm>
          <a:prstGeom prst="rect">
            <a:avLst/>
          </a:prstGeom>
          <a:noFill/>
        </p:spPr>
        <p:txBody>
          <a:bodyPr wrap="none" rtlCol="0">
            <a:spAutoFit/>
          </a:bodyPr>
          <a:lstStyle/>
          <a:p>
            <a:r>
              <a:rPr lang="en-US" dirty="0" smtClean="0"/>
              <a:t>-5</a:t>
            </a:r>
            <a:endParaRPr lang="en-US" dirty="0"/>
          </a:p>
        </p:txBody>
      </p:sp>
      <p:sp>
        <p:nvSpPr>
          <p:cNvPr id="18" name="TextBox 17"/>
          <p:cNvSpPr txBox="1"/>
          <p:nvPr/>
        </p:nvSpPr>
        <p:spPr>
          <a:xfrm>
            <a:off x="5559055" y="3604049"/>
            <a:ext cx="489236" cy="369332"/>
          </a:xfrm>
          <a:prstGeom prst="rect">
            <a:avLst/>
          </a:prstGeom>
          <a:noFill/>
        </p:spPr>
        <p:txBody>
          <a:bodyPr wrap="none" rtlCol="0">
            <a:spAutoFit/>
          </a:bodyPr>
          <a:lstStyle/>
          <a:p>
            <a:r>
              <a:rPr lang="en-US" dirty="0" smtClean="0"/>
              <a:t>-10</a:t>
            </a:r>
            <a:endParaRPr lang="en-US" dirty="0"/>
          </a:p>
        </p:txBody>
      </p:sp>
      <p:sp>
        <p:nvSpPr>
          <p:cNvPr id="19" name="TextBox 18"/>
          <p:cNvSpPr txBox="1"/>
          <p:nvPr/>
        </p:nvSpPr>
        <p:spPr>
          <a:xfrm>
            <a:off x="5556961" y="4424463"/>
            <a:ext cx="489236" cy="369332"/>
          </a:xfrm>
          <a:prstGeom prst="rect">
            <a:avLst/>
          </a:prstGeom>
          <a:noFill/>
        </p:spPr>
        <p:txBody>
          <a:bodyPr wrap="none" rtlCol="0">
            <a:spAutoFit/>
          </a:bodyPr>
          <a:lstStyle/>
          <a:p>
            <a:r>
              <a:rPr lang="en-US" dirty="0" smtClean="0"/>
              <a:t>-15</a:t>
            </a:r>
            <a:endParaRPr lang="en-US" dirty="0"/>
          </a:p>
        </p:txBody>
      </p:sp>
      <p:sp>
        <p:nvSpPr>
          <p:cNvPr id="20" name="TextBox 19"/>
          <p:cNvSpPr txBox="1"/>
          <p:nvPr/>
        </p:nvSpPr>
        <p:spPr>
          <a:xfrm>
            <a:off x="5596972" y="5166052"/>
            <a:ext cx="489236" cy="369332"/>
          </a:xfrm>
          <a:prstGeom prst="rect">
            <a:avLst/>
          </a:prstGeom>
          <a:noFill/>
        </p:spPr>
        <p:txBody>
          <a:bodyPr wrap="none" rtlCol="0">
            <a:spAutoFit/>
          </a:bodyPr>
          <a:lstStyle/>
          <a:p>
            <a:r>
              <a:rPr lang="en-US" dirty="0" smtClean="0"/>
              <a:t>-20</a:t>
            </a:r>
            <a:endParaRPr lang="en-US" dirty="0"/>
          </a:p>
        </p:txBody>
      </p:sp>
      <p:sp>
        <p:nvSpPr>
          <p:cNvPr id="21" name="TextBox 20"/>
          <p:cNvSpPr txBox="1"/>
          <p:nvPr/>
        </p:nvSpPr>
        <p:spPr>
          <a:xfrm>
            <a:off x="5964148" y="1838471"/>
            <a:ext cx="301686" cy="369332"/>
          </a:xfrm>
          <a:prstGeom prst="rect">
            <a:avLst/>
          </a:prstGeom>
          <a:noFill/>
        </p:spPr>
        <p:txBody>
          <a:bodyPr wrap="none" rtlCol="0">
            <a:spAutoFit/>
          </a:bodyPr>
          <a:lstStyle/>
          <a:p>
            <a:r>
              <a:rPr lang="en-US" dirty="0" smtClean="0"/>
              <a:t>0</a:t>
            </a:r>
            <a:endParaRPr lang="en-US" dirty="0"/>
          </a:p>
        </p:txBody>
      </p:sp>
      <p:sp>
        <p:nvSpPr>
          <p:cNvPr id="22" name="TextBox 21"/>
          <p:cNvSpPr txBox="1"/>
          <p:nvPr/>
        </p:nvSpPr>
        <p:spPr>
          <a:xfrm>
            <a:off x="7323168" y="1860965"/>
            <a:ext cx="301686" cy="369332"/>
          </a:xfrm>
          <a:prstGeom prst="rect">
            <a:avLst/>
          </a:prstGeom>
          <a:noFill/>
        </p:spPr>
        <p:txBody>
          <a:bodyPr wrap="none" rtlCol="0">
            <a:spAutoFit/>
          </a:bodyPr>
          <a:lstStyle/>
          <a:p>
            <a:r>
              <a:rPr lang="en-US" dirty="0" smtClean="0"/>
              <a:t>5</a:t>
            </a:r>
            <a:endParaRPr lang="en-US" dirty="0"/>
          </a:p>
        </p:txBody>
      </p:sp>
      <p:sp>
        <p:nvSpPr>
          <p:cNvPr id="23" name="TextBox 22"/>
          <p:cNvSpPr txBox="1"/>
          <p:nvPr/>
        </p:nvSpPr>
        <p:spPr>
          <a:xfrm>
            <a:off x="8692284" y="1860965"/>
            <a:ext cx="418704" cy="369332"/>
          </a:xfrm>
          <a:prstGeom prst="rect">
            <a:avLst/>
          </a:prstGeom>
          <a:noFill/>
        </p:spPr>
        <p:txBody>
          <a:bodyPr wrap="none" rtlCol="0">
            <a:spAutoFit/>
          </a:bodyPr>
          <a:lstStyle/>
          <a:p>
            <a:r>
              <a:rPr lang="en-US" dirty="0" smtClean="0"/>
              <a:t>10</a:t>
            </a:r>
            <a:endParaRPr lang="en-US" dirty="0"/>
          </a:p>
        </p:txBody>
      </p:sp>
      <p:graphicFrame>
        <p:nvGraphicFramePr>
          <p:cNvPr id="27" name="Table 26"/>
          <p:cNvGraphicFramePr>
            <a:graphicFrameLocks noGrp="1"/>
          </p:cNvGraphicFramePr>
          <p:nvPr>
            <p:extLst>
              <p:ext uri="{D42A27DB-BD31-4B8C-83A1-F6EECF244321}">
                <p14:modId xmlns="" xmlns:p14="http://schemas.microsoft.com/office/powerpoint/2010/main" val="4210443337"/>
              </p:ext>
            </p:extLst>
          </p:nvPr>
        </p:nvGraphicFramePr>
        <p:xfrm>
          <a:off x="2288357" y="4606064"/>
          <a:ext cx="1896888" cy="2071338"/>
        </p:xfrm>
        <a:graphic>
          <a:graphicData uri="http://schemas.openxmlformats.org/drawingml/2006/table">
            <a:tbl>
              <a:tblPr firstRow="1" bandRow="1">
                <a:tableStyleId>{5940675A-B579-460E-94D1-54222C63F5DA}</a:tableStyleId>
              </a:tblPr>
              <a:tblGrid>
                <a:gridCol w="632296"/>
                <a:gridCol w="632296"/>
                <a:gridCol w="632296"/>
              </a:tblGrid>
              <a:tr h="345223">
                <a:tc>
                  <a:txBody>
                    <a:bodyPr/>
                    <a:lstStyle/>
                    <a:p>
                      <a:pPr algn="ctr"/>
                      <a:r>
                        <a:rPr lang="en-US" sz="1100" b="1" dirty="0" smtClean="0"/>
                        <a:t>t</a:t>
                      </a:r>
                      <a:endParaRPr lang="en-US" sz="1100" b="1" dirty="0"/>
                    </a:p>
                  </a:txBody>
                  <a:tcPr marL="121920" marR="121920" marT="34290" marB="34290"/>
                </a:tc>
                <a:tc>
                  <a:txBody>
                    <a:bodyPr/>
                    <a:lstStyle/>
                    <a:p>
                      <a:pPr algn="ctr"/>
                      <a:r>
                        <a:rPr lang="en-US" sz="1100" b="1" dirty="0" smtClean="0"/>
                        <a:t>x</a:t>
                      </a:r>
                      <a:endParaRPr lang="en-US" sz="1100" b="1" dirty="0"/>
                    </a:p>
                  </a:txBody>
                  <a:tcPr marL="121920" marR="121920" marT="34290" marB="34290"/>
                </a:tc>
                <a:tc>
                  <a:txBody>
                    <a:bodyPr/>
                    <a:lstStyle/>
                    <a:p>
                      <a:pPr algn="ctr"/>
                      <a:r>
                        <a:rPr lang="en-US" sz="1100" b="1" dirty="0" smtClean="0"/>
                        <a:t>y</a:t>
                      </a:r>
                      <a:endParaRPr lang="en-US" sz="1100" b="1" dirty="0"/>
                    </a:p>
                  </a:txBody>
                  <a:tcPr marL="121920" marR="121920" marT="34290" marB="34290"/>
                </a:tc>
              </a:tr>
              <a:tr h="345223">
                <a:tc>
                  <a:txBody>
                    <a:bodyPr/>
                    <a:lstStyle/>
                    <a:p>
                      <a:pPr algn="ctr"/>
                      <a:r>
                        <a:rPr lang="en-US" sz="1100" dirty="0" smtClean="0"/>
                        <a:t>0</a:t>
                      </a:r>
                      <a:endParaRPr lang="en-US" sz="1100" dirty="0"/>
                    </a:p>
                  </a:txBody>
                  <a:tcPr marL="121920" marR="121920" marT="34290" marB="34290"/>
                </a:tc>
                <a:tc>
                  <a:txBody>
                    <a:bodyPr/>
                    <a:lstStyle/>
                    <a:p>
                      <a:pPr algn="ctr"/>
                      <a:r>
                        <a:rPr lang="en-US" sz="1100" dirty="0" smtClean="0"/>
                        <a:t>0</a:t>
                      </a:r>
                      <a:endParaRPr lang="en-US" sz="1100" dirty="0"/>
                    </a:p>
                  </a:txBody>
                  <a:tcPr marL="121920" marR="121920" marT="34290" marB="34290"/>
                </a:tc>
                <a:tc>
                  <a:txBody>
                    <a:bodyPr/>
                    <a:lstStyle/>
                    <a:p>
                      <a:pPr algn="ctr"/>
                      <a:r>
                        <a:rPr lang="en-US" sz="1100" dirty="0" smtClean="0"/>
                        <a:t>0</a:t>
                      </a:r>
                      <a:endParaRPr lang="en-US" sz="1100" dirty="0"/>
                    </a:p>
                  </a:txBody>
                  <a:tcPr marL="121920" marR="121920" marT="34290" marB="34290"/>
                </a:tc>
              </a:tr>
              <a:tr h="345223">
                <a:tc>
                  <a:txBody>
                    <a:bodyPr/>
                    <a:lstStyle/>
                    <a:p>
                      <a:pPr algn="ctr"/>
                      <a:r>
                        <a:rPr lang="en-US" sz="1100" dirty="0" smtClean="0"/>
                        <a:t>.5</a:t>
                      </a:r>
                      <a:endParaRPr lang="en-US" sz="1100" dirty="0"/>
                    </a:p>
                  </a:txBody>
                  <a:tcPr marL="121920" marR="121920" marT="34290" marB="34290"/>
                </a:tc>
                <a:tc>
                  <a:txBody>
                    <a:bodyPr/>
                    <a:lstStyle/>
                    <a:p>
                      <a:pPr algn="ctr"/>
                      <a:endParaRPr lang="en-US" sz="1100" dirty="0"/>
                    </a:p>
                  </a:txBody>
                  <a:tcPr marL="121920" marR="121920" marT="34290" marB="34290"/>
                </a:tc>
                <a:tc>
                  <a:txBody>
                    <a:bodyPr/>
                    <a:lstStyle/>
                    <a:p>
                      <a:pPr algn="ctr"/>
                      <a:endParaRPr lang="en-US" sz="1100" dirty="0"/>
                    </a:p>
                  </a:txBody>
                  <a:tcPr marL="121920" marR="121920" marT="34290" marB="34290"/>
                </a:tc>
              </a:tr>
              <a:tr h="345223">
                <a:tc>
                  <a:txBody>
                    <a:bodyPr/>
                    <a:lstStyle/>
                    <a:p>
                      <a:pPr algn="ctr"/>
                      <a:r>
                        <a:rPr lang="en-US" sz="1100" dirty="0" smtClean="0"/>
                        <a:t>1</a:t>
                      </a:r>
                      <a:endParaRPr lang="en-US" sz="1100" dirty="0"/>
                    </a:p>
                  </a:txBody>
                  <a:tcPr marL="121920" marR="121920" marT="34290" marB="34290"/>
                </a:tc>
                <a:tc>
                  <a:txBody>
                    <a:bodyPr/>
                    <a:lstStyle/>
                    <a:p>
                      <a:pPr algn="ctr"/>
                      <a:endParaRPr lang="en-US" sz="1100" dirty="0"/>
                    </a:p>
                  </a:txBody>
                  <a:tcPr marL="121920" marR="121920" marT="34290" marB="34290"/>
                </a:tc>
                <a:tc>
                  <a:txBody>
                    <a:bodyPr/>
                    <a:lstStyle/>
                    <a:p>
                      <a:pPr algn="ctr"/>
                      <a:endParaRPr lang="en-US" sz="1100" dirty="0"/>
                    </a:p>
                  </a:txBody>
                  <a:tcPr marL="121920" marR="121920" marT="34290" marB="34290"/>
                </a:tc>
              </a:tr>
              <a:tr h="345223">
                <a:tc>
                  <a:txBody>
                    <a:bodyPr/>
                    <a:lstStyle/>
                    <a:p>
                      <a:pPr algn="ctr"/>
                      <a:r>
                        <a:rPr lang="en-US" sz="1100" dirty="0" smtClean="0"/>
                        <a:t>1.5</a:t>
                      </a:r>
                      <a:endParaRPr lang="en-US" sz="1100" dirty="0"/>
                    </a:p>
                  </a:txBody>
                  <a:tcPr marL="121920" marR="121920" marT="34290" marB="34290"/>
                </a:tc>
                <a:tc>
                  <a:txBody>
                    <a:bodyPr/>
                    <a:lstStyle/>
                    <a:p>
                      <a:pPr algn="ctr"/>
                      <a:endParaRPr lang="en-US" sz="1100" dirty="0"/>
                    </a:p>
                  </a:txBody>
                  <a:tcPr marL="121920" marR="121920" marT="34290" marB="34290"/>
                </a:tc>
                <a:tc>
                  <a:txBody>
                    <a:bodyPr/>
                    <a:lstStyle/>
                    <a:p>
                      <a:pPr algn="ctr"/>
                      <a:endParaRPr lang="en-US" sz="1100" dirty="0"/>
                    </a:p>
                  </a:txBody>
                  <a:tcPr marL="121920" marR="121920" marT="34290" marB="34290"/>
                </a:tc>
              </a:tr>
              <a:tr h="345223">
                <a:tc>
                  <a:txBody>
                    <a:bodyPr/>
                    <a:lstStyle/>
                    <a:p>
                      <a:pPr algn="ctr"/>
                      <a:r>
                        <a:rPr lang="en-US" sz="1100" dirty="0" smtClean="0"/>
                        <a:t>2</a:t>
                      </a:r>
                      <a:endParaRPr lang="en-US" sz="1100" dirty="0"/>
                    </a:p>
                  </a:txBody>
                  <a:tcPr marL="121920" marR="121920" marT="34290" marB="34290"/>
                </a:tc>
                <a:tc>
                  <a:txBody>
                    <a:bodyPr/>
                    <a:lstStyle/>
                    <a:p>
                      <a:pPr algn="ctr"/>
                      <a:endParaRPr lang="en-US" sz="1100" dirty="0"/>
                    </a:p>
                  </a:txBody>
                  <a:tcPr marL="121920" marR="121920" marT="34290" marB="34290"/>
                </a:tc>
                <a:tc>
                  <a:txBody>
                    <a:bodyPr/>
                    <a:lstStyle/>
                    <a:p>
                      <a:pPr algn="ctr"/>
                      <a:endParaRPr lang="en-US" sz="1100" dirty="0"/>
                    </a:p>
                  </a:txBody>
                  <a:tcPr marL="121920" marR="121920" marT="34290" marB="34290"/>
                </a:tc>
              </a:tr>
            </a:tbl>
          </a:graphicData>
        </a:graphic>
      </p:graphicFrame>
      <p:sp>
        <p:nvSpPr>
          <p:cNvPr id="28" name="TextBox 27"/>
          <p:cNvSpPr txBox="1"/>
          <p:nvPr/>
        </p:nvSpPr>
        <p:spPr>
          <a:xfrm>
            <a:off x="488881" y="4347721"/>
            <a:ext cx="911532" cy="338554"/>
          </a:xfrm>
          <a:prstGeom prst="rect">
            <a:avLst/>
          </a:prstGeom>
          <a:noFill/>
        </p:spPr>
        <p:txBody>
          <a:bodyPr wrap="none" rtlCol="0">
            <a:spAutoFit/>
          </a:bodyPr>
          <a:lstStyle/>
          <a:p>
            <a:r>
              <a:rPr lang="en-US" sz="1600" b="1" dirty="0" smtClean="0">
                <a:solidFill>
                  <a:srgbClr val="660066"/>
                </a:solidFill>
              </a:rPr>
              <a:t>dropped</a:t>
            </a:r>
            <a:endParaRPr lang="en-US" sz="1600" b="1" dirty="0">
              <a:solidFill>
                <a:srgbClr val="660066"/>
              </a:solidFill>
            </a:endParaRPr>
          </a:p>
        </p:txBody>
      </p:sp>
      <p:sp>
        <p:nvSpPr>
          <p:cNvPr id="29" name="TextBox 28"/>
          <p:cNvSpPr txBox="1"/>
          <p:nvPr/>
        </p:nvSpPr>
        <p:spPr>
          <a:xfrm>
            <a:off x="2395254" y="4351931"/>
            <a:ext cx="1898853" cy="338554"/>
          </a:xfrm>
          <a:prstGeom prst="rect">
            <a:avLst/>
          </a:prstGeom>
          <a:noFill/>
        </p:spPr>
        <p:txBody>
          <a:bodyPr wrap="none" rtlCol="0">
            <a:spAutoFit/>
          </a:bodyPr>
          <a:lstStyle/>
          <a:p>
            <a:r>
              <a:rPr lang="en-US" sz="1600" b="1" dirty="0" smtClean="0">
                <a:solidFill>
                  <a:srgbClr val="660066"/>
                </a:solidFill>
              </a:rPr>
              <a:t>Leaping horizontally</a:t>
            </a:r>
            <a:endParaRPr lang="en-US" sz="1600" b="1" dirty="0">
              <a:solidFill>
                <a:srgbClr val="660066"/>
              </a:solidFill>
            </a:endParaRPr>
          </a:p>
        </p:txBody>
      </p:sp>
      <p:graphicFrame>
        <p:nvGraphicFramePr>
          <p:cNvPr id="32" name="Table 31"/>
          <p:cNvGraphicFramePr>
            <a:graphicFrameLocks noGrp="1"/>
          </p:cNvGraphicFramePr>
          <p:nvPr>
            <p:extLst>
              <p:ext uri="{D42A27DB-BD31-4B8C-83A1-F6EECF244321}">
                <p14:modId xmlns="" xmlns:p14="http://schemas.microsoft.com/office/powerpoint/2010/main" val="386469924"/>
              </p:ext>
            </p:extLst>
          </p:nvPr>
        </p:nvGraphicFramePr>
        <p:xfrm>
          <a:off x="107475" y="4606050"/>
          <a:ext cx="2023200" cy="2045526"/>
        </p:xfrm>
        <a:graphic>
          <a:graphicData uri="http://schemas.openxmlformats.org/drawingml/2006/table">
            <a:tbl>
              <a:tblPr firstRow="1" bandRow="1">
                <a:tableStyleId>{5940675A-B579-460E-94D1-54222C63F5DA}</a:tableStyleId>
              </a:tblPr>
              <a:tblGrid>
                <a:gridCol w="674400"/>
                <a:gridCol w="674400"/>
                <a:gridCol w="674400"/>
              </a:tblGrid>
              <a:tr h="340921">
                <a:tc>
                  <a:txBody>
                    <a:bodyPr/>
                    <a:lstStyle/>
                    <a:p>
                      <a:pPr algn="ctr"/>
                      <a:r>
                        <a:rPr lang="en-US" sz="1100" b="1" dirty="0" smtClean="0"/>
                        <a:t>t</a:t>
                      </a:r>
                      <a:endParaRPr lang="en-US" sz="1100" b="1" dirty="0"/>
                    </a:p>
                  </a:txBody>
                  <a:tcPr marL="121920" marR="121920" marT="34290" marB="34290"/>
                </a:tc>
                <a:tc>
                  <a:txBody>
                    <a:bodyPr/>
                    <a:lstStyle/>
                    <a:p>
                      <a:pPr algn="ctr"/>
                      <a:r>
                        <a:rPr lang="en-US" sz="1100" b="1" dirty="0" smtClean="0"/>
                        <a:t>x</a:t>
                      </a:r>
                      <a:endParaRPr lang="en-US" sz="1100" b="1" dirty="0"/>
                    </a:p>
                  </a:txBody>
                  <a:tcPr marL="121920" marR="121920" marT="34290" marB="34290"/>
                </a:tc>
                <a:tc>
                  <a:txBody>
                    <a:bodyPr/>
                    <a:lstStyle/>
                    <a:p>
                      <a:pPr algn="ctr"/>
                      <a:r>
                        <a:rPr lang="en-US" sz="1100" b="1" dirty="0" smtClean="0"/>
                        <a:t>y</a:t>
                      </a:r>
                      <a:endParaRPr lang="en-US" sz="1100" b="1" dirty="0"/>
                    </a:p>
                  </a:txBody>
                  <a:tcPr marL="121920" marR="121920" marT="34290" marB="34290"/>
                </a:tc>
              </a:tr>
              <a:tr h="340921">
                <a:tc>
                  <a:txBody>
                    <a:bodyPr/>
                    <a:lstStyle/>
                    <a:p>
                      <a:pPr algn="ctr"/>
                      <a:r>
                        <a:rPr lang="en-US" sz="1100" dirty="0" smtClean="0"/>
                        <a:t>0</a:t>
                      </a:r>
                      <a:endParaRPr lang="en-US" sz="1100" dirty="0"/>
                    </a:p>
                  </a:txBody>
                  <a:tcPr marL="121920" marR="121920" marT="34290" marB="34290"/>
                </a:tc>
                <a:tc>
                  <a:txBody>
                    <a:bodyPr/>
                    <a:lstStyle/>
                    <a:p>
                      <a:pPr algn="ctr"/>
                      <a:r>
                        <a:rPr lang="en-US" sz="1100" dirty="0" smtClean="0"/>
                        <a:t>0</a:t>
                      </a:r>
                      <a:endParaRPr lang="en-US" sz="1100" dirty="0"/>
                    </a:p>
                  </a:txBody>
                  <a:tcPr marL="121920" marR="121920" marT="34290" marB="34290"/>
                </a:tc>
                <a:tc>
                  <a:txBody>
                    <a:bodyPr/>
                    <a:lstStyle/>
                    <a:p>
                      <a:pPr algn="ctr"/>
                      <a:r>
                        <a:rPr lang="en-US" sz="1100" dirty="0" smtClean="0"/>
                        <a:t>0</a:t>
                      </a:r>
                      <a:endParaRPr lang="en-US" sz="1100" dirty="0"/>
                    </a:p>
                  </a:txBody>
                  <a:tcPr marL="121920" marR="121920" marT="34290" marB="34290"/>
                </a:tc>
              </a:tr>
              <a:tr h="340921">
                <a:tc>
                  <a:txBody>
                    <a:bodyPr/>
                    <a:lstStyle/>
                    <a:p>
                      <a:pPr algn="ctr"/>
                      <a:r>
                        <a:rPr lang="en-US" sz="1100" dirty="0" smtClean="0"/>
                        <a:t>.5</a:t>
                      </a:r>
                      <a:endParaRPr lang="en-US" sz="1100" dirty="0"/>
                    </a:p>
                  </a:txBody>
                  <a:tcPr marL="121920" marR="121920" marT="34290" marB="34290"/>
                </a:tc>
                <a:tc>
                  <a:txBody>
                    <a:bodyPr/>
                    <a:lstStyle/>
                    <a:p>
                      <a:pPr algn="ctr"/>
                      <a:endParaRPr lang="en-US" sz="1100" dirty="0"/>
                    </a:p>
                  </a:txBody>
                  <a:tcPr marL="121920" marR="121920" marT="34290" marB="34290"/>
                </a:tc>
                <a:tc>
                  <a:txBody>
                    <a:bodyPr/>
                    <a:lstStyle/>
                    <a:p>
                      <a:pPr algn="ctr"/>
                      <a:endParaRPr lang="en-US" sz="1100" dirty="0"/>
                    </a:p>
                  </a:txBody>
                  <a:tcPr marL="121920" marR="121920" marT="34290" marB="34290"/>
                </a:tc>
              </a:tr>
              <a:tr h="340921">
                <a:tc>
                  <a:txBody>
                    <a:bodyPr/>
                    <a:lstStyle/>
                    <a:p>
                      <a:pPr algn="ctr"/>
                      <a:r>
                        <a:rPr lang="en-US" sz="1100" dirty="0" smtClean="0"/>
                        <a:t>1</a:t>
                      </a:r>
                      <a:endParaRPr lang="en-US" sz="1100" dirty="0"/>
                    </a:p>
                  </a:txBody>
                  <a:tcPr marL="121920" marR="121920" marT="34290" marB="34290"/>
                </a:tc>
                <a:tc>
                  <a:txBody>
                    <a:bodyPr/>
                    <a:lstStyle/>
                    <a:p>
                      <a:pPr algn="ctr"/>
                      <a:endParaRPr lang="en-US" sz="1100" dirty="0"/>
                    </a:p>
                  </a:txBody>
                  <a:tcPr marL="121920" marR="121920" marT="34290" marB="34290"/>
                </a:tc>
                <a:tc>
                  <a:txBody>
                    <a:bodyPr/>
                    <a:lstStyle/>
                    <a:p>
                      <a:pPr algn="ctr"/>
                      <a:endParaRPr lang="en-US" sz="1100" dirty="0"/>
                    </a:p>
                  </a:txBody>
                  <a:tcPr marL="121920" marR="121920" marT="34290" marB="34290"/>
                </a:tc>
              </a:tr>
              <a:tr h="340921">
                <a:tc>
                  <a:txBody>
                    <a:bodyPr/>
                    <a:lstStyle/>
                    <a:p>
                      <a:pPr algn="ctr"/>
                      <a:r>
                        <a:rPr lang="en-US" sz="1100" dirty="0" smtClean="0"/>
                        <a:t>1.5</a:t>
                      </a:r>
                      <a:endParaRPr lang="en-US" sz="1100" dirty="0"/>
                    </a:p>
                  </a:txBody>
                  <a:tcPr marL="121920" marR="121920" marT="34290" marB="34290"/>
                </a:tc>
                <a:tc>
                  <a:txBody>
                    <a:bodyPr/>
                    <a:lstStyle/>
                    <a:p>
                      <a:pPr algn="ctr"/>
                      <a:endParaRPr lang="en-US" sz="1100" dirty="0"/>
                    </a:p>
                  </a:txBody>
                  <a:tcPr marL="121920" marR="121920" marT="34290" marB="34290"/>
                </a:tc>
                <a:tc>
                  <a:txBody>
                    <a:bodyPr/>
                    <a:lstStyle/>
                    <a:p>
                      <a:pPr algn="ctr"/>
                      <a:endParaRPr lang="en-US" sz="1100" dirty="0"/>
                    </a:p>
                  </a:txBody>
                  <a:tcPr marL="121920" marR="121920" marT="34290" marB="34290"/>
                </a:tc>
              </a:tr>
              <a:tr h="340921">
                <a:tc>
                  <a:txBody>
                    <a:bodyPr/>
                    <a:lstStyle/>
                    <a:p>
                      <a:pPr algn="ctr"/>
                      <a:r>
                        <a:rPr lang="en-US" sz="1100" dirty="0" smtClean="0"/>
                        <a:t>2</a:t>
                      </a:r>
                      <a:endParaRPr lang="en-US" sz="1100" dirty="0"/>
                    </a:p>
                  </a:txBody>
                  <a:tcPr marL="121920" marR="121920" marT="34290" marB="34290"/>
                </a:tc>
                <a:tc>
                  <a:txBody>
                    <a:bodyPr/>
                    <a:lstStyle/>
                    <a:p>
                      <a:pPr algn="ctr"/>
                      <a:endParaRPr lang="en-US" sz="1100" dirty="0"/>
                    </a:p>
                  </a:txBody>
                  <a:tcPr marL="121920" marR="121920" marT="34290" marB="34290"/>
                </a:tc>
                <a:tc>
                  <a:txBody>
                    <a:bodyPr/>
                    <a:lstStyle/>
                    <a:p>
                      <a:pPr algn="ctr"/>
                      <a:endParaRPr lang="en-US" sz="1100" dirty="0"/>
                    </a:p>
                  </a:txBody>
                  <a:tcPr marL="121920" marR="121920" marT="34290" marB="34290"/>
                </a:tc>
              </a:tr>
            </a:tbl>
          </a:graphicData>
        </a:graphic>
      </p:graphicFrame>
      <p:sp>
        <p:nvSpPr>
          <p:cNvPr id="3" name="Slide Number Placeholder 2"/>
          <p:cNvSpPr>
            <a:spLocks noGrp="1"/>
          </p:cNvSpPr>
          <p:nvPr>
            <p:ph type="sldNum" sz="quarter" idx="4"/>
          </p:nvPr>
        </p:nvSpPr>
        <p:spPr/>
        <p:txBody>
          <a:bodyPr/>
          <a:lstStyle/>
          <a:p>
            <a:fld id="{5BE6E91C-2D6A-B04C-94FB-A9E324A509C5}" type="slidenum">
              <a:rPr lang="en-US" smtClean="0"/>
              <a:pPr/>
              <a:t>93</a:t>
            </a:fld>
            <a:endParaRPr lang="en-US" dirty="0"/>
          </a:p>
        </p:txBody>
      </p:sp>
      <p:pic>
        <p:nvPicPr>
          <p:cNvPr id="2780162" name="Picture 2" descr="http://www.acting-man.com/blog/media/2012/11/2_sequence.jpg"/>
          <p:cNvPicPr>
            <a:picLocks noChangeAspect="1" noChangeArrowheads="1"/>
          </p:cNvPicPr>
          <p:nvPr/>
        </p:nvPicPr>
        <p:blipFill>
          <a:blip r:embed="rId4"/>
          <a:srcRect/>
          <a:stretch>
            <a:fillRect/>
          </a:stretch>
        </p:blipFill>
        <p:spPr bwMode="auto">
          <a:xfrm>
            <a:off x="3164392" y="703496"/>
            <a:ext cx="2392569" cy="3644225"/>
          </a:xfrm>
          <a:prstGeom prst="rect">
            <a:avLst/>
          </a:prstGeom>
          <a:noFill/>
        </p:spPr>
      </p:pic>
      <p:pic>
        <p:nvPicPr>
          <p:cNvPr id="2780164" name="Picture 4" descr="http://www.redbull.pt/cs/RedBull/RBImages/000/000/499/932/photo610x343a/RBCliffDiving_Croacia3.jpg"/>
          <p:cNvPicPr>
            <a:picLocks noChangeAspect="1" noChangeArrowheads="1"/>
          </p:cNvPicPr>
          <p:nvPr/>
        </p:nvPicPr>
        <p:blipFill>
          <a:blip r:embed="rId5"/>
          <a:srcRect/>
          <a:stretch>
            <a:fillRect/>
          </a:stretch>
        </p:blipFill>
        <p:spPr bwMode="auto">
          <a:xfrm>
            <a:off x="155575" y="742472"/>
            <a:ext cx="2387600" cy="3609459"/>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BE6E91C-2D6A-B04C-94FB-A9E324A509C5}" type="slidenum">
              <a:rPr lang="en-US" smtClean="0"/>
              <a:pPr/>
              <a:t>94</a:t>
            </a:fld>
            <a:endParaRPr lang="en-US" dirty="0"/>
          </a:p>
        </p:txBody>
      </p:sp>
      <p:pic>
        <p:nvPicPr>
          <p:cNvPr id="14" name="Picture 13" descr="BulletTrajectories.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5842" y="761617"/>
            <a:ext cx="8503250" cy="2364104"/>
          </a:xfrm>
          <a:prstGeom prst="rect">
            <a:avLst/>
          </a:prstGeom>
        </p:spPr>
      </p:pic>
      <p:sp>
        <p:nvSpPr>
          <p:cNvPr id="21" name="TextBox 20"/>
          <p:cNvSpPr txBox="1"/>
          <p:nvPr/>
        </p:nvSpPr>
        <p:spPr>
          <a:xfrm>
            <a:off x="1" y="147402"/>
            <a:ext cx="1782476" cy="338554"/>
          </a:xfrm>
          <a:prstGeom prst="rect">
            <a:avLst/>
          </a:prstGeom>
          <a:noFill/>
        </p:spPr>
        <p:txBody>
          <a:bodyPr wrap="none" rtlCol="0">
            <a:spAutoFit/>
          </a:bodyPr>
          <a:lstStyle/>
          <a:p>
            <a:r>
              <a:rPr lang="en-US" sz="1600" dirty="0" smtClean="0"/>
              <a:t>Example 4.1 of text</a:t>
            </a:r>
          </a:p>
        </p:txBody>
      </p:sp>
      <p:pic>
        <p:nvPicPr>
          <p:cNvPr id="2778116" name="Picture 4" descr="http://upload.wikimedia.org/wikipedia/en/a/a8/TargetShooting3.gif"/>
          <p:cNvPicPr>
            <a:picLocks noChangeAspect="1" noChangeArrowheads="1"/>
          </p:cNvPicPr>
          <p:nvPr/>
        </p:nvPicPr>
        <p:blipFill>
          <a:blip r:embed="rId4"/>
          <a:srcRect/>
          <a:stretch>
            <a:fillRect/>
          </a:stretch>
        </p:blipFill>
        <p:spPr bwMode="auto">
          <a:xfrm>
            <a:off x="325842" y="3125721"/>
            <a:ext cx="8298887" cy="3732279"/>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399474"/>
            <a:ext cx="6758517" cy="2523768"/>
          </a:xfrm>
          <a:prstGeom prst="rect">
            <a:avLst/>
          </a:prstGeom>
          <a:noFill/>
        </p:spPr>
        <p:txBody>
          <a:bodyPr wrap="none" rtlCol="0">
            <a:spAutoFit/>
          </a:bodyPr>
          <a:lstStyle/>
          <a:p>
            <a:r>
              <a:rPr lang="en-US" sz="1600" dirty="0" smtClean="0"/>
              <a:t>Players get an intuitive feel for how hard to toss a ball upward for little floaters.</a:t>
            </a:r>
          </a:p>
          <a:p>
            <a:r>
              <a:rPr lang="en-US" sz="1600" dirty="0" smtClean="0"/>
              <a:t>How does this relate to a vertical toss when standing still?</a:t>
            </a:r>
          </a:p>
          <a:p>
            <a:endParaRPr lang="en-US" sz="1600" dirty="0"/>
          </a:p>
          <a:p>
            <a:r>
              <a:rPr lang="en-US" sz="1600" dirty="0" smtClean="0"/>
              <a:t>A </a:t>
            </a:r>
            <a:r>
              <a:rPr lang="en-US" sz="1600" dirty="0" smtClean="0"/>
              <a:t> </a:t>
            </a:r>
            <a:r>
              <a:rPr lang="en-US" sz="1600" dirty="0" smtClean="0"/>
              <a:t>player lobs a ball straight up (relative to </a:t>
            </a:r>
            <a:r>
              <a:rPr lang="en-US" sz="1600" dirty="0" smtClean="0"/>
              <a:t>herself</a:t>
            </a:r>
            <a:r>
              <a:rPr lang="en-US" sz="1600" dirty="0" smtClean="0"/>
              <a:t>) at 10 mph, from an</a:t>
            </a:r>
          </a:p>
          <a:p>
            <a:r>
              <a:rPr lang="en-US" sz="1600" dirty="0" smtClean="0"/>
              <a:t>initial height of 7 feet.  </a:t>
            </a:r>
            <a:r>
              <a:rPr lang="en-US" sz="1600" dirty="0" smtClean="0"/>
              <a:t>She </a:t>
            </a:r>
            <a:r>
              <a:rPr lang="en-US" sz="1600" dirty="0" smtClean="0"/>
              <a:t>is running towards the hoop at 5 mph.</a:t>
            </a:r>
          </a:p>
          <a:p>
            <a:endParaRPr lang="en-US" sz="1600" dirty="0" smtClean="0"/>
          </a:p>
          <a:p>
            <a:r>
              <a:rPr lang="en-US" sz="1600" dirty="0" smtClean="0"/>
              <a:t>If </a:t>
            </a:r>
            <a:r>
              <a:rPr lang="en-US" sz="1600" dirty="0" smtClean="0"/>
              <a:t>she </a:t>
            </a:r>
            <a:r>
              <a:rPr lang="en-US" sz="1600" dirty="0" smtClean="0"/>
              <a:t>releases the ball 8.2 feet from the hoop,</a:t>
            </a:r>
          </a:p>
          <a:p>
            <a:r>
              <a:rPr lang="en-US" sz="1600" dirty="0" smtClean="0"/>
              <a:t>will </a:t>
            </a:r>
            <a:r>
              <a:rPr lang="en-US" sz="1600" dirty="0" smtClean="0"/>
              <a:t>she </a:t>
            </a:r>
            <a:r>
              <a:rPr lang="en-US" sz="1600" dirty="0" smtClean="0"/>
              <a:t>make the shot?</a:t>
            </a:r>
            <a:endParaRPr lang="en-US" sz="1600" dirty="0"/>
          </a:p>
          <a:p>
            <a:endParaRPr lang="en-US" sz="1600" dirty="0" smtClean="0"/>
          </a:p>
          <a:p>
            <a:r>
              <a:rPr lang="en-US" sz="1400" dirty="0" smtClean="0"/>
              <a:t>(see also “Analysis of a vertical jump” in </a:t>
            </a:r>
            <a:r>
              <a:rPr lang="en-US" sz="1400" dirty="0" err="1" smtClean="0"/>
              <a:t>Ch</a:t>
            </a:r>
            <a:r>
              <a:rPr lang="en-US" sz="1400" dirty="0" smtClean="0"/>
              <a:t> 2) </a:t>
            </a:r>
          </a:p>
        </p:txBody>
      </p:sp>
      <p:sp>
        <p:nvSpPr>
          <p:cNvPr id="15" name="Title 14"/>
          <p:cNvSpPr>
            <a:spLocks noGrp="1"/>
          </p:cNvSpPr>
          <p:nvPr>
            <p:ph type="title"/>
          </p:nvPr>
        </p:nvSpPr>
        <p:spPr>
          <a:xfrm>
            <a:off x="670921" y="7345"/>
            <a:ext cx="8229600" cy="381917"/>
          </a:xfrm>
        </p:spPr>
        <p:txBody>
          <a:bodyPr/>
          <a:lstStyle/>
          <a:p>
            <a:r>
              <a:rPr lang="en-US" dirty="0" smtClean="0"/>
              <a:t>easy shot?</a:t>
            </a:r>
            <a:endParaRPr lang="en-US" dirty="0"/>
          </a:p>
        </p:txBody>
      </p:sp>
      <p:sp>
        <p:nvSpPr>
          <p:cNvPr id="2" name="Slide Number Placeholder 1"/>
          <p:cNvSpPr>
            <a:spLocks noGrp="1"/>
          </p:cNvSpPr>
          <p:nvPr>
            <p:ph type="sldNum" sz="quarter" idx="12"/>
          </p:nvPr>
        </p:nvSpPr>
        <p:spPr/>
        <p:txBody>
          <a:bodyPr/>
          <a:lstStyle/>
          <a:p>
            <a:fld id="{5BE6E91C-2D6A-B04C-94FB-A9E324A509C5}" type="slidenum">
              <a:rPr lang="en-US" smtClean="0"/>
              <a:pPr/>
              <a:t>95</a:t>
            </a:fld>
            <a:endParaRPr lang="en-US" dirty="0"/>
          </a:p>
        </p:txBody>
      </p:sp>
      <p:pic>
        <p:nvPicPr>
          <p:cNvPr id="2776066" name="Picture 2" descr="http://edtech2.boisestate.edu/travisthurston/images/basketball%20shoot%20layup.jpg"/>
          <p:cNvPicPr>
            <a:picLocks noChangeAspect="1" noChangeArrowheads="1"/>
          </p:cNvPicPr>
          <p:nvPr/>
        </p:nvPicPr>
        <p:blipFill>
          <a:blip r:embed="rId3"/>
          <a:srcRect/>
          <a:stretch>
            <a:fillRect/>
          </a:stretch>
        </p:blipFill>
        <p:spPr bwMode="auto">
          <a:xfrm>
            <a:off x="5596219" y="1977331"/>
            <a:ext cx="3006725" cy="4492625"/>
          </a:xfrm>
          <a:prstGeom prst="rect">
            <a:avLst/>
          </a:prstGeom>
          <a:noFill/>
        </p:spPr>
      </p:pic>
    </p:spTree>
    <p:extLst>
      <p:ext uri="{BB962C8B-B14F-4D97-AF65-F5344CB8AC3E}">
        <p14:creationId xmlns="" xmlns:p14="http://schemas.microsoft.com/office/powerpoint/2010/main" val="5129531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936"/>
            <a:ext cx="8229600" cy="381917"/>
          </a:xfrm>
        </p:spPr>
        <p:txBody>
          <a:bodyPr/>
          <a:lstStyle/>
          <a:p>
            <a:r>
              <a:rPr lang="en-US" dirty="0" smtClean="0"/>
              <a:t>Range</a:t>
            </a:r>
            <a:endParaRPr lang="en-US" dirty="0"/>
          </a:p>
        </p:txBody>
      </p:sp>
      <p:sp>
        <p:nvSpPr>
          <p:cNvPr id="6" name="TextBox 5"/>
          <p:cNvSpPr txBox="1"/>
          <p:nvPr/>
        </p:nvSpPr>
        <p:spPr>
          <a:xfrm>
            <a:off x="115965" y="2084699"/>
            <a:ext cx="5880427" cy="646331"/>
          </a:xfrm>
          <a:prstGeom prst="rect">
            <a:avLst/>
          </a:prstGeom>
          <a:noFill/>
        </p:spPr>
        <p:txBody>
          <a:bodyPr wrap="square" rtlCol="0">
            <a:spAutoFit/>
          </a:bodyPr>
          <a:lstStyle/>
          <a:p>
            <a:r>
              <a:rPr lang="en-US" dirty="0" smtClean="0"/>
              <a:t>Start with the </a:t>
            </a:r>
            <a:r>
              <a:rPr lang="en-US" b="1" dirty="0" smtClean="0"/>
              <a:t>vertical (y) component </a:t>
            </a:r>
            <a:r>
              <a:rPr lang="en-US" dirty="0"/>
              <a:t>R</a:t>
            </a:r>
            <a:r>
              <a:rPr lang="en-US" dirty="0" smtClean="0"/>
              <a:t>emember the “useful formula” from </a:t>
            </a:r>
            <a:r>
              <a:rPr lang="en-US" dirty="0" err="1" smtClean="0"/>
              <a:t>Ch</a:t>
            </a:r>
            <a:r>
              <a:rPr lang="en-US" dirty="0" smtClean="0"/>
              <a:t> 2</a:t>
            </a:r>
            <a:endParaRPr lang="en-US" dirty="0"/>
          </a:p>
        </p:txBody>
      </p:sp>
      <p:graphicFrame>
        <p:nvGraphicFramePr>
          <p:cNvPr id="7" name="Object 2"/>
          <p:cNvGraphicFramePr>
            <a:graphicFrameLocks noChangeAspect="1"/>
          </p:cNvGraphicFramePr>
          <p:nvPr>
            <p:extLst>
              <p:ext uri="{D42A27DB-BD31-4B8C-83A1-F6EECF244321}">
                <p14:modId xmlns="" xmlns:p14="http://schemas.microsoft.com/office/powerpoint/2010/main" val="889186915"/>
              </p:ext>
            </p:extLst>
          </p:nvPr>
        </p:nvGraphicFramePr>
        <p:xfrm>
          <a:off x="6022230" y="1852993"/>
          <a:ext cx="2848408" cy="921544"/>
        </p:xfrm>
        <a:graphic>
          <a:graphicData uri="http://schemas.openxmlformats.org/presentationml/2006/ole">
            <p:oleObj spid="_x0000_s2757652" name="Equation" r:id="rId4" imgW="1298160" imgH="456840" progId="">
              <p:embed/>
            </p:oleObj>
          </a:graphicData>
        </a:graphic>
      </p:graphicFrame>
      <p:sp>
        <p:nvSpPr>
          <p:cNvPr id="9" name="TextBox 8"/>
          <p:cNvSpPr txBox="1"/>
          <p:nvPr/>
        </p:nvSpPr>
        <p:spPr>
          <a:xfrm>
            <a:off x="3013934" y="4005643"/>
            <a:ext cx="7159927" cy="338554"/>
          </a:xfrm>
          <a:prstGeom prst="rect">
            <a:avLst/>
          </a:prstGeom>
          <a:noFill/>
          <a:ln>
            <a:noFill/>
          </a:ln>
        </p:spPr>
        <p:txBody>
          <a:bodyPr wrap="square" rtlCol="0">
            <a:spAutoFit/>
          </a:bodyPr>
          <a:lstStyle/>
          <a:p>
            <a:r>
              <a:rPr lang="en-US" sz="1600" b="1" dirty="0" smtClean="0">
                <a:solidFill>
                  <a:srgbClr val="660066"/>
                </a:solidFill>
              </a:rPr>
              <a:t>Any ball launched with v</a:t>
            </a:r>
            <a:r>
              <a:rPr lang="en-US" sz="1600" b="1" baseline="-25000" dirty="0" smtClean="0">
                <a:solidFill>
                  <a:srgbClr val="660066"/>
                </a:solidFill>
              </a:rPr>
              <a:t>0y</a:t>
            </a:r>
            <a:r>
              <a:rPr lang="en-US" sz="1600" b="1" dirty="0" smtClean="0">
                <a:solidFill>
                  <a:srgbClr val="660066"/>
                </a:solidFill>
              </a:rPr>
              <a:t>=80 ft/s will be in the air for 5 sec!</a:t>
            </a:r>
            <a:endParaRPr lang="en-US" sz="1600" b="1" dirty="0">
              <a:solidFill>
                <a:srgbClr val="660066"/>
              </a:solidFill>
            </a:endParaRPr>
          </a:p>
        </p:txBody>
      </p:sp>
      <p:sp>
        <p:nvSpPr>
          <p:cNvPr id="11" name="TextBox 10"/>
          <p:cNvSpPr txBox="1"/>
          <p:nvPr/>
        </p:nvSpPr>
        <p:spPr>
          <a:xfrm>
            <a:off x="61871" y="4596950"/>
            <a:ext cx="3729932" cy="1200329"/>
          </a:xfrm>
          <a:prstGeom prst="rect">
            <a:avLst/>
          </a:prstGeom>
          <a:noFill/>
        </p:spPr>
        <p:txBody>
          <a:bodyPr wrap="none" rtlCol="0">
            <a:spAutoFit/>
          </a:bodyPr>
          <a:lstStyle/>
          <a:p>
            <a:r>
              <a:rPr lang="en-US" dirty="0" smtClean="0"/>
              <a:t>Now the </a:t>
            </a:r>
            <a:r>
              <a:rPr lang="en-US" b="1" dirty="0" smtClean="0"/>
              <a:t>horizontal (</a:t>
            </a:r>
            <a:r>
              <a:rPr lang="en-US" b="1" dirty="0" err="1" smtClean="0"/>
              <a:t>x</a:t>
            </a:r>
            <a:r>
              <a:rPr lang="en-US" b="1" dirty="0" smtClean="0"/>
              <a:t>) component</a:t>
            </a:r>
            <a:r>
              <a:rPr lang="en-US" dirty="0" smtClean="0"/>
              <a:t>. </a:t>
            </a:r>
          </a:p>
          <a:p>
            <a:r>
              <a:rPr lang="en-US" dirty="0" smtClean="0"/>
              <a:t>This is even easier, since </a:t>
            </a:r>
            <a:r>
              <a:rPr lang="en-US" dirty="0" err="1" smtClean="0"/>
              <a:t>v</a:t>
            </a:r>
            <a:r>
              <a:rPr lang="en-US" baseline="-25000" dirty="0" err="1" smtClean="0"/>
              <a:t>x</a:t>
            </a:r>
            <a:r>
              <a:rPr lang="en-US" dirty="0" smtClean="0"/>
              <a:t> is constant</a:t>
            </a:r>
          </a:p>
          <a:p>
            <a:endParaRPr lang="en-US" dirty="0"/>
          </a:p>
          <a:p>
            <a:r>
              <a:rPr lang="en-US" dirty="0" err="1" smtClean="0"/>
              <a:t>Δx</a:t>
            </a:r>
            <a:r>
              <a:rPr lang="en-US" dirty="0" smtClean="0"/>
              <a:t> = </a:t>
            </a:r>
            <a:r>
              <a:rPr lang="en-US" dirty="0" err="1" smtClean="0"/>
              <a:t>v</a:t>
            </a:r>
            <a:r>
              <a:rPr lang="en-US" baseline="-25000" dirty="0" err="1" smtClean="0"/>
              <a:t>x</a:t>
            </a:r>
            <a:r>
              <a:rPr lang="en-US" dirty="0" smtClean="0"/>
              <a:t> </a:t>
            </a:r>
            <a:r>
              <a:rPr lang="en-US" dirty="0" err="1" smtClean="0"/>
              <a:t>Δt</a:t>
            </a:r>
            <a:r>
              <a:rPr lang="en-US" dirty="0" smtClean="0"/>
              <a:t>  , or in this case...</a:t>
            </a:r>
            <a:endParaRPr lang="en-US" dirty="0"/>
          </a:p>
        </p:txBody>
      </p:sp>
      <p:sp>
        <p:nvSpPr>
          <p:cNvPr id="3" name="TextBox 2"/>
          <p:cNvSpPr txBox="1"/>
          <p:nvPr/>
        </p:nvSpPr>
        <p:spPr>
          <a:xfrm>
            <a:off x="463987" y="410139"/>
            <a:ext cx="8153677" cy="1815882"/>
          </a:xfrm>
          <a:prstGeom prst="rect">
            <a:avLst/>
          </a:prstGeom>
          <a:noFill/>
        </p:spPr>
        <p:txBody>
          <a:bodyPr wrap="square" rtlCol="0">
            <a:spAutoFit/>
          </a:bodyPr>
          <a:lstStyle/>
          <a:p>
            <a:r>
              <a:rPr lang="en-US" sz="1600" dirty="0" smtClean="0"/>
              <a:t>From the </a:t>
            </a:r>
            <a:r>
              <a:rPr lang="en-US" sz="1600" dirty="0" err="1" smtClean="0"/>
              <a:t>shotput</a:t>
            </a:r>
            <a:r>
              <a:rPr lang="en-US" sz="1600" dirty="0" smtClean="0"/>
              <a:t> to golf to football punts, one is often interested in the </a:t>
            </a:r>
            <a:r>
              <a:rPr lang="en-US" sz="1600" i="1" dirty="0" smtClean="0"/>
              <a:t>range</a:t>
            </a:r>
            <a:r>
              <a:rPr lang="en-US" sz="1600" dirty="0" smtClean="0"/>
              <a:t> of a projectile– i.e. the distance it will travel before it hits ground</a:t>
            </a:r>
          </a:p>
          <a:p>
            <a:endParaRPr lang="en-US" sz="1600" dirty="0"/>
          </a:p>
          <a:p>
            <a:r>
              <a:rPr lang="en-US" sz="1600" dirty="0" smtClean="0"/>
              <a:t>For the moment, we’ll discuss the case where the initial and final heights of the ball are the same.</a:t>
            </a:r>
          </a:p>
          <a:p>
            <a:endParaRPr lang="en-US" sz="1600" dirty="0" smtClean="0"/>
          </a:p>
          <a:p>
            <a:r>
              <a:rPr lang="en-US" sz="1600" dirty="0" smtClean="0"/>
              <a:t>If we know the initial velocity components, we can find its range...</a:t>
            </a:r>
            <a:endParaRPr lang="en-US" sz="1600" dirty="0"/>
          </a:p>
        </p:txBody>
      </p:sp>
      <p:sp>
        <p:nvSpPr>
          <p:cNvPr id="4" name="TextBox 3"/>
          <p:cNvSpPr txBox="1"/>
          <p:nvPr/>
        </p:nvSpPr>
        <p:spPr>
          <a:xfrm>
            <a:off x="151493" y="2774537"/>
            <a:ext cx="6442405" cy="1569660"/>
          </a:xfrm>
          <a:prstGeom prst="rect">
            <a:avLst/>
          </a:prstGeom>
          <a:noFill/>
          <a:ln>
            <a:solidFill>
              <a:schemeClr val="accent1"/>
            </a:solidFill>
          </a:ln>
        </p:spPr>
        <p:txBody>
          <a:bodyPr wrap="none" rtlCol="0">
            <a:spAutoFit/>
          </a:bodyPr>
          <a:lstStyle/>
          <a:p>
            <a:r>
              <a:rPr lang="en-US" sz="1600" dirty="0" smtClean="0"/>
              <a:t>If v</a:t>
            </a:r>
            <a:r>
              <a:rPr lang="en-US" sz="1600" baseline="-25000" dirty="0" smtClean="0"/>
              <a:t>0,y</a:t>
            </a:r>
            <a:r>
              <a:rPr lang="en-US" sz="1600" dirty="0" smtClean="0"/>
              <a:t> = 80 </a:t>
            </a:r>
            <a:r>
              <a:rPr lang="en-US" sz="1600" dirty="0" err="1" smtClean="0"/>
              <a:t>ft</a:t>
            </a:r>
            <a:r>
              <a:rPr lang="en-US" sz="1600" dirty="0" smtClean="0"/>
              <a:t>/sec and v</a:t>
            </a:r>
            <a:r>
              <a:rPr lang="en-US" sz="1600" baseline="-25000" dirty="0" smtClean="0"/>
              <a:t>0,x</a:t>
            </a:r>
            <a:r>
              <a:rPr lang="en-US" sz="1600" dirty="0" smtClean="0"/>
              <a:t> = 0, (i.e. straight up) how long is the ball in the air?</a:t>
            </a:r>
          </a:p>
          <a:p>
            <a:endParaRPr lang="en-US" sz="1600" dirty="0"/>
          </a:p>
          <a:p>
            <a:endParaRPr lang="en-US" sz="1600" dirty="0" smtClean="0"/>
          </a:p>
          <a:p>
            <a:endParaRPr lang="en-US" sz="1600" dirty="0"/>
          </a:p>
          <a:p>
            <a:endParaRPr lang="en-US" sz="1600" dirty="0" smtClean="0"/>
          </a:p>
          <a:p>
            <a:r>
              <a:rPr lang="en-US" sz="1600" dirty="0" smtClean="0"/>
              <a:t>Now, what </a:t>
            </a:r>
            <a:r>
              <a:rPr lang="en-US" sz="1600" dirty="0"/>
              <a:t>if v</a:t>
            </a:r>
            <a:r>
              <a:rPr lang="en-US" sz="1600" baseline="-25000" dirty="0"/>
              <a:t>0,x</a:t>
            </a:r>
            <a:r>
              <a:rPr lang="en-US" sz="1600" dirty="0"/>
              <a:t> = </a:t>
            </a:r>
            <a:r>
              <a:rPr lang="en-US" sz="1600" dirty="0" smtClean="0"/>
              <a:t>10 </a:t>
            </a:r>
            <a:r>
              <a:rPr lang="en-US" sz="1600" dirty="0" err="1" smtClean="0"/>
              <a:t>ft</a:t>
            </a:r>
            <a:r>
              <a:rPr lang="en-US" sz="1600" dirty="0" smtClean="0"/>
              <a:t>/sec?</a:t>
            </a:r>
          </a:p>
        </p:txBody>
      </p:sp>
      <p:cxnSp>
        <p:nvCxnSpPr>
          <p:cNvPr id="15" name="Straight Connector 14"/>
          <p:cNvCxnSpPr/>
          <p:nvPr/>
        </p:nvCxnSpPr>
        <p:spPr>
          <a:xfrm>
            <a:off x="151494" y="1771486"/>
            <a:ext cx="860562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51494" y="4440176"/>
            <a:ext cx="8605620" cy="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17" name="Object 16"/>
          <p:cNvGraphicFramePr>
            <a:graphicFrameLocks noChangeAspect="1"/>
          </p:cNvGraphicFramePr>
          <p:nvPr>
            <p:extLst>
              <p:ext uri="{D42A27DB-BD31-4B8C-83A1-F6EECF244321}">
                <p14:modId xmlns="" xmlns:p14="http://schemas.microsoft.com/office/powerpoint/2010/main" val="2569081848"/>
              </p:ext>
            </p:extLst>
          </p:nvPr>
        </p:nvGraphicFramePr>
        <p:xfrm>
          <a:off x="3013934" y="5797279"/>
          <a:ext cx="5743180" cy="851422"/>
        </p:xfrm>
        <a:graphic>
          <a:graphicData uri="http://schemas.openxmlformats.org/presentationml/2006/ole">
            <p:oleObj spid="_x0000_s2757653" name="Equation" r:id="rId5" imgW="2504880" imgH="456840" progId="">
              <p:embed/>
            </p:oleObj>
          </a:graphicData>
        </a:graphic>
      </p:graphicFrame>
      <p:sp>
        <p:nvSpPr>
          <p:cNvPr id="5" name="Slide Number Placeholder 4"/>
          <p:cNvSpPr>
            <a:spLocks noGrp="1"/>
          </p:cNvSpPr>
          <p:nvPr>
            <p:ph type="sldNum" sz="quarter" idx="12"/>
          </p:nvPr>
        </p:nvSpPr>
        <p:spPr/>
        <p:txBody>
          <a:bodyPr/>
          <a:lstStyle/>
          <a:p>
            <a:fld id="{5BE6E91C-2D6A-B04C-94FB-A9E324A509C5}" type="slidenum">
              <a:rPr lang="en-US" smtClean="0"/>
              <a:pPr/>
              <a:t>96</a:t>
            </a:fld>
            <a:endParaRPr lang="en-US" dirty="0"/>
          </a:p>
        </p:txBody>
      </p:sp>
    </p:spTree>
    <p:extLst>
      <p:ext uri="{BB962C8B-B14F-4D97-AF65-F5344CB8AC3E}">
        <p14:creationId xmlns="" xmlns:p14="http://schemas.microsoft.com/office/powerpoint/2010/main" val="30880971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Range of a projectile</a:t>
            </a:r>
            <a:endParaRPr lang="en-US" dirty="0"/>
          </a:p>
        </p:txBody>
      </p:sp>
      <p:graphicFrame>
        <p:nvGraphicFramePr>
          <p:cNvPr id="6" name="Object 5"/>
          <p:cNvGraphicFramePr>
            <a:graphicFrameLocks noChangeAspect="1"/>
          </p:cNvGraphicFramePr>
          <p:nvPr/>
        </p:nvGraphicFramePr>
        <p:xfrm>
          <a:off x="3714750" y="683419"/>
          <a:ext cx="4779460" cy="750351"/>
        </p:xfrm>
        <a:graphic>
          <a:graphicData uri="http://schemas.openxmlformats.org/presentationml/2006/ole">
            <p:oleObj spid="_x0000_s218669" name="Equation" r:id="rId4" imgW="2386080" imgH="456840" progId="">
              <p:embed/>
            </p:oleObj>
          </a:graphicData>
        </a:graphic>
      </p:graphicFrame>
      <p:pic>
        <p:nvPicPr>
          <p:cNvPr id="10" name="Picture 9" descr="RangePlots1.png"/>
          <p:cNvPicPr>
            <a:picLocks noChangeAspect="1"/>
          </p:cNvPicPr>
          <p:nvPr/>
        </p:nvPicPr>
        <p:blipFill>
          <a:blip r:embed="rId5"/>
          <a:stretch>
            <a:fillRect/>
          </a:stretch>
        </p:blipFill>
        <p:spPr>
          <a:xfrm>
            <a:off x="718781" y="1433770"/>
            <a:ext cx="4238808" cy="2841721"/>
          </a:xfrm>
          <a:prstGeom prst="rect">
            <a:avLst/>
          </a:prstGeom>
        </p:spPr>
      </p:pic>
      <p:pic>
        <p:nvPicPr>
          <p:cNvPr id="11" name="Picture 10" descr="RangePlots2.png"/>
          <p:cNvPicPr>
            <a:picLocks noChangeAspect="1"/>
          </p:cNvPicPr>
          <p:nvPr/>
        </p:nvPicPr>
        <p:blipFill>
          <a:blip r:embed="rId6"/>
          <a:stretch>
            <a:fillRect/>
          </a:stretch>
        </p:blipFill>
        <p:spPr>
          <a:xfrm>
            <a:off x="893398" y="4301737"/>
            <a:ext cx="4147376" cy="1620183"/>
          </a:xfrm>
          <a:prstGeom prst="rect">
            <a:avLst/>
          </a:prstGeom>
        </p:spPr>
      </p:pic>
      <p:sp>
        <p:nvSpPr>
          <p:cNvPr id="3" name="Slide Number Placeholder 2"/>
          <p:cNvSpPr>
            <a:spLocks noGrp="1"/>
          </p:cNvSpPr>
          <p:nvPr>
            <p:ph type="sldNum" sz="quarter" idx="12"/>
          </p:nvPr>
        </p:nvSpPr>
        <p:spPr/>
        <p:txBody>
          <a:bodyPr/>
          <a:lstStyle/>
          <a:p>
            <a:fld id="{5BE6E91C-2D6A-B04C-94FB-A9E324A509C5}" type="slidenum">
              <a:rPr lang="en-US" smtClean="0"/>
              <a:pPr/>
              <a:t>97</a:t>
            </a:fld>
            <a:endParaRPr lang="en-US" dirty="0"/>
          </a:p>
        </p:txBody>
      </p:sp>
      <p:pic>
        <p:nvPicPr>
          <p:cNvPr id="218671" name="Picture 559" descr="http://2.bp.blogspot.com/-oLtZ4eCVFac/TgcZzzOyQ7I/AAAAAAAAAFI/zHoKNoT_fhQ/s1600/graph.jpg"/>
          <p:cNvPicPr>
            <a:picLocks noChangeAspect="1" noChangeArrowheads="1"/>
          </p:cNvPicPr>
          <p:nvPr/>
        </p:nvPicPr>
        <p:blipFill>
          <a:blip r:embed="rId7"/>
          <a:srcRect/>
          <a:stretch>
            <a:fillRect/>
          </a:stretch>
        </p:blipFill>
        <p:spPr bwMode="auto">
          <a:xfrm>
            <a:off x="5344924" y="4572000"/>
            <a:ext cx="3799076" cy="2286000"/>
          </a:xfrm>
          <a:prstGeom prst="rect">
            <a:avLst/>
          </a:prstGeom>
          <a:noFill/>
        </p:spPr>
      </p:pic>
      <p:pic>
        <p:nvPicPr>
          <p:cNvPr id="218673" name="Picture 561" descr="http://dev.physicslab.org/img/4a4f36a7-b7a7-4acb-a074-c4be2027f10f.gif"/>
          <p:cNvPicPr>
            <a:picLocks noChangeAspect="1" noChangeArrowheads="1"/>
          </p:cNvPicPr>
          <p:nvPr/>
        </p:nvPicPr>
        <p:blipFill>
          <a:blip r:embed="rId8"/>
          <a:srcRect/>
          <a:stretch>
            <a:fillRect/>
          </a:stretch>
        </p:blipFill>
        <p:spPr bwMode="auto">
          <a:xfrm>
            <a:off x="4957589" y="1433770"/>
            <a:ext cx="3498287" cy="1765735"/>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564"/>
            <a:ext cx="8229600" cy="381917"/>
          </a:xfrm>
        </p:spPr>
        <p:txBody>
          <a:bodyPr/>
          <a:lstStyle/>
          <a:p>
            <a:r>
              <a:rPr lang="en-US" dirty="0" smtClean="0"/>
              <a:t>A Good Punt</a:t>
            </a:r>
            <a:endParaRPr lang="en-US" dirty="0"/>
          </a:p>
        </p:txBody>
      </p:sp>
      <p:sp>
        <p:nvSpPr>
          <p:cNvPr id="3" name="TextBox 2"/>
          <p:cNvSpPr txBox="1"/>
          <p:nvPr/>
        </p:nvSpPr>
        <p:spPr>
          <a:xfrm>
            <a:off x="363115" y="358573"/>
            <a:ext cx="2526141" cy="1077218"/>
          </a:xfrm>
          <a:prstGeom prst="rect">
            <a:avLst/>
          </a:prstGeom>
          <a:noFill/>
        </p:spPr>
        <p:txBody>
          <a:bodyPr wrap="none" rtlCol="0">
            <a:spAutoFit/>
          </a:bodyPr>
          <a:lstStyle/>
          <a:p>
            <a:r>
              <a:rPr lang="en-US" sz="1600" dirty="0" smtClean="0"/>
              <a:t>What makes a “good punt?”</a:t>
            </a:r>
          </a:p>
          <a:p>
            <a:pPr marL="285750" indent="-285750">
              <a:buFontTx/>
              <a:buChar char="•"/>
            </a:pPr>
            <a:r>
              <a:rPr lang="en-US" sz="1600" dirty="0" smtClean="0"/>
              <a:t>huge </a:t>
            </a:r>
            <a:r>
              <a:rPr lang="en-US" sz="1600" dirty="0" err="1" smtClean="0"/>
              <a:t>hangtime</a:t>
            </a:r>
            <a:r>
              <a:rPr lang="en-US" sz="1600" dirty="0" smtClean="0"/>
              <a:t>?</a:t>
            </a:r>
          </a:p>
          <a:p>
            <a:pPr marL="285750" indent="-285750">
              <a:buFontTx/>
              <a:buChar char="•"/>
            </a:pPr>
            <a:r>
              <a:rPr lang="en-US" sz="1600" dirty="0" smtClean="0"/>
              <a:t>maximum range?</a:t>
            </a:r>
            <a:endParaRPr lang="en-US" sz="1600" dirty="0"/>
          </a:p>
          <a:p>
            <a:pPr marL="285750" indent="-285750">
              <a:buFontTx/>
              <a:buChar char="•"/>
            </a:pPr>
            <a:r>
              <a:rPr lang="en-US" sz="1600" dirty="0" smtClean="0"/>
              <a:t>anything else?</a:t>
            </a:r>
          </a:p>
        </p:txBody>
      </p:sp>
      <p:sp>
        <p:nvSpPr>
          <p:cNvPr id="4" name="TextBox 3"/>
          <p:cNvSpPr txBox="1"/>
          <p:nvPr/>
        </p:nvSpPr>
        <p:spPr>
          <a:xfrm>
            <a:off x="1" y="1445945"/>
            <a:ext cx="9127560" cy="1815882"/>
          </a:xfrm>
          <a:prstGeom prst="rect">
            <a:avLst/>
          </a:prstGeom>
          <a:noFill/>
        </p:spPr>
        <p:txBody>
          <a:bodyPr wrap="square" rtlCol="0">
            <a:spAutoFit/>
          </a:bodyPr>
          <a:lstStyle/>
          <a:p>
            <a:r>
              <a:rPr lang="en-US" sz="1400" dirty="0" smtClean="0"/>
              <a:t>A good kicker can launch the ball at about 81 </a:t>
            </a:r>
            <a:r>
              <a:rPr lang="en-US" sz="1400" dirty="0" err="1" smtClean="0"/>
              <a:t>ft</a:t>
            </a:r>
            <a:r>
              <a:rPr lang="en-US" sz="1400" dirty="0" smtClean="0"/>
              <a:t>/sec.  Considering the trajectories from the previous page, </a:t>
            </a:r>
            <a:r>
              <a:rPr lang="en-US" sz="1400" b="1" dirty="0" smtClean="0"/>
              <a:t>what is a good launch angle</a:t>
            </a:r>
            <a:r>
              <a:rPr lang="en-US" sz="1400" dirty="0" smtClean="0"/>
              <a:t>?</a:t>
            </a:r>
          </a:p>
          <a:p>
            <a:pPr marL="285750" indent="-285750">
              <a:buFontTx/>
              <a:buChar char="•"/>
            </a:pPr>
            <a:r>
              <a:rPr lang="en-US" sz="1200" dirty="0" smtClean="0"/>
              <a:t>angle too large: lots of hang time, but little range– receiver calls fair catch, with good yardage</a:t>
            </a:r>
            <a:br>
              <a:rPr lang="en-US" sz="1200" dirty="0" smtClean="0"/>
            </a:br>
            <a:r>
              <a:rPr lang="en-US" sz="1200" dirty="0" smtClean="0"/>
              <a:t>max </a:t>
            </a:r>
            <a:r>
              <a:rPr lang="en-US" sz="1200" dirty="0" err="1" smtClean="0"/>
              <a:t>hangtime</a:t>
            </a:r>
            <a:r>
              <a:rPr lang="en-US" sz="1200" dirty="0" smtClean="0"/>
              <a:t>: </a:t>
            </a:r>
          </a:p>
          <a:p>
            <a:pPr marL="285750" indent="-285750">
              <a:buFontTx/>
              <a:buChar char="•"/>
            </a:pPr>
            <a:endParaRPr lang="en-US" sz="1200" dirty="0" smtClean="0"/>
          </a:p>
          <a:p>
            <a:pPr marL="285750" indent="-285750">
              <a:buFontTx/>
              <a:buChar char="•"/>
            </a:pPr>
            <a:r>
              <a:rPr lang="en-US" sz="1200" dirty="0" smtClean="0"/>
              <a:t>angle small (but not too small): good range, but receiving team has good opportunity to set up a return</a:t>
            </a:r>
            <a:br>
              <a:rPr lang="en-US" sz="1200" dirty="0" smtClean="0"/>
            </a:br>
            <a:r>
              <a:rPr lang="en-US" sz="1200" dirty="0" smtClean="0"/>
              <a:t>max range:</a:t>
            </a:r>
          </a:p>
          <a:p>
            <a:pPr marL="285750" indent="-285750">
              <a:buFontTx/>
              <a:buChar char="•"/>
            </a:pPr>
            <a:endParaRPr lang="en-US" sz="1200" dirty="0"/>
          </a:p>
          <a:p>
            <a:pPr marL="285750" indent="-285750">
              <a:buFontTx/>
              <a:buChar char="•"/>
            </a:pPr>
            <a:r>
              <a:rPr lang="en-US" sz="1200" dirty="0" smtClean="0"/>
              <a:t>one reasonable strategy: have the punting team’s players reach the receiver just at the moment that the ball does.</a:t>
            </a:r>
            <a:endParaRPr lang="en-US" sz="1200" dirty="0"/>
          </a:p>
        </p:txBody>
      </p:sp>
      <p:cxnSp>
        <p:nvCxnSpPr>
          <p:cNvPr id="6" name="Straight Connector 5"/>
          <p:cNvCxnSpPr/>
          <p:nvPr/>
        </p:nvCxnSpPr>
        <p:spPr>
          <a:xfrm>
            <a:off x="470431" y="1411166"/>
            <a:ext cx="8216369"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51698" y="3295439"/>
            <a:ext cx="8892303" cy="523220"/>
          </a:xfrm>
          <a:prstGeom prst="rect">
            <a:avLst/>
          </a:prstGeom>
          <a:noFill/>
        </p:spPr>
        <p:txBody>
          <a:bodyPr wrap="square" rtlCol="0">
            <a:spAutoFit/>
          </a:bodyPr>
          <a:lstStyle/>
          <a:p>
            <a:r>
              <a:rPr lang="en-US" sz="1400" dirty="0" smtClean="0"/>
              <a:t>A fit player averages about </a:t>
            </a:r>
            <a:r>
              <a:rPr lang="en-US" sz="1400" dirty="0"/>
              <a:t>9</a:t>
            </a:r>
            <a:r>
              <a:rPr lang="en-US" sz="1400" dirty="0" smtClean="0"/>
              <a:t> yards/sec at full run down the field.</a:t>
            </a:r>
            <a:endParaRPr lang="en-US" sz="1400" dirty="0"/>
          </a:p>
          <a:p>
            <a:r>
              <a:rPr lang="en-US" sz="1400" dirty="0" smtClean="0"/>
              <a:t>What is the </a:t>
            </a:r>
            <a:r>
              <a:rPr lang="en-US" sz="1400" u="sng" dirty="0" smtClean="0"/>
              <a:t>launch angle</a:t>
            </a:r>
            <a:r>
              <a:rPr lang="en-US" sz="1400" dirty="0" smtClean="0"/>
              <a:t>, if the ball moves down the field at the same speed?  </a:t>
            </a:r>
          </a:p>
        </p:txBody>
      </p:sp>
      <p:sp>
        <p:nvSpPr>
          <p:cNvPr id="8" name="TextBox 7"/>
          <p:cNvSpPr txBox="1"/>
          <p:nvPr/>
        </p:nvSpPr>
        <p:spPr>
          <a:xfrm>
            <a:off x="0" y="4635517"/>
            <a:ext cx="3716980" cy="1815882"/>
          </a:xfrm>
          <a:prstGeom prst="rect">
            <a:avLst/>
          </a:prstGeom>
          <a:noFill/>
        </p:spPr>
        <p:txBody>
          <a:bodyPr wrap="none" rtlCol="0">
            <a:spAutoFit/>
          </a:bodyPr>
          <a:lstStyle/>
          <a:p>
            <a:r>
              <a:rPr lang="en-US" sz="1400" dirty="0" smtClean="0"/>
              <a:t>What is the </a:t>
            </a:r>
            <a:r>
              <a:rPr lang="en-US" sz="1400" u="sng" dirty="0" smtClean="0"/>
              <a:t>hang-time</a:t>
            </a:r>
            <a:r>
              <a:rPr lang="en-US" sz="1400" dirty="0" smtClean="0"/>
              <a:t>?</a:t>
            </a:r>
          </a:p>
          <a:p>
            <a:endParaRPr lang="en-US" sz="1400" dirty="0"/>
          </a:p>
          <a:p>
            <a:endParaRPr lang="en-US" sz="1400" dirty="0" smtClean="0"/>
          </a:p>
          <a:p>
            <a:endParaRPr lang="en-US" sz="1400" dirty="0" smtClean="0"/>
          </a:p>
          <a:p>
            <a:endParaRPr lang="en-US" sz="1400" dirty="0"/>
          </a:p>
          <a:p>
            <a:endParaRPr lang="en-US" sz="1400" dirty="0" smtClean="0"/>
          </a:p>
          <a:p>
            <a:endParaRPr lang="en-US" sz="1400" dirty="0"/>
          </a:p>
          <a:p>
            <a:r>
              <a:rPr lang="en-US" sz="1400" u="sng" dirty="0" smtClean="0"/>
              <a:t>How far </a:t>
            </a:r>
            <a:r>
              <a:rPr lang="en-US" sz="1400" dirty="0" smtClean="0"/>
              <a:t>down the field will the ball come down?</a:t>
            </a:r>
          </a:p>
        </p:txBody>
      </p:sp>
      <p:sp>
        <p:nvSpPr>
          <p:cNvPr id="5" name="TextBox 4"/>
          <p:cNvSpPr txBox="1"/>
          <p:nvPr/>
        </p:nvSpPr>
        <p:spPr>
          <a:xfrm>
            <a:off x="42864" y="6489781"/>
            <a:ext cx="1615250" cy="307777"/>
          </a:xfrm>
          <a:prstGeom prst="rect">
            <a:avLst/>
          </a:prstGeom>
          <a:noFill/>
          <a:ln>
            <a:solidFill>
              <a:srgbClr val="000000"/>
            </a:solidFill>
          </a:ln>
        </p:spPr>
        <p:txBody>
          <a:bodyPr wrap="none" rtlCol="0">
            <a:spAutoFit/>
          </a:bodyPr>
          <a:lstStyle/>
          <a:p>
            <a:r>
              <a:rPr lang="en-US" sz="1400" dirty="0" smtClean="0"/>
              <a:t>see textbook fig 4.3</a:t>
            </a:r>
          </a:p>
        </p:txBody>
      </p:sp>
      <p:sp>
        <p:nvSpPr>
          <p:cNvPr id="9" name="Slide Number Placeholder 8"/>
          <p:cNvSpPr>
            <a:spLocks noGrp="1"/>
          </p:cNvSpPr>
          <p:nvPr>
            <p:ph type="sldNum" sz="quarter" idx="12"/>
          </p:nvPr>
        </p:nvSpPr>
        <p:spPr/>
        <p:txBody>
          <a:bodyPr/>
          <a:lstStyle/>
          <a:p>
            <a:fld id="{5BE6E91C-2D6A-B04C-94FB-A9E324A509C5}" type="slidenum">
              <a:rPr lang="en-US" smtClean="0"/>
              <a:pPr/>
              <a:t>98</a:t>
            </a:fld>
            <a:endParaRPr lang="en-US" dirty="0"/>
          </a:p>
        </p:txBody>
      </p:sp>
    </p:spTree>
    <p:extLst>
      <p:ext uri="{BB962C8B-B14F-4D97-AF65-F5344CB8AC3E}">
        <p14:creationId xmlns="" xmlns:p14="http://schemas.microsoft.com/office/powerpoint/2010/main" val="13872290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3476" name="Picture 4"/>
          <p:cNvPicPr>
            <a:picLocks noChangeAspect="1" noChangeArrowheads="1"/>
          </p:cNvPicPr>
          <p:nvPr/>
        </p:nvPicPr>
        <p:blipFill>
          <a:blip r:embed="rId3"/>
          <a:srcRect l="18404" t="12055" r="10850" b="18379"/>
          <a:stretch>
            <a:fillRect/>
          </a:stretch>
        </p:blipFill>
        <p:spPr bwMode="auto">
          <a:xfrm>
            <a:off x="2792746" y="1963883"/>
            <a:ext cx="3271165" cy="2368323"/>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Marquette King</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99</a:t>
            </a:fld>
            <a:endParaRPr lang="en-US" dirty="0"/>
          </a:p>
        </p:txBody>
      </p:sp>
      <p:pic>
        <p:nvPicPr>
          <p:cNvPr id="2793474" name="Picture 2"/>
          <p:cNvPicPr>
            <a:picLocks noChangeAspect="1" noChangeArrowheads="1"/>
          </p:cNvPicPr>
          <p:nvPr/>
        </p:nvPicPr>
        <p:blipFill>
          <a:blip r:embed="rId4"/>
          <a:srcRect l="22617" t="25914" r="47117" b="30721"/>
          <a:stretch>
            <a:fillRect/>
          </a:stretch>
        </p:blipFill>
        <p:spPr bwMode="auto">
          <a:xfrm>
            <a:off x="0" y="383941"/>
            <a:ext cx="2647597" cy="2793055"/>
          </a:xfrm>
          <a:prstGeom prst="rect">
            <a:avLst/>
          </a:prstGeom>
          <a:noFill/>
          <a:ln w="9525">
            <a:noFill/>
            <a:miter lim="800000"/>
            <a:headEnd/>
            <a:tailEnd/>
          </a:ln>
        </p:spPr>
      </p:pic>
      <p:sp>
        <p:nvSpPr>
          <p:cNvPr id="5" name="TextBox 4"/>
          <p:cNvSpPr txBox="1"/>
          <p:nvPr/>
        </p:nvSpPr>
        <p:spPr>
          <a:xfrm>
            <a:off x="3041846" y="779319"/>
            <a:ext cx="2361544" cy="830997"/>
          </a:xfrm>
          <a:prstGeom prst="rect">
            <a:avLst/>
          </a:prstGeom>
          <a:noFill/>
        </p:spPr>
        <p:txBody>
          <a:bodyPr wrap="none" rtlCol="0">
            <a:spAutoFit/>
          </a:bodyPr>
          <a:lstStyle/>
          <a:p>
            <a:r>
              <a:rPr lang="en-US" sz="1600" dirty="0" smtClean="0"/>
              <a:t>Launch:</a:t>
            </a:r>
          </a:p>
          <a:p>
            <a:r>
              <a:rPr lang="en-US" sz="1600" dirty="0" smtClean="0"/>
              <a:t>	25 Yard Line</a:t>
            </a:r>
          </a:p>
          <a:p>
            <a:r>
              <a:rPr lang="en-US" sz="1600" dirty="0" smtClean="0"/>
              <a:t>	time stamp:  0:58.32</a:t>
            </a:r>
          </a:p>
        </p:txBody>
      </p:sp>
      <p:pic>
        <p:nvPicPr>
          <p:cNvPr id="2793475" name="Picture 3"/>
          <p:cNvPicPr>
            <a:picLocks noChangeAspect="1" noChangeArrowheads="1"/>
          </p:cNvPicPr>
          <p:nvPr/>
        </p:nvPicPr>
        <p:blipFill>
          <a:blip r:embed="rId5"/>
          <a:srcRect l="39024" t="26059" r="32705" b="38255"/>
          <a:stretch>
            <a:fillRect/>
          </a:stretch>
        </p:blipFill>
        <p:spPr bwMode="auto">
          <a:xfrm>
            <a:off x="6063911" y="4161559"/>
            <a:ext cx="2826376" cy="2626818"/>
          </a:xfrm>
          <a:prstGeom prst="rect">
            <a:avLst/>
          </a:prstGeom>
          <a:noFill/>
          <a:ln w="9525">
            <a:noFill/>
            <a:miter lim="800000"/>
            <a:headEnd/>
            <a:tailEnd/>
          </a:ln>
        </p:spPr>
      </p:pic>
      <p:sp>
        <p:nvSpPr>
          <p:cNvPr id="7" name="TextBox 6"/>
          <p:cNvSpPr txBox="1"/>
          <p:nvPr/>
        </p:nvSpPr>
        <p:spPr>
          <a:xfrm>
            <a:off x="41560" y="5086335"/>
            <a:ext cx="2977097" cy="1569660"/>
          </a:xfrm>
          <a:prstGeom prst="rect">
            <a:avLst/>
          </a:prstGeom>
          <a:noFill/>
        </p:spPr>
        <p:txBody>
          <a:bodyPr wrap="none" rtlCol="0">
            <a:spAutoFit/>
          </a:bodyPr>
          <a:lstStyle/>
          <a:p>
            <a:r>
              <a:rPr lang="en-US" sz="1600" dirty="0" smtClean="0"/>
              <a:t>Landing:</a:t>
            </a:r>
          </a:p>
          <a:p>
            <a:r>
              <a:rPr lang="en-US" sz="1600" dirty="0" smtClean="0"/>
              <a:t>	-8 Yard Line</a:t>
            </a:r>
          </a:p>
          <a:p>
            <a:r>
              <a:rPr lang="en-US" sz="1600" dirty="0" smtClean="0"/>
              <a:t>	time stamp:  1:03.30</a:t>
            </a:r>
          </a:p>
          <a:p>
            <a:endParaRPr lang="en-US" sz="1600" dirty="0" smtClean="0"/>
          </a:p>
          <a:p>
            <a:r>
              <a:rPr lang="en-US" sz="1600" b="1" dirty="0" smtClean="0"/>
              <a:t>Range = 25 + 58 = 83 yards</a:t>
            </a:r>
          </a:p>
          <a:p>
            <a:r>
              <a:rPr lang="en-US" sz="1600" b="1" dirty="0" smtClean="0"/>
              <a:t>Hang    = 63.30 – 58.32 = 4.98 sec</a:t>
            </a:r>
          </a:p>
        </p:txBody>
      </p:sp>
      <p:sp>
        <p:nvSpPr>
          <p:cNvPr id="9" name="Oval 8"/>
          <p:cNvSpPr/>
          <p:nvPr/>
        </p:nvSpPr>
        <p:spPr>
          <a:xfrm>
            <a:off x="6977085" y="5330537"/>
            <a:ext cx="609600" cy="26496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809965" y="2389911"/>
            <a:ext cx="609600" cy="26496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874327" y="2171805"/>
            <a:ext cx="2361544" cy="830997"/>
          </a:xfrm>
          <a:prstGeom prst="rect">
            <a:avLst/>
          </a:prstGeom>
          <a:noFill/>
        </p:spPr>
        <p:txBody>
          <a:bodyPr wrap="none" rtlCol="0">
            <a:spAutoFit/>
          </a:bodyPr>
          <a:lstStyle/>
          <a:p>
            <a:r>
              <a:rPr lang="en-US" sz="1600" dirty="0" smtClean="0"/>
              <a:t>Apex:</a:t>
            </a:r>
          </a:p>
          <a:p>
            <a:r>
              <a:rPr lang="en-US" sz="1600" dirty="0" smtClean="0"/>
              <a:t>	Height: 32 yards</a:t>
            </a:r>
          </a:p>
          <a:p>
            <a:r>
              <a:rPr lang="en-US" sz="1600" dirty="0" smtClean="0"/>
              <a:t>	time stamp:  1:00.80</a:t>
            </a:r>
          </a:p>
        </p:txBody>
      </p:sp>
      <p:sp>
        <p:nvSpPr>
          <p:cNvPr id="14" name="TextBox 13"/>
          <p:cNvSpPr txBox="1"/>
          <p:nvPr/>
        </p:nvSpPr>
        <p:spPr>
          <a:xfrm>
            <a:off x="5405403" y="383941"/>
            <a:ext cx="1700274" cy="338554"/>
          </a:xfrm>
          <a:prstGeom prst="rect">
            <a:avLst/>
          </a:prstGeom>
          <a:noFill/>
        </p:spPr>
        <p:txBody>
          <a:bodyPr wrap="none" rtlCol="0">
            <a:spAutoFit/>
          </a:bodyPr>
          <a:lstStyle/>
          <a:p>
            <a:r>
              <a:rPr lang="en-US" sz="1600" dirty="0" smtClean="0"/>
              <a:t>[</a:t>
            </a:r>
            <a:r>
              <a:rPr lang="en-US" sz="1600" dirty="0" smtClean="0">
                <a:solidFill>
                  <a:srgbClr val="FF0000"/>
                </a:solidFill>
              </a:rPr>
              <a:t>Show King Video</a:t>
            </a:r>
            <a:r>
              <a:rPr lang="en-US" sz="1600" dirty="0" smtClean="0"/>
              <a:t>]</a:t>
            </a:r>
          </a:p>
        </p:txBody>
      </p:sp>
      <p:sp>
        <p:nvSpPr>
          <p:cNvPr id="2788354" name="AutoShape 2" descr="data:image/jpeg;base64,/9j/4AAQSkZJRgABAQAAAQABAAD/2wCEAAkGBxQTEhUUEhQVFhQXFBUVFxcVFRUUFBgXFBQXFxQUFBQYHCggGBwlHBQUITEhJSkrLi4uFx8zODMsNygtLisBCgoKDg0OGhAQGy8kHCQsLCwtLCwsLCwsLCwsLCwsLCwsLCwsLCwsLCwsLCwsLCwsLCwsLCwsLCwsLCwsLCwsLP/AABEIAL8BCAMBIgACEQEDEQH/xAAcAAABBQEBAQAAAAAAAAAAAAAFAQIDBAYABwj/xABAEAABAwIEAwYCCAUDAwUAAAABAAIRAwQFEiExBkFREyJhcYGRFDIHI1JiobHR8BVCksHhcqLxM4KyFiRDU5P/xAAZAQADAQEBAAAAAAAAAAAAAAAAAQIDBAX/xAAqEQACAgEEAgIBBAIDAAAAAAAAAQIRAwQSITETQSJRYQUUFXEy8FKRof/aAAwDAQACEQMRAD8AJWzhG591OKg6n3WcLyOf4qB1y7lPupo3Ug7da/zO9yqTB9539R/VZ28vH7SfdQMu3AiS6PMrFnoYI8W2ansA8wZPmVdo8L0SNjr4lB7O5nb0Ry1uXCJcVShZjkyJNojfwXRduHf1FS4VwLbMqh+UyNpcSrjb8/aUZxRwO5VVRz7k2bS3s6YbAAXVLNnRBrC/LhunX2I5RutVyrE+GV77AaLnZi3VULzh2i4bR5GEBxnG6p0puI1QVuO3OxcVPuwcvRpWcKUAf5v6io7zDqVPaRHisu7HLgO+c/gpb+/dUZq4yAs5u3bKjVUjVNoUQ2ZEqO0tGVDqZCyfD7H1h8xInULY2uFVA3uGOhQsri6iNQUuS2MApdD7plTBaQHP1KzV5f3du53ah4bycAC1Brji6rMZ5HiFdMz3I2AwhrXGB7IDxBZbac0OocYEfMV13xM143RTJ3ISmIUrtR1/NVKN6HqYKehlm0syTI9itFTb3IOmiH4LWGxWlbQEaI30G2zBVbR7ahI18RoVpMK211891ZvcOBMxB8EIvar6bTpI6hO0xJbQ4yu3afRWMPuGtO8LyyvxG5riOSibxJVmQTHQq42hOR65f4tl5qrbYv2joBBXld1xI94gyCm4bjbmuDuatybFZ6tcYOKjxmmN91FW4HtzqQ7XX5is5/600ETIXVeNKjmwJBjeFk1ZpGSQao8KW4dBBI6FxSrD18duC7MapkdIC5TsNv3BaxO+LToSm2N9OklE+IMPhgc2OSB2lJzXAqzmC1aiAZJXXjGQNVFiNwSAAhxruI3USXJrCdIN4Q9oPNaeRl3WPwVri7dGr6oWjQpx4Jk7CFrBdum4mABMoGy9e1RXV+9w3VEB/B8YA0lLiuKBxiViA94d8yt27nE6uToN7NNRqMy6o3h/Cw0q1dp+SDPkTyHWPfdZXBmO+IY4mWU21KpHXsqbntH9QavU8MqU30bYyO9RpOe7XUmm2SSUmgTYJr2FHJnqUabW6CDRpl2v8vdBk85kxBMxJQUYDb1S80QQGwS0gxDtnUzJlsyNCdvETtuIsMtq9MM7ucCoKbngmnmcw6VWgjOyWtJady1p3AVDDXVnVA65tWU6jaJZUrtdTLKhfUDuzo/z5Nahh0QY3JlJxUlQ1Jp2DsOwBjBLRCu0awYYOyL0bQiR0JQy9wOs8nI3x1Ib+BKU4NpP2bQkl/RYxKlSqUjIBBC+e+IbYMrvaNg4x5cl6zj9atbUy2o1zTBOu3mDsV5Be1s7y7qZVQm5LkzzJJ8FBwTVI9MVmAZwUI2g+ChGoWUuzVdE1pVyuBWyw+vmasMEewW8jQqGNBbEMRFPdU69RlamSOizvGN8DoCo+GbruESpRbMdjNLLWcEe4Pw9tQkOVO9w19a4cGCVueC+FHNbLj3jyWmS3HgnFH5WzzviixFKsQNihtArZ/SNgD6bxUElux8CsXQVwvarIyKpBe0rAdFar3jQN0FAUrGJ0TZJUuCdguUgbpsuQB6RRo56YD1FXw1kJcUueyYOqDuxVy5o5Nys9OOilPouPw9saoRXogO2VkYgSoH1E95a/Tp/YXwdgGsQjlPDxUOuqyVK8yjRGsAxv6wNdz0TjL0Kf6fNKwvcYI0DUKi7BqfRburbB9P0XlmL4lUt67qZ25eS1caVnFCG6W1hV2BU+intcEpg7IHRxp7lbtMXfnAWfko7v42XZrcPwloIAGrpb5hwgj2KdY2Xw1o1md1Q0Whoyw9xY2QJYwQ0gADcoXd4mQwGYPhyQTF8Hr3Teze9zgYeyJyyZ7rgNMpGu25KiE7uzjzYnGqNRgfF9N9z2BcKb4eAA4PeC1rszXuANNp+6HOOhmEce176lCoahAoioS1u1QvplnfbGsEggyPLZeSY7QFlXbWNNxunMbUhzYpBxlr6gj53OhxiYBcZnQL07h11zUaHvDGUhUeyC1xqPbTfAc05tjHMTM76E9EO6MGjaWDDAzakAZj1IGpK89xC/uDcXdMVrupWpVPq2WjGFoGUOoi6qZR4/VtgQTIJJnb/AMRbSpl9V4ZTbJcSJ06ADUknoJWDqmyq3Vav29/TFZzHPZSPZUnljAwF7QczhA2PU6LSbUSabNbxlhxubIOLe+1mct0O7frGgjeI/wBq+b7ymGvIG0r6p4fZRFvTbbGaTW5W6knu7h065p3leSfSfwY2jcCvSbFGtMgDRlXcgdA4agdQ7wWfCdmmKHkez2eTPTIWir4TGw0UTcPCXkR1/wAZkJsCpGNkXc1XsGsAKYgclTvNHEKLs5p43je1kRChubgsEhTMcq+Nv7iaRmy7b4b8TRDvBZuyFSlULNd4W34FvgKQaRt1CTGaDTUDgznvCuSQR5LuCYe2k3O4akaq9h+NuZUyhpLOvQ9FT7Y1Gtpt35rQ4VhORokSuJTlFOVHobFGosHY9VbctLCPFeS4ngb6L3SO7Oh8CvZcUDWOEaJwwlldhkAytsGSUnyc+oiq4PEzYuy5gJChaFuqls22rmi7QH5Z5joq2LcPhwL6I8wP7LaUqJw4Fk9mVpuXKfs4MEQVynyHT/Hv7NZxLU1HSUFqORHFbd1Wq2mzclFavBrmszF2sdFkoccHXo88Yx+TMy0pHlOqUy0kHcaJ1GgXGAFB6qGALQYPhRHfd6KzhODBvefupsYxNtNsDdBnKd8I2PDl7nZlnbRed/SbaEXLHciCEf8Ao9vpc5rtyZ91d+kjDO0o52jvN1C64u4HhamGzPz0ZHAsN0DqrSKTmuAcHAQZgOAnWDOhVq3sAx5l0kdGnblPSUPwYsykOp53mMsuho65hz5cwj1W1c0GSCWkDugZcxmYIMeviuOVpnozyTivg+P9/wB9A/FKrWZXOd3A4NPdfoSCWyI2OV3stXwnxPZ5da7C9pEMcHhwALTnYC2OZB/c4XiHPWb2ZeGd5rhlBdq0OHe1H2im8K8LXhqufR7OqQw93NkcQS0aB0Dpz5rXHNKP5PO1UMrknNUj0PGsbsKpp0alxSDmOlheXAFriDl+XvagcxOUb6p1ritvTuO1bVrVQKIpBrKbuzbDs2YSdTykchz0jx/i2tU+KptrUn0XsMEPaW7PkkEiHARuJGq0zOLKQ5afdcR/hOeaSp1yc8IRbab4NJxLxA6v9WymW08wjONSRsfDdCKtgKYBL4ceQEwoaPEtKqIpmXGAA7qTp5o9wlhAq1s9y4mNQzeSPtHb/tUXOci24RRveDbZ1K2YIALu+debtvHYBFsUw9lxRdSq/K4QYOoI1DgeoIB9EtF/7hWG/guyuKOS2naPK8e4LdbNzh4qU5gnLlc2dswkyOUz6LHXloJMCPJfQN1bte1zHCWuBaR4EQV41d4aadapTcZyOLfMDZ3qIPqspxSR6ul1k5f5PkXB2RTAPRZzGqoFQgLV5AGiOixmLN77vNZx4ObVPdNshbWRzCbNtX5tVmwtLws6FU+jmj2a/D8IptGwXYpYMDSQp6b9FBiLzkM9FyqTs6KVGawmqBVPgj91xKGd3KfRYu2qkVCQea0dNjXCStJ5XBVR0RayO5fQKxXH872iD8w6rXcM3s6LA41AqtDSBqEasL3snMdOkgFaRlwmYyipSpEP0vYcYZWb/KdSPFDeC8dDop1TryJ5r0jG7Ft1blu8tXhV5avt6pY6Q5p0O2nIhbZFaJ07UclSPReI+HWVGl9PR3hzXIPw/wAUGAyqfAFcuY9dNoMYJT/9yHL0W5oh1PUDZed0LgMh6L1OL2BsCdltjklE8vHhnNJxM3e4R9c+dpVu3oMpqnc4xJJ6oXXuXvPOFi+z24qW1JhfEccAEN3QSlbuqHM5X7PDhudSrr4AgBItNLohw257Go0jrBXqNNgrUteYXnGGYX2jiXGGtGZ7z8rWjmep5AcyVDe8eVm/VWWVjZyte5gqVHHyMtb5QfNa457ezz9fGM6rsI3mCC3qGdiZHh4KDEsTDGZQRvPLeI3UZucSdSL69Rr6fPPRob6mARTkGAdjyQG3tHPJMOidJ1/FTJqXKHpLj8JkJqFzp8Vr+Fq9SlUD26ZQ4kkEgNykGR6+8IfhmHAGSFd4txQUaHZUv+o7LPWDqs2vZrrpx2UPxji+5IkVRGvdNNke0T+Kiw/BaNxcUb5zsjsjXVabGtNJz4gkh0jYwRz02WFe2q4glxI5TtPRbThAvbo4GCfSFcJyStuzxZxTdJUZHj3E6dzcAUbdzKgMBwBY5wB0DaYGoHJ269F4FqVhSpfEiKhmZifmhhdHMiD6q5i+A0bqnlcMjg4Pp1GxLHt2IB0I6jmvPuL8PxKtXbT7F3c+R9F7hSfERUEuhpG+uo6q4ZoydezKeOUOWe/2r9Fdt6yxnBtzcC2a27LDWaMpcwkg9JMDvRvGi0lB5K6+0T2GFh8fwv697ju4yPEQAPyWzoVJG4kbrPYvidKvVqWbHRcU2NqDMIlp3yfaGrQSNBI3IMZtFYZ7JGMxChAWPxiyIzOR+/xBweWuBa5phwPIqtir81MgDUhedmyuORJHpvBGUW32Yum9arhIBx9Vi3W9ST3ea1nBDHh2o5rrmvieZH/I3wpQhvE1XLSPkjp2WY4tpl7IBXLjVyOiXCMng7S98AaraMwOqGF3gs9w1Y9nVBPVewUw00fRbzgpdkRyOPR4Hfvca0ECQ6EcbTzgDxCjxTCQ6u9+vzkrg/syApzJrG6N9PJPIrNpw9e5R2bj5IVx7wsLhnaUxFRuo8fBCe3dEgwQjmB8Rh7S2puNEtJllJbZGuuxwXyieRCkQS1wIcDqFyPcZuBrywb7wkW0o8hg1dRqRo8Kb2rcqIN4e8E7DqIo1HTpqjwxRnULKLi0c0Mk4rgDM4fHQKZmBDoEWF807JReBJzgvZTzzXbB38IXNwNFBdhKLxT5cf2T55fZmeK7ltG17BpAfVf3uuVmg9N/dV+DbC0YztKrvkiWxLnE/ZOw8f8AKA8Z4Ddvrvq0watMkkZXDO0HUtLTBMGYiZQSlg17kLnU302AfzZtT/K3I2Xa6CSIHNDnF9NGizRrvk2/EvEpufqKMCntDdGNGnzO2naSf+L1pUtKbW0216T3hsZWPa57iBrlbOp3MLN8PcP3lOpTqtDaOVha9r6mYvc7RzoYCIiDlJ3HRQ0eBbqkWPp1aLnU3NeGw5gJaZABjTZEcsOdzMpZuqD+D8Q0K1Z9FtGr2jZ7ryKfymDpBPMaaJ15gpc5zqgHeIPU6aNBPh5IJZcP377w3bxSpO/1zm7mTZgPLr0C1tlw1Xrn667DW9KdOXf1OMfgonNSaUWVHMq+XLK+DcM5wHvADGmGj7ThufIfn5I/TwhrdkdfRp0qTKbPlY0NE6nTmTzJ1Pqgt1fFuwlXvhD4szc7dlj4LTVd/D8wjnGnM+noq1HFCRsUawEkuNQjutESftHp6fmnCcFNRXYsmS+wf8RToAmvUZSawa5yAGgczPzH96rOX30hdpRquw+g6saVVtNzKjnU6jg7/wCQMaM2UmREg9107QtDxRgdG5JfUtqdYxGoaKoGujHHzJ3G+6DYVh9Oh/0rV1PQAue2XEDQEvO+gA36LutmAX4Hu76sO1u2UaDCCGUabHB4gwXVHucZ2Og8DPJV/pStXsp0cQtxNazqBxj+ai/u1GOP2dRO8AuVkurvgU6gZ3gXFzM3dIMhjc0B2xBMjwK0jbNj6LqTgXMqMcxwcZLg8Q7MTuSCpsDK47h1G6p0rmlq2oxrgdpa4Zmz4if3CEjBmxCk+jiu44U6i8y+1uK1ufNrg+B4DtI9FfId0XHqMsYSVo0jkajQEfgLE6wtm03aBFyx3RV3WhmYKxlq7XQlJJlmpWCo3lHMp+wd0KXsHdFnDUU7ot5LBjLTUR1W7sWHso8FmKdu4EGEas74tEELojqVLsizIYjZFtRw8THqhtbD8xkrY4mwvOgQ42DuiiWpd1QXTAXwukKq6wjbRab+Hu6JP4Y7opWoa6Q3NvsyL8JBMnVItb/C3dFyf7mf0TZcucDLzJKiHDPir4vnJ4vXLDfAayMhoYJHNTtwgdUnxbl3xTuqTlB9ic2+yUYUOqeMJCg+Kd1S/FO6pb8f0KycYW1PGGNVb4l3Vd8Q7qlvx/QrLP8ADWpW4e1Ve2d1ThUPVG+H0Oy2LBqey0aNlTa89U7XqqUo/wDEC26iOqZ8KxQZD1TS09UnP8D5LLbRkwAJOiKOpQBTb8rd/E80OwlvfLjrlaSPPYf3RS2Mj8/NehpI/HfRLKt7bZmw0weX+VnK2LmmTTqCD975TP2Xc/z8FryFi+M8jmlpAPKDrJXWNktG9c8wDueQ/utbYO7oWMwW2dTptpvJLwwGTq6CTLSeZGnutbhT5apjJSVoRjeFKYpXWK0ToPjG1wPu12nX3YtHmb4LOObkxq6Z/wDfZ06nrRcxo/8AJ6IyuHWScZJ16CwgXtTXVGqgSmlcXmf0Fl/tmpDcNCHymuR5mFl/4pqQ3TUPlIXI80gtl914FGbwdFSKaSjyyFZd+MHRJ8b4KlKZmR5JBZdN94LlRK5PySCyaEqjaCnQsR2PATlE1PhILJAU4KIBKgLJYSwomuT5SCx4C4JgSoCx2ZPBKYnMdCLHY6T4rhKmF14JfjPBXUfsLQQwRndeT4BX6Zhv4qjbXVPJla9rnTLspBg/ZMdFJeVCG7Ejwj+69zBHbjSEQYnfhgJnYLL2tI1n9q4d0GWjr0Pl/dWKzxXfJ1pNO22dwOs+AMgj06okLsfZXLqdRHmCf9gU31MtRk887fcAx/tRvCqkaIFjj89I5dHNIeD4t3/CUnDt+X6nfwWuka8dL0Hs7GmhuN2budW2rU/Ps8zz/wCQ/BS1KZ1gc1HxdAvsJq9K1xT/AP0tnae7Va+KPRY67bUb/IIrNYeakFArqlUlcK5C85bR2hRak81E+gRzT3XBUDqs6Sm3ALQvZFc6gVG1pHNNMzuj4haH9iU5tqTzTC5cKp6oTiFoc60KhdQKkNc9VG6uU7iFojewhclNYrkuAslalJKjD0/OFAUPATgVCCU8SgNpKSukpgKcEWG0WY5JySUmZKx7WSip4Li9RJogItj2cE4K4v8ABRtenBpQDhQ5dK7VN1SFtPNOPw6ldh+uWo0Ob4Obo4D8D/3JBxVUpUc3a1Q4DQOqve0noGOJCMfStZONq2szei8F3+mpDSfR2T0JXkVSs52riT5/2HJevpU5wTvorybVVH0ThV02pRpvZ3mOY1wPWRMnxnfxVzMOi8z+ibG9H2jztNWl5T9Yz3Ob1cvSAZXn54PHkaZCVqySR0QywodlVLQdJkAnkdQiAUdUAd6JcNupHTUj9lbaPMoSal0wcStxzcBj8MqEkNGIMa4gSAKtN7dfynxWNvfpF7KvVpOoB7WVXsDmVIzNa4gOgtO4AO6k424orVabab7d9Kkx4ec7cznOae6c7ZYAJ2BPmvK61xnc50yXOJPmTK9KUMeXtWhSVHtWBcaWty4MBdTqHZlQAZj0a4Egnw3WhML50a9e5fRM6pfWdR1V01KVY02vP8zezY+H9SC7fpEyuPNofeP/AKEmgxomkBWrzD305ztIA1Lt2wOebYDzVEuYQCHsILnNEPaZcyM7RB1IkT5rh8cl2iqJDHVNACXKE2FPAUNzAzquyjquNNRvYBqnwOiTJ4hcWKLO1KQgVCvbG6RNLRzXJ8BSJw/yTSBumdmOp/BPyjqY8khpsQPEwCntcmCORn0Xa+JSByJgYUnaDoq4S0wUgsmzJjKbR1k+JSSlaNZRYX+R7WtBnWfNPzBND/JcTz0QLcx+YeKUPCizjqEjohIdkpcU8gqHlokaeqBbjry2bVpvp1BLHtLHDqHCCvnzG8Kfa130Km7DodszTq148CP7jkvoVZL6QeFzd0g+k2bin8o0GdhOtOTz5jxkc12aPN45U+mS+Ty/hS6NO8tnDftqbfSo7I78HFe/nTkvOOCvopuX1aVW6LaFNr2vygh9Y5XBwb3e6yYGskjovSLljmvLTyJH+Vt+ox5jIIujvdMJXEprwvNK3CwEIxjhe0uT9bSbm+20Fj/6mxPrKK5oSFwVRk4u0G48/vforbvQuSPCqwO/3Ny/kvQeDgMPtaduG5ssue9pHee4y50HXoANdAEjikzLqjrcsfyTwbW0vmVGyCCDoR+YIWF4uwmjb0mUaDcg+urUmiS8PYGPeGEnbIx0D7oG2ipY5jNS0pG4otD8ur2mQC2DrI6aHylYnA+Irm9vrU1C+sWuaC0awx7w2s4hrQAIdrAAA9SvShlWWFoao9GazxTs3WFEW5S5p1LSWnzaYP5JpqCYnWJXiNUyr9E5P3R7prh938VHOiROxWx2X7qTKJ2Ka5vumkeKLFYrh4Lkwk9VyfAWyZrT933H909zDGke4/VVs56jzS5vJTwDLIY6NB7Jeyd0PpKr50pqpcCJzRPR0+qTIVAKzv3/AGSsqHmR6BHA7LIp+B9l0eChFUjb9E74o9T7n9UcBZIQujyUfxTupTzcHx9kuAOLOkewXBvUhd2x6D2C7tj9kewRwA/TlCa4dCfTWU3tx0Hv/lL2ngPx/VADmmN0olRdr0A/qSmuNtNPHX1RSHbNRgdbO3xG/wCqr8S2+VwqcnaHzG34fksXQ47pW9bKxpqNloqGYDRJkt5uI32g7Stnc8RWtxa1HtqtIDC4AnK+WiQAx2skiPVey4vNp0pdi5AuZIXhVbe4a9jXiYc0OGo2IlPD2/eHsV49CJBUadiEuZRaePqB+q5sdT7D9UUMedUkDomaddEuT7w9Z/ROhEd3Ra9j2EAhzXNI/wBQIheKYeKttVFRjjTewy140cI0ka66HyMwvb+z8R7rD0+AahuMz6lP4cGQA7vubuGOB0HSZP6dukyRgpbgNRgDqjrem+sSajwXucfmOdxcCR5OCIEqJ2wAEj7pAAjbmPZSdkY2/fiuSTcm2M4lRz4J3Zk7CesJOzI/ld7FKgEkpC5Jr0I9E3XogBXrlGXAmJ9jquTA5jZ3B9d09oS7b9Eo81ADI8E8HwPt/dKlb+9kANYAdQP1T5PJNc6Nz1O3JI2q3brHIx+9Eh0OC7Xqntf4JRVG2XyP+ECoY4E9U5rCNNT57pWXLSS2NQP3Gi6rWy6kac9Z9tE6HtY0z06c/wDKUTGn6j80r67R+zz8kleoY+rAJn+YwI9GlKgoQMI28+SfB5wu7T0KifUGxOnr/ZAiK9uHNacjO0dGjQQAT4u5D8UAvqt/VGUUhRkgHscmeP8AW+sYHiAOXijlGmxhJaCJ37zj+ZVk1wt8eXZ1FP8AtAAqWDUW2dNvwlz27S/P2Zti5+Y6EvqEiAAIjaTvugrMJrsM0cNY0k/Nc1hc1DHPKYpgn/QT4rbC68z+/EqE32wgyZgCOXqt/wB7k+kBO1phujhDWCIA1a0AmAY1IJ9U8s81Xp1X6yTrrBjSPJONw7qfcrkly22DHihHM+rv3CdlH78VEbg85nzKa6qT/wAlKkFonLR01TXMaoxV/c/3UZcSeWnglQcD3NbzABnfTw1SaTGV3npHtKQnppz259VGAebifRMLRO3L46eG64uEQR76qs8SIkjy0PuF3an9wExFkP8AT99Fznxs78/YaKo8k8z6aFd2n/MpjLLarvtTznVOdeu2kGOU9VSLk0uRYItm6d1HpK5D+0A5+4/RcnbL8c30n/6f/9k="/>
          <p:cNvSpPr>
            <a:spLocks noChangeAspect="1" noChangeArrowheads="1"/>
          </p:cNvSpPr>
          <p:nvPr/>
        </p:nvSpPr>
        <p:spPr bwMode="auto">
          <a:xfrm>
            <a:off x="155575" y="-1858963"/>
            <a:ext cx="5337175" cy="38750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788356" name="AutoShape 4" descr="data:image/jpeg;base64,/9j/4AAQSkZJRgABAQAAAQABAAD/2wCEAAkGBxQTEhUUEhQVFhQXFBUVFxcVFRUUFBgXFBQXFxQUFBQYHCggGBwlHBQUITEhJSkrLi4uFx8zODMsNygtLisBCgoKDg0OGhAQGy8kHCQsLCwtLCwsLCwsLCwsLCwsLCwsLCwsLCwsLCwsLCwsLCwsLCwsLCwsLCwsLCwsLCwsLP/AABEIAL8BCAMBIgACEQEDEQH/xAAcAAABBQEBAQAAAAAAAAAAAAAFAQIDBAYABwj/xABAEAABAwIEAwYCCAUDAwUAAAABAAIRAwQFEiExBkFREyJhcYGRFDIHI1JiobHR8BVCksHhcqLxM4KyFiRDU5P/xAAZAQADAQEBAAAAAAAAAAAAAAAAAQIDBAX/xAAqEQACAgEEAgIBBAIDAAAAAAAAAQIRAwQSITETQSJRYQUUFXEy8FKRof/aAAwDAQACEQMRAD8AJWzhG591OKg6n3WcLyOf4qB1y7lPupo3Ug7da/zO9yqTB9539R/VZ28vH7SfdQMu3AiS6PMrFnoYI8W2ansA8wZPmVdo8L0SNjr4lB7O5nb0Ry1uXCJcVShZjkyJNojfwXRduHf1FS4VwLbMqh+UyNpcSrjb8/aUZxRwO5VVRz7k2bS3s6YbAAXVLNnRBrC/LhunX2I5RutVyrE+GV77AaLnZi3VULzh2i4bR5GEBxnG6p0puI1QVuO3OxcVPuwcvRpWcKUAf5v6io7zDqVPaRHisu7HLgO+c/gpb+/dUZq4yAs5u3bKjVUjVNoUQ2ZEqO0tGVDqZCyfD7H1h8xInULY2uFVA3uGOhQsri6iNQUuS2MApdD7plTBaQHP1KzV5f3du53ah4bycAC1Brji6rMZ5HiFdMz3I2AwhrXGB7IDxBZbac0OocYEfMV13xM143RTJ3ISmIUrtR1/NVKN6HqYKehlm0syTI9itFTb3IOmiH4LWGxWlbQEaI30G2zBVbR7ahI18RoVpMK211891ZvcOBMxB8EIvar6bTpI6hO0xJbQ4yu3afRWMPuGtO8LyyvxG5riOSibxJVmQTHQq42hOR65f4tl5qrbYv2joBBXld1xI94gyCm4bjbmuDuatybFZ6tcYOKjxmmN91FW4HtzqQ7XX5is5/600ETIXVeNKjmwJBjeFk1ZpGSQao8KW4dBBI6FxSrD18duC7MapkdIC5TsNv3BaxO+LToSm2N9OklE+IMPhgc2OSB2lJzXAqzmC1aiAZJXXjGQNVFiNwSAAhxruI3USXJrCdIN4Q9oPNaeRl3WPwVri7dGr6oWjQpx4Jk7CFrBdum4mABMoGy9e1RXV+9w3VEB/B8YA0lLiuKBxiViA94d8yt27nE6uToN7NNRqMy6o3h/Cw0q1dp+SDPkTyHWPfdZXBmO+IY4mWU21KpHXsqbntH9QavU8MqU30bYyO9RpOe7XUmm2SSUmgTYJr2FHJnqUabW6CDRpl2v8vdBk85kxBMxJQUYDb1S80QQGwS0gxDtnUzJlsyNCdvETtuIsMtq9MM7ucCoKbngmnmcw6VWgjOyWtJady1p3AVDDXVnVA65tWU6jaJZUrtdTLKhfUDuzo/z5Nahh0QY3JlJxUlQ1Jp2DsOwBjBLRCu0awYYOyL0bQiR0JQy9wOs8nI3x1Ib+BKU4NpP2bQkl/RYxKlSqUjIBBC+e+IbYMrvaNg4x5cl6zj9atbUy2o1zTBOu3mDsV5Be1s7y7qZVQm5LkzzJJ8FBwTVI9MVmAZwUI2g+ChGoWUuzVdE1pVyuBWyw+vmasMEewW8jQqGNBbEMRFPdU69RlamSOizvGN8DoCo+GbruESpRbMdjNLLWcEe4Pw9tQkOVO9w19a4cGCVueC+FHNbLj3jyWmS3HgnFH5WzzviixFKsQNihtArZ/SNgD6bxUElux8CsXQVwvarIyKpBe0rAdFar3jQN0FAUrGJ0TZJUuCdguUgbpsuQB6RRo56YD1FXw1kJcUueyYOqDuxVy5o5Nys9OOilPouPw9saoRXogO2VkYgSoH1E95a/Tp/YXwdgGsQjlPDxUOuqyVK8yjRGsAxv6wNdz0TjL0Kf6fNKwvcYI0DUKi7BqfRburbB9P0XlmL4lUt67qZ25eS1caVnFCG6W1hV2BU+intcEpg7IHRxp7lbtMXfnAWfko7v42XZrcPwloIAGrpb5hwgj2KdY2Xw1o1md1Q0Whoyw9xY2QJYwQ0gADcoXd4mQwGYPhyQTF8Hr3Teze9zgYeyJyyZ7rgNMpGu25KiE7uzjzYnGqNRgfF9N9z2BcKb4eAA4PeC1rszXuANNp+6HOOhmEce176lCoahAoioS1u1QvplnfbGsEggyPLZeSY7QFlXbWNNxunMbUhzYpBxlr6gj53OhxiYBcZnQL07h11zUaHvDGUhUeyC1xqPbTfAc05tjHMTM76E9EO6MGjaWDDAzakAZj1IGpK89xC/uDcXdMVrupWpVPq2WjGFoGUOoi6qZR4/VtgQTIJJnb/AMRbSpl9V4ZTbJcSJ06ADUknoJWDqmyq3Vav29/TFZzHPZSPZUnljAwF7QczhA2PU6LSbUSabNbxlhxubIOLe+1mct0O7frGgjeI/wBq+b7ymGvIG0r6p4fZRFvTbbGaTW5W6knu7h065p3leSfSfwY2jcCvSbFGtMgDRlXcgdA4agdQ7wWfCdmmKHkez2eTPTIWir4TGw0UTcPCXkR1/wAZkJsCpGNkXc1XsGsAKYgclTvNHEKLs5p43je1kRChubgsEhTMcq+Nv7iaRmy7b4b8TRDvBZuyFSlULNd4W34FvgKQaRt1CTGaDTUDgznvCuSQR5LuCYe2k3O4akaq9h+NuZUyhpLOvQ9FT7Y1Gtpt35rQ4VhORokSuJTlFOVHobFGosHY9VbctLCPFeS4ngb6L3SO7Oh8CvZcUDWOEaJwwlldhkAytsGSUnyc+oiq4PEzYuy5gJChaFuqls22rmi7QH5Z5joq2LcPhwL6I8wP7LaUqJw4Fk9mVpuXKfs4MEQVynyHT/Hv7NZxLU1HSUFqORHFbd1Wq2mzclFavBrmszF2sdFkoccHXo88Yx+TMy0pHlOqUy0kHcaJ1GgXGAFB6qGALQYPhRHfd6KzhODBvefupsYxNtNsDdBnKd8I2PDl7nZlnbRed/SbaEXLHciCEf8Ao9vpc5rtyZ91d+kjDO0o52jvN1C64u4HhamGzPz0ZHAsN0DqrSKTmuAcHAQZgOAnWDOhVq3sAx5l0kdGnblPSUPwYsykOp53mMsuho65hz5cwj1W1c0GSCWkDugZcxmYIMeviuOVpnozyTivg+P9/wB9A/FKrWZXOd3A4NPdfoSCWyI2OV3stXwnxPZ5da7C9pEMcHhwALTnYC2OZB/c4XiHPWb2ZeGd5rhlBdq0OHe1H2im8K8LXhqufR7OqQw93NkcQS0aB0Dpz5rXHNKP5PO1UMrknNUj0PGsbsKpp0alxSDmOlheXAFriDl+XvagcxOUb6p1ritvTuO1bVrVQKIpBrKbuzbDs2YSdTykchz0jx/i2tU+KptrUn0XsMEPaW7PkkEiHARuJGq0zOLKQ5afdcR/hOeaSp1yc8IRbab4NJxLxA6v9WymW08wjONSRsfDdCKtgKYBL4ceQEwoaPEtKqIpmXGAA7qTp5o9wlhAq1s9y4mNQzeSPtHb/tUXOci24RRveDbZ1K2YIALu+debtvHYBFsUw9lxRdSq/K4QYOoI1DgeoIB9EtF/7hWG/guyuKOS2naPK8e4LdbNzh4qU5gnLlc2dswkyOUz6LHXloJMCPJfQN1bte1zHCWuBaR4EQV41d4aadapTcZyOLfMDZ3qIPqspxSR6ul1k5f5PkXB2RTAPRZzGqoFQgLV5AGiOixmLN77vNZx4ObVPdNshbWRzCbNtX5tVmwtLws6FU+jmj2a/D8IptGwXYpYMDSQp6b9FBiLzkM9FyqTs6KVGawmqBVPgj91xKGd3KfRYu2qkVCQea0dNjXCStJ5XBVR0RayO5fQKxXH872iD8w6rXcM3s6LA41AqtDSBqEasL3snMdOkgFaRlwmYyipSpEP0vYcYZWb/KdSPFDeC8dDop1TryJ5r0jG7Ft1blu8tXhV5avt6pY6Q5p0O2nIhbZFaJ07UclSPReI+HWVGl9PR3hzXIPw/wAUGAyqfAFcuY9dNoMYJT/9yHL0W5oh1PUDZed0LgMh6L1OL2BsCdltjklE8vHhnNJxM3e4R9c+dpVu3oMpqnc4xJJ6oXXuXvPOFi+z24qW1JhfEccAEN3QSlbuqHM5X7PDhudSrr4AgBItNLohw257Go0jrBXqNNgrUteYXnGGYX2jiXGGtGZ7z8rWjmep5AcyVDe8eVm/VWWVjZyte5gqVHHyMtb5QfNa457ezz9fGM6rsI3mCC3qGdiZHh4KDEsTDGZQRvPLeI3UZucSdSL69Rr6fPPRob6mARTkGAdjyQG3tHPJMOidJ1/FTJqXKHpLj8JkJqFzp8Vr+Fq9SlUD26ZQ4kkEgNykGR6+8IfhmHAGSFd4txQUaHZUv+o7LPWDqs2vZrrpx2UPxji+5IkVRGvdNNke0T+Kiw/BaNxcUb5zsjsjXVabGtNJz4gkh0jYwRz02WFe2q4glxI5TtPRbThAvbo4GCfSFcJyStuzxZxTdJUZHj3E6dzcAUbdzKgMBwBY5wB0DaYGoHJ269F4FqVhSpfEiKhmZifmhhdHMiD6q5i+A0bqnlcMjg4Pp1GxLHt2IB0I6jmvPuL8PxKtXbT7F3c+R9F7hSfERUEuhpG+uo6q4ZoydezKeOUOWe/2r9Fdt6yxnBtzcC2a27LDWaMpcwkg9JMDvRvGi0lB5K6+0T2GFh8fwv697ju4yPEQAPyWzoVJG4kbrPYvidKvVqWbHRcU2NqDMIlp3yfaGrQSNBI3IMZtFYZ7JGMxChAWPxiyIzOR+/xBweWuBa5phwPIqtir81MgDUhedmyuORJHpvBGUW32Yum9arhIBx9Vi3W9ST3ea1nBDHh2o5rrmvieZH/I3wpQhvE1XLSPkjp2WY4tpl7IBXLjVyOiXCMng7S98AaraMwOqGF3gs9w1Y9nVBPVewUw00fRbzgpdkRyOPR4Hfvca0ECQ6EcbTzgDxCjxTCQ6u9+vzkrg/syApzJrG6N9PJPIrNpw9e5R2bj5IVx7wsLhnaUxFRuo8fBCe3dEgwQjmB8Rh7S2puNEtJllJbZGuuxwXyieRCkQS1wIcDqFyPcZuBrywb7wkW0o8hg1dRqRo8Kb2rcqIN4e8E7DqIo1HTpqjwxRnULKLi0c0Mk4rgDM4fHQKZmBDoEWF807JReBJzgvZTzzXbB38IXNwNFBdhKLxT5cf2T55fZmeK7ltG17BpAfVf3uuVmg9N/dV+DbC0YztKrvkiWxLnE/ZOw8f8AKA8Z4Ddvrvq0watMkkZXDO0HUtLTBMGYiZQSlg17kLnU302AfzZtT/K3I2Xa6CSIHNDnF9NGizRrvk2/EvEpufqKMCntDdGNGnzO2naSf+L1pUtKbW0216T3hsZWPa57iBrlbOp3MLN8PcP3lOpTqtDaOVha9r6mYvc7RzoYCIiDlJ3HRQ0eBbqkWPp1aLnU3NeGw5gJaZABjTZEcsOdzMpZuqD+D8Q0K1Z9FtGr2jZ7ryKfymDpBPMaaJ15gpc5zqgHeIPU6aNBPh5IJZcP377w3bxSpO/1zm7mTZgPLr0C1tlw1Xrn667DW9KdOXf1OMfgonNSaUWVHMq+XLK+DcM5wHvADGmGj7ThufIfn5I/TwhrdkdfRp0qTKbPlY0NE6nTmTzJ1Pqgt1fFuwlXvhD4szc7dlj4LTVd/D8wjnGnM+noq1HFCRsUawEkuNQjutESftHp6fmnCcFNRXYsmS+wf8RToAmvUZSawa5yAGgczPzH96rOX30hdpRquw+g6saVVtNzKjnU6jg7/wCQMaM2UmREg9107QtDxRgdG5JfUtqdYxGoaKoGujHHzJ3G+6DYVh9Oh/0rV1PQAue2XEDQEvO+gA36LutmAX4Hu76sO1u2UaDCCGUabHB4gwXVHucZ2Og8DPJV/pStXsp0cQtxNazqBxj+ai/u1GOP2dRO8AuVkurvgU6gZ3gXFzM3dIMhjc0B2xBMjwK0jbNj6LqTgXMqMcxwcZLg8Q7MTuSCpsDK47h1G6p0rmlq2oxrgdpa4Zmz4if3CEjBmxCk+jiu44U6i8y+1uK1ufNrg+B4DtI9FfId0XHqMsYSVo0jkajQEfgLE6wtm03aBFyx3RV3WhmYKxlq7XQlJJlmpWCo3lHMp+wd0KXsHdFnDUU7ot5LBjLTUR1W7sWHso8FmKdu4EGEas74tEELojqVLsizIYjZFtRw8THqhtbD8xkrY4mwvOgQ42DuiiWpd1QXTAXwukKq6wjbRab+Hu6JP4Y7opWoa6Q3NvsyL8JBMnVItb/C3dFyf7mf0TZcucDLzJKiHDPir4vnJ4vXLDfAayMhoYJHNTtwgdUnxbl3xTuqTlB9ic2+yUYUOqeMJCg+Kd1S/FO6pb8f0KycYW1PGGNVb4l3Vd8Q7qlvx/QrLP8ADWpW4e1Ve2d1ThUPVG+H0Oy2LBqey0aNlTa89U7XqqUo/wDEC26iOqZ8KxQZD1TS09UnP8D5LLbRkwAJOiKOpQBTb8rd/E80OwlvfLjrlaSPPYf3RS2Mj8/NehpI/HfRLKt7bZmw0weX+VnK2LmmTTqCD975TP2Xc/z8FryFi+M8jmlpAPKDrJXWNktG9c8wDueQ/utbYO7oWMwW2dTptpvJLwwGTq6CTLSeZGnutbhT5apjJSVoRjeFKYpXWK0ToPjG1wPu12nX3YtHmb4LOObkxq6Z/wDfZ06nrRcxo/8AJ6IyuHWScZJ16CwgXtTXVGqgSmlcXmf0Fl/tmpDcNCHymuR5mFl/4pqQ3TUPlIXI80gtl914FGbwdFSKaSjyyFZd+MHRJ8b4KlKZmR5JBZdN94LlRK5PySCyaEqjaCnQsR2PATlE1PhILJAU4KIBKgLJYSwomuT5SCx4C4JgSoCx2ZPBKYnMdCLHY6T4rhKmF14JfjPBXUfsLQQwRndeT4BX6Zhv4qjbXVPJla9rnTLspBg/ZMdFJeVCG7Ejwj+69zBHbjSEQYnfhgJnYLL2tI1n9q4d0GWjr0Pl/dWKzxXfJ1pNO22dwOs+AMgj06okLsfZXLqdRHmCf9gU31MtRk887fcAx/tRvCqkaIFjj89I5dHNIeD4t3/CUnDt+X6nfwWuka8dL0Hs7GmhuN2budW2rU/Ps8zz/wCQ/BS1KZ1gc1HxdAvsJq9K1xT/AP0tnae7Va+KPRY67bUb/IIrNYeakFArqlUlcK5C85bR2hRak81E+gRzT3XBUDqs6Sm3ALQvZFc6gVG1pHNNMzuj4haH9iU5tqTzTC5cKp6oTiFoc60KhdQKkNc9VG6uU7iFojewhclNYrkuAslalJKjD0/OFAUPATgVCCU8SgNpKSukpgKcEWG0WY5JySUmZKx7WSip4Li9RJogItj2cE4K4v8ABRtenBpQDhQ5dK7VN1SFtPNOPw6ldh+uWo0Ob4Obo4D8D/3JBxVUpUc3a1Q4DQOqve0noGOJCMfStZONq2szei8F3+mpDSfR2T0JXkVSs52riT5/2HJevpU5wTvorybVVH0ThV02pRpvZ3mOY1wPWRMnxnfxVzMOi8z+ibG9H2jztNWl5T9Yz3Ob1cvSAZXn54PHkaZCVqySR0QywodlVLQdJkAnkdQiAUdUAd6JcNupHTUj9lbaPMoSal0wcStxzcBj8MqEkNGIMa4gSAKtN7dfynxWNvfpF7KvVpOoB7WVXsDmVIzNa4gOgtO4AO6k424orVabab7d9Kkx4ec7cznOae6c7ZYAJ2BPmvK61xnc50yXOJPmTK9KUMeXtWhSVHtWBcaWty4MBdTqHZlQAZj0a4Egnw3WhML50a9e5fRM6pfWdR1V01KVY02vP8zezY+H9SC7fpEyuPNofeP/AKEmgxomkBWrzD305ztIA1Lt2wOebYDzVEuYQCHsILnNEPaZcyM7RB1IkT5rh8cl2iqJDHVNACXKE2FPAUNzAzquyjquNNRvYBqnwOiTJ4hcWKLO1KQgVCvbG6RNLRzXJ8BSJw/yTSBumdmOp/BPyjqY8khpsQPEwCntcmCORn0Xa+JSByJgYUnaDoq4S0wUgsmzJjKbR1k+JSSlaNZRYX+R7WtBnWfNPzBND/JcTz0QLcx+YeKUPCizjqEjohIdkpcU8gqHlokaeqBbjry2bVpvp1BLHtLHDqHCCvnzG8Kfa130Km7DodszTq148CP7jkvoVZL6QeFzd0g+k2bin8o0GdhOtOTz5jxkc12aPN45U+mS+Ty/hS6NO8tnDftqbfSo7I78HFe/nTkvOOCvopuX1aVW6LaFNr2vygh9Y5XBwb3e6yYGskjovSLljmvLTyJH+Vt+ox5jIIujvdMJXEprwvNK3CwEIxjhe0uT9bSbm+20Fj/6mxPrKK5oSFwVRk4u0G48/vforbvQuSPCqwO/3Ny/kvQeDgMPtaduG5ssue9pHee4y50HXoANdAEjikzLqjrcsfyTwbW0vmVGyCCDoR+YIWF4uwmjb0mUaDcg+urUmiS8PYGPeGEnbIx0D7oG2ipY5jNS0pG4otD8ur2mQC2DrI6aHylYnA+Irm9vrU1C+sWuaC0awx7w2s4hrQAIdrAAA9SvShlWWFoao9GazxTs3WFEW5S5p1LSWnzaYP5JpqCYnWJXiNUyr9E5P3R7prh938VHOiROxWx2X7qTKJ2Ka5vumkeKLFYrh4Lkwk9VyfAWyZrT933H909zDGke4/VVs56jzS5vJTwDLIY6NB7Jeyd0PpKr50pqpcCJzRPR0+qTIVAKzv3/AGSsqHmR6BHA7LIp+B9l0eChFUjb9E74o9T7n9UcBZIQujyUfxTupTzcHx9kuAOLOkewXBvUhd2x6D2C7tj9kewRwA/TlCa4dCfTWU3tx0Hv/lL2ngPx/VADmmN0olRdr0A/qSmuNtNPHX1RSHbNRgdbO3xG/wCqr8S2+VwqcnaHzG34fksXQ47pW9bKxpqNloqGYDRJkt5uI32g7Stnc8RWtxa1HtqtIDC4AnK+WiQAx2skiPVey4vNp0pdi5AuZIXhVbe4a9jXiYc0OGo2IlPD2/eHsV49CJBUadiEuZRaePqB+q5sdT7D9UUMedUkDomaddEuT7w9Z/ROhEd3Ra9j2EAhzXNI/wBQIheKYeKttVFRjjTewy140cI0ka66HyMwvb+z8R7rD0+AahuMz6lP4cGQA7vubuGOB0HSZP6dukyRgpbgNRgDqjrem+sSajwXucfmOdxcCR5OCIEqJ2wAEj7pAAjbmPZSdkY2/fiuSTcm2M4lRz4J3Zk7CesJOzI/ld7FKgEkpC5Jr0I9E3XogBXrlGXAmJ9jquTA5jZ3B9d09oS7b9Eo81ADI8E8HwPt/dKlb+9kANYAdQP1T5PJNc6Nz1O3JI2q3brHIx+9Eh0OC7Xqntf4JRVG2XyP+ECoY4E9U5rCNNT57pWXLSS2NQP3Gi6rWy6kac9Z9tE6HtY0z06c/wDKUTGn6j80r67R+zz8kleoY+rAJn+YwI9GlKgoQMI28+SfB5wu7T0KifUGxOnr/ZAiK9uHNacjO0dGjQQAT4u5D8UAvqt/VGUUhRkgHscmeP8AW+sYHiAOXijlGmxhJaCJ37zj+ZVk1wt8eXZ1FP8AtAAqWDUW2dNvwlz27S/P2Zti5+Y6EvqEiAAIjaTvugrMJrsM0cNY0k/Nc1hc1DHPKYpgn/QT4rbC68z+/EqE32wgyZgCOXqt/wB7k+kBO1phujhDWCIA1a0AmAY1IJ9U8s81Xp1X6yTrrBjSPJONw7qfcrkly22DHihHM+rv3CdlH78VEbg85nzKa6qT/wAlKkFonLR01TXMaoxV/c/3UZcSeWnglQcD3NbzABnfTw1SaTGV3npHtKQnppz259VGAebifRMLRO3L46eG64uEQR76qs8SIkjy0PuF3an9wExFkP8AT99Fznxs78/YaKo8k8z6aFd2n/MpjLLarvtTznVOdeu2kGOU9VSLk0uRYItm6d1HpK5D+0A5+4/RcnbL8c30n/6f/9k="/>
          <p:cNvSpPr>
            <a:spLocks noChangeAspect="1" noChangeArrowheads="1"/>
          </p:cNvSpPr>
          <p:nvPr/>
        </p:nvSpPr>
        <p:spPr bwMode="auto">
          <a:xfrm>
            <a:off x="155575" y="-1858963"/>
            <a:ext cx="5337175" cy="3875088"/>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153680</TotalTime>
  <Words>1707</Words>
  <Application>Microsoft Office PowerPoint</Application>
  <PresentationFormat>Letter Paper (8.5x11 in)</PresentationFormat>
  <Paragraphs>281</Paragraphs>
  <Slides>21</Slides>
  <Notes>13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Office Theme</vt:lpstr>
      <vt:lpstr>Equation</vt:lpstr>
      <vt:lpstr>Slide 91</vt:lpstr>
      <vt:lpstr>Projectile motion - 2D motion only considering gravity (for now)</vt:lpstr>
      <vt:lpstr>Slide 93</vt:lpstr>
      <vt:lpstr>Slide 94</vt:lpstr>
      <vt:lpstr>easy shot?</vt:lpstr>
      <vt:lpstr>Range</vt:lpstr>
      <vt:lpstr>Range of a projectile</vt:lpstr>
      <vt:lpstr>A Good Punt</vt:lpstr>
      <vt:lpstr>Marquette King</vt:lpstr>
      <vt:lpstr>Slide 100</vt:lpstr>
      <vt:lpstr>Punt, continued</vt:lpstr>
      <vt:lpstr>Slide 102</vt:lpstr>
      <vt:lpstr>Example - fastball</vt:lpstr>
      <vt:lpstr>Slide 104</vt:lpstr>
      <vt:lpstr>Slide 105</vt:lpstr>
      <vt:lpstr>Example – fastball, cont’d</vt:lpstr>
      <vt:lpstr>Flopping – extreme positions to “cheat” gravity</vt:lpstr>
      <vt:lpstr>Flopping – extreme positions to “cheat” gravity</vt:lpstr>
      <vt:lpstr>More body contortions: Long jump</vt:lpstr>
      <vt:lpstr>Bob Beamon’s jump, in numbers</vt:lpstr>
      <vt:lpstr>Bob Beamon’s jump, in numbers</vt:lpstr>
    </vt:vector>
  </TitlesOfParts>
  <Company>Ohio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Lisa</dc:creator>
  <cp:lastModifiedBy>Daniel Cebra</cp:lastModifiedBy>
  <cp:revision>1439</cp:revision>
  <cp:lastPrinted>2012-12-06T14:54:13Z</cp:lastPrinted>
  <dcterms:created xsi:type="dcterms:W3CDTF">2010-12-03T22:08:57Z</dcterms:created>
  <dcterms:modified xsi:type="dcterms:W3CDTF">2015-02-03T18:30:15Z</dcterms:modified>
</cp:coreProperties>
</file>