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61" saveSubsetFonts="1" autoCompressPictures="0">
  <p:sldMasterIdLst>
    <p:sldMasterId id="2147483648" r:id="rId1"/>
  </p:sldMasterIdLst>
  <p:notesMasterIdLst>
    <p:notesMasterId r:id="rId50"/>
  </p:notesMasterIdLst>
  <p:handoutMasterIdLst>
    <p:handoutMasterId r:id="rId51"/>
  </p:handoutMasterIdLst>
  <p:sldIdLst>
    <p:sldId id="586" r:id="rId2"/>
    <p:sldId id="609" r:id="rId3"/>
    <p:sldId id="588" r:id="rId4"/>
    <p:sldId id="549" r:id="rId5"/>
    <p:sldId id="550" r:id="rId6"/>
    <p:sldId id="551" r:id="rId7"/>
    <p:sldId id="584" r:id="rId8"/>
    <p:sldId id="552" r:id="rId9"/>
    <p:sldId id="608" r:id="rId10"/>
    <p:sldId id="553" r:id="rId11"/>
    <p:sldId id="554" r:id="rId12"/>
    <p:sldId id="555" r:id="rId13"/>
    <p:sldId id="590" r:id="rId14"/>
    <p:sldId id="592" r:id="rId15"/>
    <p:sldId id="593" r:id="rId16"/>
    <p:sldId id="598" r:id="rId17"/>
    <p:sldId id="597" r:id="rId18"/>
    <p:sldId id="596" r:id="rId19"/>
    <p:sldId id="595" r:id="rId20"/>
    <p:sldId id="589" r:id="rId21"/>
    <p:sldId id="599" r:id="rId22"/>
    <p:sldId id="556" r:id="rId23"/>
    <p:sldId id="557" r:id="rId24"/>
    <p:sldId id="558" r:id="rId25"/>
    <p:sldId id="559" r:id="rId26"/>
    <p:sldId id="560" r:id="rId27"/>
    <p:sldId id="561" r:id="rId28"/>
    <p:sldId id="564" r:id="rId29"/>
    <p:sldId id="565" r:id="rId30"/>
    <p:sldId id="566" r:id="rId31"/>
    <p:sldId id="591" r:id="rId32"/>
    <p:sldId id="567" r:id="rId33"/>
    <p:sldId id="568" r:id="rId34"/>
    <p:sldId id="569" r:id="rId35"/>
    <p:sldId id="570" r:id="rId36"/>
    <p:sldId id="571" r:id="rId37"/>
    <p:sldId id="607" r:id="rId38"/>
    <p:sldId id="601" r:id="rId39"/>
    <p:sldId id="602" r:id="rId40"/>
    <p:sldId id="574" r:id="rId41"/>
    <p:sldId id="603" r:id="rId42"/>
    <p:sldId id="604" r:id="rId43"/>
    <p:sldId id="606" r:id="rId44"/>
    <p:sldId id="605" r:id="rId45"/>
    <p:sldId id="600" r:id="rId46"/>
    <p:sldId id="575" r:id="rId47"/>
    <p:sldId id="576" r:id="rId48"/>
    <p:sldId id="577" r:id="rId49"/>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Lisa" initials="ML"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FA00"/>
    <a:srgbClr val="FFF593"/>
    <a:srgbClr val="D2E6FF"/>
    <a:srgbClr val="DF4FBB"/>
    <a:srgbClr val="C21745"/>
    <a:srgbClr val="D21745"/>
    <a:srgbClr val="917AB4"/>
    <a:srgbClr val="000000"/>
    <a:srgbClr val="40404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31" autoAdjust="0"/>
    <p:restoredTop sz="96245" autoAdjust="0"/>
  </p:normalViewPr>
  <p:slideViewPr>
    <p:cSldViewPr snapToGrid="0" snapToObjects="1">
      <p:cViewPr varScale="1">
        <p:scale>
          <a:sx n="50" d="100"/>
          <a:sy n="50" d="100"/>
        </p:scale>
        <p:origin x="-86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89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MensRunningRecord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cyclingPW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cyclingPW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cyclingPW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cyclingPW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lineMarker"/>
        <c:ser>
          <c:idx val="0"/>
          <c:order val="0"/>
          <c:xVal>
            <c:numRef>
              <c:f>Sheet1!$B$3:$B$19</c:f>
              <c:numCache>
                <c:formatCode>0.00</c:formatCode>
                <c:ptCount val="17"/>
                <c:pt idx="0">
                  <c:v>100</c:v>
                </c:pt>
                <c:pt idx="1">
                  <c:v>200</c:v>
                </c:pt>
                <c:pt idx="2">
                  <c:v>400</c:v>
                </c:pt>
                <c:pt idx="3">
                  <c:v>800</c:v>
                </c:pt>
                <c:pt idx="4">
                  <c:v>1000</c:v>
                </c:pt>
                <c:pt idx="5">
                  <c:v>1500</c:v>
                </c:pt>
                <c:pt idx="6">
                  <c:v>1609.34</c:v>
                </c:pt>
                <c:pt idx="7">
                  <c:v>2000</c:v>
                </c:pt>
                <c:pt idx="8">
                  <c:v>3000</c:v>
                </c:pt>
                <c:pt idx="9">
                  <c:v>5000</c:v>
                </c:pt>
                <c:pt idx="10">
                  <c:v>10000</c:v>
                </c:pt>
                <c:pt idx="11">
                  <c:v>20000</c:v>
                </c:pt>
                <c:pt idx="12">
                  <c:v>21100</c:v>
                </c:pt>
                <c:pt idx="13">
                  <c:v>25000</c:v>
                </c:pt>
                <c:pt idx="14">
                  <c:v>30000</c:v>
                </c:pt>
                <c:pt idx="15">
                  <c:v>42200</c:v>
                </c:pt>
                <c:pt idx="16">
                  <c:v>100000</c:v>
                </c:pt>
              </c:numCache>
            </c:numRef>
          </c:xVal>
          <c:yVal>
            <c:numRef>
              <c:f>Sheet1!$H$3:$H$19</c:f>
              <c:numCache>
                <c:formatCode>0.00</c:formatCode>
                <c:ptCount val="17"/>
                <c:pt idx="0">
                  <c:v>23.350730688935222</c:v>
                </c:pt>
                <c:pt idx="1">
                  <c:v>23.314226159458102</c:v>
                </c:pt>
                <c:pt idx="2">
                  <c:v>20.722556739231084</c:v>
                </c:pt>
                <c:pt idx="3">
                  <c:v>17.699535159727027</c:v>
                </c:pt>
                <c:pt idx="4">
                  <c:v>16.952106698999689</c:v>
                </c:pt>
                <c:pt idx="5">
                  <c:v>16.288834951456309</c:v>
                </c:pt>
                <c:pt idx="6">
                  <c:v>16.134511629991518</c:v>
                </c:pt>
                <c:pt idx="7">
                  <c:v>15.709821271814318</c:v>
                </c:pt>
                <c:pt idx="8">
                  <c:v>15.2290829872694</c:v>
                </c:pt>
                <c:pt idx="9">
                  <c:v>14.768601043110831</c:v>
                </c:pt>
                <c:pt idx="10">
                  <c:v>14.18039593541803</c:v>
                </c:pt>
                <c:pt idx="11">
                  <c:v>13.2132309509746</c:v>
                </c:pt>
                <c:pt idx="12">
                  <c:v>13.474364830145616</c:v>
                </c:pt>
                <c:pt idx="13">
                  <c:v>12.812142038946185</c:v>
                </c:pt>
                <c:pt idx="14">
                  <c:v>12.6651317279384</c:v>
                </c:pt>
                <c:pt idx="15">
                  <c:v>12.69006586906842</c:v>
                </c:pt>
                <c:pt idx="16">
                  <c:v>9.9808147057511185</c:v>
                </c:pt>
              </c:numCache>
            </c:numRef>
          </c:yVal>
        </c:ser>
        <c:axId val="63999360"/>
        <c:axId val="41780352"/>
      </c:scatterChart>
      <c:valAx>
        <c:axId val="63999360"/>
        <c:scaling>
          <c:logBase val="10"/>
          <c:orientation val="minMax"/>
          <c:min val="50"/>
        </c:scaling>
        <c:axPos val="b"/>
        <c:numFmt formatCode="0" sourceLinked="0"/>
        <c:tickLblPos val="nextTo"/>
        <c:txPr>
          <a:bodyPr/>
          <a:lstStyle/>
          <a:p>
            <a:pPr>
              <a:defRPr sz="1400" baseline="0"/>
            </a:pPr>
            <a:endParaRPr lang="en-US"/>
          </a:p>
        </c:txPr>
        <c:crossAx val="41780352"/>
        <c:crosses val="autoZero"/>
        <c:crossBetween val="midCat"/>
      </c:valAx>
      <c:valAx>
        <c:axId val="41780352"/>
        <c:scaling>
          <c:orientation val="minMax"/>
        </c:scaling>
        <c:axPos val="l"/>
        <c:majorGridlines/>
        <c:numFmt formatCode="0" sourceLinked="0"/>
        <c:tickLblPos val="nextTo"/>
        <c:txPr>
          <a:bodyPr/>
          <a:lstStyle/>
          <a:p>
            <a:pPr>
              <a:defRPr sz="1400" baseline="0"/>
            </a:pPr>
            <a:endParaRPr lang="en-US"/>
          </a:p>
        </c:txPr>
        <c:crossAx val="63999360"/>
        <c:crosses val="autoZero"/>
        <c:crossBetween val="midCat"/>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497222222222214"/>
          <c:y val="6.2036672499270924E-2"/>
          <c:w val="0.794418243174149"/>
          <c:h val="0.74914041994750713"/>
        </c:manualLayout>
      </c:layout>
      <c:scatterChart>
        <c:scatterStyle val="lineMarker"/>
        <c:ser>
          <c:idx val="0"/>
          <c:order val="0"/>
          <c:tx>
            <c:v>80+10 kg, PWR=5</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Sheet3!$C$7:$C$27</c:f>
              <c:numCache>
                <c:formatCode>General</c:formatCode>
                <c:ptCount val="21"/>
                <c:pt idx="0">
                  <c:v>26.174926757812564</c:v>
                </c:pt>
                <c:pt idx="1">
                  <c:v>25.085449218749694</c:v>
                </c:pt>
                <c:pt idx="2">
                  <c:v>23.955535888671726</c:v>
                </c:pt>
                <c:pt idx="3">
                  <c:v>22.7828979492188</c:v>
                </c:pt>
                <c:pt idx="4">
                  <c:v>21.565246582030987</c:v>
                </c:pt>
                <c:pt idx="5">
                  <c:v>20.30029296875</c:v>
                </c:pt>
                <c:pt idx="6">
                  <c:v>18.986511230468622</c:v>
                </c:pt>
                <c:pt idx="7">
                  <c:v>17.625427246093789</c:v>
                </c:pt>
                <c:pt idx="8">
                  <c:v>16.220092773437489</c:v>
                </c:pt>
                <c:pt idx="9">
                  <c:v>14.78271484375</c:v>
                </c:pt>
                <c:pt idx="10">
                  <c:v>13.331604003906316</c:v>
                </c:pt>
                <c:pt idx="11">
                  <c:v>11.898803710937498</c:v>
                </c:pt>
                <c:pt idx="12">
                  <c:v>10.5255126953125</c:v>
                </c:pt>
                <c:pt idx="13">
                  <c:v>9.2590332031250178</c:v>
                </c:pt>
                <c:pt idx="14">
                  <c:v>8.1329345703125</c:v>
                </c:pt>
                <c:pt idx="15">
                  <c:v>7.1624755859374645</c:v>
                </c:pt>
                <c:pt idx="16">
                  <c:v>6.3476562499999645</c:v>
                </c:pt>
                <c:pt idx="17">
                  <c:v>5.6640624999999947</c:v>
                </c:pt>
                <c:pt idx="18">
                  <c:v>5.0964355468749645</c:v>
                </c:pt>
                <c:pt idx="19">
                  <c:v>4.6234130859375</c:v>
                </c:pt>
                <c:pt idx="20">
                  <c:v>4.2236328125</c:v>
                </c:pt>
              </c:numCache>
            </c:numRef>
          </c:yVal>
        </c:ser>
        <c:ser>
          <c:idx val="1"/>
          <c:order val="1"/>
          <c:tx>
            <c:v>60+10 kg, PWR=5</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Sheet3!$D$7:$D$27</c:f>
              <c:numCache>
                <c:formatCode>General</c:formatCode>
                <c:ptCount val="21"/>
                <c:pt idx="0">
                  <c:v>23.237609863281289</c:v>
                </c:pt>
                <c:pt idx="1">
                  <c:v>22.288513183593622</c:v>
                </c:pt>
                <c:pt idx="2">
                  <c:v>21.3058471679688</c:v>
                </c:pt>
                <c:pt idx="3">
                  <c:v>20.288085937499989</c:v>
                </c:pt>
                <c:pt idx="4">
                  <c:v>19.232177734374989</c:v>
                </c:pt>
                <c:pt idx="5">
                  <c:v>18.138122558593789</c:v>
                </c:pt>
                <c:pt idx="6">
                  <c:v>17.00439453125</c:v>
                </c:pt>
                <c:pt idx="7">
                  <c:v>15.832519531250018</c:v>
                </c:pt>
                <c:pt idx="8">
                  <c:v>14.624023437499998</c:v>
                </c:pt>
                <c:pt idx="9">
                  <c:v>13.3941650390625</c:v>
                </c:pt>
                <c:pt idx="10">
                  <c:v>12.152099609375018</c:v>
                </c:pt>
                <c:pt idx="11">
                  <c:v>10.9222412109375</c:v>
                </c:pt>
                <c:pt idx="12">
                  <c:v>9.7381591796874982</c:v>
                </c:pt>
                <c:pt idx="13">
                  <c:v>8.636474609375</c:v>
                </c:pt>
                <c:pt idx="14">
                  <c:v>7.6416015625</c:v>
                </c:pt>
                <c:pt idx="15">
                  <c:v>6.77490234375</c:v>
                </c:pt>
                <c:pt idx="16">
                  <c:v>6.030273437500008</c:v>
                </c:pt>
                <c:pt idx="17">
                  <c:v>5.401611328125</c:v>
                </c:pt>
                <c:pt idx="18">
                  <c:v>4.8736572265625</c:v>
                </c:pt>
                <c:pt idx="19">
                  <c:v>4.4281005859375</c:v>
                </c:pt>
                <c:pt idx="20">
                  <c:v>4.0527343749999645</c:v>
                </c:pt>
              </c:numCache>
            </c:numRef>
          </c:yVal>
        </c:ser>
        <c:ser>
          <c:idx val="2"/>
          <c:order val="2"/>
          <c:tx>
            <c:v>60+10 kg, PWR=6</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Sheet3!$E$7:$E$27</c:f>
              <c:numCache>
                <c:formatCode>General</c:formatCode>
                <c:ptCount val="21"/>
                <c:pt idx="0">
                  <c:v>23.5862731933594</c:v>
                </c:pt>
                <c:pt idx="1">
                  <c:v>22.6631164550781</c:v>
                </c:pt>
                <c:pt idx="2">
                  <c:v>21.710205078124989</c:v>
                </c:pt>
                <c:pt idx="3">
                  <c:v>20.7244873046875</c:v>
                </c:pt>
                <c:pt idx="4">
                  <c:v>19.708251953124989</c:v>
                </c:pt>
                <c:pt idx="5">
                  <c:v>18.656921386718832</c:v>
                </c:pt>
                <c:pt idx="6">
                  <c:v>17.575073242187489</c:v>
                </c:pt>
                <c:pt idx="7">
                  <c:v>16.459655761718832</c:v>
                </c:pt>
                <c:pt idx="8">
                  <c:v>15.3182983398438</c:v>
                </c:pt>
                <c:pt idx="9">
                  <c:v>14.1571044921875</c:v>
                </c:pt>
                <c:pt idx="10">
                  <c:v>12.98828125</c:v>
                </c:pt>
                <c:pt idx="11">
                  <c:v>11.828613281249998</c:v>
                </c:pt>
                <c:pt idx="12">
                  <c:v>10.7025146484375</c:v>
                </c:pt>
                <c:pt idx="13">
                  <c:v>9.6343994140624982</c:v>
                </c:pt>
                <c:pt idx="14">
                  <c:v>8.6486816406249982</c:v>
                </c:pt>
                <c:pt idx="15">
                  <c:v>7.763671875</c:v>
                </c:pt>
                <c:pt idx="16">
                  <c:v>6.985473632812508</c:v>
                </c:pt>
                <c:pt idx="17">
                  <c:v>6.3095092773437456</c:v>
                </c:pt>
                <c:pt idx="18">
                  <c:v>5.728149414062508</c:v>
                </c:pt>
                <c:pt idx="19">
                  <c:v>5.2291870117187456</c:v>
                </c:pt>
                <c:pt idx="20">
                  <c:v>4.8004150390624645</c:v>
                </c:pt>
              </c:numCache>
            </c:numRef>
          </c:yVal>
        </c:ser>
        <c:axId val="63124224"/>
        <c:axId val="63125760"/>
      </c:scatterChart>
      <c:valAx>
        <c:axId val="63124224"/>
        <c:scaling>
          <c:orientation val="minMax"/>
          <c:max val="0.1"/>
          <c:min val="-0.1"/>
        </c:scaling>
        <c:axPos val="b"/>
        <c:numFmt formatCode="General" sourceLinked="1"/>
        <c:tickLblPos val="nextTo"/>
        <c:txPr>
          <a:bodyPr/>
          <a:lstStyle/>
          <a:p>
            <a:pPr>
              <a:defRPr sz="1400" baseline="0"/>
            </a:pPr>
            <a:endParaRPr lang="en-US"/>
          </a:p>
        </c:txPr>
        <c:crossAx val="63125760"/>
        <c:crosses val="autoZero"/>
        <c:crossBetween val="midCat"/>
      </c:valAx>
      <c:valAx>
        <c:axId val="63125760"/>
        <c:scaling>
          <c:orientation val="minMax"/>
        </c:scaling>
        <c:axPos val="l"/>
        <c:majorGridlines/>
        <c:numFmt formatCode="General" sourceLinked="1"/>
        <c:tickLblPos val="nextTo"/>
        <c:txPr>
          <a:bodyPr/>
          <a:lstStyle/>
          <a:p>
            <a:pPr>
              <a:defRPr sz="1400"/>
            </a:pPr>
            <a:endParaRPr lang="en-US"/>
          </a:p>
        </c:txPr>
        <c:crossAx val="63124224"/>
        <c:crossesAt val="-0.1"/>
        <c:crossBetween val="midCat"/>
      </c:valAx>
    </c:plotArea>
    <c:legend>
      <c:legendPos val="r"/>
      <c:layout>
        <c:manualLayout>
          <c:xMode val="edge"/>
          <c:yMode val="edge"/>
          <c:x val="0.51066338582677051"/>
          <c:y val="7.8127734033245952E-2"/>
          <c:w val="0.31526372839758732"/>
          <c:h val="0.2749700787401575"/>
        </c:manualLayout>
      </c:layout>
      <c:txPr>
        <a:bodyPr/>
        <a:lstStyle/>
        <a:p>
          <a:pPr>
            <a:defRPr sz="1400"/>
          </a:pPr>
          <a:endParaRPr lang="en-US"/>
        </a:p>
      </c:tx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497222222222214"/>
          <c:y val="6.2036672499270924E-2"/>
          <c:w val="0.794418243174149"/>
          <c:h val="0.74914041994750713"/>
        </c:manualLayout>
      </c:layout>
      <c:scatterChart>
        <c:scatterStyle val="lineMarker"/>
        <c:ser>
          <c:idx val="0"/>
          <c:order val="0"/>
          <c:tx>
            <c:v>80+10 kg, PWR=5</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Sheet3!$C$7:$C$27</c:f>
              <c:numCache>
                <c:formatCode>General</c:formatCode>
                <c:ptCount val="21"/>
                <c:pt idx="0">
                  <c:v>26.174926757812564</c:v>
                </c:pt>
                <c:pt idx="1">
                  <c:v>25.085449218749694</c:v>
                </c:pt>
                <c:pt idx="2">
                  <c:v>23.955535888671726</c:v>
                </c:pt>
                <c:pt idx="3">
                  <c:v>22.7828979492188</c:v>
                </c:pt>
                <c:pt idx="4">
                  <c:v>21.565246582030987</c:v>
                </c:pt>
                <c:pt idx="5">
                  <c:v>20.30029296875</c:v>
                </c:pt>
                <c:pt idx="6">
                  <c:v>18.986511230468622</c:v>
                </c:pt>
                <c:pt idx="7">
                  <c:v>17.625427246093789</c:v>
                </c:pt>
                <c:pt idx="8">
                  <c:v>16.220092773437489</c:v>
                </c:pt>
                <c:pt idx="9">
                  <c:v>14.78271484375</c:v>
                </c:pt>
                <c:pt idx="10">
                  <c:v>13.331604003906316</c:v>
                </c:pt>
                <c:pt idx="11">
                  <c:v>11.898803710937498</c:v>
                </c:pt>
                <c:pt idx="12">
                  <c:v>10.5255126953125</c:v>
                </c:pt>
                <c:pt idx="13">
                  <c:v>9.2590332031250178</c:v>
                </c:pt>
                <c:pt idx="14">
                  <c:v>8.1329345703125</c:v>
                </c:pt>
                <c:pt idx="15">
                  <c:v>7.1624755859374645</c:v>
                </c:pt>
                <c:pt idx="16">
                  <c:v>6.3476562499999645</c:v>
                </c:pt>
                <c:pt idx="17">
                  <c:v>5.6640624999999947</c:v>
                </c:pt>
                <c:pt idx="18">
                  <c:v>5.0964355468749645</c:v>
                </c:pt>
                <c:pt idx="19">
                  <c:v>4.6234130859375</c:v>
                </c:pt>
                <c:pt idx="20">
                  <c:v>4.2236328125</c:v>
                </c:pt>
              </c:numCache>
            </c:numRef>
          </c:yVal>
        </c:ser>
        <c:ser>
          <c:idx val="1"/>
          <c:order val="1"/>
          <c:tx>
            <c:v>60+10 kg, PWR=5</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Sheet3!$D$7:$D$27</c:f>
              <c:numCache>
                <c:formatCode>General</c:formatCode>
                <c:ptCount val="21"/>
                <c:pt idx="0">
                  <c:v>23.237609863281289</c:v>
                </c:pt>
                <c:pt idx="1">
                  <c:v>22.288513183593622</c:v>
                </c:pt>
                <c:pt idx="2">
                  <c:v>21.3058471679688</c:v>
                </c:pt>
                <c:pt idx="3">
                  <c:v>20.288085937499989</c:v>
                </c:pt>
                <c:pt idx="4">
                  <c:v>19.232177734374989</c:v>
                </c:pt>
                <c:pt idx="5">
                  <c:v>18.138122558593789</c:v>
                </c:pt>
                <c:pt idx="6">
                  <c:v>17.00439453125</c:v>
                </c:pt>
                <c:pt idx="7">
                  <c:v>15.832519531250018</c:v>
                </c:pt>
                <c:pt idx="8">
                  <c:v>14.624023437499998</c:v>
                </c:pt>
                <c:pt idx="9">
                  <c:v>13.3941650390625</c:v>
                </c:pt>
                <c:pt idx="10">
                  <c:v>12.152099609375018</c:v>
                </c:pt>
                <c:pt idx="11">
                  <c:v>10.9222412109375</c:v>
                </c:pt>
                <c:pt idx="12">
                  <c:v>9.7381591796874982</c:v>
                </c:pt>
                <c:pt idx="13">
                  <c:v>8.636474609375</c:v>
                </c:pt>
                <c:pt idx="14">
                  <c:v>7.6416015625</c:v>
                </c:pt>
                <c:pt idx="15">
                  <c:v>6.77490234375</c:v>
                </c:pt>
                <c:pt idx="16">
                  <c:v>6.030273437500008</c:v>
                </c:pt>
                <c:pt idx="17">
                  <c:v>5.401611328125</c:v>
                </c:pt>
                <c:pt idx="18">
                  <c:v>4.8736572265625</c:v>
                </c:pt>
                <c:pt idx="19">
                  <c:v>4.4281005859375</c:v>
                </c:pt>
                <c:pt idx="20">
                  <c:v>4.0527343749999645</c:v>
                </c:pt>
              </c:numCache>
            </c:numRef>
          </c:yVal>
        </c:ser>
        <c:ser>
          <c:idx val="2"/>
          <c:order val="2"/>
          <c:tx>
            <c:v>60+10 kg, PWR=6</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Sheet3!$E$7:$E$27</c:f>
              <c:numCache>
                <c:formatCode>General</c:formatCode>
                <c:ptCount val="21"/>
                <c:pt idx="0">
                  <c:v>23.5862731933594</c:v>
                </c:pt>
                <c:pt idx="1">
                  <c:v>22.6631164550781</c:v>
                </c:pt>
                <c:pt idx="2">
                  <c:v>21.710205078124989</c:v>
                </c:pt>
                <c:pt idx="3">
                  <c:v>20.7244873046875</c:v>
                </c:pt>
                <c:pt idx="4">
                  <c:v>19.708251953124989</c:v>
                </c:pt>
                <c:pt idx="5">
                  <c:v>18.656921386718832</c:v>
                </c:pt>
                <c:pt idx="6">
                  <c:v>17.575073242187489</c:v>
                </c:pt>
                <c:pt idx="7">
                  <c:v>16.459655761718832</c:v>
                </c:pt>
                <c:pt idx="8">
                  <c:v>15.3182983398438</c:v>
                </c:pt>
                <c:pt idx="9">
                  <c:v>14.1571044921875</c:v>
                </c:pt>
                <c:pt idx="10">
                  <c:v>12.98828125</c:v>
                </c:pt>
                <c:pt idx="11">
                  <c:v>11.828613281249998</c:v>
                </c:pt>
                <c:pt idx="12">
                  <c:v>10.7025146484375</c:v>
                </c:pt>
                <c:pt idx="13">
                  <c:v>9.6343994140624982</c:v>
                </c:pt>
                <c:pt idx="14">
                  <c:v>8.6486816406249982</c:v>
                </c:pt>
                <c:pt idx="15">
                  <c:v>7.763671875</c:v>
                </c:pt>
                <c:pt idx="16">
                  <c:v>6.985473632812508</c:v>
                </c:pt>
                <c:pt idx="17">
                  <c:v>6.3095092773437456</c:v>
                </c:pt>
                <c:pt idx="18">
                  <c:v>5.728149414062508</c:v>
                </c:pt>
                <c:pt idx="19">
                  <c:v>5.2291870117187456</c:v>
                </c:pt>
                <c:pt idx="20">
                  <c:v>4.8004150390624645</c:v>
                </c:pt>
              </c:numCache>
            </c:numRef>
          </c:yVal>
        </c:ser>
        <c:axId val="42475520"/>
        <c:axId val="42477056"/>
      </c:scatterChart>
      <c:valAx>
        <c:axId val="42475520"/>
        <c:scaling>
          <c:orientation val="minMax"/>
          <c:max val="3.0000000000000002E-2"/>
          <c:min val="-3.0000000000000002E-2"/>
        </c:scaling>
        <c:axPos val="b"/>
        <c:numFmt formatCode="General" sourceLinked="1"/>
        <c:tickLblPos val="nextTo"/>
        <c:txPr>
          <a:bodyPr/>
          <a:lstStyle/>
          <a:p>
            <a:pPr>
              <a:defRPr sz="1400" baseline="0"/>
            </a:pPr>
            <a:endParaRPr lang="en-US"/>
          </a:p>
        </c:txPr>
        <c:crossAx val="42477056"/>
        <c:crosses val="autoZero"/>
        <c:crossBetween val="midCat"/>
      </c:valAx>
      <c:valAx>
        <c:axId val="42477056"/>
        <c:scaling>
          <c:orientation val="minMax"/>
          <c:max val="20"/>
          <c:min val="8"/>
        </c:scaling>
        <c:axPos val="l"/>
        <c:majorGridlines/>
        <c:numFmt formatCode="General" sourceLinked="1"/>
        <c:tickLblPos val="nextTo"/>
        <c:txPr>
          <a:bodyPr/>
          <a:lstStyle/>
          <a:p>
            <a:pPr>
              <a:defRPr sz="1400"/>
            </a:pPr>
            <a:endParaRPr lang="en-US"/>
          </a:p>
        </c:txPr>
        <c:crossAx val="42475520"/>
        <c:crossesAt val="-0.1"/>
        <c:crossBetween val="midCat"/>
      </c:valAx>
    </c:plotArea>
    <c:legend>
      <c:legendPos val="r"/>
      <c:layout>
        <c:manualLayout>
          <c:xMode val="edge"/>
          <c:yMode val="edge"/>
          <c:x val="0.51066338582677051"/>
          <c:y val="7.8127734033245952E-2"/>
          <c:w val="0.31526372839758732"/>
          <c:h val="0.2749700787401575"/>
        </c:manualLayout>
      </c:layout>
      <c:txPr>
        <a:bodyPr/>
        <a:lstStyle/>
        <a:p>
          <a:pPr>
            <a:defRPr sz="1400"/>
          </a:pPr>
          <a:endParaRPr lang="en-US"/>
        </a:p>
      </c:tx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1497222222222214"/>
          <c:y val="6.2036672499270924E-2"/>
          <c:w val="0.794418243174149"/>
          <c:h val="0.74914041994750713"/>
        </c:manualLayout>
      </c:layout>
      <c:scatterChart>
        <c:scatterStyle val="lineMarker"/>
        <c:ser>
          <c:idx val="0"/>
          <c:order val="0"/>
          <c:tx>
            <c:v>80+10 kg, PWR=5</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Sheet3!$C$7:$C$27</c:f>
              <c:numCache>
                <c:formatCode>General</c:formatCode>
                <c:ptCount val="21"/>
                <c:pt idx="0">
                  <c:v>26.174926757812564</c:v>
                </c:pt>
                <c:pt idx="1">
                  <c:v>25.085449218749694</c:v>
                </c:pt>
                <c:pt idx="2">
                  <c:v>23.955535888671726</c:v>
                </c:pt>
                <c:pt idx="3">
                  <c:v>22.7828979492188</c:v>
                </c:pt>
                <c:pt idx="4">
                  <c:v>21.565246582030987</c:v>
                </c:pt>
                <c:pt idx="5">
                  <c:v>20.30029296875</c:v>
                </c:pt>
                <c:pt idx="6">
                  <c:v>18.986511230468622</c:v>
                </c:pt>
                <c:pt idx="7">
                  <c:v>17.625427246093789</c:v>
                </c:pt>
                <c:pt idx="8">
                  <c:v>16.220092773437489</c:v>
                </c:pt>
                <c:pt idx="9">
                  <c:v>14.78271484375</c:v>
                </c:pt>
                <c:pt idx="10">
                  <c:v>13.331604003906316</c:v>
                </c:pt>
                <c:pt idx="11">
                  <c:v>11.898803710937498</c:v>
                </c:pt>
                <c:pt idx="12">
                  <c:v>10.5255126953125</c:v>
                </c:pt>
                <c:pt idx="13">
                  <c:v>9.2590332031250178</c:v>
                </c:pt>
                <c:pt idx="14">
                  <c:v>8.1329345703125</c:v>
                </c:pt>
                <c:pt idx="15">
                  <c:v>7.1624755859374645</c:v>
                </c:pt>
                <c:pt idx="16">
                  <c:v>6.3476562499999645</c:v>
                </c:pt>
                <c:pt idx="17">
                  <c:v>5.6640624999999947</c:v>
                </c:pt>
                <c:pt idx="18">
                  <c:v>5.0964355468749645</c:v>
                </c:pt>
                <c:pt idx="19">
                  <c:v>4.6234130859375</c:v>
                </c:pt>
                <c:pt idx="20">
                  <c:v>4.2236328125</c:v>
                </c:pt>
              </c:numCache>
            </c:numRef>
          </c:yVal>
        </c:ser>
        <c:ser>
          <c:idx val="1"/>
          <c:order val="1"/>
          <c:tx>
            <c:v>60+10 kg, PWR=5</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Sheet3!$D$7:$D$27</c:f>
              <c:numCache>
                <c:formatCode>General</c:formatCode>
                <c:ptCount val="21"/>
                <c:pt idx="0">
                  <c:v>23.237609863281289</c:v>
                </c:pt>
                <c:pt idx="1">
                  <c:v>22.288513183593622</c:v>
                </c:pt>
                <c:pt idx="2">
                  <c:v>21.3058471679688</c:v>
                </c:pt>
                <c:pt idx="3">
                  <c:v>20.288085937499989</c:v>
                </c:pt>
                <c:pt idx="4">
                  <c:v>19.232177734374989</c:v>
                </c:pt>
                <c:pt idx="5">
                  <c:v>18.138122558593789</c:v>
                </c:pt>
                <c:pt idx="6">
                  <c:v>17.00439453125</c:v>
                </c:pt>
                <c:pt idx="7">
                  <c:v>15.832519531250018</c:v>
                </c:pt>
                <c:pt idx="8">
                  <c:v>14.624023437499998</c:v>
                </c:pt>
                <c:pt idx="9">
                  <c:v>13.3941650390625</c:v>
                </c:pt>
                <c:pt idx="10">
                  <c:v>12.152099609375018</c:v>
                </c:pt>
                <c:pt idx="11">
                  <c:v>10.9222412109375</c:v>
                </c:pt>
                <c:pt idx="12">
                  <c:v>9.7381591796874982</c:v>
                </c:pt>
                <c:pt idx="13">
                  <c:v>8.636474609375</c:v>
                </c:pt>
                <c:pt idx="14">
                  <c:v>7.6416015625</c:v>
                </c:pt>
                <c:pt idx="15">
                  <c:v>6.77490234375</c:v>
                </c:pt>
                <c:pt idx="16">
                  <c:v>6.030273437500008</c:v>
                </c:pt>
                <c:pt idx="17">
                  <c:v>5.401611328125</c:v>
                </c:pt>
                <c:pt idx="18">
                  <c:v>4.8736572265625</c:v>
                </c:pt>
                <c:pt idx="19">
                  <c:v>4.4281005859375</c:v>
                </c:pt>
                <c:pt idx="20">
                  <c:v>4.0527343749999645</c:v>
                </c:pt>
              </c:numCache>
            </c:numRef>
          </c:yVal>
        </c:ser>
        <c:ser>
          <c:idx val="2"/>
          <c:order val="2"/>
          <c:tx>
            <c:v>60+10 kg, PWR=6</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Sheet3!$E$7:$E$27</c:f>
              <c:numCache>
                <c:formatCode>General</c:formatCode>
                <c:ptCount val="21"/>
                <c:pt idx="0">
                  <c:v>23.5862731933594</c:v>
                </c:pt>
                <c:pt idx="1">
                  <c:v>22.6631164550781</c:v>
                </c:pt>
                <c:pt idx="2">
                  <c:v>21.710205078124989</c:v>
                </c:pt>
                <c:pt idx="3">
                  <c:v>20.7244873046875</c:v>
                </c:pt>
                <c:pt idx="4">
                  <c:v>19.708251953124989</c:v>
                </c:pt>
                <c:pt idx="5">
                  <c:v>18.656921386718832</c:v>
                </c:pt>
                <c:pt idx="6">
                  <c:v>17.575073242187489</c:v>
                </c:pt>
                <c:pt idx="7">
                  <c:v>16.459655761718832</c:v>
                </c:pt>
                <c:pt idx="8">
                  <c:v>15.3182983398438</c:v>
                </c:pt>
                <c:pt idx="9">
                  <c:v>14.1571044921875</c:v>
                </c:pt>
                <c:pt idx="10">
                  <c:v>12.98828125</c:v>
                </c:pt>
                <c:pt idx="11">
                  <c:v>11.828613281249998</c:v>
                </c:pt>
                <c:pt idx="12">
                  <c:v>10.7025146484375</c:v>
                </c:pt>
                <c:pt idx="13">
                  <c:v>9.6343994140624982</c:v>
                </c:pt>
                <c:pt idx="14">
                  <c:v>8.6486816406249982</c:v>
                </c:pt>
                <c:pt idx="15">
                  <c:v>7.763671875</c:v>
                </c:pt>
                <c:pt idx="16">
                  <c:v>6.985473632812508</c:v>
                </c:pt>
                <c:pt idx="17">
                  <c:v>6.3095092773437456</c:v>
                </c:pt>
                <c:pt idx="18">
                  <c:v>5.728149414062508</c:v>
                </c:pt>
                <c:pt idx="19">
                  <c:v>5.2291870117187456</c:v>
                </c:pt>
                <c:pt idx="20">
                  <c:v>4.8004150390624645</c:v>
                </c:pt>
              </c:numCache>
            </c:numRef>
          </c:yVal>
        </c:ser>
        <c:axId val="42514688"/>
        <c:axId val="42520576"/>
      </c:scatterChart>
      <c:valAx>
        <c:axId val="42514688"/>
        <c:scaling>
          <c:orientation val="minMax"/>
          <c:max val="0.1"/>
          <c:min val="0.05"/>
        </c:scaling>
        <c:axPos val="b"/>
        <c:numFmt formatCode="General" sourceLinked="1"/>
        <c:tickLblPos val="nextTo"/>
        <c:txPr>
          <a:bodyPr/>
          <a:lstStyle/>
          <a:p>
            <a:pPr>
              <a:defRPr sz="1400" baseline="0"/>
            </a:pPr>
            <a:endParaRPr lang="en-US"/>
          </a:p>
        </c:txPr>
        <c:crossAx val="42520576"/>
        <c:crosses val="autoZero"/>
        <c:crossBetween val="midCat"/>
      </c:valAx>
      <c:valAx>
        <c:axId val="42520576"/>
        <c:scaling>
          <c:orientation val="minMax"/>
          <c:max val="8"/>
          <c:min val="4"/>
        </c:scaling>
        <c:axPos val="l"/>
        <c:majorGridlines/>
        <c:numFmt formatCode="General" sourceLinked="1"/>
        <c:tickLblPos val="nextTo"/>
        <c:txPr>
          <a:bodyPr/>
          <a:lstStyle/>
          <a:p>
            <a:pPr>
              <a:defRPr sz="1400"/>
            </a:pPr>
            <a:endParaRPr lang="en-US"/>
          </a:p>
        </c:txPr>
        <c:crossAx val="42514688"/>
        <c:crossesAt val="-0.1"/>
        <c:crossBetween val="midCat"/>
      </c:valAx>
    </c:plotArea>
    <c:legend>
      <c:legendPos val="r"/>
      <c:layout>
        <c:manualLayout>
          <c:xMode val="edge"/>
          <c:yMode val="edge"/>
          <c:x val="0.51066338582677051"/>
          <c:y val="7.8127734033245952E-2"/>
          <c:w val="0.31526372839758732"/>
          <c:h val="0.2749700787401575"/>
        </c:manualLayout>
      </c:layout>
      <c:txPr>
        <a:bodyPr/>
        <a:lstStyle/>
        <a:p>
          <a:pPr>
            <a:defRPr sz="1400"/>
          </a:pPr>
          <a:endParaRPr lang="en-US"/>
        </a:p>
      </c:txPr>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497222222222214"/>
          <c:y val="6.2036672499270924E-2"/>
          <c:w val="0.794418243174149"/>
          <c:h val="0.74914041994750713"/>
        </c:manualLayout>
      </c:layout>
      <c:scatterChart>
        <c:scatterStyle val="lineMarker"/>
        <c:ser>
          <c:idx val="0"/>
          <c:order val="0"/>
          <c:tx>
            <c:v>80+10 kg, PWR=5</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Sheet3!$C$7:$C$27</c:f>
              <c:numCache>
                <c:formatCode>General</c:formatCode>
                <c:ptCount val="21"/>
                <c:pt idx="0">
                  <c:v>26.174926757812564</c:v>
                </c:pt>
                <c:pt idx="1">
                  <c:v>25.085449218749694</c:v>
                </c:pt>
                <c:pt idx="2">
                  <c:v>23.955535888671726</c:v>
                </c:pt>
                <c:pt idx="3">
                  <c:v>22.7828979492188</c:v>
                </c:pt>
                <c:pt idx="4">
                  <c:v>21.565246582030987</c:v>
                </c:pt>
                <c:pt idx="5">
                  <c:v>20.30029296875</c:v>
                </c:pt>
                <c:pt idx="6">
                  <c:v>18.986511230468622</c:v>
                </c:pt>
                <c:pt idx="7">
                  <c:v>17.625427246093789</c:v>
                </c:pt>
                <c:pt idx="8">
                  <c:v>16.220092773437489</c:v>
                </c:pt>
                <c:pt idx="9">
                  <c:v>14.78271484375</c:v>
                </c:pt>
                <c:pt idx="10">
                  <c:v>13.331604003906316</c:v>
                </c:pt>
                <c:pt idx="11">
                  <c:v>11.898803710937498</c:v>
                </c:pt>
                <c:pt idx="12">
                  <c:v>10.5255126953125</c:v>
                </c:pt>
                <c:pt idx="13">
                  <c:v>9.2590332031250178</c:v>
                </c:pt>
                <c:pt idx="14">
                  <c:v>8.1329345703125</c:v>
                </c:pt>
                <c:pt idx="15">
                  <c:v>7.1624755859374645</c:v>
                </c:pt>
                <c:pt idx="16">
                  <c:v>6.3476562499999645</c:v>
                </c:pt>
                <c:pt idx="17">
                  <c:v>5.6640624999999947</c:v>
                </c:pt>
                <c:pt idx="18">
                  <c:v>5.0964355468749645</c:v>
                </c:pt>
                <c:pt idx="19">
                  <c:v>4.6234130859375</c:v>
                </c:pt>
                <c:pt idx="20">
                  <c:v>4.2236328125</c:v>
                </c:pt>
              </c:numCache>
            </c:numRef>
          </c:yVal>
        </c:ser>
        <c:ser>
          <c:idx val="1"/>
          <c:order val="1"/>
          <c:tx>
            <c:v>60+10 kg, PWR=5</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Sheet3!$D$7:$D$27</c:f>
              <c:numCache>
                <c:formatCode>General</c:formatCode>
                <c:ptCount val="21"/>
                <c:pt idx="0">
                  <c:v>23.237609863281289</c:v>
                </c:pt>
                <c:pt idx="1">
                  <c:v>22.288513183593622</c:v>
                </c:pt>
                <c:pt idx="2">
                  <c:v>21.3058471679688</c:v>
                </c:pt>
                <c:pt idx="3">
                  <c:v>20.288085937499989</c:v>
                </c:pt>
                <c:pt idx="4">
                  <c:v>19.232177734374989</c:v>
                </c:pt>
                <c:pt idx="5">
                  <c:v>18.138122558593789</c:v>
                </c:pt>
                <c:pt idx="6">
                  <c:v>17.00439453125</c:v>
                </c:pt>
                <c:pt idx="7">
                  <c:v>15.832519531250018</c:v>
                </c:pt>
                <c:pt idx="8">
                  <c:v>14.624023437499998</c:v>
                </c:pt>
                <c:pt idx="9">
                  <c:v>13.3941650390625</c:v>
                </c:pt>
                <c:pt idx="10">
                  <c:v>12.152099609375018</c:v>
                </c:pt>
                <c:pt idx="11">
                  <c:v>10.9222412109375</c:v>
                </c:pt>
                <c:pt idx="12">
                  <c:v>9.7381591796874982</c:v>
                </c:pt>
                <c:pt idx="13">
                  <c:v>8.636474609375</c:v>
                </c:pt>
                <c:pt idx="14">
                  <c:v>7.6416015625</c:v>
                </c:pt>
                <c:pt idx="15">
                  <c:v>6.77490234375</c:v>
                </c:pt>
                <c:pt idx="16">
                  <c:v>6.030273437500008</c:v>
                </c:pt>
                <c:pt idx="17">
                  <c:v>5.401611328125</c:v>
                </c:pt>
                <c:pt idx="18">
                  <c:v>4.8736572265625</c:v>
                </c:pt>
                <c:pt idx="19">
                  <c:v>4.4281005859375</c:v>
                </c:pt>
                <c:pt idx="20">
                  <c:v>4.0527343749999645</c:v>
                </c:pt>
              </c:numCache>
            </c:numRef>
          </c:yVal>
        </c:ser>
        <c:ser>
          <c:idx val="2"/>
          <c:order val="2"/>
          <c:tx>
            <c:v>60+10 kg, PWR=6</c:v>
          </c:tx>
          <c:spPr>
            <a:ln w="28575">
              <a:noFill/>
            </a:ln>
          </c:spPr>
          <c:xVal>
            <c:numRef>
              <c:f>Sheet3!$B$7:$B$27</c:f>
              <c:numCache>
                <c:formatCode>0.00E+00</c:formatCode>
                <c:ptCount val="21"/>
                <c:pt idx="0" formatCode="General">
                  <c:v>-0.10000000149011602</c:v>
                </c:pt>
                <c:pt idx="1">
                  <c:v>-9.0000001713633523E-2</c:v>
                </c:pt>
                <c:pt idx="2">
                  <c:v>-8.0000001937150927E-2</c:v>
                </c:pt>
                <c:pt idx="3">
                  <c:v>-7.0000002160668304E-2</c:v>
                </c:pt>
                <c:pt idx="4">
                  <c:v>-6.0000002384185708E-2</c:v>
                </c:pt>
                <c:pt idx="5">
                  <c:v>-5.0000002607703223E-2</c:v>
                </c:pt>
                <c:pt idx="6">
                  <c:v>-4.000000283122071E-2</c:v>
                </c:pt>
                <c:pt idx="7">
                  <c:v>-3.0000003054738003E-2</c:v>
                </c:pt>
                <c:pt idx="8">
                  <c:v>-2.0000003278255411E-2</c:v>
                </c:pt>
                <c:pt idx="9">
                  <c:v>-1.0000003501772802E-2</c:v>
                </c:pt>
                <c:pt idx="10">
                  <c:v>-3.7252902984619331E-9</c:v>
                </c:pt>
                <c:pt idx="11">
                  <c:v>9.9999960511923062E-3</c:v>
                </c:pt>
                <c:pt idx="12">
                  <c:v>1.999999582767481E-2</c:v>
                </c:pt>
                <c:pt idx="13">
                  <c:v>2.9999995604157441E-2</c:v>
                </c:pt>
                <c:pt idx="14">
                  <c:v>3.9999995380640002E-2</c:v>
                </c:pt>
                <c:pt idx="15">
                  <c:v>4.999999515712273E-2</c:v>
                </c:pt>
                <c:pt idx="16">
                  <c:v>5.9999994933605291E-2</c:v>
                </c:pt>
                <c:pt idx="17">
                  <c:v>6.9999994710087804E-2</c:v>
                </c:pt>
                <c:pt idx="18">
                  <c:v>7.9999994486570414E-2</c:v>
                </c:pt>
                <c:pt idx="19">
                  <c:v>8.9999994263053135E-2</c:v>
                </c:pt>
                <c:pt idx="20">
                  <c:v>9.9999994039535522E-2</c:v>
                </c:pt>
              </c:numCache>
            </c:numRef>
          </c:xVal>
          <c:yVal>
            <c:numRef>
              <c:f>Sheet3!$E$7:$E$27</c:f>
              <c:numCache>
                <c:formatCode>General</c:formatCode>
                <c:ptCount val="21"/>
                <c:pt idx="0">
                  <c:v>23.5862731933594</c:v>
                </c:pt>
                <c:pt idx="1">
                  <c:v>22.6631164550781</c:v>
                </c:pt>
                <c:pt idx="2">
                  <c:v>21.710205078124989</c:v>
                </c:pt>
                <c:pt idx="3">
                  <c:v>20.7244873046875</c:v>
                </c:pt>
                <c:pt idx="4">
                  <c:v>19.708251953124989</c:v>
                </c:pt>
                <c:pt idx="5">
                  <c:v>18.656921386718832</c:v>
                </c:pt>
                <c:pt idx="6">
                  <c:v>17.575073242187489</c:v>
                </c:pt>
                <c:pt idx="7">
                  <c:v>16.459655761718832</c:v>
                </c:pt>
                <c:pt idx="8">
                  <c:v>15.3182983398438</c:v>
                </c:pt>
                <c:pt idx="9">
                  <c:v>14.1571044921875</c:v>
                </c:pt>
                <c:pt idx="10">
                  <c:v>12.98828125</c:v>
                </c:pt>
                <c:pt idx="11">
                  <c:v>11.828613281249998</c:v>
                </c:pt>
                <c:pt idx="12">
                  <c:v>10.7025146484375</c:v>
                </c:pt>
                <c:pt idx="13">
                  <c:v>9.6343994140624982</c:v>
                </c:pt>
                <c:pt idx="14">
                  <c:v>8.6486816406249982</c:v>
                </c:pt>
                <c:pt idx="15">
                  <c:v>7.763671875</c:v>
                </c:pt>
                <c:pt idx="16">
                  <c:v>6.985473632812508</c:v>
                </c:pt>
                <c:pt idx="17">
                  <c:v>6.3095092773437456</c:v>
                </c:pt>
                <c:pt idx="18">
                  <c:v>5.728149414062508</c:v>
                </c:pt>
                <c:pt idx="19">
                  <c:v>5.2291870117187456</c:v>
                </c:pt>
                <c:pt idx="20">
                  <c:v>4.8004150390624645</c:v>
                </c:pt>
              </c:numCache>
            </c:numRef>
          </c:yVal>
        </c:ser>
        <c:axId val="41505920"/>
        <c:axId val="41507456"/>
      </c:scatterChart>
      <c:valAx>
        <c:axId val="41505920"/>
        <c:scaling>
          <c:orientation val="minMax"/>
          <c:max val="0.1"/>
          <c:min val="-0.1"/>
        </c:scaling>
        <c:axPos val="b"/>
        <c:numFmt formatCode="General" sourceLinked="1"/>
        <c:tickLblPos val="nextTo"/>
        <c:txPr>
          <a:bodyPr/>
          <a:lstStyle/>
          <a:p>
            <a:pPr>
              <a:defRPr sz="1200" baseline="0"/>
            </a:pPr>
            <a:endParaRPr lang="en-US"/>
          </a:p>
        </c:txPr>
        <c:crossAx val="41507456"/>
        <c:crosses val="autoZero"/>
        <c:crossBetween val="midCat"/>
      </c:valAx>
      <c:valAx>
        <c:axId val="41507456"/>
        <c:scaling>
          <c:orientation val="minMax"/>
        </c:scaling>
        <c:axPos val="l"/>
        <c:majorGridlines/>
        <c:numFmt formatCode="General" sourceLinked="1"/>
        <c:tickLblPos val="nextTo"/>
        <c:txPr>
          <a:bodyPr/>
          <a:lstStyle/>
          <a:p>
            <a:pPr>
              <a:defRPr sz="1200"/>
            </a:pPr>
            <a:endParaRPr lang="en-US"/>
          </a:p>
        </c:txPr>
        <c:crossAx val="41505920"/>
        <c:crossesAt val="-0.1"/>
        <c:crossBetween val="midCat"/>
      </c:valAx>
    </c:plotArea>
    <c:legend>
      <c:legendPos val="r"/>
      <c:layout>
        <c:manualLayout>
          <c:xMode val="edge"/>
          <c:yMode val="edge"/>
          <c:x val="0.51066338582677051"/>
          <c:y val="7.8127734033245952E-2"/>
          <c:w val="0.31526372839758732"/>
          <c:h val="0.2749700787401575"/>
        </c:manualLayout>
      </c:layout>
      <c:txPr>
        <a:bodyPr/>
        <a:lstStyle/>
        <a:p>
          <a:pPr>
            <a:defRPr sz="1200"/>
          </a:pPr>
          <a:endParaRPr lang="en-US"/>
        </a:p>
      </c:txPr>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image" Target="../media/image53.emf"/><Relationship Id="rId1" Type="http://schemas.openxmlformats.org/officeDocument/2006/relationships/image" Target="../media/image52.emf"/><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B6EF1927-7051-C445-83D1-ED8924361040}" type="datetimeFigureOut">
              <a:rPr lang="en-US" smtClean="0"/>
              <a:pPr/>
              <a:t>3/12/2015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06308581-04DE-3445-8C4C-AFFBABB8346A}" type="slidenum">
              <a:rPr lang="en-US" smtClean="0"/>
              <a:pPr/>
              <a:t>‹#›</a:t>
            </a:fld>
            <a:endParaRPr lang="en-US"/>
          </a:p>
        </p:txBody>
      </p:sp>
    </p:spTree>
    <p:extLst>
      <p:ext uri="{BB962C8B-B14F-4D97-AF65-F5344CB8AC3E}">
        <p14:creationId xmlns:p14="http://schemas.microsoft.com/office/powerpoint/2010/main" xmlns="" val="33961436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211C29E-D8CE-3C48-A856-A66937FB9249}" type="datetimeFigureOut">
              <a:rPr lang="en-US" smtClean="0"/>
              <a:pPr/>
              <a:t>3/12/2015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98CFAF11-86F1-9B47-A62D-18569562800E}" type="slidenum">
              <a:rPr lang="en-US" smtClean="0"/>
              <a:pPr/>
              <a:t>‹#›</a:t>
            </a:fld>
            <a:endParaRPr lang="en-US"/>
          </a:p>
        </p:txBody>
      </p:sp>
    </p:spTree>
    <p:extLst>
      <p:ext uri="{BB962C8B-B14F-4D97-AF65-F5344CB8AC3E}">
        <p14:creationId xmlns:p14="http://schemas.microsoft.com/office/powerpoint/2010/main" xmlns="" val="42332417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FAF11-86F1-9B47-A62D-18569562800E}" type="slidenum">
              <a:rPr lang="en-US" smtClean="0"/>
              <a:pPr/>
              <a:t>164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First example:</a:t>
            </a:r>
          </a:p>
          <a:p>
            <a:r>
              <a:rPr lang="en-US" dirty="0" smtClean="0"/>
              <a:t>Ff = mu*N</a:t>
            </a:r>
            <a:r>
              <a:rPr lang="en-US" baseline="0" dirty="0" smtClean="0"/>
              <a:t> = mu*mg = 0.9*(1000 kg)*(9.8 m/s^2) = 8820 N</a:t>
            </a:r>
          </a:p>
          <a:p>
            <a:r>
              <a:rPr lang="en-US" baseline="0" dirty="0" smtClean="0"/>
              <a:t>this force is opposite to displacement, so answer will be NEGATIVE WORK</a:t>
            </a:r>
          </a:p>
          <a:p>
            <a:r>
              <a:rPr lang="en-US" baseline="0" dirty="0" smtClean="0"/>
              <a:t>W = -(8820 N)*(30 </a:t>
            </a:r>
            <a:r>
              <a:rPr lang="en-US" baseline="0" dirty="0" err="1" smtClean="0"/>
              <a:t>m</a:t>
            </a:r>
            <a:r>
              <a:rPr lang="en-US" baseline="0" dirty="0" smtClean="0"/>
              <a:t>) = 264,600 J</a:t>
            </a:r>
          </a:p>
          <a:p>
            <a:endParaRPr lang="en-US" baseline="0" dirty="0" smtClean="0"/>
          </a:p>
          <a:p>
            <a:r>
              <a:rPr lang="en-US" dirty="0" smtClean="0"/>
              <a:t>Second example:</a:t>
            </a:r>
          </a:p>
          <a:p>
            <a:r>
              <a:rPr lang="en-US" dirty="0" smtClean="0"/>
              <a:t>Whew</a:t>
            </a:r>
            <a:r>
              <a:rPr lang="en-US" baseline="0" dirty="0" smtClean="0"/>
              <a:t> – who knows!??!??</a:t>
            </a:r>
          </a:p>
          <a:p>
            <a:r>
              <a:rPr lang="en-US" baseline="0" dirty="0" smtClean="0"/>
              <a:t>We can certainly say that the work will be negative since force is against displacement.</a:t>
            </a:r>
          </a:p>
          <a:p>
            <a:r>
              <a:rPr lang="en-US" baseline="0" dirty="0" smtClean="0"/>
              <a:t>[in fact, work done by drag or kinetic friction is (almost) always negative.]</a:t>
            </a:r>
          </a:p>
          <a:p>
            <a:r>
              <a:rPr lang="en-US" baseline="0" dirty="0" smtClean="0"/>
              <a:t>but it is not a constant force, so how can we calculate it????</a:t>
            </a:r>
          </a:p>
          <a:p>
            <a:r>
              <a:rPr lang="en-US" baseline="0" dirty="0" smtClean="0"/>
              <a:t>…</a:t>
            </a:r>
          </a:p>
          <a:p>
            <a:r>
              <a:rPr lang="en-US" baseline="0" dirty="0" smtClean="0"/>
              <a:t>well... we can use the “work-energy theorem” which comes next!</a:t>
            </a:r>
          </a:p>
          <a:p>
            <a:endParaRPr lang="en-US" baseline="0" dirty="0" smtClean="0"/>
          </a:p>
        </p:txBody>
      </p:sp>
      <p:sp>
        <p:nvSpPr>
          <p:cNvPr id="4" name="Slide Number Placeholder 3"/>
          <p:cNvSpPr>
            <a:spLocks noGrp="1"/>
          </p:cNvSpPr>
          <p:nvPr>
            <p:ph type="sldNum" sz="quarter" idx="10"/>
          </p:nvPr>
        </p:nvSpPr>
        <p:spPr/>
        <p:txBody>
          <a:bodyPr/>
          <a:lstStyle/>
          <a:p>
            <a:fld id="{98CFAF11-86F1-9B47-A62D-18569562800E}" type="slidenum">
              <a:rPr lang="en-US" smtClean="0"/>
              <a:pPr/>
              <a:t>171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1 Calorie = 4129 J</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so, increasing</a:t>
            </a:r>
            <a:r>
              <a:rPr lang="en-US" sz="1200" baseline="0" dirty="0" smtClean="0"/>
              <a:t> speed to 20 mph takes 3523/4129 = 0.85 Calories (ONLY!!)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182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do the in-class</a:t>
            </a:r>
            <a:r>
              <a:rPr lang="en-US" baseline="0" dirty="0" smtClean="0"/>
              <a:t> demo of the power-bike (with headlights)</a:t>
            </a:r>
          </a:p>
          <a:p>
            <a:endParaRPr lang="en-US" baseline="0" dirty="0" smtClean="0"/>
          </a:p>
          <a:p>
            <a:r>
              <a:rPr lang="en-US" baseline="0" dirty="0" smtClean="0"/>
              <a:t>for significant timescales, Armstrong might generate 300 W.</a:t>
            </a:r>
          </a:p>
          <a:p>
            <a:endParaRPr lang="en-US" baseline="0" dirty="0" smtClean="0"/>
          </a:p>
          <a:p>
            <a:r>
              <a:rPr lang="en-US" baseline="0" dirty="0" smtClean="0"/>
              <a:t>me: 200 W</a:t>
            </a:r>
          </a:p>
        </p:txBody>
      </p:sp>
      <p:sp>
        <p:nvSpPr>
          <p:cNvPr id="4" name="Slide Number Placeholder 3"/>
          <p:cNvSpPr>
            <a:spLocks noGrp="1"/>
          </p:cNvSpPr>
          <p:nvPr>
            <p:ph type="sldNum" sz="quarter" idx="10"/>
          </p:nvPr>
        </p:nvSpPr>
        <p:spPr/>
        <p:txBody>
          <a:bodyPr/>
          <a:lstStyle/>
          <a:p>
            <a:fld id="{98CFAF11-86F1-9B47-A62D-18569562800E}" type="slidenum">
              <a:rPr lang="en-US" smtClean="0"/>
              <a:pPr/>
              <a:t>183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uphill:</a:t>
            </a:r>
          </a:p>
          <a:p>
            <a:r>
              <a:rPr lang="en-US" dirty="0" smtClean="0"/>
              <a:t>delta-t1</a:t>
            </a:r>
            <a:r>
              <a:rPr lang="en-US" baseline="0" dirty="0" smtClean="0"/>
              <a:t> = (1609 m)/(4.2 </a:t>
            </a:r>
            <a:r>
              <a:rPr lang="en-US" baseline="0" dirty="0" err="1" smtClean="0"/>
              <a:t>m/s</a:t>
            </a:r>
            <a:r>
              <a:rPr lang="en-US" baseline="0" dirty="0" smtClean="0"/>
              <a:t>) = 383 </a:t>
            </a:r>
            <a:r>
              <a:rPr lang="en-US" baseline="0" dirty="0" err="1" smtClean="0"/>
              <a:t>s</a:t>
            </a:r>
            <a:endParaRPr lang="en-US" baseline="0" dirty="0" smtClean="0"/>
          </a:p>
          <a:p>
            <a:r>
              <a:rPr lang="en-US" baseline="0" dirty="0" smtClean="0"/>
              <a:t>delta-t2 = (1609 m)/(4.8 </a:t>
            </a:r>
            <a:r>
              <a:rPr lang="en-US" baseline="0" dirty="0" err="1" smtClean="0"/>
              <a:t>m/s</a:t>
            </a:r>
            <a:r>
              <a:rPr lang="en-US" baseline="0" dirty="0" smtClean="0"/>
              <a:t>) = 335 </a:t>
            </a:r>
            <a:r>
              <a:rPr lang="en-US" baseline="0" dirty="0" err="1" smtClean="0"/>
              <a:t>s</a:t>
            </a:r>
            <a:r>
              <a:rPr lang="en-US" baseline="0" dirty="0" smtClean="0"/>
              <a:t> </a:t>
            </a:r>
          </a:p>
          <a:p>
            <a:endParaRPr lang="en-US" baseline="0" dirty="0" smtClean="0"/>
          </a:p>
          <a:p>
            <a:r>
              <a:rPr lang="en-US" dirty="0" smtClean="0"/>
              <a:t>downhill:</a:t>
            </a:r>
          </a:p>
          <a:p>
            <a:r>
              <a:rPr lang="en-US" dirty="0" smtClean="0"/>
              <a:t>delta-t1</a:t>
            </a:r>
            <a:r>
              <a:rPr lang="en-US" baseline="0" dirty="0" smtClean="0"/>
              <a:t> = (1609 m)/(26.2 </a:t>
            </a:r>
            <a:r>
              <a:rPr lang="en-US" baseline="0" dirty="0" err="1" smtClean="0"/>
              <a:t>m/s</a:t>
            </a:r>
            <a:r>
              <a:rPr lang="en-US" baseline="0" dirty="0" smtClean="0"/>
              <a:t>) = 61.4 </a:t>
            </a:r>
            <a:r>
              <a:rPr lang="en-US" baseline="0" dirty="0" err="1" smtClean="0"/>
              <a:t>s</a:t>
            </a:r>
            <a:endParaRPr lang="en-US" baseline="0" dirty="0" smtClean="0"/>
          </a:p>
          <a:p>
            <a:r>
              <a:rPr lang="en-US" baseline="0" dirty="0" smtClean="0"/>
              <a:t>delta-t2 = (1609 m)/(23.6 </a:t>
            </a:r>
            <a:r>
              <a:rPr lang="en-US" baseline="0" dirty="0" err="1" smtClean="0"/>
              <a:t>m/s</a:t>
            </a:r>
            <a:r>
              <a:rPr lang="en-US" baseline="0" dirty="0" smtClean="0"/>
              <a:t>) = 68.2 </a:t>
            </a:r>
            <a:r>
              <a:rPr lang="en-US" baseline="0" dirty="0" err="1" smtClean="0"/>
              <a:t>s</a:t>
            </a:r>
            <a:r>
              <a:rPr lang="en-US" baseline="0" dirty="0" smtClean="0"/>
              <a:t> </a:t>
            </a:r>
          </a:p>
          <a:p>
            <a:endParaRPr lang="en-US" dirty="0" smtClean="0"/>
          </a:p>
          <a:p>
            <a:endParaRPr lang="en-US" dirty="0" smtClean="0"/>
          </a:p>
          <a:p>
            <a:r>
              <a:rPr lang="en-US" dirty="0" smtClean="0"/>
              <a:t>So, large PWR guy</a:t>
            </a:r>
            <a:r>
              <a:rPr lang="en-US" baseline="0" dirty="0" smtClean="0"/>
              <a:t> KILLS on the uphill (gaining 50 seconds) and only loses a little bit on downhill.  Reason being that </a:t>
            </a:r>
            <a:r>
              <a:rPr lang="en-US" baseline="0" dirty="0" err="1" smtClean="0"/>
              <a:t>downhills</a:t>
            </a:r>
            <a:r>
              <a:rPr lang="en-US" baseline="0" dirty="0" smtClean="0"/>
              <a:t> are so brief, there’s hardly any time there too lose!</a:t>
            </a:r>
          </a:p>
          <a:p>
            <a:endParaRPr lang="en-US" baseline="0" dirty="0" smtClean="0"/>
          </a:p>
          <a:p>
            <a:r>
              <a:rPr lang="en-US" baseline="0" dirty="0" smtClean="0"/>
              <a:t>Bottom line: PWR more important than power.  You’ll lose a little bit on the level stages, and gain a lot on the hills.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196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we’re not really going to say very much about</a:t>
            </a:r>
            <a:r>
              <a:rPr lang="en-US" baseline="0" dirty="0" smtClean="0"/>
              <a:t> torque at all, in this course.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200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show more examples of “line of action,” besides just this one.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206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free-body diagrams</a:t>
            </a:r>
          </a:p>
          <a:p>
            <a:r>
              <a:rPr lang="en-US" dirty="0" smtClean="0"/>
              <a:t>line of action</a:t>
            </a:r>
          </a:p>
          <a:p>
            <a:r>
              <a:rPr lang="en-US" dirty="0" smtClean="0"/>
              <a:t>F=0</a:t>
            </a:r>
            <a:r>
              <a:rPr lang="en-US" baseline="0" dirty="0" smtClean="0"/>
              <a:t>   AND  T=0</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207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Also:</a:t>
            </a:r>
            <a:r>
              <a:rPr lang="en-US" baseline="0" dirty="0" smtClean="0"/>
              <a:t> show how you can balance </a:t>
            </a:r>
            <a:r>
              <a:rPr lang="en-US" baseline="0" dirty="0" err="1" smtClean="0"/>
              <a:t>c.m</a:t>
            </a:r>
            <a:r>
              <a:rPr lang="en-US" baseline="0" dirty="0" smtClean="0"/>
              <a:t>. on one finger</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208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B490E62E-EFD4-1D46-838A-5F31885B62DC}" type="datetime1">
              <a:rPr lang="en-US" smtClean="0"/>
              <a:pPr/>
              <a:t>3/12/2015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B257CF5E-23A8-644A-BAD0-48FBD0B9EED5}" type="datetime1">
              <a:rPr lang="en-US" smtClean="0"/>
              <a:pPr/>
              <a:t>3/12/2015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flipH="1">
            <a:off x="100174" y="274639"/>
            <a:ext cx="714053"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0800000">
            <a:off x="1121938" y="274640"/>
            <a:ext cx="7564863"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72A2F92C-0788-5643-A764-27849592E99E}" type="datetime1">
              <a:rPr lang="en-US" smtClean="0"/>
              <a:pPr/>
              <a:t>3/12/2015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2C99E636-B036-E446-84D2-A57FDB935D14}" type="datetime1">
              <a:rPr lang="en-US" smtClean="0"/>
              <a:pPr/>
              <a:t>3/12/2015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4D9A4769-D104-CF41-98DD-463747E46218}" type="datetime1">
              <a:rPr lang="en-US" smtClean="0"/>
              <a:pPr/>
              <a:t>3/12/2015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14DF064C-9FCB-7847-8EE4-24687B9711C9}" type="datetime1">
              <a:rPr lang="en-US" smtClean="0"/>
              <a:pPr/>
              <a:t>3/12/2015</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639536"/>
            <a:ext cx="2133600" cy="192909"/>
          </a:xfrm>
          <a:prstGeom prst="rect">
            <a:avLst/>
          </a:prstGeom>
        </p:spPr>
        <p:txBody>
          <a:bodyPr/>
          <a:lstStyle/>
          <a:p>
            <a:fld id="{54A52F29-8376-CA42-8D2A-61B17DFCEE07}" type="datetime1">
              <a:rPr lang="en-US" smtClean="0"/>
              <a:pPr/>
              <a:t>3/12/2015</a:t>
            </a:fld>
            <a:endParaRPr lang="en-US"/>
          </a:p>
        </p:txBody>
      </p:sp>
      <p:sp>
        <p:nvSpPr>
          <p:cNvPr id="8" name="Footer Placeholder 7"/>
          <p:cNvSpPr>
            <a:spLocks noGrp="1"/>
          </p:cNvSpPr>
          <p:nvPr>
            <p:ph type="ftr" sz="quarter" idx="11"/>
          </p:nvPr>
        </p:nvSpPr>
        <p:spPr/>
        <p:txBody>
          <a:bodyPr/>
          <a:lstStyle/>
          <a:p>
            <a:r>
              <a:rPr lang="en-US" smtClean="0"/>
              <a:t>Physics 110 - Spring 2010</a:t>
            </a:r>
            <a:endParaRPr lang="en-US"/>
          </a:p>
        </p:txBody>
      </p:sp>
      <p:sp>
        <p:nvSpPr>
          <p:cNvPr id="10" name="Slide Number Placeholder 5"/>
          <p:cNvSpPr>
            <a:spLocks noGrp="1"/>
          </p:cNvSpPr>
          <p:nvPr>
            <p:ph type="sldNum" sz="quarter" idx="12"/>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639536"/>
            <a:ext cx="2133600" cy="192909"/>
          </a:xfrm>
          <a:prstGeom prst="rect">
            <a:avLst/>
          </a:prstGeom>
        </p:spPr>
        <p:txBody>
          <a:bodyPr/>
          <a:lstStyle/>
          <a:p>
            <a:fld id="{3746B7C5-39B4-9741-86A2-B11FEAC0B6E7}" type="datetime1">
              <a:rPr lang="en-US" smtClean="0"/>
              <a:pPr/>
              <a:t>3/12/2015</a:t>
            </a:fld>
            <a:endParaRPr lang="en-US"/>
          </a:p>
        </p:txBody>
      </p:sp>
      <p:sp>
        <p:nvSpPr>
          <p:cNvPr id="4" name="Footer Placeholder 3"/>
          <p:cNvSpPr>
            <a:spLocks noGrp="1"/>
          </p:cNvSpPr>
          <p:nvPr>
            <p:ph type="ftr" sz="quarter" idx="11"/>
          </p:nvPr>
        </p:nvSpPr>
        <p:spPr/>
        <p:txBody>
          <a:bodyPr/>
          <a:lstStyle/>
          <a:p>
            <a:r>
              <a:rPr lang="en-US" smtClean="0"/>
              <a:t>Physics 110 - Spring 2010</a:t>
            </a:r>
            <a:endParaRPr lang="en-US"/>
          </a:p>
        </p:txBody>
      </p:sp>
      <p:sp>
        <p:nvSpPr>
          <p:cNvPr id="5" name="Slide Number Placeholder 4"/>
          <p:cNvSpPr>
            <a:spLocks noGrp="1"/>
          </p:cNvSpPr>
          <p:nvPr>
            <p:ph type="sldNum" sz="quarter" idx="12"/>
          </p:nvPr>
        </p:nvSpPr>
        <p:spPr/>
        <p:txBody>
          <a:bodyPr/>
          <a:lstStyle/>
          <a:p>
            <a:fld id="{5BE6E91C-2D6A-B04C-94FB-A9E324A509C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639536"/>
            <a:ext cx="2133600" cy="192909"/>
          </a:xfrm>
          <a:prstGeom prst="rect">
            <a:avLst/>
          </a:prstGeom>
        </p:spPr>
        <p:txBody>
          <a:bodyPr/>
          <a:lstStyle/>
          <a:p>
            <a:fld id="{0515C2D8-B9B8-1F4C-904F-92939A1BD8D3}" type="datetime1">
              <a:rPr lang="en-US" smtClean="0"/>
              <a:pPr/>
              <a:t>3/12/2015</a:t>
            </a:fld>
            <a:endParaRPr lang="en-US"/>
          </a:p>
        </p:txBody>
      </p:sp>
      <p:sp>
        <p:nvSpPr>
          <p:cNvPr id="3" name="Footer Placeholder 2"/>
          <p:cNvSpPr>
            <a:spLocks noGrp="1"/>
          </p:cNvSpPr>
          <p:nvPr>
            <p:ph type="ftr" sz="quarter" idx="11"/>
          </p:nvPr>
        </p:nvSpPr>
        <p:spPr/>
        <p:txBody>
          <a:bodyPr/>
          <a:lstStyle/>
          <a:p>
            <a:r>
              <a:rPr lang="en-US" smtClean="0"/>
              <a:t>Physics 110 - Spring 2010</a:t>
            </a:r>
            <a:endParaRPr lang="en-US"/>
          </a:p>
        </p:txBody>
      </p:sp>
      <p:sp>
        <p:nvSpPr>
          <p:cNvPr id="5"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C54C4481-5827-2B4F-8126-6A068C39984B}" type="datetime1">
              <a:rPr lang="en-US" smtClean="0"/>
              <a:pPr/>
              <a:t>3/12/2015</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5383E143-1A87-8C4E-93C1-70280A38336F}" type="datetime1">
              <a:rPr lang="en-US" smtClean="0"/>
              <a:pPr/>
              <a:t>3/12/2015</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123"/>
            <a:ext cx="8229600" cy="38191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7403" y="749028"/>
            <a:ext cx="7793567" cy="564082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76083" y="6656785"/>
            <a:ext cx="2895600" cy="192909"/>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Physics 110 - Spring 2010</a:t>
            </a:r>
            <a:endParaRPr lang="en-US" dirty="0"/>
          </a:p>
        </p:txBody>
      </p:sp>
      <p:sp>
        <p:nvSpPr>
          <p:cNvPr id="6"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 </a:t>
            </a:r>
            <a:fld id="{14967508-100E-AA41-A53D-FEB57A041E9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1800" kern="1200">
          <a:solidFill>
            <a:schemeClr val="tx1"/>
          </a:solidFill>
          <a:latin typeface="+mj-lt"/>
          <a:ea typeface="+mj-ea"/>
          <a:cs typeface="+mj-cs"/>
        </a:defRPr>
      </a:lvl1pPr>
    </p:titleStyle>
    <p:bodyStyle>
      <a:lvl1pPr marL="234950" indent="-234950"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1pPr>
      <a:lvl2pPr marL="566738" indent="-233363"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2pPr>
      <a:lvl3pPr marL="801688" indent="-169863"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3pPr>
      <a:lvl4pPr marL="1192213" indent="-228600"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4pPr>
      <a:lvl5pPr marL="1430338" indent="-168275"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43.gif"/><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49.png"/><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60.png"/><Relationship Id="rId7" Type="http://schemas.openxmlformats.org/officeDocument/2006/relationships/oleObject" Target="../embeddings/oleObject12.bin"/><Relationship Id="rId12"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oleObject" Target="../embeddings/oleObject16.bin"/><Relationship Id="rId5" Type="http://schemas.openxmlformats.org/officeDocument/2006/relationships/oleObject" Target="../embeddings/oleObject10.bin"/><Relationship Id="rId10" Type="http://schemas.openxmlformats.org/officeDocument/2006/relationships/oleObject" Target="../embeddings/oleObject15.bin"/><Relationship Id="rId4" Type="http://schemas.openxmlformats.org/officeDocument/2006/relationships/image" Target="../media/image49.png"/><Relationship Id="rId9" Type="http://schemas.openxmlformats.org/officeDocument/2006/relationships/oleObject" Target="../embeddings/oleObject14.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8.vml"/></Relationships>
</file>

<file path=ppt/slides/_rels/slide2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65.png"/><Relationship Id="rId4" Type="http://schemas.openxmlformats.org/officeDocument/2006/relationships/oleObject" Target="../embeddings/oleObject20.bin"/></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oleObject" Target="../embeddings/oleObject22.bin"/><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161</a:t>
            </a:fld>
            <a:endParaRPr lang="en-US" dirty="0"/>
          </a:p>
        </p:txBody>
      </p:sp>
      <p:sp>
        <p:nvSpPr>
          <p:cNvPr id="4" name="TextBox 3"/>
          <p:cNvSpPr txBox="1"/>
          <p:nvPr/>
        </p:nvSpPr>
        <p:spPr>
          <a:xfrm>
            <a:off x="2870200" y="2707481"/>
            <a:ext cx="2375650" cy="707886"/>
          </a:xfrm>
          <a:prstGeom prst="rect">
            <a:avLst/>
          </a:prstGeom>
          <a:noFill/>
        </p:spPr>
        <p:txBody>
          <a:bodyPr wrap="none" rtlCol="0">
            <a:spAutoFit/>
          </a:bodyPr>
          <a:lstStyle/>
          <a:p>
            <a:r>
              <a:rPr lang="en-US" sz="4000" dirty="0" smtClean="0"/>
              <a:t>Lecture 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16" y="16838"/>
            <a:ext cx="2961785" cy="237163"/>
          </a:xfrm>
        </p:spPr>
        <p:txBody>
          <a:bodyPr>
            <a:normAutofit fontScale="90000"/>
          </a:bodyPr>
          <a:lstStyle/>
          <a:p>
            <a:pPr algn="l"/>
            <a:r>
              <a:rPr lang="en-US" dirty="0" smtClean="0"/>
              <a:t>Example: Curling</a:t>
            </a:r>
            <a:endParaRPr lang="en-US" dirty="0"/>
          </a:p>
        </p:txBody>
      </p:sp>
      <p:grpSp>
        <p:nvGrpSpPr>
          <p:cNvPr id="15" name="Group 14"/>
          <p:cNvGrpSpPr/>
          <p:nvPr/>
        </p:nvGrpSpPr>
        <p:grpSpPr>
          <a:xfrm>
            <a:off x="4290727" y="3244781"/>
            <a:ext cx="4085846" cy="1638509"/>
            <a:chOff x="3225757" y="6428173"/>
            <a:chExt cx="3289343" cy="2384040"/>
          </a:xfrm>
        </p:grpSpPr>
        <p:sp>
          <p:nvSpPr>
            <p:cNvPr id="14" name="Rounded Rectangle 13"/>
            <p:cNvSpPr/>
            <p:nvPr/>
          </p:nvSpPr>
          <p:spPr>
            <a:xfrm>
              <a:off x="3225757" y="6428173"/>
              <a:ext cx="3289343" cy="2384040"/>
            </a:xfrm>
            <a:prstGeom prst="roundRect">
              <a:avLst/>
            </a:prstGeom>
            <a:solidFill>
              <a:srgbClr val="FFFFFF"/>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work4.png"/>
            <p:cNvPicPr>
              <a:picLocks noChangeAspect="1"/>
            </p:cNvPicPr>
            <p:nvPr/>
          </p:nvPicPr>
          <p:blipFill>
            <a:blip r:embed="rId3"/>
            <a:stretch>
              <a:fillRect/>
            </a:stretch>
          </p:blipFill>
          <p:spPr>
            <a:xfrm>
              <a:off x="3414730" y="6585698"/>
              <a:ext cx="2570406" cy="2068956"/>
            </a:xfrm>
            <a:prstGeom prst="rect">
              <a:avLst/>
            </a:prstGeom>
          </p:spPr>
        </p:pic>
        <p:pic>
          <p:nvPicPr>
            <p:cNvPr id="12" name="Picture 11" descr="work3.png"/>
            <p:cNvPicPr>
              <a:picLocks noChangeAspect="1"/>
            </p:cNvPicPr>
            <p:nvPr/>
          </p:nvPicPr>
          <p:blipFill>
            <a:blip r:embed="rId4"/>
            <a:stretch>
              <a:fillRect/>
            </a:stretch>
          </p:blipFill>
          <p:spPr>
            <a:xfrm>
              <a:off x="4709620" y="6428173"/>
              <a:ext cx="1619386" cy="1517038"/>
            </a:xfrm>
            <a:prstGeom prst="rect">
              <a:avLst/>
            </a:prstGeom>
          </p:spPr>
        </p:pic>
      </p:grpSp>
      <p:sp>
        <p:nvSpPr>
          <p:cNvPr id="3" name="TextBox 2"/>
          <p:cNvSpPr txBox="1"/>
          <p:nvPr/>
        </p:nvSpPr>
        <p:spPr>
          <a:xfrm>
            <a:off x="2867108" y="2959660"/>
            <a:ext cx="6019661" cy="338554"/>
          </a:xfrm>
          <a:prstGeom prst="rect">
            <a:avLst/>
          </a:prstGeom>
          <a:noFill/>
        </p:spPr>
        <p:txBody>
          <a:bodyPr wrap="none" rtlCol="0">
            <a:spAutoFit/>
          </a:bodyPr>
          <a:lstStyle/>
          <a:p>
            <a:r>
              <a:rPr lang="en-US" sz="1600" b="1" dirty="0" smtClean="0"/>
              <a:t>Sometimes, various forces are considered to be outside the system...</a:t>
            </a:r>
          </a:p>
        </p:txBody>
      </p:sp>
      <p:grpSp>
        <p:nvGrpSpPr>
          <p:cNvPr id="17" name="Group 16"/>
          <p:cNvGrpSpPr/>
          <p:nvPr/>
        </p:nvGrpSpPr>
        <p:grpSpPr>
          <a:xfrm>
            <a:off x="3107387" y="4849716"/>
            <a:ext cx="5432962" cy="1964591"/>
            <a:chOff x="2409317" y="757384"/>
            <a:chExt cx="4509821" cy="3039733"/>
          </a:xfrm>
        </p:grpSpPr>
        <p:grpSp>
          <p:nvGrpSpPr>
            <p:cNvPr id="18" name="Group 17"/>
            <p:cNvGrpSpPr/>
            <p:nvPr/>
          </p:nvGrpSpPr>
          <p:grpSpPr>
            <a:xfrm>
              <a:off x="3155660" y="1206500"/>
              <a:ext cx="3435640" cy="2590617"/>
              <a:chOff x="3155660" y="1206500"/>
              <a:chExt cx="3435640" cy="2590617"/>
            </a:xfrm>
          </p:grpSpPr>
          <p:sp>
            <p:nvSpPr>
              <p:cNvPr id="20" name="Rounded Rectangle 19"/>
              <p:cNvSpPr/>
              <p:nvPr/>
            </p:nvSpPr>
            <p:spPr>
              <a:xfrm>
                <a:off x="3155660" y="1206500"/>
                <a:ext cx="3435640" cy="2590617"/>
              </a:xfrm>
              <a:prstGeom prst="roundRect">
                <a:avLst/>
              </a:prstGeom>
              <a:solidFill>
                <a:srgbClr val="FFFFFF"/>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work5.png"/>
              <p:cNvPicPr>
                <a:picLocks noChangeAspect="1"/>
              </p:cNvPicPr>
              <p:nvPr/>
            </p:nvPicPr>
            <p:blipFill>
              <a:blip r:embed="rId5"/>
              <a:stretch>
                <a:fillRect/>
              </a:stretch>
            </p:blipFill>
            <p:spPr>
              <a:xfrm>
                <a:off x="3391579" y="1283840"/>
                <a:ext cx="2987803" cy="2390838"/>
              </a:xfrm>
              <a:prstGeom prst="rect">
                <a:avLst/>
              </a:prstGeom>
            </p:spPr>
          </p:pic>
        </p:grpSp>
        <p:sp>
          <p:nvSpPr>
            <p:cNvPr id="19" name="TextBox 18"/>
            <p:cNvSpPr txBox="1"/>
            <p:nvPr/>
          </p:nvSpPr>
          <p:spPr>
            <a:xfrm>
              <a:off x="2409317" y="757384"/>
              <a:ext cx="4509821" cy="523831"/>
            </a:xfrm>
            <a:prstGeom prst="rect">
              <a:avLst/>
            </a:prstGeom>
            <a:noFill/>
          </p:spPr>
          <p:txBody>
            <a:bodyPr wrap="none" rtlCol="0">
              <a:spAutoFit/>
            </a:bodyPr>
            <a:lstStyle/>
            <a:p>
              <a:r>
                <a:rPr lang="en-US" sz="1600" i="1" dirty="0" smtClean="0"/>
                <a:t>important: not all forces do work, even if the object is displaced</a:t>
              </a:r>
            </a:p>
          </p:txBody>
        </p:sp>
      </p:grpSp>
      <p:grpSp>
        <p:nvGrpSpPr>
          <p:cNvPr id="4" name="Group 3"/>
          <p:cNvGrpSpPr/>
          <p:nvPr/>
        </p:nvGrpSpPr>
        <p:grpSpPr>
          <a:xfrm>
            <a:off x="5262129" y="42332"/>
            <a:ext cx="3410269" cy="1327453"/>
            <a:chOff x="2511780" y="-1"/>
            <a:chExt cx="2557702" cy="1769937"/>
          </a:xfrm>
        </p:grpSpPr>
        <p:pic>
          <p:nvPicPr>
            <p:cNvPr id="6" name="Picture 5" descr="work1.png"/>
            <p:cNvPicPr>
              <a:picLocks noChangeAspect="1"/>
            </p:cNvPicPr>
            <p:nvPr/>
          </p:nvPicPr>
          <p:blipFill rotWithShape="1">
            <a:blip r:embed="rId6"/>
            <a:srcRect t="8348" b="50316"/>
            <a:stretch/>
          </p:blipFill>
          <p:spPr>
            <a:xfrm>
              <a:off x="2552804" y="-1"/>
              <a:ext cx="2516678" cy="944024"/>
            </a:xfrm>
            <a:prstGeom prst="rect">
              <a:avLst/>
            </a:prstGeom>
          </p:spPr>
        </p:pic>
        <p:pic>
          <p:nvPicPr>
            <p:cNvPr id="22" name="Picture 21" descr="work1.png"/>
            <p:cNvPicPr>
              <a:picLocks noChangeAspect="1"/>
            </p:cNvPicPr>
            <p:nvPr/>
          </p:nvPicPr>
          <p:blipFill rotWithShape="1">
            <a:blip r:embed="rId6"/>
            <a:srcRect t="62827"/>
            <a:stretch/>
          </p:blipFill>
          <p:spPr>
            <a:xfrm>
              <a:off x="2511780" y="920987"/>
              <a:ext cx="2516679" cy="848949"/>
            </a:xfrm>
            <a:prstGeom prst="rect">
              <a:avLst/>
            </a:prstGeom>
          </p:spPr>
        </p:pic>
      </p:grpSp>
      <p:grpSp>
        <p:nvGrpSpPr>
          <p:cNvPr id="16" name="Group 15"/>
          <p:cNvGrpSpPr/>
          <p:nvPr/>
        </p:nvGrpSpPr>
        <p:grpSpPr>
          <a:xfrm>
            <a:off x="4290726" y="1349772"/>
            <a:ext cx="4083752" cy="1609888"/>
            <a:chOff x="3235491" y="3200400"/>
            <a:chExt cx="3279609" cy="2413737"/>
          </a:xfrm>
        </p:grpSpPr>
        <p:sp>
          <p:nvSpPr>
            <p:cNvPr id="13" name="Rounded Rectangle 12"/>
            <p:cNvSpPr/>
            <p:nvPr/>
          </p:nvSpPr>
          <p:spPr>
            <a:xfrm>
              <a:off x="3235491" y="3200400"/>
              <a:ext cx="3279609" cy="2336801"/>
            </a:xfrm>
            <a:prstGeom prst="roundRect">
              <a:avLst/>
            </a:prstGeom>
            <a:solidFill>
              <a:srgbClr val="FFFFFF"/>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work2.png"/>
            <p:cNvPicPr>
              <a:picLocks noChangeAspect="1"/>
            </p:cNvPicPr>
            <p:nvPr/>
          </p:nvPicPr>
          <p:blipFill>
            <a:blip r:embed="rId7"/>
            <a:srcRect b="16647"/>
            <a:stretch>
              <a:fillRect/>
            </a:stretch>
          </p:blipFill>
          <p:spPr>
            <a:xfrm>
              <a:off x="3235492" y="3403552"/>
              <a:ext cx="2918478" cy="2210585"/>
            </a:xfrm>
            <a:prstGeom prst="rect">
              <a:avLst/>
            </a:prstGeom>
          </p:spPr>
        </p:pic>
      </p:grpSp>
      <p:pic>
        <p:nvPicPr>
          <p:cNvPr id="5" name="Picture 4"/>
          <p:cNvPicPr>
            <a:picLocks noChangeAspect="1"/>
          </p:cNvPicPr>
          <p:nvPr/>
        </p:nvPicPr>
        <p:blipFill>
          <a:blip r:embed="rId8"/>
          <a:stretch>
            <a:fillRect/>
          </a:stretch>
        </p:blipFill>
        <p:spPr>
          <a:xfrm>
            <a:off x="-1" y="268541"/>
            <a:ext cx="2586790" cy="2660892"/>
          </a:xfrm>
          <a:prstGeom prst="rect">
            <a:avLst/>
          </a:prstGeom>
        </p:spPr>
      </p:pic>
      <p:graphicFrame>
        <p:nvGraphicFramePr>
          <p:cNvPr id="330754" name="Object 2"/>
          <p:cNvGraphicFramePr>
            <a:graphicFrameLocks noChangeAspect="1"/>
          </p:cNvGraphicFramePr>
          <p:nvPr>
            <p:extLst>
              <p:ext uri="{D42A27DB-BD31-4B8C-83A1-F6EECF244321}">
                <p14:modId xmlns:p14="http://schemas.microsoft.com/office/powerpoint/2010/main" xmlns="" val="2400354697"/>
              </p:ext>
            </p:extLst>
          </p:nvPr>
        </p:nvGraphicFramePr>
        <p:xfrm>
          <a:off x="3035300" y="353794"/>
          <a:ext cx="2275581" cy="572638"/>
        </p:xfrm>
        <a:graphic>
          <a:graphicData uri="http://schemas.openxmlformats.org/presentationml/2006/ole">
            <p:oleObj spid="_x0000_s2942078" name="Equation" r:id="rId9" imgW="722160" imgH="191880" progId="">
              <p:embed/>
            </p:oleObj>
          </a:graphicData>
        </a:graphic>
      </p:graphicFrame>
      <p:sp>
        <p:nvSpPr>
          <p:cNvPr id="8" name="Slide Number Placeholder 7"/>
          <p:cNvSpPr>
            <a:spLocks noGrp="1"/>
          </p:cNvSpPr>
          <p:nvPr>
            <p:ph type="sldNum" sz="quarter" idx="12"/>
          </p:nvPr>
        </p:nvSpPr>
        <p:spPr/>
        <p:txBody>
          <a:bodyPr/>
          <a:lstStyle/>
          <a:p>
            <a:fld id="{5BE6E91C-2D6A-B04C-94FB-A9E324A509C5}" type="slidenum">
              <a:rPr lang="en-US" smtClean="0"/>
              <a:pPr/>
              <a:t>170</a:t>
            </a:fld>
            <a:endParaRPr lang="en-US" dirty="0"/>
          </a:p>
        </p:txBody>
      </p:sp>
    </p:spTree>
    <p:extLst>
      <p:ext uri="{BB962C8B-B14F-4D97-AF65-F5344CB8AC3E}">
        <p14:creationId xmlns:p14="http://schemas.microsoft.com/office/powerpoint/2010/main" xmlns="" val="635582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54"/>
            <a:ext cx="8229600" cy="381917"/>
          </a:xfrm>
        </p:spPr>
        <p:txBody>
          <a:bodyPr/>
          <a:lstStyle/>
          <a:p>
            <a:pPr algn="l"/>
            <a:r>
              <a:rPr lang="en-US" dirty="0" smtClean="0"/>
              <a:t>work examples</a:t>
            </a:r>
            <a:endParaRPr lang="en-US" dirty="0"/>
          </a:p>
        </p:txBody>
      </p:sp>
      <p:sp>
        <p:nvSpPr>
          <p:cNvPr id="5" name="TextBox 4"/>
          <p:cNvSpPr txBox="1"/>
          <p:nvPr/>
        </p:nvSpPr>
        <p:spPr>
          <a:xfrm>
            <a:off x="270935" y="2654925"/>
            <a:ext cx="8652933" cy="523220"/>
          </a:xfrm>
          <a:prstGeom prst="rect">
            <a:avLst/>
          </a:prstGeom>
          <a:noFill/>
        </p:spPr>
        <p:txBody>
          <a:bodyPr wrap="square" rtlCol="0">
            <a:spAutoFit/>
          </a:bodyPr>
          <a:lstStyle/>
          <a:p>
            <a:r>
              <a:rPr lang="en-US" sz="1400" b="1" u="sng" dirty="0" smtClean="0"/>
              <a:t>Example 2</a:t>
            </a:r>
            <a:r>
              <a:rPr lang="en-US" sz="1400" dirty="0" smtClean="0"/>
              <a:t>: A 1000-kg car originally moving at 35 m/s skids 30 m on a dry road (</a:t>
            </a:r>
            <a:r>
              <a:rPr lang="en-US" sz="1400" dirty="0" err="1" smtClean="0"/>
              <a:t>μ</a:t>
            </a:r>
            <a:r>
              <a:rPr lang="en-US" sz="1400" baseline="-25000" dirty="0" err="1" smtClean="0"/>
              <a:t>k</a:t>
            </a:r>
            <a:r>
              <a:rPr lang="en-US" sz="1400" dirty="0" smtClean="0"/>
              <a:t>=0.9).  How much work was done by friction?</a:t>
            </a:r>
          </a:p>
        </p:txBody>
      </p:sp>
      <p:sp>
        <p:nvSpPr>
          <p:cNvPr id="6" name="TextBox 5"/>
          <p:cNvSpPr txBox="1"/>
          <p:nvPr/>
        </p:nvSpPr>
        <p:spPr>
          <a:xfrm>
            <a:off x="270935" y="4677002"/>
            <a:ext cx="8551335" cy="523220"/>
          </a:xfrm>
          <a:prstGeom prst="rect">
            <a:avLst/>
          </a:prstGeom>
          <a:noFill/>
        </p:spPr>
        <p:txBody>
          <a:bodyPr wrap="square" rtlCol="0">
            <a:spAutoFit/>
          </a:bodyPr>
          <a:lstStyle/>
          <a:p>
            <a:r>
              <a:rPr lang="en-US" sz="1400" b="1" u="sng" dirty="0" smtClean="0"/>
              <a:t>Example 3</a:t>
            </a:r>
            <a:r>
              <a:rPr lang="en-US" sz="1400" dirty="0" smtClean="0"/>
              <a:t>: A cyclist originally going 18 m/s is slowed to a stop by air drag over 300 m.  How much work was done by air drag?  (Ignore rolling friction.)</a:t>
            </a:r>
          </a:p>
        </p:txBody>
      </p:sp>
      <p:pic>
        <p:nvPicPr>
          <p:cNvPr id="7" name="Picture 6"/>
          <p:cNvPicPr>
            <a:picLocks noChangeAspect="1"/>
          </p:cNvPicPr>
          <p:nvPr/>
        </p:nvPicPr>
        <p:blipFill>
          <a:blip r:embed="rId3"/>
          <a:stretch>
            <a:fillRect/>
          </a:stretch>
        </p:blipFill>
        <p:spPr>
          <a:xfrm>
            <a:off x="6344044" y="6254"/>
            <a:ext cx="1852613" cy="2619375"/>
          </a:xfrm>
          <a:prstGeom prst="rect">
            <a:avLst/>
          </a:prstGeom>
        </p:spPr>
      </p:pic>
      <p:sp>
        <p:nvSpPr>
          <p:cNvPr id="8" name="TextBox 7"/>
          <p:cNvSpPr txBox="1"/>
          <p:nvPr/>
        </p:nvSpPr>
        <p:spPr>
          <a:xfrm>
            <a:off x="1" y="388171"/>
            <a:ext cx="5849837" cy="307777"/>
          </a:xfrm>
          <a:prstGeom prst="rect">
            <a:avLst/>
          </a:prstGeom>
          <a:noFill/>
        </p:spPr>
        <p:txBody>
          <a:bodyPr wrap="square" rtlCol="0">
            <a:spAutoFit/>
          </a:bodyPr>
          <a:lstStyle/>
          <a:p>
            <a:r>
              <a:rPr lang="en-US" sz="1400" dirty="0" smtClean="0"/>
              <a:t>How much work did she do, to increase the energy of the system?</a:t>
            </a:r>
          </a:p>
        </p:txBody>
      </p:sp>
      <p:sp>
        <p:nvSpPr>
          <p:cNvPr id="3" name="Slide Number Placeholder 2"/>
          <p:cNvSpPr>
            <a:spLocks noGrp="1"/>
          </p:cNvSpPr>
          <p:nvPr>
            <p:ph type="sldNum" sz="quarter" idx="12"/>
          </p:nvPr>
        </p:nvSpPr>
        <p:spPr/>
        <p:txBody>
          <a:bodyPr/>
          <a:lstStyle/>
          <a:p>
            <a:fld id="{5BE6E91C-2D6A-B04C-94FB-A9E324A509C5}" type="slidenum">
              <a:rPr lang="en-US" smtClean="0"/>
              <a:pPr/>
              <a:t>171</a:t>
            </a:fld>
            <a:endParaRPr lang="en-US" dirty="0"/>
          </a:p>
        </p:txBody>
      </p:sp>
    </p:spTree>
    <p:extLst>
      <p:ext uri="{BB962C8B-B14F-4D97-AF65-F5344CB8AC3E}">
        <p14:creationId xmlns:p14="http://schemas.microsoft.com/office/powerpoint/2010/main" xmlns="" val="2078464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22"/>
            <a:ext cx="8229600" cy="381917"/>
          </a:xfrm>
        </p:spPr>
        <p:txBody>
          <a:bodyPr/>
          <a:lstStyle/>
          <a:p>
            <a:r>
              <a:rPr lang="en-US" dirty="0" smtClean="0"/>
              <a:t>Net work &amp; the change in energy</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xmlns="" val="3254107026"/>
              </p:ext>
            </p:extLst>
          </p:nvPr>
        </p:nvGraphicFramePr>
        <p:xfrm>
          <a:off x="2117557" y="926432"/>
          <a:ext cx="5044403" cy="611384"/>
        </p:xfrm>
        <a:graphic>
          <a:graphicData uri="http://schemas.openxmlformats.org/presentationml/2006/ole">
            <p:oleObj spid="_x0000_s2943218" name="Equation" r:id="rId3" imgW="2715120" imgH="347400" progId="">
              <p:embed/>
            </p:oleObj>
          </a:graphicData>
        </a:graphic>
      </p:graphicFrame>
      <p:grpSp>
        <p:nvGrpSpPr>
          <p:cNvPr id="15" name="Group 14"/>
          <p:cNvGrpSpPr/>
          <p:nvPr/>
        </p:nvGrpSpPr>
        <p:grpSpPr>
          <a:xfrm>
            <a:off x="112889" y="1836334"/>
            <a:ext cx="8935755" cy="619934"/>
            <a:chOff x="1" y="2843554"/>
            <a:chExt cx="6701816" cy="826579"/>
          </a:xfrm>
        </p:grpSpPr>
        <p:sp>
          <p:nvSpPr>
            <p:cNvPr id="7" name="TextBox 6"/>
            <p:cNvSpPr txBox="1"/>
            <p:nvPr/>
          </p:nvSpPr>
          <p:spPr>
            <a:xfrm>
              <a:off x="42333" y="2890433"/>
              <a:ext cx="4025833" cy="779700"/>
            </a:xfrm>
            <a:prstGeom prst="rect">
              <a:avLst/>
            </a:prstGeom>
            <a:noFill/>
          </p:spPr>
          <p:txBody>
            <a:bodyPr wrap="square" rtlCol="0">
              <a:spAutoFit/>
            </a:bodyPr>
            <a:lstStyle/>
            <a:p>
              <a:r>
                <a:rPr lang="en-US" sz="1600" b="1" u="sng" dirty="0" smtClean="0"/>
                <a:t>Key point</a:t>
              </a:r>
              <a:r>
                <a:rPr lang="en-US" sz="1600" dirty="0" smtClean="0"/>
                <a:t>: the change in the system’s energy equals the net work done on the system</a:t>
              </a:r>
            </a:p>
          </p:txBody>
        </p:sp>
        <p:sp>
          <p:nvSpPr>
            <p:cNvPr id="11" name="Rounded Rectangle 10"/>
            <p:cNvSpPr/>
            <p:nvPr/>
          </p:nvSpPr>
          <p:spPr>
            <a:xfrm>
              <a:off x="1" y="2843554"/>
              <a:ext cx="6701816" cy="730956"/>
            </a:xfrm>
            <a:prstGeom prst="roundRect">
              <a:avLst/>
            </a:prstGeom>
            <a:noFill/>
            <a:ln w="28575"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xmlns="" val="3570311364"/>
                </p:ext>
              </p:extLst>
            </p:nvPr>
          </p:nvGraphicFramePr>
          <p:xfrm>
            <a:off x="4180774" y="3027365"/>
            <a:ext cx="2187175" cy="547147"/>
          </p:xfrm>
          <a:graphic>
            <a:graphicData uri="http://schemas.openxmlformats.org/presentationml/2006/ole">
              <p:oleObj spid="_x0000_s2943219" name="Equation" r:id="rId4" imgW="1508400" imgH="219240" progId="">
                <p:embed/>
              </p:oleObj>
            </a:graphicData>
          </a:graphic>
        </p:graphicFrame>
      </p:grpSp>
      <p:sp>
        <p:nvSpPr>
          <p:cNvPr id="9" name="TextBox 8"/>
          <p:cNvSpPr txBox="1"/>
          <p:nvPr/>
        </p:nvSpPr>
        <p:spPr>
          <a:xfrm>
            <a:off x="744677" y="3571875"/>
            <a:ext cx="4435060" cy="307777"/>
          </a:xfrm>
          <a:prstGeom prst="rect">
            <a:avLst/>
          </a:prstGeom>
          <a:noFill/>
        </p:spPr>
        <p:txBody>
          <a:bodyPr wrap="none" rtlCol="0">
            <a:spAutoFit/>
          </a:bodyPr>
          <a:lstStyle/>
          <a:p>
            <a:r>
              <a:rPr lang="en-US" sz="1400" b="1" u="sng" dirty="0" smtClean="0"/>
              <a:t>revisit example 3</a:t>
            </a:r>
            <a:r>
              <a:rPr lang="en-US" sz="1400" dirty="0" smtClean="0"/>
              <a:t>: how fast is the car going, after the skid?</a:t>
            </a:r>
            <a:endParaRPr lang="en-US" sz="1400" dirty="0" err="1" smtClean="0"/>
          </a:p>
        </p:txBody>
      </p:sp>
      <p:sp>
        <p:nvSpPr>
          <p:cNvPr id="12" name="TextBox 11"/>
          <p:cNvSpPr txBox="1"/>
          <p:nvPr/>
        </p:nvSpPr>
        <p:spPr>
          <a:xfrm>
            <a:off x="744678" y="5483051"/>
            <a:ext cx="2744021" cy="307777"/>
          </a:xfrm>
          <a:prstGeom prst="rect">
            <a:avLst/>
          </a:prstGeom>
          <a:noFill/>
        </p:spPr>
        <p:txBody>
          <a:bodyPr wrap="none" rtlCol="0">
            <a:spAutoFit/>
          </a:bodyPr>
          <a:lstStyle/>
          <a:p>
            <a:r>
              <a:rPr lang="en-US" sz="1400" b="1" u="sng" dirty="0" smtClean="0"/>
              <a:t>revisit example 4</a:t>
            </a:r>
            <a:r>
              <a:rPr lang="en-US" sz="1400" dirty="0" smtClean="0"/>
              <a:t>: Is it easier, now?</a:t>
            </a:r>
            <a:endParaRPr lang="en-US" sz="1400" dirty="0" err="1" smtClean="0"/>
          </a:p>
        </p:txBody>
      </p:sp>
      <p:sp>
        <p:nvSpPr>
          <p:cNvPr id="3" name="TextBox 2"/>
          <p:cNvSpPr txBox="1"/>
          <p:nvPr/>
        </p:nvSpPr>
        <p:spPr>
          <a:xfrm>
            <a:off x="457201" y="520477"/>
            <a:ext cx="7984201" cy="584775"/>
          </a:xfrm>
          <a:prstGeom prst="rect">
            <a:avLst/>
          </a:prstGeom>
          <a:noFill/>
        </p:spPr>
        <p:txBody>
          <a:bodyPr wrap="square" rtlCol="0">
            <a:spAutoFit/>
          </a:bodyPr>
          <a:lstStyle/>
          <a:p>
            <a:r>
              <a:rPr lang="en-US" sz="1600" dirty="0" smtClean="0"/>
              <a:t>If there are several “external” forces, the </a:t>
            </a:r>
            <a:r>
              <a:rPr lang="en-US" sz="1600" b="1" dirty="0" smtClean="0"/>
              <a:t>net work </a:t>
            </a:r>
            <a:r>
              <a:rPr lang="en-US" sz="1600" dirty="0" smtClean="0"/>
              <a:t>is just the sum of the works done by the external forces </a:t>
            </a:r>
          </a:p>
        </p:txBody>
      </p:sp>
      <p:sp>
        <p:nvSpPr>
          <p:cNvPr id="16" name="TextBox 15"/>
          <p:cNvSpPr txBox="1"/>
          <p:nvPr/>
        </p:nvSpPr>
        <p:spPr>
          <a:xfrm>
            <a:off x="272560" y="2502175"/>
            <a:ext cx="8414241" cy="1274195"/>
          </a:xfrm>
          <a:prstGeom prst="rect">
            <a:avLst/>
          </a:prstGeom>
          <a:noFill/>
        </p:spPr>
        <p:txBody>
          <a:bodyPr wrap="square" rtlCol="0">
            <a:spAutoFit/>
          </a:bodyPr>
          <a:lstStyle/>
          <a:p>
            <a:pPr>
              <a:lnSpc>
                <a:spcPct val="120000"/>
              </a:lnSpc>
            </a:pPr>
            <a:r>
              <a:rPr lang="en-US" sz="1600" dirty="0" smtClean="0"/>
              <a:t>Pay attention to which forces are “external”</a:t>
            </a:r>
          </a:p>
          <a:p>
            <a:pPr marL="285750" indent="-285750">
              <a:lnSpc>
                <a:spcPct val="120000"/>
              </a:lnSpc>
              <a:buFontTx/>
              <a:buChar char="•"/>
            </a:pPr>
            <a:r>
              <a:rPr lang="en-US" sz="1600" dirty="0" smtClean="0"/>
              <a:t>if friction is an external force, it causes system’s total energy to change</a:t>
            </a:r>
          </a:p>
          <a:p>
            <a:pPr marL="285750" indent="-285750">
              <a:lnSpc>
                <a:spcPct val="120000"/>
              </a:lnSpc>
              <a:buFontTx/>
              <a:buChar char="•"/>
            </a:pPr>
            <a:r>
              <a:rPr lang="en-US" sz="1600" dirty="0" smtClean="0"/>
              <a:t>if friction is an internal force, the system’s total energy does not change (but redistributes itself from one form to another)</a:t>
            </a:r>
          </a:p>
        </p:txBody>
      </p:sp>
      <p:sp>
        <p:nvSpPr>
          <p:cNvPr id="4" name="Slide Number Placeholder 3"/>
          <p:cNvSpPr>
            <a:spLocks noGrp="1"/>
          </p:cNvSpPr>
          <p:nvPr>
            <p:ph type="sldNum" sz="quarter" idx="12"/>
          </p:nvPr>
        </p:nvSpPr>
        <p:spPr/>
        <p:txBody>
          <a:bodyPr/>
          <a:lstStyle/>
          <a:p>
            <a:fld id="{5BE6E91C-2D6A-B04C-94FB-A9E324A509C5}" type="slidenum">
              <a:rPr lang="en-US" smtClean="0"/>
              <a:pPr/>
              <a:t>172</a:t>
            </a:fld>
            <a:endParaRPr lang="en-US" dirty="0"/>
          </a:p>
        </p:txBody>
      </p:sp>
    </p:spTree>
    <p:extLst>
      <p:ext uri="{BB962C8B-B14F-4D97-AF65-F5344CB8AC3E}">
        <p14:creationId xmlns:p14="http://schemas.microsoft.com/office/powerpoint/2010/main" xmlns="" val="3079015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173</a:t>
            </a:fld>
            <a:endParaRPr lang="en-US" dirty="0"/>
          </a:p>
        </p:txBody>
      </p:sp>
      <p:sp>
        <p:nvSpPr>
          <p:cNvPr id="4" name="TextBox 3"/>
          <p:cNvSpPr txBox="1"/>
          <p:nvPr/>
        </p:nvSpPr>
        <p:spPr>
          <a:xfrm>
            <a:off x="2870200" y="2707481"/>
            <a:ext cx="2375650" cy="707886"/>
          </a:xfrm>
          <a:prstGeom prst="rect">
            <a:avLst/>
          </a:prstGeom>
          <a:noFill/>
        </p:spPr>
        <p:txBody>
          <a:bodyPr wrap="none" rtlCol="0">
            <a:spAutoFit/>
          </a:bodyPr>
          <a:lstStyle/>
          <a:p>
            <a:r>
              <a:rPr lang="en-US" sz="4000" dirty="0" smtClean="0"/>
              <a:t>Lecture 17</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Energy</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174</a:t>
            </a:fld>
            <a:endParaRPr lang="en-US" dirty="0"/>
          </a:p>
        </p:txBody>
      </p:sp>
      <p:pic>
        <p:nvPicPr>
          <p:cNvPr id="2999298" name="Picture 2" descr="http://www.emeraldecocity.com/Photosynthesis.jpg"/>
          <p:cNvPicPr>
            <a:picLocks noChangeAspect="1" noChangeArrowheads="1"/>
          </p:cNvPicPr>
          <p:nvPr/>
        </p:nvPicPr>
        <p:blipFill>
          <a:blip r:embed="rId2"/>
          <a:srcRect/>
          <a:stretch>
            <a:fillRect/>
          </a:stretch>
        </p:blipFill>
        <p:spPr bwMode="auto">
          <a:xfrm>
            <a:off x="215899" y="4200829"/>
            <a:ext cx="5437925" cy="2308470"/>
          </a:xfrm>
          <a:prstGeom prst="rect">
            <a:avLst/>
          </a:prstGeom>
          <a:noFill/>
        </p:spPr>
      </p:pic>
      <p:pic>
        <p:nvPicPr>
          <p:cNvPr id="2999300" name="Picture 4" descr="http://hyperphysics.phy-astr.gsu.edu/hbase/biology/imgbio/atptoadp.gif"/>
          <p:cNvPicPr>
            <a:picLocks noChangeAspect="1" noChangeArrowheads="1"/>
          </p:cNvPicPr>
          <p:nvPr/>
        </p:nvPicPr>
        <p:blipFill>
          <a:blip r:embed="rId3"/>
          <a:srcRect/>
          <a:stretch>
            <a:fillRect/>
          </a:stretch>
        </p:blipFill>
        <p:spPr bwMode="auto">
          <a:xfrm>
            <a:off x="5407861" y="2786308"/>
            <a:ext cx="3854958" cy="2829042"/>
          </a:xfrm>
          <a:prstGeom prst="rect">
            <a:avLst/>
          </a:prstGeom>
          <a:noFill/>
        </p:spPr>
      </p:pic>
      <p:pic>
        <p:nvPicPr>
          <p:cNvPr id="2999302" name="Picture 6" descr="File:Solar Spectrum.png"/>
          <p:cNvPicPr>
            <a:picLocks noChangeAspect="1" noChangeArrowheads="1"/>
          </p:cNvPicPr>
          <p:nvPr/>
        </p:nvPicPr>
        <p:blipFill>
          <a:blip r:embed="rId4"/>
          <a:srcRect/>
          <a:stretch>
            <a:fillRect/>
          </a:stretch>
        </p:blipFill>
        <p:spPr bwMode="auto">
          <a:xfrm>
            <a:off x="215898" y="364795"/>
            <a:ext cx="4877521" cy="3627656"/>
          </a:xfrm>
          <a:prstGeom prst="rect">
            <a:avLst/>
          </a:prstGeom>
          <a:noFill/>
        </p:spPr>
      </p:pic>
      <p:sp>
        <p:nvSpPr>
          <p:cNvPr id="7" name="TextBox 6"/>
          <p:cNvSpPr txBox="1"/>
          <p:nvPr/>
        </p:nvSpPr>
        <p:spPr>
          <a:xfrm>
            <a:off x="5420740" y="601291"/>
            <a:ext cx="2585388" cy="2062103"/>
          </a:xfrm>
          <a:prstGeom prst="rect">
            <a:avLst/>
          </a:prstGeom>
          <a:noFill/>
          <a:ln>
            <a:solidFill>
              <a:schemeClr val="tx1"/>
            </a:solidFill>
          </a:ln>
        </p:spPr>
        <p:txBody>
          <a:bodyPr wrap="none" rtlCol="0">
            <a:spAutoFit/>
          </a:bodyPr>
          <a:lstStyle/>
          <a:p>
            <a:r>
              <a:rPr lang="en-US" sz="1600" dirty="0" smtClean="0"/>
              <a:t>Solar radiation 1120 W/m</a:t>
            </a:r>
            <a:r>
              <a:rPr lang="en-US" sz="1600" baseline="30000" dirty="0" smtClean="0"/>
              <a:t>2</a:t>
            </a:r>
          </a:p>
          <a:p>
            <a:endParaRPr lang="en-US" sz="1600" dirty="0" smtClean="0"/>
          </a:p>
          <a:p>
            <a:r>
              <a:rPr lang="en-US" sz="1600" dirty="0" err="1" smtClean="0"/>
              <a:t>R</a:t>
            </a:r>
            <a:r>
              <a:rPr lang="en-US" sz="1600" baseline="-25000" dirty="0" err="1" smtClean="0"/>
              <a:t>earth</a:t>
            </a:r>
            <a:r>
              <a:rPr lang="en-US" sz="1600" dirty="0" smtClean="0"/>
              <a:t> = 6378.1 km</a:t>
            </a:r>
          </a:p>
          <a:p>
            <a:endParaRPr lang="en-US" sz="1600" dirty="0" smtClean="0"/>
          </a:p>
          <a:p>
            <a:r>
              <a:rPr lang="en-US" sz="1600" dirty="0" smtClean="0"/>
              <a:t>Total Solar power:</a:t>
            </a:r>
          </a:p>
          <a:p>
            <a:r>
              <a:rPr lang="en-US" sz="1600" dirty="0" smtClean="0"/>
              <a:t>1.4 x 10</a:t>
            </a:r>
            <a:r>
              <a:rPr lang="en-US" sz="1600" baseline="30000" dirty="0" smtClean="0"/>
              <a:t>17</a:t>
            </a:r>
            <a:r>
              <a:rPr lang="en-US" sz="1600" dirty="0" smtClean="0"/>
              <a:t> W = 140 PW</a:t>
            </a:r>
          </a:p>
          <a:p>
            <a:endParaRPr lang="en-US" sz="1600" dirty="0" smtClean="0"/>
          </a:p>
          <a:p>
            <a:r>
              <a:rPr lang="en-US" sz="1600" dirty="0" smtClean="0"/>
              <a:t>Note: Shasta Dam – 676 MW</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Sugars, Carbohydrates, and Fats</a:t>
            </a:r>
            <a:endParaRPr lang="en-US" sz="2800"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175</a:t>
            </a:fld>
            <a:endParaRPr lang="en-US" dirty="0"/>
          </a:p>
        </p:txBody>
      </p:sp>
      <p:sp>
        <p:nvSpPr>
          <p:cNvPr id="4" name="TextBox 3"/>
          <p:cNvSpPr txBox="1"/>
          <p:nvPr/>
        </p:nvSpPr>
        <p:spPr>
          <a:xfrm>
            <a:off x="420306" y="664369"/>
            <a:ext cx="8266494" cy="5262979"/>
          </a:xfrm>
          <a:prstGeom prst="rect">
            <a:avLst/>
          </a:prstGeom>
          <a:noFill/>
        </p:spPr>
        <p:txBody>
          <a:bodyPr wrap="none" rtlCol="0">
            <a:spAutoFit/>
          </a:bodyPr>
          <a:lstStyle/>
          <a:p>
            <a:r>
              <a:rPr lang="en-US" sz="2400" dirty="0" smtClean="0"/>
              <a:t>Sugars (</a:t>
            </a:r>
            <a:r>
              <a:rPr lang="en-US" sz="2400" dirty="0" err="1" smtClean="0"/>
              <a:t>Saccharides</a:t>
            </a:r>
            <a:r>
              <a:rPr lang="en-US" sz="2400" dirty="0" smtClean="0"/>
              <a:t>): 4 kcal/gram</a:t>
            </a:r>
          </a:p>
          <a:p>
            <a:r>
              <a:rPr lang="en-US" sz="2400" dirty="0" smtClean="0"/>
              <a:t>Glucose --- the simplest sugar (yields about 38 ATP per molecule)</a:t>
            </a:r>
          </a:p>
          <a:p>
            <a:r>
              <a:rPr lang="en-US" sz="2400" dirty="0" smtClean="0"/>
              <a:t>Sucrose --- table sugar</a:t>
            </a:r>
          </a:p>
          <a:p>
            <a:endParaRPr lang="en-US" sz="2400" dirty="0" smtClean="0"/>
          </a:p>
          <a:p>
            <a:r>
              <a:rPr lang="en-US" sz="2400" dirty="0" smtClean="0"/>
              <a:t>Carbohydrates (starches): 4 kcal/gram </a:t>
            </a:r>
          </a:p>
          <a:p>
            <a:r>
              <a:rPr lang="en-US" sz="2400" dirty="0" smtClean="0"/>
              <a:t>  polymers of </a:t>
            </a:r>
            <a:r>
              <a:rPr lang="en-US" sz="2400" dirty="0" err="1" smtClean="0"/>
              <a:t>saccharides</a:t>
            </a:r>
            <a:endParaRPr lang="en-US" sz="2400" dirty="0" smtClean="0"/>
          </a:p>
          <a:p>
            <a:r>
              <a:rPr lang="en-US" sz="2400" dirty="0" smtClean="0"/>
              <a:t>  as easy to break down as </a:t>
            </a:r>
            <a:r>
              <a:rPr lang="en-US" sz="2400" dirty="0" err="1" smtClean="0"/>
              <a:t>saccharides</a:t>
            </a:r>
            <a:endParaRPr lang="en-US" sz="2400" dirty="0" smtClean="0"/>
          </a:p>
          <a:p>
            <a:endParaRPr lang="en-US" sz="2400" dirty="0" smtClean="0"/>
          </a:p>
          <a:p>
            <a:r>
              <a:rPr lang="en-US" sz="2400" dirty="0" smtClean="0"/>
              <a:t>Fats (Lipids):  9 kcal/gram</a:t>
            </a:r>
          </a:p>
          <a:p>
            <a:r>
              <a:rPr lang="en-US" sz="2400" dirty="0" smtClean="0"/>
              <a:t>   harder to break down then carbohydrates</a:t>
            </a:r>
          </a:p>
          <a:p>
            <a:endParaRPr lang="en-US" sz="2400" dirty="0" smtClean="0"/>
          </a:p>
          <a:p>
            <a:r>
              <a:rPr lang="en-US" sz="2400" dirty="0" smtClean="0"/>
              <a:t>Proteins (Amino Acids): 4 kcal/gram</a:t>
            </a:r>
          </a:p>
          <a:p>
            <a:endParaRPr lang="en-US" sz="2400" dirty="0" smtClean="0"/>
          </a:p>
          <a:p>
            <a:r>
              <a:rPr lang="en-US" sz="2400" dirty="0" smtClean="0"/>
              <a:t>Alcohols (ethanol): 7 kcal/gram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FDA 2000 Calorie Diet</a:t>
            </a:r>
            <a:endParaRPr lang="en-US" sz="2400"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176</a:t>
            </a:fld>
            <a:endParaRPr lang="en-US" dirty="0"/>
          </a:p>
        </p:txBody>
      </p:sp>
      <p:pic>
        <p:nvPicPr>
          <p:cNvPr id="3002370" name="Picture 2"/>
          <p:cNvPicPr>
            <a:picLocks noChangeAspect="1" noChangeArrowheads="1"/>
          </p:cNvPicPr>
          <p:nvPr/>
        </p:nvPicPr>
        <p:blipFill>
          <a:blip r:embed="rId2"/>
          <a:srcRect/>
          <a:stretch>
            <a:fillRect/>
          </a:stretch>
        </p:blipFill>
        <p:spPr bwMode="auto">
          <a:xfrm>
            <a:off x="0" y="417909"/>
            <a:ext cx="8397025" cy="6453370"/>
          </a:xfrm>
          <a:prstGeom prst="rect">
            <a:avLst/>
          </a:prstGeom>
          <a:noFill/>
          <a:ln w="9525">
            <a:noFill/>
            <a:miter lim="800000"/>
            <a:headEnd/>
            <a:tailEnd/>
          </a:ln>
        </p:spPr>
      </p:pic>
      <p:pic>
        <p:nvPicPr>
          <p:cNvPr id="3002372" name="Picture 4" descr="http://upload.wikimedia.org/wikipedia/commons/thumb/f/fc/Nutrition-label.jpg/220px-Nutrition-label.jpg"/>
          <p:cNvPicPr>
            <a:picLocks noChangeAspect="1" noChangeArrowheads="1"/>
          </p:cNvPicPr>
          <p:nvPr/>
        </p:nvPicPr>
        <p:blipFill>
          <a:blip r:embed="rId3"/>
          <a:srcRect/>
          <a:stretch>
            <a:fillRect/>
          </a:stretch>
        </p:blipFill>
        <p:spPr bwMode="auto">
          <a:xfrm>
            <a:off x="6803804" y="1217806"/>
            <a:ext cx="2241993" cy="2407596"/>
          </a:xfrm>
          <a:prstGeom prst="rect">
            <a:avLst/>
          </a:prstGeom>
          <a:noFill/>
        </p:spPr>
      </p:pic>
      <p:sp>
        <p:nvSpPr>
          <p:cNvPr id="6" name="Rectangle 5"/>
          <p:cNvSpPr/>
          <p:nvPr/>
        </p:nvSpPr>
        <p:spPr>
          <a:xfrm>
            <a:off x="6803804" y="3829692"/>
            <a:ext cx="1927003" cy="2862322"/>
          </a:xfrm>
          <a:prstGeom prst="rect">
            <a:avLst/>
          </a:prstGeom>
          <a:solidFill>
            <a:schemeClr val="bg1"/>
          </a:solidFill>
          <a:ln>
            <a:solidFill>
              <a:schemeClr val="tx1"/>
            </a:solidFill>
          </a:ln>
        </p:spPr>
        <p:txBody>
          <a:bodyPr wrap="square">
            <a:spAutoFit/>
          </a:bodyPr>
          <a:lstStyle/>
          <a:p>
            <a:r>
              <a:rPr lang="en-US" dirty="0" smtClean="0"/>
              <a:t>In general, the efficiency of muscles is rather low: only 18 to 26% of the energy available from respiration is converted into mechanical energy.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Metabolic Equivalent Task (MET)</a:t>
            </a:r>
            <a:endParaRPr lang="en-US" sz="2400"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177</a:t>
            </a:fld>
            <a:endParaRPr lang="en-US" dirty="0"/>
          </a:p>
        </p:txBody>
      </p:sp>
      <p:graphicFrame>
        <p:nvGraphicFramePr>
          <p:cNvPr id="4" name="Table 3"/>
          <p:cNvGraphicFramePr>
            <a:graphicFrameLocks noGrp="1"/>
          </p:cNvGraphicFramePr>
          <p:nvPr/>
        </p:nvGraphicFramePr>
        <p:xfrm>
          <a:off x="660402" y="1814513"/>
          <a:ext cx="7264399" cy="3195154"/>
        </p:xfrm>
        <a:graphic>
          <a:graphicData uri="http://schemas.openxmlformats.org/drawingml/2006/table">
            <a:tbl>
              <a:tblPr/>
              <a:tblGrid>
                <a:gridCol w="5771163"/>
                <a:gridCol w="1493236"/>
              </a:tblGrid>
              <a:tr h="141495">
                <a:tc>
                  <a:txBody>
                    <a:bodyPr/>
                    <a:lstStyle/>
                    <a:p>
                      <a:r>
                        <a:rPr lang="en-US" sz="1000" b="1" dirty="0"/>
                        <a:t>Physical activity</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b="1" dirty="0"/>
                        <a:t>MET</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Light intensity activities</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&lt; 3</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sleeping</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0.9</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watching television</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1.0</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a:t>writing, desk work, typing</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1.8</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walking, 1.7 mph (2.7 km/h), level ground, strolling, very slow</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2.3</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walking, 2.5 mph (4 km/h)</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2.9</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Moderate intensity activities</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3 to 6</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bicycling, stationary, 50 watts, very light effort</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3.0</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walking 3.0 mph (4.8 km/h)</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3.3</a:t>
                      </a:r>
                    </a:p>
                  </a:txBody>
                  <a:tcPr marL="28028" marR="28028" marT="7883" marB="7883" anchor="ctr">
                    <a:lnL>
                      <a:noFill/>
                    </a:lnL>
                    <a:lnR>
                      <a:noFill/>
                    </a:lnR>
                    <a:lnT>
                      <a:noFill/>
                    </a:lnT>
                    <a:lnB>
                      <a:noFill/>
                    </a:lnB>
                    <a:solidFill>
                      <a:schemeClr val="accent1">
                        <a:lumMod val="40000"/>
                        <a:lumOff val="60000"/>
                      </a:schemeClr>
                    </a:solidFill>
                  </a:tcPr>
                </a:tc>
              </a:tr>
              <a:tr h="147062">
                <a:tc>
                  <a:txBody>
                    <a:bodyPr/>
                    <a:lstStyle/>
                    <a:p>
                      <a:r>
                        <a:rPr lang="en-US" sz="1000" dirty="0"/>
                        <a:t>calisthenics, home exercise, light or moderate effort, general</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3.5</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a:t>walking 3.4 mph (5.5 km/h)</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a:t>3.6</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a:t>bicycling, &lt;10 mph (16 km/h), leisure, to work or for pleasure</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4.0</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a:t>bicycling, stationary, 100 watts, light effort</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5.5</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a:t>Vigorous intensity activities</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&gt; 6</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a:t>jogging, general</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7.0</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calisthenics (e.g. pushups, </a:t>
                      </a:r>
                      <a:r>
                        <a:rPr lang="en-US" sz="1000" dirty="0" err="1"/>
                        <a:t>situps</a:t>
                      </a:r>
                      <a:r>
                        <a:rPr lang="en-US" sz="1000" dirty="0"/>
                        <a:t>, </a:t>
                      </a:r>
                      <a:r>
                        <a:rPr lang="en-US" sz="1000" dirty="0" err="1"/>
                        <a:t>pullups,jumping</a:t>
                      </a:r>
                      <a:r>
                        <a:rPr lang="en-US" sz="1000" dirty="0"/>
                        <a:t> jacks), heavy, vigorous effort</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8.0</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dirty="0"/>
                        <a:t>running jogging, in place</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8.0</a:t>
                      </a:r>
                    </a:p>
                  </a:txBody>
                  <a:tcPr marL="28028" marR="28028" marT="7883" marB="7883" anchor="ctr">
                    <a:lnL>
                      <a:noFill/>
                    </a:lnL>
                    <a:lnR>
                      <a:noFill/>
                    </a:lnR>
                    <a:lnT>
                      <a:noFill/>
                    </a:lnT>
                    <a:lnB>
                      <a:noFill/>
                    </a:lnB>
                    <a:solidFill>
                      <a:schemeClr val="accent1">
                        <a:lumMod val="40000"/>
                        <a:lumOff val="60000"/>
                      </a:schemeClr>
                    </a:solidFill>
                  </a:tcPr>
                </a:tc>
              </a:tr>
              <a:tr h="135780">
                <a:tc>
                  <a:txBody>
                    <a:bodyPr/>
                    <a:lstStyle/>
                    <a:p>
                      <a:r>
                        <a:rPr lang="en-US" sz="1000"/>
                        <a:t>rope jumping</a:t>
                      </a:r>
                    </a:p>
                  </a:txBody>
                  <a:tcPr marL="28028" marR="28028" marT="7883" marB="7883" anchor="ctr">
                    <a:lnL>
                      <a:noFill/>
                    </a:lnL>
                    <a:lnR>
                      <a:noFill/>
                    </a:lnR>
                    <a:lnT>
                      <a:noFill/>
                    </a:lnT>
                    <a:lnB>
                      <a:noFill/>
                    </a:lnB>
                    <a:solidFill>
                      <a:schemeClr val="accent1">
                        <a:lumMod val="40000"/>
                        <a:lumOff val="60000"/>
                      </a:schemeClr>
                    </a:solidFill>
                  </a:tcPr>
                </a:tc>
                <a:tc>
                  <a:txBody>
                    <a:bodyPr/>
                    <a:lstStyle/>
                    <a:p>
                      <a:pPr algn="ctr"/>
                      <a:r>
                        <a:rPr lang="en-US" sz="1000" dirty="0"/>
                        <a:t>10.0</a:t>
                      </a:r>
                    </a:p>
                  </a:txBody>
                  <a:tcPr marL="28028" marR="28028" marT="7883" marB="7883" anchor="ctr">
                    <a:lnL>
                      <a:noFill/>
                    </a:lnL>
                    <a:lnR>
                      <a:noFill/>
                    </a:lnR>
                    <a:lnT>
                      <a:noFill/>
                    </a:lnT>
                    <a:lnB>
                      <a:noFill/>
                    </a:lnB>
                    <a:solidFill>
                      <a:schemeClr val="accent1">
                        <a:lumMod val="40000"/>
                        <a:lumOff val="60000"/>
                      </a:schemeClr>
                    </a:solidFill>
                  </a:tcPr>
                </a:tc>
              </a:tr>
            </a:tbl>
          </a:graphicData>
        </a:graphic>
      </p:graphicFrame>
      <p:pic>
        <p:nvPicPr>
          <p:cNvPr id="2994178" name="Picture 2" descr="\text{1 MET}\ \equiv\ 1 \dfrac\text{kcal}{\text{kg}*{h}}\ \equiv\ 4.184 \dfrac\text{kJ}{\text{kg}*{h}}"/>
          <p:cNvPicPr>
            <a:picLocks noChangeAspect="1" noChangeArrowheads="1"/>
          </p:cNvPicPr>
          <p:nvPr/>
        </p:nvPicPr>
        <p:blipFill>
          <a:blip r:embed="rId2"/>
          <a:srcRect/>
          <a:stretch>
            <a:fillRect/>
          </a:stretch>
        </p:blipFill>
        <p:spPr bwMode="auto">
          <a:xfrm>
            <a:off x="1688740" y="1126034"/>
            <a:ext cx="4735343" cy="578644"/>
          </a:xfrm>
          <a:prstGeom prst="rect">
            <a:avLst/>
          </a:prstGeom>
          <a:noFill/>
        </p:spPr>
      </p:pic>
      <p:sp>
        <p:nvSpPr>
          <p:cNvPr id="6" name="Rectangle 5"/>
          <p:cNvSpPr/>
          <p:nvPr/>
        </p:nvSpPr>
        <p:spPr>
          <a:xfrm>
            <a:off x="891118" y="664369"/>
            <a:ext cx="7264399" cy="461665"/>
          </a:xfrm>
          <a:prstGeom prst="rect">
            <a:avLst/>
          </a:prstGeom>
        </p:spPr>
        <p:txBody>
          <a:bodyPr wrap="square">
            <a:spAutoFit/>
          </a:bodyPr>
          <a:lstStyle/>
          <a:p>
            <a:r>
              <a:rPr lang="en-US" sz="1200" dirty="0" smtClean="0"/>
              <a:t>The </a:t>
            </a:r>
            <a:r>
              <a:rPr lang="en-US" sz="1200" b="1" dirty="0" smtClean="0"/>
              <a:t>Metabolic Equivalent of Task (MET)</a:t>
            </a:r>
            <a:r>
              <a:rPr lang="en-US" sz="1200" dirty="0" smtClean="0"/>
              <a:t>, or simply </a:t>
            </a:r>
            <a:r>
              <a:rPr lang="en-US" sz="1200" b="1" dirty="0" smtClean="0"/>
              <a:t>metabolic equivalent</a:t>
            </a:r>
            <a:r>
              <a:rPr lang="en-US" sz="1200" dirty="0" smtClean="0"/>
              <a:t>, is a physiological measure expressing the energy cost of physical activities</a:t>
            </a:r>
            <a:endParaRPr lang="en-US" sz="1200" dirty="0"/>
          </a:p>
        </p:txBody>
      </p:sp>
      <p:sp>
        <p:nvSpPr>
          <p:cNvPr id="7" name="TextBox 6"/>
          <p:cNvSpPr txBox="1"/>
          <p:nvPr/>
        </p:nvSpPr>
        <p:spPr>
          <a:xfrm>
            <a:off x="660402" y="5140285"/>
            <a:ext cx="7264399" cy="553998"/>
          </a:xfrm>
          <a:prstGeom prst="rect">
            <a:avLst/>
          </a:prstGeom>
          <a:noFill/>
        </p:spPr>
        <p:txBody>
          <a:bodyPr wrap="square" rtlCol="0">
            <a:spAutoFit/>
          </a:bodyPr>
          <a:lstStyle/>
          <a:p>
            <a:r>
              <a:rPr lang="en-US" sz="1600" dirty="0" smtClean="0"/>
              <a:t>Example Problem</a:t>
            </a:r>
            <a:r>
              <a:rPr lang="en-US" sz="1400" dirty="0" smtClean="0"/>
              <a:t>:  Will you gain weight if you consume the FDA standard 2000 Calorie diet, and adopt a sedentary lifestyle?</a:t>
            </a:r>
            <a:endParaRPr lang="en-US" sz="1600" dirty="0" smtClean="0"/>
          </a:p>
        </p:txBody>
      </p:sp>
      <p:sp>
        <p:nvSpPr>
          <p:cNvPr id="8" name="TextBox 7"/>
          <p:cNvSpPr txBox="1"/>
          <p:nvPr/>
        </p:nvSpPr>
        <p:spPr>
          <a:xfrm>
            <a:off x="7511344" y="2130512"/>
            <a:ext cx="1632657" cy="461665"/>
          </a:xfrm>
          <a:prstGeom prst="rect">
            <a:avLst/>
          </a:prstGeom>
          <a:solidFill>
            <a:schemeClr val="bg1"/>
          </a:solidFill>
          <a:ln>
            <a:solidFill>
              <a:schemeClr val="tx1"/>
            </a:solidFill>
          </a:ln>
        </p:spPr>
        <p:txBody>
          <a:bodyPr wrap="square" rtlCol="0">
            <a:spAutoFit/>
          </a:bodyPr>
          <a:lstStyle/>
          <a:p>
            <a:r>
              <a:rPr lang="en-US" sz="1200" b="1" dirty="0" smtClean="0"/>
              <a:t>RMR</a:t>
            </a:r>
            <a:r>
              <a:rPr lang="en-US" sz="1200" dirty="0" smtClean="0"/>
              <a:t>:  resting metabolic rate</a:t>
            </a:r>
          </a:p>
        </p:txBody>
      </p:sp>
      <p:sp>
        <p:nvSpPr>
          <p:cNvPr id="9" name="Oval 8"/>
          <p:cNvSpPr/>
          <p:nvPr/>
        </p:nvSpPr>
        <p:spPr>
          <a:xfrm>
            <a:off x="6985001" y="2135981"/>
            <a:ext cx="342900" cy="15716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6"/>
            <a:endCxn id="8" idx="1"/>
          </p:cNvCxnSpPr>
          <p:nvPr/>
        </p:nvCxnSpPr>
        <p:spPr>
          <a:xfrm>
            <a:off x="7327901" y="2214563"/>
            <a:ext cx="183443" cy="1467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60402" y="5844247"/>
            <a:ext cx="4805290" cy="830997"/>
          </a:xfrm>
          <a:prstGeom prst="rect">
            <a:avLst/>
          </a:prstGeom>
          <a:noFill/>
        </p:spPr>
        <p:txBody>
          <a:bodyPr wrap="none" rtlCol="0">
            <a:spAutoFit/>
          </a:bodyPr>
          <a:lstStyle/>
          <a:p>
            <a:r>
              <a:rPr lang="en-US" sz="1600" dirty="0" smtClean="0"/>
              <a:t>Backpacking – Sierras:  3000-4000 Calories per day</a:t>
            </a:r>
          </a:p>
          <a:p>
            <a:r>
              <a:rPr lang="en-US" sz="1600" dirty="0" smtClean="0"/>
              <a:t>Outdoor activity Antarctica: 5000-6000 Calories per day</a:t>
            </a:r>
          </a:p>
          <a:p>
            <a:r>
              <a:rPr lang="en-US" sz="1600" dirty="0" smtClean="0"/>
              <a:t>Tour de France:  6000-9000 Calories per day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Aerobic versus Anaerobic</a:t>
            </a:r>
            <a:endParaRPr lang="en-US" sz="2400"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178</a:t>
            </a:fld>
            <a:endParaRPr lang="en-US" dirty="0"/>
          </a:p>
        </p:txBody>
      </p:sp>
      <p:pic>
        <p:nvPicPr>
          <p:cNvPr id="2995202" name="Picture 2" descr="http://www.medbio.info/Horn/Body%20Energy/body_e27.jpg"/>
          <p:cNvPicPr>
            <a:picLocks noChangeAspect="1" noChangeArrowheads="1"/>
          </p:cNvPicPr>
          <p:nvPr/>
        </p:nvPicPr>
        <p:blipFill>
          <a:blip r:embed="rId2"/>
          <a:srcRect/>
          <a:stretch>
            <a:fillRect/>
          </a:stretch>
        </p:blipFill>
        <p:spPr bwMode="auto">
          <a:xfrm>
            <a:off x="457200" y="3776105"/>
            <a:ext cx="4106032" cy="3081895"/>
          </a:xfrm>
          <a:prstGeom prst="rect">
            <a:avLst/>
          </a:prstGeom>
          <a:noFill/>
        </p:spPr>
      </p:pic>
      <p:pic>
        <p:nvPicPr>
          <p:cNvPr id="2995204" name="Picture 4" descr="http://www.coachr.org/energysys1.jpg"/>
          <p:cNvPicPr>
            <a:picLocks noChangeAspect="1" noChangeArrowheads="1"/>
          </p:cNvPicPr>
          <p:nvPr/>
        </p:nvPicPr>
        <p:blipFill>
          <a:blip r:embed="rId3"/>
          <a:srcRect/>
          <a:stretch>
            <a:fillRect/>
          </a:stretch>
        </p:blipFill>
        <p:spPr bwMode="auto">
          <a:xfrm>
            <a:off x="4610101" y="573401"/>
            <a:ext cx="4167374" cy="3202704"/>
          </a:xfrm>
          <a:prstGeom prst="rect">
            <a:avLst/>
          </a:prstGeom>
          <a:noFill/>
        </p:spPr>
      </p:pic>
      <p:pic>
        <p:nvPicPr>
          <p:cNvPr id="2995206" name="Picture 6" descr="http://www.notyouraveragefitnesstips.com/wp-content/uploads/2010/07/aerobic-vs-anaerobic-exercise.jpg"/>
          <p:cNvPicPr>
            <a:picLocks noChangeAspect="1" noChangeArrowheads="1"/>
          </p:cNvPicPr>
          <p:nvPr/>
        </p:nvPicPr>
        <p:blipFill>
          <a:blip r:embed="rId4"/>
          <a:srcRect/>
          <a:stretch>
            <a:fillRect/>
          </a:stretch>
        </p:blipFill>
        <p:spPr bwMode="auto">
          <a:xfrm>
            <a:off x="4610099" y="3776105"/>
            <a:ext cx="4308995" cy="2882271"/>
          </a:xfrm>
          <a:prstGeom prst="rect">
            <a:avLst/>
          </a:prstGeom>
          <a:noFill/>
        </p:spPr>
      </p:pic>
      <p:pic>
        <p:nvPicPr>
          <p:cNvPr id="2995208" name="Picture 8" descr="http://img.sparknotes.com/figures/1/18b9012870c85fba3a8046a767b52ddf/anaerobicaerobic.gif"/>
          <p:cNvPicPr>
            <a:picLocks noChangeAspect="1" noChangeArrowheads="1"/>
          </p:cNvPicPr>
          <p:nvPr/>
        </p:nvPicPr>
        <p:blipFill>
          <a:blip r:embed="rId5"/>
          <a:srcRect/>
          <a:stretch>
            <a:fillRect/>
          </a:stretch>
        </p:blipFill>
        <p:spPr bwMode="auto">
          <a:xfrm>
            <a:off x="457199" y="364794"/>
            <a:ext cx="4152901" cy="341131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Work and Power</a:t>
            </a:r>
            <a:endParaRPr lang="en-US" sz="2400"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179</a:t>
            </a:fld>
            <a:endParaRPr lang="en-US" dirty="0"/>
          </a:p>
        </p:txBody>
      </p:sp>
      <p:sp>
        <p:nvSpPr>
          <p:cNvPr id="5" name="TextBox 4"/>
          <p:cNvSpPr txBox="1"/>
          <p:nvPr/>
        </p:nvSpPr>
        <p:spPr>
          <a:xfrm>
            <a:off x="457200" y="656617"/>
            <a:ext cx="6003054" cy="1200329"/>
          </a:xfrm>
          <a:prstGeom prst="rect">
            <a:avLst/>
          </a:prstGeom>
          <a:noFill/>
        </p:spPr>
        <p:txBody>
          <a:bodyPr wrap="none" rtlCol="0">
            <a:spAutoFit/>
          </a:bodyPr>
          <a:lstStyle/>
          <a:p>
            <a:r>
              <a:rPr lang="en-US" dirty="0" smtClean="0"/>
              <a:t>W = F </a:t>
            </a:r>
            <a:r>
              <a:rPr lang="en-US" dirty="0" err="1" smtClean="0">
                <a:latin typeface="Symbol" pitchFamily="18" charset="2"/>
              </a:rPr>
              <a:t>D</a:t>
            </a:r>
            <a:r>
              <a:rPr lang="en-US" dirty="0" err="1" smtClean="0"/>
              <a:t>x</a:t>
            </a:r>
            <a:r>
              <a:rPr lang="en-US" dirty="0" smtClean="0"/>
              <a:t>						Joules</a:t>
            </a:r>
          </a:p>
          <a:p>
            <a:endParaRPr lang="en-US" dirty="0" smtClean="0"/>
          </a:p>
          <a:p>
            <a:r>
              <a:rPr lang="en-US" dirty="0" smtClean="0"/>
              <a:t>Power = work/</a:t>
            </a:r>
            <a:r>
              <a:rPr lang="en-US" dirty="0" err="1" smtClean="0">
                <a:latin typeface="Symbol" pitchFamily="18" charset="2"/>
              </a:rPr>
              <a:t>D</a:t>
            </a:r>
            <a:r>
              <a:rPr lang="en-US" dirty="0" err="1" smtClean="0"/>
              <a:t>t</a:t>
            </a:r>
            <a:r>
              <a:rPr lang="en-US" dirty="0" smtClean="0"/>
              <a:t>				Watts (1 J/s)</a:t>
            </a:r>
          </a:p>
          <a:p>
            <a:r>
              <a:rPr lang="en-US" dirty="0" smtClean="0"/>
              <a:t>							Horsepower (1 hp = 746 W)</a:t>
            </a:r>
          </a:p>
        </p:txBody>
      </p:sp>
      <p:pic>
        <p:nvPicPr>
          <p:cNvPr id="2996227" name="Picture 3"/>
          <p:cNvPicPr>
            <a:picLocks noChangeAspect="1" noChangeArrowheads="1"/>
          </p:cNvPicPr>
          <p:nvPr/>
        </p:nvPicPr>
        <p:blipFill>
          <a:blip r:embed="rId2"/>
          <a:srcRect/>
          <a:stretch>
            <a:fillRect/>
          </a:stretch>
        </p:blipFill>
        <p:spPr bwMode="auto">
          <a:xfrm>
            <a:off x="285341" y="1856946"/>
            <a:ext cx="6174913" cy="4810809"/>
          </a:xfrm>
          <a:prstGeom prst="rect">
            <a:avLst/>
          </a:prstGeom>
          <a:noFill/>
          <a:ln w="9525">
            <a:noFill/>
            <a:miter lim="800000"/>
            <a:headEnd/>
            <a:tailEnd/>
          </a:ln>
        </p:spPr>
      </p:pic>
      <p:pic>
        <p:nvPicPr>
          <p:cNvPr id="7" name="Picture 2" descr="http://training4endurance.co.uk/wp-content/uploads/2013/07/VO2max-cycling.png"/>
          <p:cNvPicPr>
            <a:picLocks noChangeAspect="1" noChangeArrowheads="1"/>
          </p:cNvPicPr>
          <p:nvPr/>
        </p:nvPicPr>
        <p:blipFill>
          <a:blip r:embed="rId3"/>
          <a:srcRect/>
          <a:stretch>
            <a:fillRect/>
          </a:stretch>
        </p:blipFill>
        <p:spPr bwMode="auto">
          <a:xfrm>
            <a:off x="5532162" y="3363774"/>
            <a:ext cx="3595400" cy="234195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162</a:t>
            </a:fld>
            <a:endParaRPr lang="en-US" dirty="0"/>
          </a:p>
        </p:txBody>
      </p:sp>
      <p:pic>
        <p:nvPicPr>
          <p:cNvPr id="3011586" name="Picture 2" descr="http://sports.cbsimg.net/images/visual/whatshot/Mantle-facade-homer.jpg"/>
          <p:cNvPicPr>
            <a:picLocks noChangeAspect="1" noChangeArrowheads="1"/>
          </p:cNvPicPr>
          <p:nvPr/>
        </p:nvPicPr>
        <p:blipFill>
          <a:blip r:embed="rId2"/>
          <a:srcRect/>
          <a:stretch>
            <a:fillRect/>
          </a:stretch>
        </p:blipFill>
        <p:spPr bwMode="auto">
          <a:xfrm>
            <a:off x="3087687" y="2177799"/>
            <a:ext cx="5864225" cy="4468813"/>
          </a:xfrm>
          <a:prstGeom prst="rect">
            <a:avLst/>
          </a:prstGeom>
          <a:noFill/>
        </p:spPr>
      </p:pic>
      <p:sp>
        <p:nvSpPr>
          <p:cNvPr id="3011588" name="AutoShape 4" descr="http://www.themick.com/hardest-ball-hr-red-arrow.jpg"/>
          <p:cNvSpPr>
            <a:spLocks noChangeAspect="1" noChangeArrowheads="1"/>
          </p:cNvSpPr>
          <p:nvPr/>
        </p:nvSpPr>
        <p:spPr bwMode="auto">
          <a:xfrm>
            <a:off x="155575" y="-1333500"/>
            <a:ext cx="4011613" cy="2778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11590" name="AutoShape 6" descr="http://www.themick.com/hardest-ball-hr-red-arrow.jpg"/>
          <p:cNvSpPr>
            <a:spLocks noChangeAspect="1" noChangeArrowheads="1"/>
          </p:cNvSpPr>
          <p:nvPr/>
        </p:nvSpPr>
        <p:spPr bwMode="auto">
          <a:xfrm>
            <a:off x="155575" y="-1333500"/>
            <a:ext cx="4011613" cy="2778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11592" name="AutoShape 8" descr="http://www.themick.com/hardest-ball-hr-red-arrow.jpg"/>
          <p:cNvSpPr>
            <a:spLocks noChangeAspect="1" noChangeArrowheads="1"/>
          </p:cNvSpPr>
          <p:nvPr/>
        </p:nvSpPr>
        <p:spPr bwMode="auto">
          <a:xfrm>
            <a:off x="155575" y="-1333500"/>
            <a:ext cx="4011613" cy="2778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11594" name="Picture 10" descr="Diagram of Mickey Mantle's  mammoth home run at Yankee Stadium on May 22, 1963 that hit the facade and bounced back to the infield - it was the closest anyone has ever come to hitting a ball out of Yankee Stadium"/>
          <p:cNvPicPr>
            <a:picLocks noChangeAspect="1" noChangeArrowheads="1"/>
          </p:cNvPicPr>
          <p:nvPr/>
        </p:nvPicPr>
        <p:blipFill>
          <a:blip r:embed="rId3"/>
          <a:srcRect/>
          <a:stretch>
            <a:fillRect/>
          </a:stretch>
        </p:blipFill>
        <p:spPr bwMode="auto">
          <a:xfrm>
            <a:off x="457200" y="788736"/>
            <a:ext cx="4011613" cy="2778125"/>
          </a:xfrm>
          <a:prstGeom prst="rect">
            <a:avLst/>
          </a:prstGeom>
          <a:noFill/>
        </p:spPr>
      </p:pic>
      <p:sp>
        <p:nvSpPr>
          <p:cNvPr id="9" name="Rectangle 8"/>
          <p:cNvSpPr/>
          <p:nvPr/>
        </p:nvSpPr>
        <p:spPr>
          <a:xfrm>
            <a:off x="4468813" y="517358"/>
            <a:ext cx="4572000" cy="1477328"/>
          </a:xfrm>
          <a:prstGeom prst="rect">
            <a:avLst/>
          </a:prstGeom>
        </p:spPr>
        <p:txBody>
          <a:bodyPr>
            <a:spAutoFit/>
          </a:bodyPr>
          <a:lstStyle/>
          <a:p>
            <a:r>
              <a:rPr lang="en-US" dirty="0" smtClean="0"/>
              <a:t>Mickey said </a:t>
            </a:r>
            <a:r>
              <a:rPr lang="en-US" i="1" dirty="0" smtClean="0"/>
              <a:t>"the hardest ball I ever hit"</a:t>
            </a:r>
            <a:r>
              <a:rPr lang="en-US" dirty="0" smtClean="0"/>
              <a:t> came in the 11</a:t>
            </a:r>
            <a:r>
              <a:rPr lang="en-US" baseline="30000" dirty="0" smtClean="0"/>
              <a:t>th</a:t>
            </a:r>
            <a:r>
              <a:rPr lang="en-US" dirty="0" smtClean="0"/>
              <a:t> inning on May 22, 1963 at </a:t>
            </a:r>
            <a:r>
              <a:rPr lang="en-US" i="1" dirty="0" smtClean="0"/>
              <a:t>Yankee Stadium</a:t>
            </a:r>
            <a:r>
              <a:rPr lang="en-US" dirty="0" smtClean="0"/>
              <a:t>. Leading off in the bottom of the 11</a:t>
            </a:r>
            <a:r>
              <a:rPr lang="en-US" baseline="30000" dirty="0" smtClean="0"/>
              <a:t>th</a:t>
            </a:r>
            <a:r>
              <a:rPr lang="en-US" dirty="0" smtClean="0"/>
              <a:t>, with the score tied 7-7, </a:t>
            </a:r>
            <a:r>
              <a:rPr lang="en-US" i="1" dirty="0" smtClean="0"/>
              <a:t>A's</a:t>
            </a:r>
            <a:r>
              <a:rPr lang="en-US" dirty="0" smtClean="0"/>
              <a:t> pitcher Bill Fischer tried to blow a fastball past Mickey.</a:t>
            </a:r>
            <a:endParaRPr lang="en-US" dirty="0"/>
          </a:p>
        </p:txBody>
      </p:sp>
      <p:sp>
        <p:nvSpPr>
          <p:cNvPr id="10" name="Rectangle 9"/>
          <p:cNvSpPr/>
          <p:nvPr/>
        </p:nvSpPr>
        <p:spPr>
          <a:xfrm>
            <a:off x="911813" y="3954197"/>
            <a:ext cx="1128001" cy="369332"/>
          </a:xfrm>
          <a:prstGeom prst="rect">
            <a:avLst/>
          </a:prstGeom>
        </p:spPr>
        <p:txBody>
          <a:bodyPr wrap="none">
            <a:spAutoFit/>
          </a:bodyPr>
          <a:lstStyle/>
          <a:p>
            <a:r>
              <a:rPr lang="en-US" b="1" dirty="0" smtClean="0"/>
              <a:t>734 feet ?</a:t>
            </a:r>
            <a:endParaRPr 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180</a:t>
            </a:fld>
            <a:endParaRPr lang="en-US" dirty="0"/>
          </a:p>
        </p:txBody>
      </p:sp>
      <p:sp>
        <p:nvSpPr>
          <p:cNvPr id="4" name="TextBox 3"/>
          <p:cNvSpPr txBox="1"/>
          <p:nvPr/>
        </p:nvSpPr>
        <p:spPr>
          <a:xfrm>
            <a:off x="2870200" y="2707481"/>
            <a:ext cx="2375650" cy="707886"/>
          </a:xfrm>
          <a:prstGeom prst="rect">
            <a:avLst/>
          </a:prstGeom>
          <a:noFill/>
        </p:spPr>
        <p:txBody>
          <a:bodyPr wrap="none" rtlCol="0">
            <a:spAutoFit/>
          </a:bodyPr>
          <a:lstStyle/>
          <a:p>
            <a:r>
              <a:rPr lang="en-US" sz="4000" dirty="0" smtClean="0"/>
              <a:t>Lecture 18</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181</a:t>
            </a:fld>
            <a:endParaRPr lang="en-US" dirty="0"/>
          </a:p>
        </p:txBody>
      </p:sp>
      <p:pic>
        <p:nvPicPr>
          <p:cNvPr id="3003394" name="Picture 2"/>
          <p:cNvPicPr>
            <a:picLocks noChangeAspect="1" noChangeArrowheads="1"/>
          </p:cNvPicPr>
          <p:nvPr/>
        </p:nvPicPr>
        <p:blipFill>
          <a:blip r:embed="rId2"/>
          <a:srcRect l="11801"/>
          <a:stretch>
            <a:fillRect/>
          </a:stretch>
        </p:blipFill>
        <p:spPr bwMode="auto">
          <a:xfrm>
            <a:off x="1845973" y="364794"/>
            <a:ext cx="6078828" cy="64450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39"/>
            <a:ext cx="8229600" cy="381917"/>
          </a:xfrm>
        </p:spPr>
        <p:txBody>
          <a:bodyPr/>
          <a:lstStyle/>
          <a:p>
            <a:r>
              <a:rPr lang="en-US" dirty="0" smtClean="0"/>
              <a:t>Work and cycling on flats &amp; on hills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xmlns="" val="771039803"/>
              </p:ext>
            </p:extLst>
          </p:nvPr>
        </p:nvGraphicFramePr>
        <p:xfrm>
          <a:off x="1551338" y="508811"/>
          <a:ext cx="5893414" cy="678656"/>
        </p:xfrm>
        <a:graphic>
          <a:graphicData uri="http://schemas.openxmlformats.org/presentationml/2006/ole">
            <p:oleObj spid="_x0000_s2944242" name="Equation" r:id="rId4" imgW="4772520" imgH="694800" progId="">
              <p:embed/>
            </p:oleObj>
          </a:graphicData>
        </a:graphic>
      </p:graphicFrame>
      <p:sp>
        <p:nvSpPr>
          <p:cNvPr id="8" name="TextBox 7"/>
          <p:cNvSpPr txBox="1"/>
          <p:nvPr/>
        </p:nvSpPr>
        <p:spPr>
          <a:xfrm>
            <a:off x="201558" y="2323048"/>
            <a:ext cx="6590591" cy="1461939"/>
          </a:xfrm>
          <a:prstGeom prst="rect">
            <a:avLst/>
          </a:prstGeom>
          <a:noFill/>
        </p:spPr>
        <p:txBody>
          <a:bodyPr wrap="square" rtlCol="0">
            <a:spAutoFit/>
          </a:bodyPr>
          <a:lstStyle/>
          <a:p>
            <a:pPr marL="406400" indent="-406400">
              <a:spcAft>
                <a:spcPts val="600"/>
              </a:spcAft>
            </a:pPr>
            <a:r>
              <a:rPr lang="en-US" sz="1400" dirty="0" smtClean="0"/>
              <a:t>Q) Is it possible for him to perform this much work, </a:t>
            </a:r>
            <a:r>
              <a:rPr lang="en-US" sz="1400" i="1" dirty="0" smtClean="0"/>
              <a:t>without</a:t>
            </a:r>
            <a:r>
              <a:rPr lang="en-US" sz="1400" dirty="0" smtClean="0"/>
              <a:t> increasing the kinetic energy of himself and the bike?</a:t>
            </a:r>
          </a:p>
          <a:p>
            <a:pPr marL="406400" indent="-406400"/>
            <a:r>
              <a:rPr lang="en-US" sz="1400" dirty="0" smtClean="0"/>
              <a:t>A) Yes </a:t>
            </a:r>
            <a:r>
              <a:rPr lang="en-US" sz="1400" dirty="0" smtClean="0">
                <a:solidFill>
                  <a:srgbClr val="660066"/>
                </a:solidFill>
              </a:rPr>
              <a:t>– work done, increases total energy.</a:t>
            </a:r>
          </a:p>
          <a:p>
            <a:pPr marL="342900" indent="-342900">
              <a:buAutoNum type="alphaUcParenR"/>
            </a:pPr>
            <a:endParaRPr lang="en-US" sz="1400" b="1" dirty="0" smtClean="0"/>
          </a:p>
          <a:p>
            <a:pPr marL="342900" indent="-342900"/>
            <a:r>
              <a:rPr lang="en-US" sz="1400" dirty="0" smtClean="0"/>
              <a:t>Q) If the poor guy is grinding up a hill at a measly– and constant– 3 mph, how high could he climb, if he does 3523.5 J of work?</a:t>
            </a:r>
          </a:p>
        </p:txBody>
      </p:sp>
      <p:grpSp>
        <p:nvGrpSpPr>
          <p:cNvPr id="45" name="Group 44"/>
          <p:cNvGrpSpPr/>
          <p:nvPr/>
        </p:nvGrpSpPr>
        <p:grpSpPr>
          <a:xfrm>
            <a:off x="2963195" y="1378067"/>
            <a:ext cx="4096005" cy="555609"/>
            <a:chOff x="2307062" y="2133754"/>
            <a:chExt cx="3072004" cy="740812"/>
          </a:xfrm>
        </p:grpSpPr>
        <p:pic>
          <p:nvPicPr>
            <p:cNvPr id="9" name="Picture 8" descr="bike.png"/>
            <p:cNvPicPr>
              <a:picLocks noChangeAspect="1"/>
            </p:cNvPicPr>
            <p:nvPr/>
          </p:nvPicPr>
          <p:blipFill>
            <a:blip r:embed="rId5">
              <a:clrChange>
                <a:clrFrom>
                  <a:srgbClr val="FFFFFF"/>
                </a:clrFrom>
                <a:clrTo>
                  <a:srgbClr val="FFFFFF">
                    <a:alpha val="0"/>
                  </a:srgbClr>
                </a:clrTo>
              </a:clrChange>
            </a:blip>
            <a:stretch>
              <a:fillRect/>
            </a:stretch>
          </p:blipFill>
          <p:spPr>
            <a:xfrm>
              <a:off x="2307062" y="2133754"/>
              <a:ext cx="1816211" cy="717946"/>
            </a:xfrm>
            <a:prstGeom prst="rect">
              <a:avLst/>
            </a:prstGeom>
          </p:spPr>
        </p:pic>
        <p:pic>
          <p:nvPicPr>
            <p:cNvPr id="10" name="Picture 9" descr="bike.png"/>
            <p:cNvPicPr>
              <a:picLocks noChangeAspect="1"/>
            </p:cNvPicPr>
            <p:nvPr/>
          </p:nvPicPr>
          <p:blipFill>
            <a:blip r:embed="rId5">
              <a:clrChange>
                <a:clrFrom>
                  <a:srgbClr val="FFFFFF"/>
                </a:clrFrom>
                <a:clrTo>
                  <a:srgbClr val="FFFFFF">
                    <a:alpha val="0"/>
                  </a:srgbClr>
                </a:clrTo>
              </a:clrChange>
            </a:blip>
            <a:srcRect l="45909"/>
            <a:stretch>
              <a:fillRect/>
            </a:stretch>
          </p:blipFill>
          <p:spPr>
            <a:xfrm>
              <a:off x="3890057" y="2156620"/>
              <a:ext cx="982405" cy="717946"/>
            </a:xfrm>
            <a:prstGeom prst="rect">
              <a:avLst/>
            </a:prstGeom>
          </p:spPr>
        </p:pic>
        <p:pic>
          <p:nvPicPr>
            <p:cNvPr id="11" name="Picture 10" descr="bike.png"/>
            <p:cNvPicPr>
              <a:picLocks noChangeAspect="1"/>
            </p:cNvPicPr>
            <p:nvPr/>
          </p:nvPicPr>
          <p:blipFill>
            <a:blip r:embed="rId5">
              <a:clrChange>
                <a:clrFrom>
                  <a:srgbClr val="FFFFFF"/>
                </a:clrFrom>
                <a:clrTo>
                  <a:srgbClr val="FFFFFF">
                    <a:alpha val="0"/>
                  </a:srgbClr>
                </a:clrTo>
              </a:clrChange>
            </a:blip>
            <a:srcRect l="6973" r="50909" b="13799"/>
            <a:stretch>
              <a:fillRect/>
            </a:stretch>
          </p:blipFill>
          <p:spPr>
            <a:xfrm>
              <a:off x="4614124" y="2207420"/>
              <a:ext cx="764942" cy="618880"/>
            </a:xfrm>
            <a:prstGeom prst="rect">
              <a:avLst/>
            </a:prstGeom>
          </p:spPr>
        </p:pic>
      </p:grpSp>
      <p:grpSp>
        <p:nvGrpSpPr>
          <p:cNvPr id="47" name="Group 46"/>
          <p:cNvGrpSpPr/>
          <p:nvPr/>
        </p:nvGrpSpPr>
        <p:grpSpPr>
          <a:xfrm>
            <a:off x="3384139" y="1187467"/>
            <a:ext cx="4572528" cy="406388"/>
            <a:chOff x="2622770" y="1879621"/>
            <a:chExt cx="3429396" cy="541850"/>
          </a:xfrm>
        </p:grpSpPr>
        <p:cxnSp>
          <p:nvCxnSpPr>
            <p:cNvPr id="14" name="Straight Arrow Connector 13"/>
            <p:cNvCxnSpPr/>
            <p:nvPr/>
          </p:nvCxnSpPr>
          <p:spPr>
            <a:xfrm>
              <a:off x="5379066" y="2209008"/>
              <a:ext cx="6731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79066" y="1930421"/>
              <a:ext cx="604973" cy="369332"/>
            </a:xfrm>
            <a:prstGeom prst="rect">
              <a:avLst/>
            </a:prstGeom>
            <a:noFill/>
          </p:spPr>
          <p:txBody>
            <a:bodyPr wrap="none" rtlCol="0">
              <a:spAutoFit/>
            </a:bodyPr>
            <a:lstStyle/>
            <a:p>
              <a:r>
                <a:rPr lang="en-US" sz="1200" dirty="0" err="1" smtClean="0"/>
                <a:t>v</a:t>
              </a:r>
              <a:r>
                <a:rPr lang="en-US" sz="1200" dirty="0" smtClean="0"/>
                <a:t>=20 mph</a:t>
              </a:r>
            </a:p>
          </p:txBody>
        </p:sp>
        <p:sp>
          <p:nvSpPr>
            <p:cNvPr id="17" name="TextBox 16"/>
            <p:cNvSpPr txBox="1"/>
            <p:nvPr/>
          </p:nvSpPr>
          <p:spPr>
            <a:xfrm>
              <a:off x="2622770" y="1879621"/>
              <a:ext cx="306815" cy="369332"/>
            </a:xfrm>
            <a:prstGeom prst="rect">
              <a:avLst/>
            </a:prstGeom>
            <a:noFill/>
          </p:spPr>
          <p:txBody>
            <a:bodyPr wrap="none" rtlCol="0">
              <a:spAutoFit/>
            </a:bodyPr>
            <a:lstStyle/>
            <a:p>
              <a:r>
                <a:rPr lang="en-US" sz="1200" dirty="0" err="1" smtClean="0"/>
                <a:t>v</a:t>
              </a:r>
              <a:r>
                <a:rPr lang="en-US" sz="1200" dirty="0" smtClean="0"/>
                <a:t>=0</a:t>
              </a:r>
            </a:p>
          </p:txBody>
        </p:sp>
        <p:grpSp>
          <p:nvGrpSpPr>
            <p:cNvPr id="24" name="Group 23"/>
            <p:cNvGrpSpPr/>
            <p:nvPr/>
          </p:nvGrpSpPr>
          <p:grpSpPr>
            <a:xfrm>
              <a:off x="4478762" y="2284412"/>
              <a:ext cx="355489" cy="137059"/>
              <a:chOff x="4123273" y="5668431"/>
              <a:chExt cx="355489" cy="137059"/>
            </a:xfrm>
          </p:grpSpPr>
          <p:cxnSp>
            <p:nvCxnSpPr>
              <p:cNvPr id="19" name="Straight Connector 18"/>
              <p:cNvCxnSpPr/>
              <p:nvPr/>
            </p:nvCxnSpPr>
            <p:spPr>
              <a:xfrm>
                <a:off x="4123273" y="5668431"/>
                <a:ext cx="355489" cy="1588"/>
              </a:xfrm>
              <a:prstGeom prst="line">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191111" y="5738812"/>
                <a:ext cx="287651" cy="1588"/>
              </a:xfrm>
              <a:prstGeom prst="line">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258844" y="5803902"/>
                <a:ext cx="219918" cy="1588"/>
              </a:xfrm>
              <a:prstGeom prst="line">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sp>
        <p:nvSpPr>
          <p:cNvPr id="25" name="TextBox 24"/>
          <p:cNvSpPr txBox="1"/>
          <p:nvPr/>
        </p:nvSpPr>
        <p:spPr>
          <a:xfrm>
            <a:off x="344312" y="1317936"/>
            <a:ext cx="1744133" cy="461665"/>
          </a:xfrm>
          <a:prstGeom prst="rect">
            <a:avLst/>
          </a:prstGeom>
          <a:noFill/>
        </p:spPr>
        <p:txBody>
          <a:bodyPr wrap="square" rtlCol="0">
            <a:spAutoFit/>
          </a:bodyPr>
          <a:lstStyle/>
          <a:p>
            <a:r>
              <a:rPr lang="en-US" sz="1200" dirty="0" smtClean="0"/>
              <a:t>(How many Calories is this?)</a:t>
            </a:r>
          </a:p>
        </p:txBody>
      </p:sp>
      <p:cxnSp>
        <p:nvCxnSpPr>
          <p:cNvPr id="28" name="Straight Connector 27"/>
          <p:cNvCxnSpPr/>
          <p:nvPr/>
        </p:nvCxnSpPr>
        <p:spPr>
          <a:xfrm>
            <a:off x="685096" y="2062699"/>
            <a:ext cx="7888816" cy="1191"/>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 y="4239438"/>
            <a:ext cx="3249223" cy="738664"/>
          </a:xfrm>
          <a:prstGeom prst="rect">
            <a:avLst/>
          </a:prstGeom>
          <a:noFill/>
        </p:spPr>
        <p:txBody>
          <a:bodyPr wrap="none" rtlCol="0">
            <a:spAutoFit/>
          </a:bodyPr>
          <a:lstStyle/>
          <a:p>
            <a:r>
              <a:rPr lang="en-US" sz="1400" dirty="0" smtClean="0"/>
              <a:t>Analyze:</a:t>
            </a:r>
          </a:p>
          <a:p>
            <a:r>
              <a:rPr lang="en-US" sz="1400" dirty="0" smtClean="0"/>
              <a:t>The rider is doing positive work.</a:t>
            </a:r>
          </a:p>
          <a:p>
            <a:r>
              <a:rPr lang="en-US" sz="1400" dirty="0" smtClean="0"/>
              <a:t>K.E. does not change, but </a:t>
            </a:r>
            <a:r>
              <a:rPr lang="en-US" sz="1400" dirty="0" err="1" smtClean="0"/>
              <a:t>P.E.</a:t>
            </a:r>
            <a:r>
              <a:rPr lang="en-US" sz="1400" baseline="-25000" dirty="0" err="1" smtClean="0"/>
              <a:t>grav</a:t>
            </a:r>
            <a:r>
              <a:rPr lang="en-US" sz="1400" dirty="0" smtClean="0"/>
              <a:t> increases</a:t>
            </a:r>
          </a:p>
        </p:txBody>
      </p:sp>
      <p:sp>
        <p:nvSpPr>
          <p:cNvPr id="54" name="Rounded Rectangle 53"/>
          <p:cNvSpPr/>
          <p:nvPr/>
        </p:nvSpPr>
        <p:spPr>
          <a:xfrm>
            <a:off x="359256" y="5610307"/>
            <a:ext cx="2619545" cy="641119"/>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2" name="Object 51"/>
          <p:cNvGraphicFramePr>
            <a:graphicFrameLocks noChangeAspect="1"/>
          </p:cNvGraphicFramePr>
          <p:nvPr>
            <p:extLst>
              <p:ext uri="{D42A27DB-BD31-4B8C-83A1-F6EECF244321}">
                <p14:modId xmlns:p14="http://schemas.microsoft.com/office/powerpoint/2010/main" xmlns="" val="929598540"/>
              </p:ext>
            </p:extLst>
          </p:nvPr>
        </p:nvGraphicFramePr>
        <p:xfrm>
          <a:off x="457200" y="5631345"/>
          <a:ext cx="2456132" cy="620081"/>
        </p:xfrm>
        <a:graphic>
          <a:graphicData uri="http://schemas.openxmlformats.org/presentationml/2006/ole">
            <p:oleObj spid="_x0000_s2944243" name="Equation" r:id="rId6" imgW="1206720" imgH="219240" progId="">
              <p:embed/>
            </p:oleObj>
          </a:graphicData>
        </a:graphic>
      </p:graphicFrame>
      <p:grpSp>
        <p:nvGrpSpPr>
          <p:cNvPr id="4" name="Group 3"/>
          <p:cNvGrpSpPr/>
          <p:nvPr/>
        </p:nvGrpSpPr>
        <p:grpSpPr>
          <a:xfrm>
            <a:off x="4518050" y="2828065"/>
            <a:ext cx="4535257" cy="1856136"/>
            <a:chOff x="3388536" y="3787589"/>
            <a:chExt cx="3401442" cy="2474850"/>
          </a:xfrm>
        </p:grpSpPr>
        <p:grpSp>
          <p:nvGrpSpPr>
            <p:cNvPr id="43" name="Group 42"/>
            <p:cNvGrpSpPr/>
            <p:nvPr/>
          </p:nvGrpSpPr>
          <p:grpSpPr>
            <a:xfrm>
              <a:off x="3388536" y="3787589"/>
              <a:ext cx="3401442" cy="2474850"/>
              <a:chOff x="3109136" y="4374607"/>
              <a:chExt cx="3401442" cy="2474850"/>
            </a:xfrm>
          </p:grpSpPr>
          <p:grpSp>
            <p:nvGrpSpPr>
              <p:cNvPr id="30" name="Group 11"/>
              <p:cNvGrpSpPr/>
              <p:nvPr/>
            </p:nvGrpSpPr>
            <p:grpSpPr>
              <a:xfrm rot="19612408">
                <a:off x="3109136" y="5143488"/>
                <a:ext cx="3313983" cy="1705969"/>
                <a:chOff x="48611" y="4964375"/>
                <a:chExt cx="3313983" cy="1705969"/>
              </a:xfrm>
            </p:grpSpPr>
            <p:pic>
              <p:nvPicPr>
                <p:cNvPr id="38" name="Picture 37" descr="bike.png"/>
                <p:cNvPicPr>
                  <a:picLocks noChangeAspect="1"/>
                </p:cNvPicPr>
                <p:nvPr/>
              </p:nvPicPr>
              <p:blipFill>
                <a:blip r:embed="rId5">
                  <a:clrChange>
                    <a:clrFrom>
                      <a:srgbClr val="FFFFFF"/>
                    </a:clrFrom>
                    <a:clrTo>
                      <a:srgbClr val="FFFFFF">
                        <a:alpha val="0"/>
                      </a:srgbClr>
                    </a:clrTo>
                  </a:clrChange>
                </a:blip>
                <a:stretch>
                  <a:fillRect/>
                </a:stretch>
              </p:blipFill>
              <p:spPr>
                <a:xfrm rot="842319">
                  <a:off x="48611" y="4964375"/>
                  <a:ext cx="1816210" cy="717947"/>
                </a:xfrm>
                <a:prstGeom prst="rect">
                  <a:avLst/>
                </a:prstGeom>
              </p:spPr>
            </p:pic>
            <p:pic>
              <p:nvPicPr>
                <p:cNvPr id="39" name="Picture 38" descr="bike.png"/>
                <p:cNvPicPr>
                  <a:picLocks noChangeAspect="1"/>
                </p:cNvPicPr>
                <p:nvPr/>
              </p:nvPicPr>
              <p:blipFill>
                <a:blip r:embed="rId5">
                  <a:clrChange>
                    <a:clrFrom>
                      <a:srgbClr val="FFFFFF"/>
                    </a:clrFrom>
                    <a:clrTo>
                      <a:srgbClr val="FFFFFF">
                        <a:alpha val="0"/>
                      </a:srgbClr>
                    </a:clrTo>
                  </a:clrChange>
                </a:blip>
                <a:srcRect l="45909"/>
                <a:stretch>
                  <a:fillRect/>
                </a:stretch>
              </p:blipFill>
              <p:spPr>
                <a:xfrm rot="1043038">
                  <a:off x="1794837" y="5600590"/>
                  <a:ext cx="982405" cy="717946"/>
                </a:xfrm>
                <a:prstGeom prst="rect">
                  <a:avLst/>
                </a:prstGeom>
              </p:spPr>
            </p:pic>
            <p:pic>
              <p:nvPicPr>
                <p:cNvPr id="40" name="Picture 39" descr="bike.png"/>
                <p:cNvPicPr>
                  <a:picLocks noChangeAspect="1"/>
                </p:cNvPicPr>
                <p:nvPr/>
              </p:nvPicPr>
              <p:blipFill>
                <a:blip r:embed="rId5">
                  <a:clrChange>
                    <a:clrFrom>
                      <a:srgbClr val="FFFFFF"/>
                    </a:clrFrom>
                    <a:clrTo>
                      <a:srgbClr val="FFFFFF">
                        <a:alpha val="0"/>
                      </a:srgbClr>
                    </a:clrTo>
                  </a:clrChange>
                </a:blip>
                <a:srcRect l="6973" r="50909" b="13799"/>
                <a:stretch>
                  <a:fillRect/>
                </a:stretch>
              </p:blipFill>
              <p:spPr>
                <a:xfrm rot="1141746">
                  <a:off x="2597652" y="6051464"/>
                  <a:ext cx="764942" cy="618880"/>
                </a:xfrm>
                <a:prstGeom prst="rect">
                  <a:avLst/>
                </a:prstGeom>
              </p:spPr>
            </p:pic>
          </p:grpSp>
          <p:cxnSp>
            <p:nvCxnSpPr>
              <p:cNvPr id="31" name="Straight Arrow Connector 30"/>
              <p:cNvCxnSpPr/>
              <p:nvPr/>
            </p:nvCxnSpPr>
            <p:spPr>
              <a:xfrm flipV="1">
                <a:off x="5920009" y="4647565"/>
                <a:ext cx="590569" cy="2215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20652320">
                <a:off x="5838312" y="4374607"/>
                <a:ext cx="546063" cy="369332"/>
              </a:xfrm>
              <a:prstGeom prst="rect">
                <a:avLst/>
              </a:prstGeom>
              <a:noFill/>
            </p:spPr>
            <p:txBody>
              <a:bodyPr wrap="none" rtlCol="0">
                <a:spAutoFit/>
              </a:bodyPr>
              <a:lstStyle/>
              <a:p>
                <a:r>
                  <a:rPr lang="en-US" sz="1200" dirty="0" err="1" smtClean="0"/>
                  <a:t>v</a:t>
                </a:r>
                <a:r>
                  <a:rPr lang="en-US" sz="1200" dirty="0" smtClean="0"/>
                  <a:t>=3 mph</a:t>
                </a:r>
              </a:p>
            </p:txBody>
          </p:sp>
          <p:cxnSp>
            <p:nvCxnSpPr>
              <p:cNvPr id="41" name="Straight Arrow Connector 40"/>
              <p:cNvCxnSpPr/>
              <p:nvPr/>
            </p:nvCxnSpPr>
            <p:spPr>
              <a:xfrm flipV="1">
                <a:off x="3515282" y="5689799"/>
                <a:ext cx="734983" cy="4348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rot="20549956">
                <a:off x="3533691" y="5505132"/>
                <a:ext cx="546063" cy="369332"/>
              </a:xfrm>
              <a:prstGeom prst="rect">
                <a:avLst/>
              </a:prstGeom>
              <a:noFill/>
            </p:spPr>
            <p:txBody>
              <a:bodyPr wrap="none" rtlCol="0">
                <a:spAutoFit/>
              </a:bodyPr>
              <a:lstStyle/>
              <a:p>
                <a:r>
                  <a:rPr lang="en-US" sz="1200" dirty="0" err="1" smtClean="0"/>
                  <a:t>v</a:t>
                </a:r>
                <a:r>
                  <a:rPr lang="en-US" sz="1200" dirty="0" smtClean="0"/>
                  <a:t>=3 mph</a:t>
                </a:r>
              </a:p>
            </p:txBody>
          </p:sp>
        </p:grpSp>
        <p:cxnSp>
          <p:nvCxnSpPr>
            <p:cNvPr id="46" name="Straight Connector 45"/>
            <p:cNvCxnSpPr/>
            <p:nvPr/>
          </p:nvCxnSpPr>
          <p:spPr>
            <a:xfrm>
              <a:off x="3890057" y="5953482"/>
              <a:ext cx="2625043" cy="1588"/>
            </a:xfrm>
            <a:prstGeom prst="line">
              <a:avLst/>
            </a:prstGeom>
            <a:ln w="25400" cap="flat" cmpd="sng" algn="ctr">
              <a:solidFill>
                <a:srgbClr val="00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779211" y="4741979"/>
              <a:ext cx="761250" cy="1588"/>
            </a:xfrm>
            <a:prstGeom prst="line">
              <a:avLst/>
            </a:prstGeom>
            <a:ln w="25400" cap="flat" cmpd="sng" algn="ctr">
              <a:solidFill>
                <a:srgbClr val="00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flipH="1" flipV="1">
              <a:off x="5718707" y="5348525"/>
              <a:ext cx="120991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6297470" y="5188365"/>
              <a:ext cx="424636" cy="369332"/>
            </a:xfrm>
            <a:prstGeom prst="rect">
              <a:avLst/>
            </a:prstGeom>
            <a:noFill/>
          </p:spPr>
          <p:txBody>
            <a:bodyPr wrap="none" rtlCol="0">
              <a:spAutoFit/>
            </a:bodyPr>
            <a:lstStyle/>
            <a:p>
              <a:r>
                <a:rPr lang="en-US" sz="1200" dirty="0" err="1" smtClean="0"/>
                <a:t>Δx</a:t>
              </a:r>
              <a:r>
                <a:rPr lang="en-US" sz="1200" dirty="0" smtClean="0"/>
                <a:t> = </a:t>
              </a:r>
              <a:r>
                <a:rPr lang="en-US" sz="1200" dirty="0" err="1" smtClean="0"/>
                <a:t>h</a:t>
              </a:r>
              <a:endParaRPr lang="en-US" sz="1200" dirty="0" smtClean="0"/>
            </a:p>
          </p:txBody>
        </p:sp>
      </p:grpSp>
      <p:sp>
        <p:nvSpPr>
          <p:cNvPr id="58" name="TextBox 57"/>
          <p:cNvSpPr txBox="1"/>
          <p:nvPr/>
        </p:nvSpPr>
        <p:spPr>
          <a:xfrm>
            <a:off x="4899876" y="4898825"/>
            <a:ext cx="3906869" cy="338554"/>
          </a:xfrm>
          <a:prstGeom prst="rect">
            <a:avLst/>
          </a:prstGeom>
          <a:noFill/>
        </p:spPr>
        <p:txBody>
          <a:bodyPr wrap="square" rtlCol="0">
            <a:spAutoFit/>
          </a:bodyPr>
          <a:lstStyle/>
          <a:p>
            <a:r>
              <a:rPr lang="en-US" sz="1600" dirty="0" smtClean="0"/>
              <a:t>what if the hill was like this?</a:t>
            </a:r>
          </a:p>
        </p:txBody>
      </p:sp>
      <p:pic>
        <p:nvPicPr>
          <p:cNvPr id="55" name="Picture 54" descr="bike.png"/>
          <p:cNvPicPr>
            <a:picLocks noChangeAspect="1"/>
          </p:cNvPicPr>
          <p:nvPr/>
        </p:nvPicPr>
        <p:blipFill rotWithShape="1">
          <a:blip r:embed="rId5">
            <a:clrChange>
              <a:clrFrom>
                <a:srgbClr val="FFFFFF"/>
              </a:clrFrom>
              <a:clrTo>
                <a:srgbClr val="FFFFFF">
                  <a:alpha val="0"/>
                </a:srgbClr>
              </a:clrTo>
            </a:clrChange>
          </a:blip>
          <a:srcRect r="54169" b="25426"/>
          <a:stretch/>
        </p:blipFill>
        <p:spPr>
          <a:xfrm rot="19018502">
            <a:off x="5257157" y="5571987"/>
            <a:ext cx="1109847" cy="401548"/>
          </a:xfrm>
          <a:prstGeom prst="rect">
            <a:avLst/>
          </a:prstGeom>
        </p:spPr>
      </p:pic>
      <p:sp>
        <p:nvSpPr>
          <p:cNvPr id="5" name="Freeform 4"/>
          <p:cNvSpPr/>
          <p:nvPr/>
        </p:nvSpPr>
        <p:spPr>
          <a:xfrm>
            <a:off x="4948297" y="5344585"/>
            <a:ext cx="3574815" cy="907436"/>
          </a:xfrm>
          <a:custGeom>
            <a:avLst/>
            <a:gdLst>
              <a:gd name="connsiteX0" fmla="*/ 0 w 2681111"/>
              <a:gd name="connsiteY0" fmla="*/ 1467555 h 1467555"/>
              <a:gd name="connsiteX1" fmla="*/ 211667 w 2681111"/>
              <a:gd name="connsiteY1" fmla="*/ 1213555 h 1467555"/>
              <a:gd name="connsiteX2" fmla="*/ 522111 w 2681111"/>
              <a:gd name="connsiteY2" fmla="*/ 1185333 h 1467555"/>
              <a:gd name="connsiteX3" fmla="*/ 776111 w 2681111"/>
              <a:gd name="connsiteY3" fmla="*/ 1072444 h 1467555"/>
              <a:gd name="connsiteX4" fmla="*/ 1044222 w 2681111"/>
              <a:gd name="connsiteY4" fmla="*/ 620889 h 1467555"/>
              <a:gd name="connsiteX5" fmla="*/ 1890889 w 2681111"/>
              <a:gd name="connsiteY5" fmla="*/ 804333 h 1467555"/>
              <a:gd name="connsiteX6" fmla="*/ 2681111 w 2681111"/>
              <a:gd name="connsiteY6" fmla="*/ 0 h 146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1111" h="1467555">
                <a:moveTo>
                  <a:pt x="0" y="1467555"/>
                </a:moveTo>
                <a:cubicBezTo>
                  <a:pt x="62324" y="1364073"/>
                  <a:pt x="124649" y="1260592"/>
                  <a:pt x="211667" y="1213555"/>
                </a:cubicBezTo>
                <a:cubicBezTo>
                  <a:pt x="298685" y="1166518"/>
                  <a:pt x="428037" y="1208851"/>
                  <a:pt x="522111" y="1185333"/>
                </a:cubicBezTo>
                <a:cubicBezTo>
                  <a:pt x="616185" y="1161814"/>
                  <a:pt x="689093" y="1166518"/>
                  <a:pt x="776111" y="1072444"/>
                </a:cubicBezTo>
                <a:cubicBezTo>
                  <a:pt x="863130" y="978370"/>
                  <a:pt x="858426" y="665574"/>
                  <a:pt x="1044222" y="620889"/>
                </a:cubicBezTo>
                <a:cubicBezTo>
                  <a:pt x="1230018" y="576204"/>
                  <a:pt x="1618074" y="907814"/>
                  <a:pt x="1890889" y="804333"/>
                </a:cubicBezTo>
                <a:cubicBezTo>
                  <a:pt x="2163704" y="700852"/>
                  <a:pt x="2422407" y="350426"/>
                  <a:pt x="2681111"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Arrow Connector 60"/>
          <p:cNvCxnSpPr/>
          <p:nvPr/>
        </p:nvCxnSpPr>
        <p:spPr>
          <a:xfrm rot="5400000" flipH="1" flipV="1">
            <a:off x="8068334" y="5797244"/>
            <a:ext cx="907436" cy="2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8487125" y="5677586"/>
            <a:ext cx="566181" cy="276999"/>
          </a:xfrm>
          <a:prstGeom prst="rect">
            <a:avLst/>
          </a:prstGeom>
          <a:noFill/>
        </p:spPr>
        <p:txBody>
          <a:bodyPr wrap="none" rtlCol="0">
            <a:spAutoFit/>
          </a:bodyPr>
          <a:lstStyle/>
          <a:p>
            <a:r>
              <a:rPr lang="en-US" sz="1200" dirty="0" err="1" smtClean="0"/>
              <a:t>Δx</a:t>
            </a:r>
            <a:r>
              <a:rPr lang="en-US" sz="1200" dirty="0" smtClean="0"/>
              <a:t> = </a:t>
            </a:r>
            <a:r>
              <a:rPr lang="en-US" sz="1200" dirty="0" err="1" smtClean="0"/>
              <a:t>h</a:t>
            </a:r>
            <a:endParaRPr lang="en-US" sz="1200" dirty="0" smtClean="0"/>
          </a:p>
        </p:txBody>
      </p:sp>
      <p:cxnSp>
        <p:nvCxnSpPr>
          <p:cNvPr id="63" name="Straight Connector 62"/>
          <p:cNvCxnSpPr/>
          <p:nvPr/>
        </p:nvCxnSpPr>
        <p:spPr>
          <a:xfrm>
            <a:off x="5059324" y="6251426"/>
            <a:ext cx="3500057" cy="1191"/>
          </a:xfrm>
          <a:prstGeom prst="line">
            <a:avLst/>
          </a:prstGeom>
          <a:ln w="25400" cap="flat" cmpd="sng" algn="ctr">
            <a:solidFill>
              <a:srgbClr val="00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4898014" y="6526541"/>
            <a:ext cx="3906869" cy="338554"/>
          </a:xfrm>
          <a:prstGeom prst="rect">
            <a:avLst/>
          </a:prstGeom>
          <a:noFill/>
        </p:spPr>
        <p:txBody>
          <a:bodyPr wrap="square" rtlCol="0">
            <a:spAutoFit/>
          </a:bodyPr>
          <a:lstStyle/>
          <a:p>
            <a:r>
              <a:rPr lang="en-US" sz="1600" dirty="0" smtClean="0"/>
              <a:t>what about air drag?</a:t>
            </a:r>
          </a:p>
        </p:txBody>
      </p:sp>
      <p:sp>
        <p:nvSpPr>
          <p:cNvPr id="7" name="Rectangle 6"/>
          <p:cNvSpPr/>
          <p:nvPr/>
        </p:nvSpPr>
        <p:spPr>
          <a:xfrm>
            <a:off x="4379966" y="4804162"/>
            <a:ext cx="4770333" cy="205383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182</a:t>
            </a:fld>
            <a:endParaRPr lang="en-US" dirty="0"/>
          </a:p>
        </p:txBody>
      </p:sp>
    </p:spTree>
    <p:extLst>
      <p:ext uri="{BB962C8B-B14F-4D97-AF65-F5344CB8AC3E}">
        <p14:creationId xmlns:p14="http://schemas.microsoft.com/office/powerpoint/2010/main" xmlns="" val="2272416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a:t>
            </a:r>
            <a:endParaRPr lang="en-US" dirty="0"/>
          </a:p>
        </p:txBody>
      </p:sp>
      <p:sp>
        <p:nvSpPr>
          <p:cNvPr id="5" name="TextBox 4"/>
          <p:cNvSpPr txBox="1"/>
          <p:nvPr/>
        </p:nvSpPr>
        <p:spPr>
          <a:xfrm>
            <a:off x="79023" y="530226"/>
            <a:ext cx="8957732" cy="1384995"/>
          </a:xfrm>
          <a:prstGeom prst="rect">
            <a:avLst/>
          </a:prstGeom>
          <a:noFill/>
        </p:spPr>
        <p:txBody>
          <a:bodyPr wrap="square" rtlCol="0">
            <a:spAutoFit/>
          </a:bodyPr>
          <a:lstStyle/>
          <a:p>
            <a:r>
              <a:rPr lang="en-US" sz="1400" dirty="0" smtClean="0"/>
              <a:t>In sports, it is often not the work done, but the </a:t>
            </a:r>
            <a:r>
              <a:rPr lang="en-US" sz="1400" i="1" dirty="0" smtClean="0"/>
              <a:t>rate</a:t>
            </a:r>
            <a:r>
              <a:rPr lang="en-US" sz="1400" dirty="0" smtClean="0"/>
              <a:t> at which work is done, that matters.</a:t>
            </a:r>
          </a:p>
          <a:p>
            <a:endParaRPr lang="en-US" sz="1400" dirty="0" smtClean="0"/>
          </a:p>
          <a:p>
            <a:r>
              <a:rPr lang="en-US" sz="1400" dirty="0" smtClean="0"/>
              <a:t>Clearly, in a bike race, the biker that gets to the top of the hill in 10 seconds will do better than one who gets there in 40 seconds, even though they both do 3523.5 J of work.</a:t>
            </a:r>
          </a:p>
          <a:p>
            <a:endParaRPr lang="en-US" sz="1400" dirty="0" smtClean="0"/>
          </a:p>
          <a:p>
            <a:r>
              <a:rPr lang="en-US" sz="1400" dirty="0" smtClean="0"/>
              <a:t>An athlete must be </a:t>
            </a:r>
            <a:r>
              <a:rPr lang="en-US" sz="1400" i="1" dirty="0" smtClean="0"/>
              <a:t>powerful.</a:t>
            </a:r>
            <a:endParaRPr lang="en-US" sz="1400" dirty="0" smtClean="0"/>
          </a:p>
        </p:txBody>
      </p:sp>
      <p:grpSp>
        <p:nvGrpSpPr>
          <p:cNvPr id="17" name="Group 16"/>
          <p:cNvGrpSpPr/>
          <p:nvPr/>
        </p:nvGrpSpPr>
        <p:grpSpPr>
          <a:xfrm>
            <a:off x="3116411" y="1395132"/>
            <a:ext cx="5976789" cy="1453039"/>
            <a:chOff x="990600" y="2603500"/>
            <a:chExt cx="4482592" cy="1937385"/>
          </a:xfrm>
        </p:grpSpPr>
        <p:sp>
          <p:nvSpPr>
            <p:cNvPr id="7" name="Rounded Rectangle 6"/>
            <p:cNvSpPr/>
            <p:nvPr/>
          </p:nvSpPr>
          <p:spPr>
            <a:xfrm>
              <a:off x="990600" y="2603500"/>
              <a:ext cx="4482592" cy="1893168"/>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nvGraphicFramePr>
          <p:xfrm>
            <a:off x="1111912" y="2616200"/>
            <a:ext cx="4329530" cy="939800"/>
          </p:xfrm>
          <a:graphic>
            <a:graphicData uri="http://schemas.openxmlformats.org/presentationml/2006/ole">
              <p:oleObj spid="_x0000_s2945150" name="Equation" r:id="rId4" imgW="3382560" imgH="576000" progId="">
                <p:embed/>
              </p:oleObj>
            </a:graphicData>
          </a:graphic>
        </p:graphicFrame>
        <p:sp>
          <p:nvSpPr>
            <p:cNvPr id="8" name="TextBox 7"/>
            <p:cNvSpPr txBox="1"/>
            <p:nvPr/>
          </p:nvSpPr>
          <p:spPr>
            <a:xfrm>
              <a:off x="1142999" y="3556000"/>
              <a:ext cx="2263312" cy="984885"/>
            </a:xfrm>
            <a:prstGeom prst="rect">
              <a:avLst/>
            </a:prstGeom>
            <a:noFill/>
          </p:spPr>
          <p:txBody>
            <a:bodyPr wrap="none" rtlCol="0">
              <a:spAutoFit/>
            </a:bodyPr>
            <a:lstStyle/>
            <a:p>
              <a:r>
                <a:rPr lang="en-US" sz="1400" u="sng" dirty="0" smtClean="0"/>
                <a:t>Units</a:t>
              </a:r>
              <a:r>
                <a:rPr lang="en-US" sz="1400" dirty="0" smtClean="0"/>
                <a:t>:</a:t>
              </a:r>
            </a:p>
            <a:p>
              <a:r>
                <a:rPr lang="en-US" sz="1400" dirty="0" smtClean="0"/>
                <a:t>1 Joule/sec = 1 Watt = 1 W = 0.0013 hp</a:t>
              </a:r>
            </a:p>
            <a:p>
              <a:r>
                <a:rPr lang="en-US" sz="1400" dirty="0" smtClean="0"/>
                <a:t>1 hp = 1 horsepower = 746 W</a:t>
              </a:r>
            </a:p>
          </p:txBody>
        </p:sp>
      </p:grpSp>
      <p:sp>
        <p:nvSpPr>
          <p:cNvPr id="22" name="TextBox 21"/>
          <p:cNvSpPr txBox="1"/>
          <p:nvPr/>
        </p:nvSpPr>
        <p:spPr>
          <a:xfrm>
            <a:off x="1" y="2815008"/>
            <a:ext cx="8794869" cy="1815882"/>
          </a:xfrm>
          <a:prstGeom prst="rect">
            <a:avLst/>
          </a:prstGeom>
          <a:noFill/>
        </p:spPr>
        <p:txBody>
          <a:bodyPr wrap="square" rtlCol="0">
            <a:spAutoFit/>
          </a:bodyPr>
          <a:lstStyle/>
          <a:p>
            <a:r>
              <a:rPr lang="en-US" sz="1400" dirty="0" smtClean="0"/>
              <a:t>How much power can an amateur cyclist generate?  _________</a:t>
            </a:r>
          </a:p>
          <a:p>
            <a:endParaRPr lang="en-US" sz="1400" dirty="0" smtClean="0"/>
          </a:p>
          <a:p>
            <a:r>
              <a:rPr lang="en-US" sz="1400" dirty="0" smtClean="0"/>
              <a:t>Accounting for ~65% efficiency of class-demo bike</a:t>
            </a:r>
            <a:r>
              <a:rPr lang="en-US" sz="1400" dirty="0" smtClean="0">
                <a:sym typeface="Wingdings"/>
              </a:rPr>
              <a:t>:    __________</a:t>
            </a:r>
            <a:endParaRPr lang="en-US" sz="1400" dirty="0" smtClean="0"/>
          </a:p>
          <a:p>
            <a:endParaRPr lang="en-US" sz="1400" dirty="0" smtClean="0"/>
          </a:p>
          <a:p>
            <a:endParaRPr lang="en-US" sz="1400" dirty="0" smtClean="0"/>
          </a:p>
          <a:p>
            <a:endParaRPr lang="en-US" sz="1400" dirty="0" smtClean="0"/>
          </a:p>
          <a:p>
            <a:r>
              <a:rPr lang="en-US" sz="1400" u="sng" dirty="0" smtClean="0"/>
              <a:t>Example</a:t>
            </a:r>
            <a:r>
              <a:rPr lang="en-US" sz="1400" dirty="0" smtClean="0"/>
              <a:t>: Assuming constant power out: how long does it take me to climb a 1-mile-long 6% hill at constant speed?  Assume my bike is 90% efficient.</a:t>
            </a:r>
          </a:p>
        </p:txBody>
      </p:sp>
      <p:grpSp>
        <p:nvGrpSpPr>
          <p:cNvPr id="49" name="Group 48"/>
          <p:cNvGrpSpPr/>
          <p:nvPr/>
        </p:nvGrpSpPr>
        <p:grpSpPr>
          <a:xfrm>
            <a:off x="457200" y="5040584"/>
            <a:ext cx="3448424" cy="1007941"/>
            <a:chOff x="4088771" y="4815406"/>
            <a:chExt cx="2586318" cy="1343921"/>
          </a:xfrm>
        </p:grpSpPr>
        <p:sp>
          <p:nvSpPr>
            <p:cNvPr id="23" name="Right Triangle 22"/>
            <p:cNvSpPr/>
            <p:nvPr/>
          </p:nvSpPr>
          <p:spPr>
            <a:xfrm flipH="1">
              <a:off x="4264963" y="5621967"/>
              <a:ext cx="2410126" cy="146304"/>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bike.png"/>
            <p:cNvPicPr>
              <a:picLocks noChangeAspect="1"/>
            </p:cNvPicPr>
            <p:nvPr/>
          </p:nvPicPr>
          <p:blipFill>
            <a:blip r:embed="rId5">
              <a:clrChange>
                <a:clrFrom>
                  <a:srgbClr val="FFFFFF"/>
                </a:clrFrom>
                <a:clrTo>
                  <a:srgbClr val="FFFFFF">
                    <a:alpha val="0"/>
                  </a:srgbClr>
                </a:clrTo>
              </a:clrChange>
            </a:blip>
            <a:srcRect l="6973" r="50909" b="24060"/>
            <a:stretch>
              <a:fillRect/>
            </a:stretch>
          </p:blipFill>
          <p:spPr>
            <a:xfrm rot="21323099">
              <a:off x="4414373" y="5214891"/>
              <a:ext cx="764942" cy="545214"/>
            </a:xfrm>
            <a:prstGeom prst="rect">
              <a:avLst/>
            </a:prstGeom>
          </p:spPr>
        </p:pic>
        <p:sp>
          <p:nvSpPr>
            <p:cNvPr id="36" name="TextBox 35"/>
            <p:cNvSpPr txBox="1"/>
            <p:nvPr/>
          </p:nvSpPr>
          <p:spPr>
            <a:xfrm>
              <a:off x="5189851" y="5789995"/>
              <a:ext cx="828593" cy="369332"/>
            </a:xfrm>
            <a:prstGeom prst="rect">
              <a:avLst/>
            </a:prstGeom>
            <a:noFill/>
          </p:spPr>
          <p:txBody>
            <a:bodyPr wrap="none" rtlCol="0">
              <a:spAutoFit/>
            </a:bodyPr>
            <a:lstStyle/>
            <a:p>
              <a:r>
                <a:rPr lang="en-US" sz="1200" dirty="0" smtClean="0"/>
                <a:t>rise/run = 0.06</a:t>
              </a:r>
            </a:p>
          </p:txBody>
        </p:sp>
        <p:cxnSp>
          <p:nvCxnSpPr>
            <p:cNvPr id="38" name="Straight Arrow Connector 37"/>
            <p:cNvCxnSpPr/>
            <p:nvPr/>
          </p:nvCxnSpPr>
          <p:spPr>
            <a:xfrm flipV="1">
              <a:off x="4088771" y="5033398"/>
              <a:ext cx="2463800" cy="21109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21360000">
              <a:off x="4986603" y="4815406"/>
              <a:ext cx="892312" cy="369332"/>
            </a:xfrm>
            <a:prstGeom prst="rect">
              <a:avLst/>
            </a:prstGeom>
            <a:noFill/>
          </p:spPr>
          <p:txBody>
            <a:bodyPr wrap="none" rtlCol="0">
              <a:spAutoFit/>
            </a:bodyPr>
            <a:lstStyle/>
            <a:p>
              <a:r>
                <a:rPr lang="en-US" sz="1200" dirty="0" smtClean="0"/>
                <a:t>1 mile = 1609 </a:t>
              </a:r>
              <a:r>
                <a:rPr lang="en-US" sz="1200" dirty="0" err="1" smtClean="0"/>
                <a:t>m</a:t>
              </a:r>
              <a:endParaRPr lang="en-US" sz="1200" dirty="0" smtClean="0"/>
            </a:p>
          </p:txBody>
        </p:sp>
      </p:grpSp>
      <p:grpSp>
        <p:nvGrpSpPr>
          <p:cNvPr id="47" name="Group 46"/>
          <p:cNvGrpSpPr/>
          <p:nvPr/>
        </p:nvGrpSpPr>
        <p:grpSpPr>
          <a:xfrm>
            <a:off x="4742951" y="4722426"/>
            <a:ext cx="3839000" cy="1610516"/>
            <a:chOff x="3887285" y="6999404"/>
            <a:chExt cx="2879250" cy="2147355"/>
          </a:xfrm>
        </p:grpSpPr>
        <p:sp>
          <p:nvSpPr>
            <p:cNvPr id="42" name="TextBox 41"/>
            <p:cNvSpPr txBox="1"/>
            <p:nvPr/>
          </p:nvSpPr>
          <p:spPr>
            <a:xfrm>
              <a:off x="3887285" y="7344369"/>
              <a:ext cx="1098522" cy="369332"/>
            </a:xfrm>
            <a:prstGeom prst="rect">
              <a:avLst/>
            </a:prstGeom>
            <a:noFill/>
          </p:spPr>
          <p:txBody>
            <a:bodyPr wrap="none" rtlCol="0">
              <a:spAutoFit/>
            </a:bodyPr>
            <a:lstStyle/>
            <a:p>
              <a:r>
                <a:rPr lang="en-US" sz="1200" dirty="0" smtClean="0">
                  <a:solidFill>
                    <a:srgbClr val="660066"/>
                  </a:solidFill>
                </a:rPr>
                <a:t>Stage 7 of Tour 2009</a:t>
              </a:r>
            </a:p>
          </p:txBody>
        </p:sp>
        <p:pic>
          <p:nvPicPr>
            <p:cNvPr id="43" name="Picture 42"/>
            <p:cNvPicPr>
              <a:picLocks noChangeAspect="1"/>
            </p:cNvPicPr>
            <p:nvPr/>
          </p:nvPicPr>
          <p:blipFill>
            <a:blip r:embed="rId6"/>
            <a:stretch>
              <a:fillRect/>
            </a:stretch>
          </p:blipFill>
          <p:spPr>
            <a:xfrm>
              <a:off x="3887285" y="7621369"/>
              <a:ext cx="2879250" cy="1525390"/>
            </a:xfrm>
            <a:prstGeom prst="rect">
              <a:avLst/>
            </a:prstGeom>
          </p:spPr>
        </p:pic>
        <p:sp>
          <p:nvSpPr>
            <p:cNvPr id="44" name="TextBox 43"/>
            <p:cNvSpPr txBox="1"/>
            <p:nvPr/>
          </p:nvSpPr>
          <p:spPr>
            <a:xfrm>
              <a:off x="5506483" y="6999404"/>
              <a:ext cx="571359" cy="369332"/>
            </a:xfrm>
            <a:prstGeom prst="rect">
              <a:avLst/>
            </a:prstGeom>
            <a:noFill/>
          </p:spPr>
          <p:txBody>
            <a:bodyPr wrap="none" rtlCol="0">
              <a:spAutoFit/>
            </a:bodyPr>
            <a:lstStyle/>
            <a:p>
              <a:r>
                <a:rPr lang="en-US" sz="1200" dirty="0" smtClean="0">
                  <a:solidFill>
                    <a:srgbClr val="FF0000"/>
                  </a:solidFill>
                </a:rPr>
                <a:t>7% grade</a:t>
              </a:r>
            </a:p>
          </p:txBody>
        </p:sp>
        <p:cxnSp>
          <p:nvCxnSpPr>
            <p:cNvPr id="45" name="Straight Arrow Connector 44"/>
            <p:cNvCxnSpPr/>
            <p:nvPr/>
          </p:nvCxnSpPr>
          <p:spPr>
            <a:xfrm rot="16200000" flipH="1">
              <a:off x="5786846" y="7442813"/>
              <a:ext cx="694510" cy="6838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1" name="Straight Connector 50"/>
          <p:cNvCxnSpPr/>
          <p:nvPr/>
        </p:nvCxnSpPr>
        <p:spPr>
          <a:xfrm flipV="1">
            <a:off x="354603" y="3841374"/>
            <a:ext cx="7966288" cy="11207"/>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BE6E91C-2D6A-B04C-94FB-A9E324A509C5}" type="slidenum">
              <a:rPr lang="en-US" smtClean="0"/>
              <a:pPr/>
              <a:t>183</a:t>
            </a:fld>
            <a:endParaRPr lang="en-US" dirty="0"/>
          </a:p>
        </p:txBody>
      </p:sp>
    </p:spTree>
    <p:extLst>
      <p:ext uri="{BB962C8B-B14F-4D97-AF65-F5344CB8AC3E}">
        <p14:creationId xmlns:p14="http://schemas.microsoft.com/office/powerpoint/2010/main" xmlns="" val="3544875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cont’d</a:t>
            </a:r>
            <a:endParaRPr lang="en-US" dirty="0"/>
          </a:p>
        </p:txBody>
      </p:sp>
      <p:sp>
        <p:nvSpPr>
          <p:cNvPr id="5" name="TextBox 4"/>
          <p:cNvSpPr txBox="1"/>
          <p:nvPr/>
        </p:nvSpPr>
        <p:spPr>
          <a:xfrm>
            <a:off x="457200" y="364794"/>
            <a:ext cx="6336094" cy="523220"/>
          </a:xfrm>
          <a:prstGeom prst="rect">
            <a:avLst/>
          </a:prstGeom>
          <a:noFill/>
        </p:spPr>
        <p:txBody>
          <a:bodyPr wrap="none" rtlCol="0">
            <a:spAutoFit/>
          </a:bodyPr>
          <a:lstStyle/>
          <a:p>
            <a:r>
              <a:rPr lang="en-US" sz="1400" u="sng" dirty="0" smtClean="0"/>
              <a:t>Example</a:t>
            </a:r>
          </a:p>
          <a:p>
            <a:r>
              <a:rPr lang="en-US" sz="1400" dirty="0" smtClean="0"/>
              <a:t>With same power output, how fast could I be going after 15 minutes, on flat terrain?</a:t>
            </a:r>
            <a:endParaRPr lang="en-US" sz="1400" dirty="0" err="1" smtClean="0"/>
          </a:p>
        </p:txBody>
      </p:sp>
      <p:sp>
        <p:nvSpPr>
          <p:cNvPr id="3" name="Slide Number Placeholder 2"/>
          <p:cNvSpPr>
            <a:spLocks noGrp="1"/>
          </p:cNvSpPr>
          <p:nvPr>
            <p:ph type="sldNum" sz="quarter" idx="12"/>
          </p:nvPr>
        </p:nvSpPr>
        <p:spPr/>
        <p:txBody>
          <a:bodyPr/>
          <a:lstStyle/>
          <a:p>
            <a:fld id="{5BE6E91C-2D6A-B04C-94FB-A9E324A509C5}" type="slidenum">
              <a:rPr lang="en-US" smtClean="0"/>
              <a:pPr/>
              <a:t>184</a:t>
            </a:fld>
            <a:endParaRPr lang="en-US" dirty="0"/>
          </a:p>
        </p:txBody>
      </p:sp>
    </p:spTree>
    <p:extLst>
      <p:ext uri="{BB962C8B-B14F-4D97-AF65-F5344CB8AC3E}">
        <p14:creationId xmlns:p14="http://schemas.microsoft.com/office/powerpoint/2010/main" xmlns="" val="1114603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terminalVelocity.png"/>
          <p:cNvPicPr>
            <a:picLocks noChangeAspect="1"/>
          </p:cNvPicPr>
          <p:nvPr/>
        </p:nvPicPr>
        <p:blipFill rotWithShape="1">
          <a:blip r:embed="rId3"/>
          <a:srcRect b="24654"/>
          <a:stretch/>
        </p:blipFill>
        <p:spPr>
          <a:xfrm>
            <a:off x="183425" y="2986890"/>
            <a:ext cx="3635964" cy="3318235"/>
          </a:xfrm>
          <a:prstGeom prst="rect">
            <a:avLst/>
          </a:prstGeom>
        </p:spPr>
      </p:pic>
      <p:sp>
        <p:nvSpPr>
          <p:cNvPr id="2" name="Title 1"/>
          <p:cNvSpPr>
            <a:spLocks noGrp="1"/>
          </p:cNvSpPr>
          <p:nvPr>
            <p:ph type="title"/>
          </p:nvPr>
        </p:nvSpPr>
        <p:spPr/>
        <p:txBody>
          <a:bodyPr/>
          <a:lstStyle/>
          <a:p>
            <a:pPr algn="l"/>
            <a:r>
              <a:rPr lang="en-US" dirty="0" smtClean="0"/>
              <a:t>Power “lost” to drag</a:t>
            </a:r>
            <a:endParaRPr lang="en-US" dirty="0"/>
          </a:p>
        </p:txBody>
      </p:sp>
      <p:sp>
        <p:nvSpPr>
          <p:cNvPr id="5" name="TextBox 4"/>
          <p:cNvSpPr txBox="1"/>
          <p:nvPr/>
        </p:nvSpPr>
        <p:spPr>
          <a:xfrm>
            <a:off x="81595" y="594120"/>
            <a:ext cx="5890088" cy="2246769"/>
          </a:xfrm>
          <a:prstGeom prst="rect">
            <a:avLst/>
          </a:prstGeom>
          <a:noFill/>
        </p:spPr>
        <p:txBody>
          <a:bodyPr wrap="square" rtlCol="0">
            <a:spAutoFit/>
          </a:bodyPr>
          <a:lstStyle/>
          <a:p>
            <a:r>
              <a:rPr lang="en-US" sz="1400" dirty="0" smtClean="0"/>
              <a:t>As the previous example shows, while neglecting air drag was reasonable for my (slow) climb up the 6% grade, it is apparently not appropriate on the flats.</a:t>
            </a:r>
          </a:p>
          <a:p>
            <a:endParaRPr lang="en-US" sz="1400" dirty="0" smtClean="0"/>
          </a:p>
          <a:p>
            <a:r>
              <a:rPr lang="en-US" sz="1400" dirty="0" smtClean="0"/>
              <a:t>every second that I do work…</a:t>
            </a:r>
          </a:p>
          <a:p>
            <a:pPr marL="292100" indent="-292100">
              <a:buFont typeface="Wingdings" pitchFamily="32" charset="2"/>
              <a:buChar char="à"/>
            </a:pPr>
            <a:r>
              <a:rPr lang="en-US" sz="1400" dirty="0" smtClean="0">
                <a:sym typeface="Wingdings"/>
              </a:rPr>
              <a:t>K.E. (&amp; </a:t>
            </a:r>
            <a:r>
              <a:rPr lang="en-US" sz="1400" dirty="0" err="1" smtClean="0">
                <a:sym typeface="Wingdings"/>
              </a:rPr>
              <a:t>v</a:t>
            </a:r>
            <a:r>
              <a:rPr lang="en-US" sz="1400" dirty="0" smtClean="0">
                <a:sym typeface="Wingdings"/>
              </a:rPr>
              <a:t>) grows</a:t>
            </a:r>
          </a:p>
          <a:p>
            <a:pPr marL="292100" indent="-292100">
              <a:buFont typeface="Wingdings" pitchFamily="32" charset="2"/>
              <a:buChar char="à"/>
            </a:pPr>
            <a:r>
              <a:rPr lang="en-US" sz="1400" dirty="0" smtClean="0"/>
              <a:t>drag force grows</a:t>
            </a:r>
          </a:p>
          <a:p>
            <a:pPr marL="292100" indent="-292100">
              <a:buFont typeface="Wingdings" pitchFamily="32" charset="2"/>
              <a:buChar char="à"/>
            </a:pPr>
            <a:r>
              <a:rPr lang="en-US" sz="1400" dirty="0" smtClean="0"/>
              <a:t>more </a:t>
            </a:r>
            <a:r>
              <a:rPr lang="en-US" sz="1400" i="1" dirty="0" smtClean="0"/>
              <a:t>negative </a:t>
            </a:r>
            <a:r>
              <a:rPr lang="en-US" sz="1400" dirty="0" smtClean="0"/>
              <a:t>work done by drag in that second</a:t>
            </a:r>
          </a:p>
          <a:p>
            <a:pPr marL="292100" indent="-292100">
              <a:buFont typeface="Wingdings" pitchFamily="32" charset="2"/>
              <a:buChar char="à"/>
            </a:pPr>
            <a:r>
              <a:rPr lang="en-US" sz="1400" dirty="0" smtClean="0"/>
              <a:t>terminal velocity: when rate of negative work by drag</a:t>
            </a:r>
            <a:br>
              <a:rPr lang="en-US" sz="1400" dirty="0" smtClean="0"/>
            </a:br>
            <a:r>
              <a:rPr lang="en-US" sz="1400" dirty="0" smtClean="0"/>
              <a:t>is the same as positive work done by me.</a:t>
            </a:r>
            <a:br>
              <a:rPr lang="en-US" sz="1400" dirty="0" smtClean="0"/>
            </a:br>
            <a:r>
              <a:rPr lang="en-US" sz="1400" dirty="0" smtClean="0"/>
              <a:t>(just like freefall)</a:t>
            </a:r>
          </a:p>
        </p:txBody>
      </p:sp>
      <p:grpSp>
        <p:nvGrpSpPr>
          <p:cNvPr id="42" name="Group 41"/>
          <p:cNvGrpSpPr/>
          <p:nvPr/>
        </p:nvGrpSpPr>
        <p:grpSpPr>
          <a:xfrm>
            <a:off x="5745399" y="1426962"/>
            <a:ext cx="3312583" cy="1163240"/>
            <a:chOff x="3848100" y="3392487"/>
            <a:chExt cx="2484437" cy="1550987"/>
          </a:xfrm>
        </p:grpSpPr>
        <p:sp>
          <p:nvSpPr>
            <p:cNvPr id="41" name="Rounded Rectangle 40"/>
            <p:cNvSpPr/>
            <p:nvPr/>
          </p:nvSpPr>
          <p:spPr>
            <a:xfrm>
              <a:off x="3848100" y="3392487"/>
              <a:ext cx="2484437" cy="1550987"/>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bike.png"/>
            <p:cNvPicPr>
              <a:picLocks noChangeAspect="1"/>
            </p:cNvPicPr>
            <p:nvPr/>
          </p:nvPicPr>
          <p:blipFill>
            <a:blip r:embed="rId4">
              <a:clrChange>
                <a:clrFrom>
                  <a:srgbClr val="FFFFFF"/>
                </a:clrFrom>
                <a:clrTo>
                  <a:srgbClr val="FFFFFF">
                    <a:alpha val="0"/>
                  </a:srgbClr>
                </a:clrTo>
              </a:clrChange>
            </a:blip>
            <a:srcRect l="6973" r="11168" b="-2483"/>
            <a:stretch>
              <a:fillRect/>
            </a:stretch>
          </p:blipFill>
          <p:spPr>
            <a:xfrm>
              <a:off x="4502719" y="3723091"/>
              <a:ext cx="1486710" cy="735783"/>
            </a:xfrm>
            <a:prstGeom prst="rect">
              <a:avLst/>
            </a:prstGeom>
          </p:spPr>
        </p:pic>
        <p:graphicFrame>
          <p:nvGraphicFramePr>
            <p:cNvPr id="27" name="Object 26"/>
            <p:cNvGraphicFramePr>
              <a:graphicFrameLocks noChangeAspect="1"/>
            </p:cNvGraphicFramePr>
            <p:nvPr/>
          </p:nvGraphicFramePr>
          <p:xfrm>
            <a:off x="5362590" y="3527425"/>
            <a:ext cx="330604" cy="330604"/>
          </p:xfrm>
          <a:graphic>
            <a:graphicData uri="http://schemas.openxmlformats.org/presentationml/2006/ole">
              <p:oleObj spid="_x0000_s2946986" name="Equation" r:id="rId5" imgW="219240" imgH="219240" progId="">
                <p:embed/>
              </p:oleObj>
            </a:graphicData>
          </a:graphic>
        </p:graphicFrame>
        <p:cxnSp>
          <p:nvCxnSpPr>
            <p:cNvPr id="28" name="Straight Arrow Connector 27"/>
            <p:cNvCxnSpPr/>
            <p:nvPr/>
          </p:nvCxnSpPr>
          <p:spPr>
            <a:xfrm rot="10800000" flipV="1">
              <a:off x="3911601" y="3906835"/>
              <a:ext cx="842457" cy="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9" name="Object 3"/>
            <p:cNvGraphicFramePr>
              <a:graphicFrameLocks noChangeAspect="1"/>
            </p:cNvGraphicFramePr>
            <p:nvPr/>
          </p:nvGraphicFramePr>
          <p:xfrm>
            <a:off x="4377816" y="3527425"/>
            <a:ext cx="422275" cy="366712"/>
          </p:xfrm>
          <a:graphic>
            <a:graphicData uri="http://schemas.openxmlformats.org/presentationml/2006/ole">
              <p:oleObj spid="_x0000_s2946987" name="Equation" r:id="rId6" imgW="283320" imgH="237600" progId="">
                <p:embed/>
              </p:oleObj>
            </a:graphicData>
          </a:graphic>
        </p:graphicFrame>
        <p:cxnSp>
          <p:nvCxnSpPr>
            <p:cNvPr id="31" name="Straight Arrow Connector 30"/>
            <p:cNvCxnSpPr/>
            <p:nvPr/>
          </p:nvCxnSpPr>
          <p:spPr>
            <a:xfrm>
              <a:off x="4995727" y="4565649"/>
              <a:ext cx="53216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2" name="Object 4"/>
            <p:cNvGraphicFramePr>
              <a:graphicFrameLocks noChangeAspect="1"/>
            </p:cNvGraphicFramePr>
            <p:nvPr/>
          </p:nvGraphicFramePr>
          <p:xfrm>
            <a:off x="4995727" y="4595812"/>
            <a:ext cx="182562" cy="238125"/>
          </p:xfrm>
          <a:graphic>
            <a:graphicData uri="http://schemas.openxmlformats.org/presentationml/2006/ole">
              <p:oleObj spid="_x0000_s2946988" name="Equation" r:id="rId7" imgW="118800" imgH="155160" progId="">
                <p:embed/>
              </p:oleObj>
            </a:graphicData>
          </a:graphic>
        </p:graphicFrame>
        <p:graphicFrame>
          <p:nvGraphicFramePr>
            <p:cNvPr id="33" name="Object 5"/>
            <p:cNvGraphicFramePr>
              <a:graphicFrameLocks noChangeAspect="1"/>
            </p:cNvGraphicFramePr>
            <p:nvPr/>
          </p:nvGraphicFramePr>
          <p:xfrm>
            <a:off x="5772180" y="4629150"/>
            <a:ext cx="528638" cy="238125"/>
          </p:xfrm>
          <a:graphic>
            <a:graphicData uri="http://schemas.openxmlformats.org/presentationml/2006/ole">
              <p:oleObj spid="_x0000_s2946989" name="Equation" r:id="rId8" imgW="356400" imgH="155160" progId="">
                <p:embed/>
              </p:oleObj>
            </a:graphicData>
          </a:graphic>
        </p:graphicFrame>
        <p:cxnSp>
          <p:nvCxnSpPr>
            <p:cNvPr id="38" name="Straight Arrow Connector 37"/>
            <p:cNvCxnSpPr/>
            <p:nvPr/>
          </p:nvCxnSpPr>
          <p:spPr>
            <a:xfrm rot="10800000" flipH="1" flipV="1">
              <a:off x="5106663" y="3894134"/>
              <a:ext cx="842457" cy="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5811576" y="187521"/>
            <a:ext cx="3185624" cy="1163240"/>
            <a:chOff x="3911600" y="1689100"/>
            <a:chExt cx="2389218" cy="1550987"/>
          </a:xfrm>
        </p:grpSpPr>
        <p:sp>
          <p:nvSpPr>
            <p:cNvPr id="40" name="Rounded Rectangle 39"/>
            <p:cNvSpPr/>
            <p:nvPr/>
          </p:nvSpPr>
          <p:spPr>
            <a:xfrm>
              <a:off x="3911600" y="1689100"/>
              <a:ext cx="2389218" cy="1550987"/>
            </a:xfrm>
            <a:prstGeom prst="round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bike.png"/>
            <p:cNvPicPr>
              <a:picLocks noChangeAspect="1"/>
            </p:cNvPicPr>
            <p:nvPr/>
          </p:nvPicPr>
          <p:blipFill>
            <a:blip r:embed="rId4">
              <a:clrChange>
                <a:clrFrom>
                  <a:srgbClr val="FFFFFF"/>
                </a:clrFrom>
                <a:clrTo>
                  <a:srgbClr val="FFFFFF">
                    <a:alpha val="0"/>
                  </a:srgbClr>
                </a:clrTo>
              </a:clrChange>
            </a:blip>
            <a:srcRect l="6973" r="11168" b="-2483"/>
            <a:stretch>
              <a:fillRect/>
            </a:stretch>
          </p:blipFill>
          <p:spPr>
            <a:xfrm>
              <a:off x="4377816" y="2095904"/>
              <a:ext cx="1486710" cy="735783"/>
            </a:xfrm>
            <a:prstGeom prst="rect">
              <a:avLst/>
            </a:prstGeom>
          </p:spPr>
        </p:pic>
        <p:graphicFrame>
          <p:nvGraphicFramePr>
            <p:cNvPr id="15" name="Object 14"/>
            <p:cNvGraphicFramePr>
              <a:graphicFrameLocks noChangeAspect="1"/>
            </p:cNvGraphicFramePr>
            <p:nvPr/>
          </p:nvGraphicFramePr>
          <p:xfrm>
            <a:off x="5178289" y="1936346"/>
            <a:ext cx="330604" cy="330604"/>
          </p:xfrm>
          <a:graphic>
            <a:graphicData uri="http://schemas.openxmlformats.org/presentationml/2006/ole">
              <p:oleObj spid="_x0000_s2946990" name="Equation" r:id="rId9" imgW="219240" imgH="219240" progId="">
                <p:embed/>
              </p:oleObj>
            </a:graphicData>
          </a:graphic>
        </p:graphicFrame>
        <p:cxnSp>
          <p:nvCxnSpPr>
            <p:cNvPr id="17" name="Straight Arrow Connector 16"/>
            <p:cNvCxnSpPr/>
            <p:nvPr/>
          </p:nvCxnSpPr>
          <p:spPr>
            <a:xfrm rot="10800000">
              <a:off x="4298950" y="2273300"/>
              <a:ext cx="330200" cy="6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70691" name="Object 3"/>
            <p:cNvGraphicFramePr>
              <a:graphicFrameLocks noChangeAspect="1"/>
            </p:cNvGraphicFramePr>
            <p:nvPr/>
          </p:nvGraphicFramePr>
          <p:xfrm>
            <a:off x="4252913" y="1900238"/>
            <a:ext cx="422275" cy="366712"/>
          </p:xfrm>
          <a:graphic>
            <a:graphicData uri="http://schemas.openxmlformats.org/presentationml/2006/ole">
              <p:oleObj spid="_x0000_s2946991" name="Equation" r:id="rId10" imgW="283320" imgH="237600" progId="">
                <p:embed/>
              </p:oleObj>
            </a:graphicData>
          </a:graphic>
        </p:graphicFrame>
        <p:cxnSp>
          <p:nvCxnSpPr>
            <p:cNvPr id="20" name="Straight Arrow Connector 19"/>
            <p:cNvCxnSpPr/>
            <p:nvPr/>
          </p:nvCxnSpPr>
          <p:spPr>
            <a:xfrm>
              <a:off x="5527892" y="2940050"/>
              <a:ext cx="24428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870824" y="2938462"/>
              <a:ext cx="33060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70692" name="Object 4"/>
            <p:cNvGraphicFramePr>
              <a:graphicFrameLocks noChangeAspect="1"/>
            </p:cNvGraphicFramePr>
            <p:nvPr/>
          </p:nvGraphicFramePr>
          <p:xfrm>
            <a:off x="4870824" y="2968625"/>
            <a:ext cx="182562" cy="238125"/>
          </p:xfrm>
          <a:graphic>
            <a:graphicData uri="http://schemas.openxmlformats.org/presentationml/2006/ole">
              <p:oleObj spid="_x0000_s2946992" name="Equation" r:id="rId11" imgW="118800" imgH="155160" progId="">
                <p:embed/>
              </p:oleObj>
            </a:graphicData>
          </a:graphic>
        </p:graphicFrame>
        <p:graphicFrame>
          <p:nvGraphicFramePr>
            <p:cNvPr id="370693" name="Object 5"/>
            <p:cNvGraphicFramePr>
              <a:graphicFrameLocks noChangeAspect="1"/>
            </p:cNvGraphicFramePr>
            <p:nvPr/>
          </p:nvGraphicFramePr>
          <p:xfrm>
            <a:off x="5527892" y="3001962"/>
            <a:ext cx="182563" cy="238125"/>
          </p:xfrm>
          <a:graphic>
            <a:graphicData uri="http://schemas.openxmlformats.org/presentationml/2006/ole">
              <p:oleObj spid="_x0000_s2946993" name="Equation" r:id="rId12" imgW="118800" imgH="155160" progId="">
                <p:embed/>
              </p:oleObj>
            </a:graphicData>
          </a:graphic>
        </p:graphicFrame>
        <p:cxnSp>
          <p:nvCxnSpPr>
            <p:cNvPr id="39" name="Straight Arrow Connector 38"/>
            <p:cNvCxnSpPr/>
            <p:nvPr/>
          </p:nvCxnSpPr>
          <p:spPr>
            <a:xfrm rot="10800000" flipH="1" flipV="1">
              <a:off x="4929723" y="2279651"/>
              <a:ext cx="842457" cy="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5" name="Rounded Rectangle 44"/>
          <p:cNvSpPr/>
          <p:nvPr/>
        </p:nvSpPr>
        <p:spPr>
          <a:xfrm>
            <a:off x="183425" y="5721161"/>
            <a:ext cx="3702616" cy="581025"/>
          </a:xfrm>
          <a:prstGeom prst="round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185</a:t>
            </a:fld>
            <a:endParaRPr lang="en-US" dirty="0"/>
          </a:p>
        </p:txBody>
      </p:sp>
      <p:sp>
        <p:nvSpPr>
          <p:cNvPr id="4" name="TextBox 3"/>
          <p:cNvSpPr txBox="1"/>
          <p:nvPr/>
        </p:nvSpPr>
        <p:spPr>
          <a:xfrm>
            <a:off x="5234295" y="3829473"/>
            <a:ext cx="3712491" cy="1077218"/>
          </a:xfrm>
          <a:prstGeom prst="rect">
            <a:avLst/>
          </a:prstGeom>
          <a:noFill/>
        </p:spPr>
        <p:txBody>
          <a:bodyPr wrap="none" rtlCol="0">
            <a:spAutoFit/>
          </a:bodyPr>
          <a:lstStyle/>
          <a:p>
            <a:r>
              <a:rPr lang="en-US" sz="1600" dirty="0" smtClean="0"/>
              <a:t>What’s possible for the amateur cyclist?</a:t>
            </a:r>
          </a:p>
          <a:p>
            <a:endParaRPr lang="en-US" sz="1600" dirty="0" smtClean="0"/>
          </a:p>
          <a:p>
            <a:endParaRPr lang="en-US" sz="1600" dirty="0"/>
          </a:p>
          <a:p>
            <a:r>
              <a:rPr lang="en-US" sz="1600" dirty="0" smtClean="0"/>
              <a:t>What if he could increase power by 50%??</a:t>
            </a:r>
          </a:p>
        </p:txBody>
      </p:sp>
    </p:spTree>
    <p:extLst>
      <p:ext uri="{BB962C8B-B14F-4D97-AF65-F5344CB8AC3E}">
        <p14:creationId xmlns:p14="http://schemas.microsoft.com/office/powerpoint/2010/main" xmlns="" val="3413888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922"/>
            <a:ext cx="8229600" cy="381917"/>
          </a:xfrm>
        </p:spPr>
        <p:txBody>
          <a:bodyPr/>
          <a:lstStyle/>
          <a:p>
            <a:r>
              <a:rPr lang="en-US" dirty="0" smtClean="0"/>
              <a:t>Power– some perspective</a:t>
            </a:r>
            <a:endParaRPr lang="en-US" dirty="0"/>
          </a:p>
        </p:txBody>
      </p:sp>
      <p:sp>
        <p:nvSpPr>
          <p:cNvPr id="5" name="TextBox 4"/>
          <p:cNvSpPr txBox="1"/>
          <p:nvPr/>
        </p:nvSpPr>
        <p:spPr>
          <a:xfrm>
            <a:off x="999068" y="577853"/>
            <a:ext cx="7484533" cy="523220"/>
          </a:xfrm>
          <a:prstGeom prst="rect">
            <a:avLst/>
          </a:prstGeom>
          <a:noFill/>
        </p:spPr>
        <p:txBody>
          <a:bodyPr wrap="square" rtlCol="0">
            <a:spAutoFit/>
          </a:bodyPr>
          <a:lstStyle/>
          <a:p>
            <a:r>
              <a:rPr lang="en-US" sz="1400" dirty="0" smtClean="0"/>
              <a:t>Electrical devices have ratings in Watts, telling the </a:t>
            </a:r>
            <a:r>
              <a:rPr lang="en-US" sz="1400" i="1" dirty="0" smtClean="0"/>
              <a:t>rate</a:t>
            </a:r>
            <a:r>
              <a:rPr lang="en-US" sz="1400" dirty="0" smtClean="0"/>
              <a:t> at which they consume energy.  But you are charged for the </a:t>
            </a:r>
            <a:r>
              <a:rPr lang="en-US" sz="1400" i="1" dirty="0" smtClean="0"/>
              <a:t>energy</a:t>
            </a:r>
            <a:r>
              <a:rPr lang="en-US" sz="1400" dirty="0" smtClean="0"/>
              <a:t> you use, which is why your electric bill is in kW*</a:t>
            </a:r>
            <a:r>
              <a:rPr lang="en-US" sz="1400" dirty="0" err="1" smtClean="0"/>
              <a:t>h</a:t>
            </a:r>
            <a:r>
              <a:rPr lang="en-US" sz="1400" dirty="0" smtClean="0"/>
              <a:t> (kilowatt-hours)</a:t>
            </a:r>
          </a:p>
        </p:txBody>
      </p:sp>
      <p:graphicFrame>
        <p:nvGraphicFramePr>
          <p:cNvPr id="7" name="Object 6"/>
          <p:cNvGraphicFramePr>
            <a:graphicFrameLocks noChangeAspect="1"/>
          </p:cNvGraphicFramePr>
          <p:nvPr>
            <p:extLst>
              <p:ext uri="{D42A27DB-BD31-4B8C-83A1-F6EECF244321}">
                <p14:modId xmlns:p14="http://schemas.microsoft.com/office/powerpoint/2010/main" xmlns="" val="4128176189"/>
              </p:ext>
            </p:extLst>
          </p:nvPr>
        </p:nvGraphicFramePr>
        <p:xfrm>
          <a:off x="1794933" y="1282703"/>
          <a:ext cx="4605867" cy="323850"/>
        </p:xfrm>
        <a:graphic>
          <a:graphicData uri="http://schemas.openxmlformats.org/presentationml/2006/ole">
            <p:oleObj spid="_x0000_s2947198" name="Equation" r:id="rId3" imgW="3446640" imgH="420480" progId="">
              <p:embed/>
            </p:oleObj>
          </a:graphicData>
        </a:graphic>
      </p:graphicFrame>
      <p:sp>
        <p:nvSpPr>
          <p:cNvPr id="8" name="TextBox 7"/>
          <p:cNvSpPr txBox="1"/>
          <p:nvPr/>
        </p:nvSpPr>
        <p:spPr>
          <a:xfrm>
            <a:off x="931335" y="1720853"/>
            <a:ext cx="7806265" cy="523220"/>
          </a:xfrm>
          <a:prstGeom prst="rect">
            <a:avLst/>
          </a:prstGeom>
          <a:noFill/>
        </p:spPr>
        <p:txBody>
          <a:bodyPr wrap="square" rtlCol="0">
            <a:spAutoFit/>
          </a:bodyPr>
          <a:lstStyle/>
          <a:p>
            <a:r>
              <a:rPr lang="en-US" sz="1400" dirty="0" smtClean="0"/>
              <a:t>Just considering electricity, how many kW*</a:t>
            </a:r>
            <a:r>
              <a:rPr lang="en-US" sz="1400" dirty="0" err="1" smtClean="0"/>
              <a:t>h</a:t>
            </a:r>
            <a:r>
              <a:rPr lang="en-US" sz="1400" dirty="0" smtClean="0"/>
              <a:t> of does your house/apartment consume in a day?  In an hour?</a:t>
            </a:r>
          </a:p>
        </p:txBody>
      </p:sp>
      <p:cxnSp>
        <p:nvCxnSpPr>
          <p:cNvPr id="11" name="Straight Connector 10"/>
          <p:cNvCxnSpPr/>
          <p:nvPr/>
        </p:nvCxnSpPr>
        <p:spPr>
          <a:xfrm>
            <a:off x="931335" y="4824052"/>
            <a:ext cx="7806265" cy="1191"/>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931333" y="5067300"/>
            <a:ext cx="7755467" cy="830997"/>
          </a:xfrm>
          <a:prstGeom prst="rect">
            <a:avLst/>
          </a:prstGeom>
          <a:noFill/>
        </p:spPr>
        <p:txBody>
          <a:bodyPr wrap="square" rtlCol="0">
            <a:spAutoFit/>
          </a:bodyPr>
          <a:lstStyle/>
          <a:p>
            <a:r>
              <a:rPr lang="en-US" sz="1600" dirty="0" smtClean="0"/>
              <a:t>1 horsepower = 746 W (</a:t>
            </a:r>
            <a:r>
              <a:rPr lang="en-US" sz="1600" dirty="0" smtClean="0">
                <a:latin typeface="ＭＳ ゴシック"/>
                <a:ea typeface="ＭＳ ゴシック"/>
                <a:cs typeface="ＭＳ ゴシック"/>
              </a:rPr>
              <a:t>≅</a:t>
            </a:r>
            <a:r>
              <a:rPr lang="en-US" sz="1600" dirty="0" smtClean="0"/>
              <a:t> 1 kW)</a:t>
            </a:r>
          </a:p>
          <a:p>
            <a:pPr marL="177800" indent="-177800">
              <a:buFontTx/>
              <a:buChar char="•"/>
            </a:pPr>
            <a:r>
              <a:rPr lang="en-US" sz="1600" dirty="0" smtClean="0"/>
              <a:t>rate at which a healthy horse can do work</a:t>
            </a:r>
          </a:p>
          <a:p>
            <a:pPr marL="177800" indent="-177800">
              <a:buFontTx/>
              <a:buChar char="•"/>
            </a:pPr>
            <a:r>
              <a:rPr lang="en-US" sz="1600" dirty="0" smtClean="0"/>
              <a:t>equivalent of raising 1 ton of weight 3.3 inches each second</a:t>
            </a:r>
          </a:p>
        </p:txBody>
      </p:sp>
      <p:sp>
        <p:nvSpPr>
          <p:cNvPr id="13" name="TextBox 12"/>
          <p:cNvSpPr txBox="1"/>
          <p:nvPr/>
        </p:nvSpPr>
        <p:spPr>
          <a:xfrm>
            <a:off x="1270000" y="5924550"/>
            <a:ext cx="4751622" cy="338554"/>
          </a:xfrm>
          <a:prstGeom prst="rect">
            <a:avLst/>
          </a:prstGeom>
          <a:noFill/>
        </p:spPr>
        <p:txBody>
          <a:bodyPr wrap="none" rtlCol="0">
            <a:spAutoFit/>
          </a:bodyPr>
          <a:lstStyle/>
          <a:p>
            <a:r>
              <a:rPr lang="en-US" sz="1600" dirty="0" smtClean="0"/>
              <a:t>1 hp*</a:t>
            </a:r>
            <a:r>
              <a:rPr lang="en-US" sz="1600" dirty="0" err="1" smtClean="0"/>
              <a:t>s</a:t>
            </a:r>
            <a:r>
              <a:rPr lang="en-US" sz="1600" dirty="0" smtClean="0"/>
              <a:t> = ______________ Joules = _________ Calories</a:t>
            </a:r>
          </a:p>
        </p:txBody>
      </p:sp>
      <p:sp>
        <p:nvSpPr>
          <p:cNvPr id="3" name="Slide Number Placeholder 2"/>
          <p:cNvSpPr>
            <a:spLocks noGrp="1"/>
          </p:cNvSpPr>
          <p:nvPr>
            <p:ph type="sldNum" sz="quarter" idx="12"/>
          </p:nvPr>
        </p:nvSpPr>
        <p:spPr/>
        <p:txBody>
          <a:bodyPr/>
          <a:lstStyle/>
          <a:p>
            <a:fld id="{5BE6E91C-2D6A-B04C-94FB-A9E324A509C5}" type="slidenum">
              <a:rPr lang="en-US" smtClean="0"/>
              <a:pPr/>
              <a:t>186</a:t>
            </a:fld>
            <a:endParaRPr lang="en-US" dirty="0"/>
          </a:p>
        </p:txBody>
      </p:sp>
    </p:spTree>
    <p:extLst>
      <p:ext uri="{BB962C8B-B14F-4D97-AF65-F5344CB8AC3E}">
        <p14:creationId xmlns:p14="http://schemas.microsoft.com/office/powerpoint/2010/main" xmlns="" val="18453083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596"/>
            <a:ext cx="8229600" cy="381917"/>
          </a:xfrm>
        </p:spPr>
        <p:txBody>
          <a:bodyPr/>
          <a:lstStyle/>
          <a:p>
            <a:pPr algn="l"/>
            <a:r>
              <a:rPr lang="en-US" dirty="0" smtClean="0"/>
              <a:t>Drag dominates</a:t>
            </a:r>
            <a:endParaRPr lang="en-US" dirty="0"/>
          </a:p>
        </p:txBody>
      </p:sp>
      <p:pic>
        <p:nvPicPr>
          <p:cNvPr id="5" name="Picture 4" descr="efficeincy.gif"/>
          <p:cNvPicPr>
            <a:picLocks noChangeAspect="1"/>
          </p:cNvPicPr>
          <p:nvPr/>
        </p:nvPicPr>
        <p:blipFill>
          <a:blip r:embed="rId2"/>
          <a:stretch>
            <a:fillRect/>
          </a:stretch>
        </p:blipFill>
        <p:spPr>
          <a:xfrm>
            <a:off x="5334498" y="30597"/>
            <a:ext cx="2921996" cy="3689160"/>
          </a:xfrm>
          <a:prstGeom prst="rect">
            <a:avLst/>
          </a:prstGeom>
        </p:spPr>
      </p:pic>
      <p:sp>
        <p:nvSpPr>
          <p:cNvPr id="6" name="TextBox 5"/>
          <p:cNvSpPr txBox="1"/>
          <p:nvPr/>
        </p:nvSpPr>
        <p:spPr>
          <a:xfrm rot="5400000" flipH="1">
            <a:off x="6684008" y="1970455"/>
            <a:ext cx="3759362" cy="246221"/>
          </a:xfrm>
          <a:prstGeom prst="rect">
            <a:avLst/>
          </a:prstGeom>
          <a:noFill/>
        </p:spPr>
        <p:txBody>
          <a:bodyPr wrap="none" rtlCol="0">
            <a:spAutoFit/>
          </a:bodyPr>
          <a:lstStyle/>
          <a:p>
            <a:r>
              <a:rPr lang="en-US" sz="1000" dirty="0" smtClean="0"/>
              <a:t>graphic: http://www.exploratorium.edu/cycling/humanpower1.html</a:t>
            </a:r>
          </a:p>
        </p:txBody>
      </p:sp>
      <p:sp>
        <p:nvSpPr>
          <p:cNvPr id="7" name="TextBox 6"/>
          <p:cNvSpPr txBox="1"/>
          <p:nvPr/>
        </p:nvSpPr>
        <p:spPr>
          <a:xfrm>
            <a:off x="0" y="447675"/>
            <a:ext cx="4698944" cy="1892826"/>
          </a:xfrm>
          <a:prstGeom prst="rect">
            <a:avLst/>
          </a:prstGeom>
          <a:noFill/>
        </p:spPr>
        <p:txBody>
          <a:bodyPr wrap="square" rtlCol="0">
            <a:spAutoFit/>
          </a:bodyPr>
          <a:lstStyle/>
          <a:p>
            <a:r>
              <a:rPr lang="en-US" sz="1400" b="1" dirty="0" smtClean="0"/>
              <a:t>A human on a bike is the most efficient moving combination in the world</a:t>
            </a:r>
            <a:r>
              <a:rPr lang="en-US" sz="1400" dirty="0" smtClean="0"/>
              <a:t>.  No powered vehicle or animal requires less energy to move mass over the same distance.</a:t>
            </a:r>
          </a:p>
          <a:p>
            <a:endParaRPr lang="en-US" sz="1400" dirty="0" smtClean="0"/>
          </a:p>
          <a:p>
            <a:pPr>
              <a:spcAft>
                <a:spcPts val="600"/>
              </a:spcAft>
            </a:pPr>
            <a:r>
              <a:rPr lang="en-US" sz="1400" dirty="0" smtClean="0"/>
              <a:t>Most efficient animal– salmon– requires 2.5x.</a:t>
            </a:r>
          </a:p>
          <a:p>
            <a:r>
              <a:rPr lang="en-US" sz="1400" dirty="0" smtClean="0"/>
              <a:t>Car full of people: ~5x  (This ignores energy required to drill, refine, &amp; transport the fuel.)</a:t>
            </a:r>
          </a:p>
          <a:p>
            <a:endParaRPr lang="en-US" sz="1400" dirty="0" smtClean="0"/>
          </a:p>
        </p:txBody>
      </p:sp>
      <p:sp>
        <p:nvSpPr>
          <p:cNvPr id="8" name="TextBox 7"/>
          <p:cNvSpPr txBox="1"/>
          <p:nvPr/>
        </p:nvSpPr>
        <p:spPr>
          <a:xfrm>
            <a:off x="0" y="1962150"/>
            <a:ext cx="6679259" cy="1169551"/>
          </a:xfrm>
          <a:prstGeom prst="rect">
            <a:avLst/>
          </a:prstGeom>
          <a:noFill/>
        </p:spPr>
        <p:txBody>
          <a:bodyPr wrap="square" rtlCol="0">
            <a:spAutoFit/>
          </a:bodyPr>
          <a:lstStyle/>
          <a:p>
            <a:r>
              <a:rPr lang="en-US" sz="1400" dirty="0" smtClean="0"/>
              <a:t>At relatively high speeds, drag dominates due to v</a:t>
            </a:r>
            <a:r>
              <a:rPr lang="en-US" sz="1400" baseline="30000" dirty="0" smtClean="0"/>
              <a:t>2</a:t>
            </a:r>
            <a:r>
              <a:rPr lang="en-US" sz="1400" dirty="0" smtClean="0"/>
              <a:t>.</a:t>
            </a:r>
          </a:p>
          <a:p>
            <a:r>
              <a:rPr lang="en-US" sz="1400" dirty="0" smtClean="0"/>
              <a:t>@10 mph: ~1/3 of energy: pushing air out of the way</a:t>
            </a:r>
          </a:p>
          <a:p>
            <a:r>
              <a:rPr lang="en-US" sz="1400" dirty="0" smtClean="0"/>
              <a:t>racing at 30 mph: 90%</a:t>
            </a:r>
          </a:p>
          <a:p>
            <a:endParaRPr lang="en-US" sz="1400" dirty="0" smtClean="0"/>
          </a:p>
          <a:p>
            <a:r>
              <a:rPr lang="en-US" sz="1400" dirty="0" smtClean="0"/>
              <a:t>(hence increased popularity of </a:t>
            </a:r>
            <a:r>
              <a:rPr lang="en-US" sz="1400" dirty="0" err="1" smtClean="0"/>
              <a:t>recumbents</a:t>
            </a:r>
            <a:r>
              <a:rPr lang="en-US" sz="1400" dirty="0" smtClean="0"/>
              <a:t>)</a:t>
            </a:r>
          </a:p>
        </p:txBody>
      </p:sp>
      <p:cxnSp>
        <p:nvCxnSpPr>
          <p:cNvPr id="11" name="Straight Connector 10"/>
          <p:cNvCxnSpPr/>
          <p:nvPr/>
        </p:nvCxnSpPr>
        <p:spPr>
          <a:xfrm>
            <a:off x="201984" y="3684494"/>
            <a:ext cx="7722817" cy="1191"/>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736" y="3921599"/>
            <a:ext cx="9051968" cy="2031325"/>
          </a:xfrm>
          <a:prstGeom prst="rect">
            <a:avLst/>
          </a:prstGeom>
          <a:noFill/>
        </p:spPr>
        <p:txBody>
          <a:bodyPr wrap="square" rtlCol="0">
            <a:spAutoFit/>
          </a:bodyPr>
          <a:lstStyle/>
          <a:p>
            <a:r>
              <a:rPr lang="en-US" sz="1400" dirty="0" smtClean="0"/>
              <a:t>Consider a commute of 10 miles (roundtrip) in 40m.  Assume ~100 W power transmitted to bike.  (A bit low number because it includes times one transmits no energy to bike while waiting at lights, crossroads, etc)  How much energy is expended on the trip?</a:t>
            </a:r>
          </a:p>
          <a:p>
            <a:endParaRPr lang="en-US" sz="1400" dirty="0" smtClean="0"/>
          </a:p>
          <a:p>
            <a:endParaRPr lang="en-US" sz="1400" dirty="0" smtClean="0"/>
          </a:p>
          <a:p>
            <a:endParaRPr lang="en-US" sz="1400" dirty="0" smtClean="0"/>
          </a:p>
          <a:p>
            <a:endParaRPr lang="en-US" sz="1400" dirty="0" smtClean="0"/>
          </a:p>
          <a:p>
            <a:r>
              <a:rPr lang="en-US" sz="1400" dirty="0" smtClean="0"/>
              <a:t>Body is 20% efficient at cycling – i.e. 5 Calories burned for each 1 Calorie input to bike </a:t>
            </a:r>
            <a:r>
              <a:rPr lang="en-US" sz="1400" dirty="0" smtClean="0">
                <a:sym typeface="Wingdings"/>
              </a:rPr>
              <a:t> how much must the rider eat to fuel the ride?</a:t>
            </a:r>
            <a:endParaRPr lang="en-US" sz="1400" dirty="0" smtClean="0"/>
          </a:p>
        </p:txBody>
      </p:sp>
      <p:sp>
        <p:nvSpPr>
          <p:cNvPr id="3" name="Slide Number Placeholder 2"/>
          <p:cNvSpPr>
            <a:spLocks noGrp="1"/>
          </p:cNvSpPr>
          <p:nvPr>
            <p:ph type="sldNum" sz="quarter" idx="12"/>
          </p:nvPr>
        </p:nvSpPr>
        <p:spPr/>
        <p:txBody>
          <a:bodyPr/>
          <a:lstStyle/>
          <a:p>
            <a:fld id="{5BE6E91C-2D6A-B04C-94FB-A9E324A509C5}" type="slidenum">
              <a:rPr lang="en-US" smtClean="0"/>
              <a:pPr/>
              <a:t>187</a:t>
            </a:fld>
            <a:endParaRPr lang="en-US" dirty="0"/>
          </a:p>
        </p:txBody>
      </p:sp>
    </p:spTree>
    <p:extLst>
      <p:ext uri="{BB962C8B-B14F-4D97-AF65-F5344CB8AC3E}">
        <p14:creationId xmlns:p14="http://schemas.microsoft.com/office/powerpoint/2010/main" xmlns="" val="2308875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Explosive exertion</a:t>
            </a:r>
            <a:endParaRPr lang="en-US" dirty="0"/>
          </a:p>
        </p:txBody>
      </p:sp>
      <p:sp>
        <p:nvSpPr>
          <p:cNvPr id="5" name="TextBox 4"/>
          <p:cNvSpPr txBox="1"/>
          <p:nvPr/>
        </p:nvSpPr>
        <p:spPr>
          <a:xfrm>
            <a:off x="457201" y="536338"/>
            <a:ext cx="8436175" cy="1538883"/>
          </a:xfrm>
          <a:prstGeom prst="rect">
            <a:avLst/>
          </a:prstGeom>
          <a:noFill/>
        </p:spPr>
        <p:txBody>
          <a:bodyPr wrap="square" rtlCol="0">
            <a:spAutoFit/>
          </a:bodyPr>
          <a:lstStyle/>
          <a:p>
            <a:pPr>
              <a:spcAft>
                <a:spcPts val="600"/>
              </a:spcAft>
            </a:pPr>
            <a:r>
              <a:rPr lang="en-US" sz="1400" u="sng" dirty="0" smtClean="0"/>
              <a:t>Example</a:t>
            </a:r>
            <a:r>
              <a:rPr lang="en-US" sz="1400" dirty="0" smtClean="0"/>
              <a:t>:</a:t>
            </a:r>
          </a:p>
          <a:p>
            <a:pPr>
              <a:spcAft>
                <a:spcPts val="600"/>
              </a:spcAft>
            </a:pPr>
            <a:r>
              <a:rPr lang="en-US" sz="1400" dirty="0" smtClean="0"/>
              <a:t>Earlier,  we calculated </a:t>
            </a:r>
            <a:r>
              <a:rPr lang="en-US" sz="1400" dirty="0" err="1" smtClean="0"/>
              <a:t>Usain</a:t>
            </a:r>
            <a:r>
              <a:rPr lang="en-US" sz="1400" dirty="0" smtClean="0"/>
              <a:t> Bolt’s kinetic energy to be 6761 J at the end of the race, if he was running 12 m/s (26 mph)</a:t>
            </a:r>
          </a:p>
          <a:p>
            <a:r>
              <a:rPr lang="en-US" sz="1400" dirty="0" smtClean="0"/>
              <a:t>As the fastest man alive, and certainly massive (207 lb), this is about as much kinetic energy as a runner will have.</a:t>
            </a:r>
          </a:p>
          <a:p>
            <a:endParaRPr lang="en-US" sz="1400" dirty="0" smtClean="0"/>
          </a:p>
          <a:p>
            <a:r>
              <a:rPr lang="en-US" sz="1400" dirty="0" smtClean="0"/>
              <a:t>How much power did Bolt generate?</a:t>
            </a:r>
          </a:p>
        </p:txBody>
      </p:sp>
      <p:graphicFrame>
        <p:nvGraphicFramePr>
          <p:cNvPr id="7" name="Object 6"/>
          <p:cNvGraphicFramePr>
            <a:graphicFrameLocks noChangeAspect="1"/>
          </p:cNvGraphicFramePr>
          <p:nvPr/>
        </p:nvGraphicFramePr>
        <p:xfrm>
          <a:off x="3025550" y="1789067"/>
          <a:ext cx="5961955" cy="854914"/>
        </p:xfrm>
        <a:graphic>
          <a:graphicData uri="http://schemas.openxmlformats.org/presentationml/2006/ole">
            <p:oleObj spid="_x0000_s2948338" name="Equation" r:id="rId3" imgW="3556440" imgH="639720" progId="">
              <p:embed/>
            </p:oleObj>
          </a:graphicData>
        </a:graphic>
      </p:graphicFrame>
      <p:sp>
        <p:nvSpPr>
          <p:cNvPr id="8" name="TextBox 7"/>
          <p:cNvSpPr txBox="1"/>
          <p:nvPr/>
        </p:nvSpPr>
        <p:spPr>
          <a:xfrm>
            <a:off x="507378" y="2324100"/>
            <a:ext cx="6483954" cy="738664"/>
          </a:xfrm>
          <a:prstGeom prst="rect">
            <a:avLst/>
          </a:prstGeom>
          <a:noFill/>
        </p:spPr>
        <p:txBody>
          <a:bodyPr wrap="none" rtlCol="0">
            <a:spAutoFit/>
          </a:bodyPr>
          <a:lstStyle/>
          <a:p>
            <a:r>
              <a:rPr lang="en-US" sz="1400" dirty="0" smtClean="0"/>
              <a:t>This is just the </a:t>
            </a:r>
            <a:r>
              <a:rPr lang="en-US" sz="1400" i="1" dirty="0" smtClean="0"/>
              <a:t>average</a:t>
            </a:r>
            <a:r>
              <a:rPr lang="en-US" sz="1400" dirty="0" smtClean="0"/>
              <a:t> power.  At points in the race, it will approach 900 W!</a:t>
            </a:r>
          </a:p>
          <a:p>
            <a:endParaRPr lang="en-US" sz="1400" dirty="0" smtClean="0"/>
          </a:p>
          <a:p>
            <a:r>
              <a:rPr lang="en-US" sz="1400" dirty="0" smtClean="0"/>
              <a:t>Furthermore, this ignores the work done to overcome air drag.  How important is this?</a:t>
            </a:r>
            <a:endParaRPr lang="en-US" sz="1400" dirty="0" err="1" smtClean="0"/>
          </a:p>
        </p:txBody>
      </p:sp>
      <p:graphicFrame>
        <p:nvGraphicFramePr>
          <p:cNvPr id="9" name="Object 8"/>
          <p:cNvGraphicFramePr>
            <a:graphicFrameLocks noChangeAspect="1"/>
          </p:cNvGraphicFramePr>
          <p:nvPr/>
        </p:nvGraphicFramePr>
        <p:xfrm>
          <a:off x="732117" y="3125471"/>
          <a:ext cx="7818406" cy="1603957"/>
        </p:xfrm>
        <a:graphic>
          <a:graphicData uri="http://schemas.openxmlformats.org/presentationml/2006/ole">
            <p:oleObj spid="_x0000_s2948339" name="Equation" r:id="rId4" imgW="4278600" imgH="1032840" progId="">
              <p:embed/>
            </p:oleObj>
          </a:graphicData>
        </a:graphic>
      </p:graphicFrame>
      <p:sp>
        <p:nvSpPr>
          <p:cNvPr id="10" name="TextBox 9"/>
          <p:cNvSpPr txBox="1"/>
          <p:nvPr/>
        </p:nvSpPr>
        <p:spPr>
          <a:xfrm>
            <a:off x="6205870" y="3528877"/>
            <a:ext cx="2921692" cy="523220"/>
          </a:xfrm>
          <a:prstGeom prst="rect">
            <a:avLst/>
          </a:prstGeom>
          <a:noFill/>
          <a:ln>
            <a:solidFill>
              <a:schemeClr val="tx1"/>
            </a:solidFill>
          </a:ln>
        </p:spPr>
        <p:txBody>
          <a:bodyPr wrap="square" rtlCol="0">
            <a:spAutoFit/>
          </a:bodyPr>
          <a:lstStyle/>
          <a:p>
            <a:r>
              <a:rPr lang="en-US" sz="1400" dirty="0" smtClean="0"/>
              <a:t>Work against drag is not dominant but not negligible</a:t>
            </a:r>
          </a:p>
        </p:txBody>
      </p:sp>
      <p:cxnSp>
        <p:nvCxnSpPr>
          <p:cNvPr id="11" name="Straight Connector 10"/>
          <p:cNvCxnSpPr/>
          <p:nvPr/>
        </p:nvCxnSpPr>
        <p:spPr>
          <a:xfrm flipV="1">
            <a:off x="457201" y="4719903"/>
            <a:ext cx="8229600" cy="9525"/>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descr="ropeClimb.png"/>
          <p:cNvPicPr>
            <a:picLocks noChangeAspect="1"/>
          </p:cNvPicPr>
          <p:nvPr/>
        </p:nvPicPr>
        <p:blipFill>
          <a:blip r:embed="rId5">
            <a:clrChange>
              <a:clrFrom>
                <a:srgbClr val="FFFFFF"/>
              </a:clrFrom>
              <a:clrTo>
                <a:srgbClr val="FFFFFF">
                  <a:alpha val="0"/>
                </a:srgbClr>
              </a:clrTo>
            </a:clrChange>
          </a:blip>
          <a:stretch>
            <a:fillRect/>
          </a:stretch>
        </p:blipFill>
        <p:spPr>
          <a:xfrm>
            <a:off x="135467" y="4535873"/>
            <a:ext cx="1776551" cy="2120912"/>
          </a:xfrm>
          <a:prstGeom prst="rect">
            <a:avLst/>
          </a:prstGeom>
        </p:spPr>
      </p:pic>
      <p:sp>
        <p:nvSpPr>
          <p:cNvPr id="13" name="TextBox 12"/>
          <p:cNvSpPr txBox="1"/>
          <p:nvPr/>
        </p:nvSpPr>
        <p:spPr>
          <a:xfrm>
            <a:off x="1912018" y="5434117"/>
            <a:ext cx="5793381" cy="307777"/>
          </a:xfrm>
          <a:prstGeom prst="rect">
            <a:avLst/>
          </a:prstGeom>
          <a:noFill/>
        </p:spPr>
        <p:txBody>
          <a:bodyPr wrap="none" rtlCol="0">
            <a:spAutoFit/>
          </a:bodyPr>
          <a:lstStyle/>
          <a:p>
            <a:r>
              <a:rPr lang="en-US" sz="1400" u="sng" dirty="0" smtClean="0"/>
              <a:t>Example</a:t>
            </a:r>
            <a:r>
              <a:rPr lang="en-US" sz="1400" dirty="0" smtClean="0"/>
              <a:t>: Rope Climbing (at one time an official event in Olympics and NCAA)</a:t>
            </a:r>
          </a:p>
        </p:txBody>
      </p:sp>
      <p:sp>
        <p:nvSpPr>
          <p:cNvPr id="14" name="TextBox 13"/>
          <p:cNvSpPr txBox="1"/>
          <p:nvPr/>
        </p:nvSpPr>
        <p:spPr>
          <a:xfrm>
            <a:off x="2345765" y="5741894"/>
            <a:ext cx="4381520" cy="523220"/>
          </a:xfrm>
          <a:prstGeom prst="rect">
            <a:avLst/>
          </a:prstGeom>
          <a:noFill/>
        </p:spPr>
        <p:txBody>
          <a:bodyPr wrap="none" rtlCol="0">
            <a:spAutoFit/>
          </a:bodyPr>
          <a:lstStyle/>
          <a:p>
            <a:r>
              <a:rPr lang="en-US" sz="1400" dirty="0" smtClean="0"/>
              <a:t>World record: 20’ in 2.8 sec by Don Perry of UCLA (170 lb)</a:t>
            </a:r>
          </a:p>
          <a:p>
            <a:r>
              <a:rPr lang="en-US" sz="1400" dirty="0" smtClean="0"/>
              <a:t>What was his power output?</a:t>
            </a:r>
          </a:p>
        </p:txBody>
      </p:sp>
      <p:sp>
        <p:nvSpPr>
          <p:cNvPr id="3" name="Slide Number Placeholder 2"/>
          <p:cNvSpPr>
            <a:spLocks noGrp="1"/>
          </p:cNvSpPr>
          <p:nvPr>
            <p:ph type="sldNum" sz="quarter" idx="12"/>
          </p:nvPr>
        </p:nvSpPr>
        <p:spPr/>
        <p:txBody>
          <a:bodyPr/>
          <a:lstStyle/>
          <a:p>
            <a:fld id="{5BE6E91C-2D6A-B04C-94FB-A9E324A509C5}" type="slidenum">
              <a:rPr lang="en-US" smtClean="0"/>
              <a:pPr/>
              <a:t>188</a:t>
            </a:fld>
            <a:endParaRPr lang="en-US" dirty="0"/>
          </a:p>
        </p:txBody>
      </p:sp>
    </p:spTree>
    <p:extLst>
      <p:ext uri="{BB962C8B-B14F-4D97-AF65-F5344CB8AC3E}">
        <p14:creationId xmlns:p14="http://schemas.microsoft.com/office/powerpoint/2010/main" xmlns="" val="3340885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broad categories of athletic exertion</a:t>
            </a:r>
            <a:endParaRPr lang="en-US" dirty="0"/>
          </a:p>
        </p:txBody>
      </p:sp>
      <p:graphicFrame>
        <p:nvGraphicFramePr>
          <p:cNvPr id="6" name="Table 5"/>
          <p:cNvGraphicFramePr>
            <a:graphicFrameLocks noGrp="1"/>
          </p:cNvGraphicFramePr>
          <p:nvPr/>
        </p:nvGraphicFramePr>
        <p:xfrm>
          <a:off x="430306" y="418878"/>
          <a:ext cx="8432800" cy="3787140"/>
        </p:xfrm>
        <a:graphic>
          <a:graphicData uri="http://schemas.openxmlformats.org/drawingml/2006/table">
            <a:tbl>
              <a:tblPr firstRow="1" bandRow="1">
                <a:tableStyleId>{2D5ABB26-0587-4C30-8999-92F81FD0307C}</a:tableStyleId>
              </a:tblPr>
              <a:tblGrid>
                <a:gridCol w="2235200"/>
                <a:gridCol w="3386667"/>
                <a:gridCol w="2810933"/>
              </a:tblGrid>
              <a:tr h="1303020">
                <a:tc>
                  <a:txBody>
                    <a:bodyPr/>
                    <a:lstStyle/>
                    <a:p>
                      <a:pPr>
                        <a:spcAft>
                          <a:spcPts val="1200"/>
                        </a:spcAft>
                      </a:pPr>
                      <a:r>
                        <a:rPr lang="en-US" sz="1400" dirty="0" smtClean="0"/>
                        <a:t>RMR</a:t>
                      </a:r>
                      <a:r>
                        <a:rPr lang="en-US" sz="1400" baseline="0" dirty="0" smtClean="0"/>
                        <a:t> (resting metabolic rate)</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energy required to stay</a:t>
                      </a:r>
                      <a:r>
                        <a:rPr lang="en-US" sz="1400" baseline="0" dirty="0" smtClean="0"/>
                        <a:t> alive, drive a car, watch TV, do  homework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p>
                  </a:txBody>
                  <a:tcPr marL="121920" marR="12192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100 W =</a:t>
                      </a:r>
                      <a:r>
                        <a:rPr lang="en-US" sz="1400" baseline="0" dirty="0" smtClean="0"/>
                        <a:t> </a:t>
                      </a:r>
                      <a:r>
                        <a:rPr lang="en-US" sz="1400" dirty="0" smtClean="0"/>
                        <a:t>1/7 hp</a:t>
                      </a:r>
                      <a:r>
                        <a:rPr lang="en-US" sz="1400" baseline="0" dirty="0" smtClean="0"/>
                        <a:t> = ______ Cal/</a:t>
                      </a:r>
                      <a:r>
                        <a:rPr lang="en-US" sz="1400" baseline="0" dirty="0" err="1" smtClean="0"/>
                        <a:t>s</a:t>
                      </a:r>
                      <a:endParaRPr lang="en-US" sz="1400" baseline="0" dirty="0" smtClean="0"/>
                    </a:p>
                    <a:p>
                      <a:endParaRPr lang="en-US" sz="1400" baseline="0" dirty="0" smtClean="0"/>
                    </a:p>
                    <a:p>
                      <a:r>
                        <a:rPr lang="en-US" sz="1400" baseline="0" dirty="0" smtClean="0"/>
                        <a:t>(obviously, includes body efficiency factor)</a:t>
                      </a:r>
                      <a:endParaRPr lang="en-US" sz="1400" dirty="0"/>
                    </a:p>
                  </a:txBody>
                  <a:tcPr marL="121920" marR="12192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calories consumed by body/day:</a:t>
                      </a:r>
                      <a:r>
                        <a:rPr lang="en-US" sz="1400" baseline="0" dirty="0" smtClean="0"/>
                        <a:t> _________</a:t>
                      </a:r>
                      <a:endParaRPr lang="en-US" sz="1400" dirty="0"/>
                    </a:p>
                  </a:txBody>
                  <a:tcPr marL="121920" marR="12192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82980">
                <a:tc>
                  <a:txBody>
                    <a:bodyPr/>
                    <a:lstStyle/>
                    <a:p>
                      <a:r>
                        <a:rPr lang="en-US" sz="1400" dirty="0" smtClean="0"/>
                        <a:t>sustained exertion</a:t>
                      </a:r>
                    </a:p>
                    <a:p>
                      <a:r>
                        <a:rPr lang="en-US" sz="1400" dirty="0" smtClean="0"/>
                        <a:t>(~hours)</a:t>
                      </a:r>
                    </a:p>
                    <a:p>
                      <a:pPr>
                        <a:spcAft>
                          <a:spcPts val="600"/>
                        </a:spcAft>
                      </a:pPr>
                      <a:r>
                        <a:rPr lang="en-US" sz="1400" dirty="0" smtClean="0"/>
                        <a:t>(cyclist,</a:t>
                      </a:r>
                      <a:r>
                        <a:rPr lang="en-US" sz="1400" baseline="0" dirty="0" smtClean="0"/>
                        <a:t> marathoner)</a:t>
                      </a:r>
                    </a:p>
                    <a:p>
                      <a:pPr>
                        <a:spcAft>
                          <a:spcPts val="600"/>
                        </a:spcAft>
                      </a:pPr>
                      <a:r>
                        <a:rPr lang="en-US" sz="1400" baseline="0" dirty="0" smtClean="0"/>
                        <a:t>in addition to RMR</a:t>
                      </a:r>
                    </a:p>
                    <a:p>
                      <a:pPr>
                        <a:spcAft>
                          <a:spcPts val="600"/>
                        </a:spcAft>
                      </a:pPr>
                      <a:endParaRPr lang="en-US" sz="1400" dirty="0"/>
                    </a:p>
                  </a:txBody>
                  <a:tcPr marL="121920" marR="12192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Aft>
                          <a:spcPts val="1200"/>
                        </a:spcAft>
                      </a:pPr>
                      <a:r>
                        <a:rPr lang="en-US" sz="1400" dirty="0" smtClean="0"/>
                        <a:t>~100-300</a:t>
                      </a:r>
                      <a:r>
                        <a:rPr lang="en-US" sz="1400" baseline="0" dirty="0" smtClean="0"/>
                        <a:t> W ~ ¼ hp = 0.05 Cal/</a:t>
                      </a:r>
                      <a:r>
                        <a:rPr lang="en-US" sz="1400" baseline="0" dirty="0" err="1" smtClean="0"/>
                        <a:t>s</a:t>
                      </a:r>
                      <a:endParaRPr lang="en-US" sz="1400" baseline="0" dirty="0" smtClean="0"/>
                    </a:p>
                    <a:p>
                      <a:pPr>
                        <a:spcAft>
                          <a:spcPts val="1200"/>
                        </a:spcAft>
                      </a:pPr>
                      <a:r>
                        <a:rPr lang="en-US" sz="1400" baseline="0" dirty="0" smtClean="0"/>
                        <a:t>(if body efficiency ~ 5, ~1.25 hp ~¼ Cal/</a:t>
                      </a:r>
                      <a:r>
                        <a:rPr lang="en-US" sz="1400" baseline="0" dirty="0" err="1" smtClean="0"/>
                        <a:t>s</a:t>
                      </a:r>
                      <a:r>
                        <a:rPr lang="en-US" sz="1400" baseline="0" dirty="0" smtClean="0"/>
                        <a:t>)</a:t>
                      </a:r>
                    </a:p>
                  </a:txBody>
                  <a:tcPr marL="121920" marR="12192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up to 6000 Cal for </a:t>
                      </a:r>
                      <a:r>
                        <a:rPr lang="en-US" sz="1400" dirty="0" err="1" smtClean="0"/>
                        <a:t>TdF</a:t>
                      </a:r>
                      <a:r>
                        <a:rPr lang="en-US" sz="1400" dirty="0" smtClean="0"/>
                        <a:t> stage</a:t>
                      </a:r>
                      <a:endParaRPr lang="en-US" sz="1400" dirty="0"/>
                    </a:p>
                  </a:txBody>
                  <a:tcPr marL="121920" marR="12192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25830">
                <a:tc>
                  <a:txBody>
                    <a:bodyPr/>
                    <a:lstStyle/>
                    <a:p>
                      <a:r>
                        <a:rPr lang="en-US" sz="1400" dirty="0" smtClean="0"/>
                        <a:t>explosive exertion (1-2 sec)</a:t>
                      </a:r>
                    </a:p>
                    <a:p>
                      <a:pPr>
                        <a:spcAft>
                          <a:spcPts val="600"/>
                        </a:spcAft>
                      </a:pPr>
                      <a:r>
                        <a:rPr lang="en-US" sz="1400" dirty="0" smtClean="0"/>
                        <a:t>(football player, sumo, sprinter)</a:t>
                      </a:r>
                    </a:p>
                    <a:p>
                      <a:r>
                        <a:rPr lang="en-US" sz="1400" dirty="0" smtClean="0"/>
                        <a:t>in addition to RMR</a:t>
                      </a:r>
                      <a:endParaRPr lang="en-US" sz="1400" dirty="0"/>
                    </a:p>
                  </a:txBody>
                  <a:tcPr marL="121920" marR="12192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Aft>
                          <a:spcPts val="600"/>
                        </a:spcAft>
                      </a:pPr>
                      <a:r>
                        <a:rPr lang="en-US" sz="1400" dirty="0" smtClean="0"/>
                        <a:t>~800-2000</a:t>
                      </a:r>
                      <a:r>
                        <a:rPr lang="en-US" sz="1400" baseline="0" dirty="0" smtClean="0"/>
                        <a:t> W ~ 1.5 hp</a:t>
                      </a:r>
                    </a:p>
                    <a:p>
                      <a:pPr>
                        <a:spcAft>
                          <a:spcPts val="600"/>
                        </a:spcAft>
                      </a:pPr>
                      <a:r>
                        <a:rPr lang="en-US" sz="1400" baseline="0" dirty="0" smtClean="0"/>
                        <a:t>approx body efficiency varies wildly. </a:t>
                      </a:r>
                      <a:endParaRPr lang="en-US" sz="1400" dirty="0"/>
                    </a:p>
                  </a:txBody>
                  <a:tcPr marL="121920" marR="12192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claims of up to 9000 Cal on </a:t>
                      </a:r>
                      <a:r>
                        <a:rPr lang="en-US" sz="1400" dirty="0" err="1" smtClean="0"/>
                        <a:t>gameday</a:t>
                      </a:r>
                      <a:r>
                        <a:rPr lang="en-US" sz="1400" baseline="0" dirty="0" smtClean="0"/>
                        <a:t> for pro linemen</a:t>
                      </a:r>
                      <a:endParaRPr lang="en-US" sz="1400" dirty="0"/>
                    </a:p>
                  </a:txBody>
                  <a:tcPr marL="121920" marR="12192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2"/>
          <a:stretch>
            <a:fillRect/>
          </a:stretch>
        </p:blipFill>
        <p:spPr>
          <a:xfrm>
            <a:off x="1097144" y="4353979"/>
            <a:ext cx="2194286" cy="1234286"/>
          </a:xfrm>
          <a:prstGeom prst="rect">
            <a:avLst/>
          </a:prstGeom>
        </p:spPr>
      </p:pic>
      <p:sp>
        <p:nvSpPr>
          <p:cNvPr id="8" name="TextBox 7"/>
          <p:cNvSpPr txBox="1"/>
          <p:nvPr/>
        </p:nvSpPr>
        <p:spPr>
          <a:xfrm>
            <a:off x="3655665" y="4239728"/>
            <a:ext cx="5431836" cy="1169551"/>
          </a:xfrm>
          <a:prstGeom prst="rect">
            <a:avLst/>
          </a:prstGeom>
          <a:noFill/>
        </p:spPr>
        <p:txBody>
          <a:bodyPr wrap="square" rtlCol="0">
            <a:spAutoFit/>
          </a:bodyPr>
          <a:lstStyle/>
          <a:p>
            <a:pPr>
              <a:spcAft>
                <a:spcPts val="1200"/>
              </a:spcAft>
            </a:pPr>
            <a:r>
              <a:rPr lang="en-US" sz="1600" dirty="0" smtClean="0"/>
              <a:t>Orlando Pace (OSU ‘94-97): original record-holder on OSU’s power-bike: transmitting ~400 W to bike for 2 min.  </a:t>
            </a:r>
          </a:p>
          <a:p>
            <a:r>
              <a:rPr lang="en-US" sz="1600" dirty="0" smtClean="0"/>
              <a:t>Also a powerhouse in explosive exertion </a:t>
            </a:r>
            <a:r>
              <a:rPr lang="en-US" sz="1200" dirty="0" smtClean="0"/>
              <a:t>(nice discussion in </a:t>
            </a:r>
            <a:r>
              <a:rPr lang="en-US" sz="1200" u="sng" dirty="0" smtClean="0"/>
              <a:t>Physics of Football </a:t>
            </a:r>
            <a:r>
              <a:rPr lang="en-US" sz="1200" dirty="0" smtClean="0"/>
              <a:t>by Tim Gay)</a:t>
            </a:r>
          </a:p>
        </p:txBody>
      </p:sp>
      <p:sp>
        <p:nvSpPr>
          <p:cNvPr id="9" name="TextBox 8"/>
          <p:cNvSpPr txBox="1"/>
          <p:nvPr/>
        </p:nvSpPr>
        <p:spPr>
          <a:xfrm>
            <a:off x="1008376" y="5751186"/>
            <a:ext cx="4201022" cy="338554"/>
          </a:xfrm>
          <a:prstGeom prst="rect">
            <a:avLst/>
          </a:prstGeom>
          <a:noFill/>
        </p:spPr>
        <p:txBody>
          <a:bodyPr wrap="none" rtlCol="0">
            <a:spAutoFit/>
          </a:bodyPr>
          <a:lstStyle/>
          <a:p>
            <a:r>
              <a:rPr lang="en-US" sz="1600" dirty="0" smtClean="0"/>
              <a:t>what is power output by small gas push mower?</a:t>
            </a:r>
            <a:endParaRPr lang="en-US" sz="1600" dirty="0" err="1" smtClean="0"/>
          </a:p>
        </p:txBody>
      </p:sp>
      <p:pic>
        <p:nvPicPr>
          <p:cNvPr id="10" name="Picture 9"/>
          <p:cNvPicPr>
            <a:picLocks noChangeAspect="1"/>
          </p:cNvPicPr>
          <p:nvPr/>
        </p:nvPicPr>
        <p:blipFill>
          <a:blip r:embed="rId3"/>
          <a:stretch>
            <a:fillRect/>
          </a:stretch>
        </p:blipFill>
        <p:spPr>
          <a:xfrm>
            <a:off x="5627026" y="5588265"/>
            <a:ext cx="1333333" cy="995556"/>
          </a:xfrm>
          <a:prstGeom prst="rect">
            <a:avLst/>
          </a:prstGeom>
        </p:spPr>
      </p:pic>
      <p:sp>
        <p:nvSpPr>
          <p:cNvPr id="3" name="Slide Number Placeholder 2"/>
          <p:cNvSpPr>
            <a:spLocks noGrp="1"/>
          </p:cNvSpPr>
          <p:nvPr>
            <p:ph type="sldNum" sz="quarter" idx="12"/>
          </p:nvPr>
        </p:nvSpPr>
        <p:spPr/>
        <p:txBody>
          <a:bodyPr/>
          <a:lstStyle/>
          <a:p>
            <a:fld id="{5BE6E91C-2D6A-B04C-94FB-A9E324A509C5}" type="slidenum">
              <a:rPr lang="en-US" smtClean="0"/>
              <a:pPr/>
              <a:t>189</a:t>
            </a:fld>
            <a:endParaRPr lang="en-US" dirty="0"/>
          </a:p>
        </p:txBody>
      </p:sp>
    </p:spTree>
    <p:extLst>
      <p:ext uri="{BB962C8B-B14F-4D97-AF65-F5344CB8AC3E}">
        <p14:creationId xmlns:p14="http://schemas.microsoft.com/office/powerpoint/2010/main" xmlns="" val="3602669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p:cNvSpPr/>
          <p:nvPr/>
        </p:nvSpPr>
        <p:spPr>
          <a:xfrm rot="3038421">
            <a:off x="5357600" y="4276657"/>
            <a:ext cx="1376533" cy="2382645"/>
          </a:xfrm>
          <a:prstGeom prst="triangle">
            <a:avLst>
              <a:gd name="adj" fmla="val 51325"/>
            </a:avLst>
          </a:prstGeom>
          <a:gradFill>
            <a:gsLst>
              <a:gs pos="0">
                <a:srgbClr val="FFFF00"/>
              </a:gs>
              <a:gs pos="100000">
                <a:schemeClr val="accent1">
                  <a:tint val="50000"/>
                  <a:shade val="100000"/>
                  <a:satMod val="350000"/>
                </a:schemeClr>
              </a:gs>
              <a:gs pos="97000">
                <a:schemeClr val="bg1">
                  <a:alpha val="66000"/>
                </a:schemeClr>
              </a:gs>
              <a:gs pos="99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a:off x="6006069" y="2951419"/>
            <a:ext cx="3137932" cy="1228886"/>
          </a:xfrm>
          <a:prstGeom prst="triangle">
            <a:avLst>
              <a:gd name="adj" fmla="val 51325"/>
            </a:avLst>
          </a:prstGeom>
          <a:gradFill>
            <a:gsLst>
              <a:gs pos="0">
                <a:srgbClr val="FFFF00"/>
              </a:gs>
              <a:gs pos="100000">
                <a:schemeClr val="accent1">
                  <a:tint val="50000"/>
                  <a:shade val="100000"/>
                  <a:satMod val="350000"/>
                </a:schemeClr>
              </a:gs>
              <a:gs pos="97000">
                <a:schemeClr val="bg1">
                  <a:alpha val="66000"/>
                </a:schemeClr>
              </a:gs>
              <a:gs pos="99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7692716" y="949602"/>
            <a:ext cx="914400" cy="914400"/>
          </a:xfrm>
          <a:prstGeom prst="rect">
            <a:avLst/>
          </a:prstGeom>
        </p:spPr>
      </p:pic>
      <p:pic>
        <p:nvPicPr>
          <p:cNvPr id="3" name="Picture 2"/>
          <p:cNvPicPr>
            <a:picLocks noChangeAspect="1"/>
          </p:cNvPicPr>
          <p:nvPr/>
        </p:nvPicPr>
        <p:blipFill rotWithShape="1">
          <a:blip r:embed="rId3">
            <a:clrChange>
              <a:clrFrom>
                <a:srgbClr val="FFFFFF"/>
              </a:clrFrom>
              <a:clrTo>
                <a:srgbClr val="FFFFFF">
                  <a:alpha val="0"/>
                </a:srgbClr>
              </a:clrTo>
            </a:clrChange>
          </a:blip>
          <a:srcRect l="3049" r="28806" b="6071"/>
          <a:stretch/>
        </p:blipFill>
        <p:spPr>
          <a:xfrm>
            <a:off x="12025" y="227459"/>
            <a:ext cx="4457502" cy="6045200"/>
          </a:xfrm>
          <a:prstGeom prst="rect">
            <a:avLst/>
          </a:prstGeom>
          <a:effectLst/>
        </p:spPr>
      </p:pic>
      <p:pic>
        <p:nvPicPr>
          <p:cNvPr id="4" name="Picture 3"/>
          <p:cNvPicPr>
            <a:picLocks noChangeAspect="1"/>
          </p:cNvPicPr>
          <p:nvPr/>
        </p:nvPicPr>
        <p:blipFill>
          <a:blip r:embed="rId4"/>
          <a:stretch>
            <a:fillRect/>
          </a:stretch>
        </p:blipFill>
        <p:spPr>
          <a:xfrm>
            <a:off x="6045865" y="106891"/>
            <a:ext cx="1190625" cy="719138"/>
          </a:xfrm>
          <a:prstGeom prst="rect">
            <a:avLst/>
          </a:prstGeom>
        </p:spPr>
      </p:pic>
      <p:pic>
        <p:nvPicPr>
          <p:cNvPr id="9" name="Picture 8"/>
          <p:cNvPicPr>
            <a:picLocks noChangeAspect="1"/>
          </p:cNvPicPr>
          <p:nvPr/>
        </p:nvPicPr>
        <p:blipFill>
          <a:blip r:embed="rId5">
            <a:clrChange>
              <a:clrFrom>
                <a:srgbClr val="FBFCFC"/>
              </a:clrFrom>
              <a:clrTo>
                <a:srgbClr val="FBFCFC">
                  <a:alpha val="0"/>
                </a:srgbClr>
              </a:clrTo>
            </a:clrChange>
          </a:blip>
          <a:stretch>
            <a:fillRect/>
          </a:stretch>
        </p:blipFill>
        <p:spPr>
          <a:xfrm>
            <a:off x="7929693" y="1153582"/>
            <a:ext cx="509207" cy="514350"/>
          </a:xfrm>
          <a:prstGeom prst="rect">
            <a:avLst/>
          </a:prstGeom>
        </p:spPr>
      </p:pic>
      <p:sp>
        <p:nvSpPr>
          <p:cNvPr id="12" name="Isosceles Triangle 11"/>
          <p:cNvSpPr/>
          <p:nvPr/>
        </p:nvSpPr>
        <p:spPr>
          <a:xfrm rot="18302917">
            <a:off x="7042543" y="149327"/>
            <a:ext cx="601602" cy="1523920"/>
          </a:xfrm>
          <a:prstGeom prst="triangle">
            <a:avLst/>
          </a:prstGeom>
          <a:gradFill>
            <a:gsLst>
              <a:gs pos="0">
                <a:srgbClr val="FFFF00"/>
              </a:gs>
              <a:gs pos="100000">
                <a:schemeClr val="accent1">
                  <a:tint val="50000"/>
                  <a:shade val="100000"/>
                  <a:satMod val="350000"/>
                </a:schemeClr>
              </a:gs>
              <a:gs pos="51000">
                <a:schemeClr val="bg1">
                  <a:alpha val="66000"/>
                </a:schemeClr>
              </a:gs>
              <a:gs pos="99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rot="3012558">
            <a:off x="6849436" y="1386543"/>
            <a:ext cx="1066489" cy="1228886"/>
          </a:xfrm>
          <a:prstGeom prst="triangle">
            <a:avLst>
              <a:gd name="adj" fmla="val 51325"/>
            </a:avLst>
          </a:prstGeom>
          <a:gradFill>
            <a:gsLst>
              <a:gs pos="0">
                <a:srgbClr val="FFFF00"/>
              </a:gs>
              <a:gs pos="100000">
                <a:schemeClr val="accent1">
                  <a:tint val="50000"/>
                  <a:shade val="100000"/>
                  <a:satMod val="350000"/>
                </a:schemeClr>
              </a:gs>
              <a:gs pos="97000">
                <a:schemeClr val="bg1">
                  <a:alpha val="66000"/>
                </a:schemeClr>
              </a:gs>
              <a:gs pos="99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BE6E91C-2D6A-B04C-94FB-A9E324A509C5}" type="slidenum">
              <a:rPr lang="en-US" smtClean="0"/>
              <a:pPr/>
              <a:t>163</a:t>
            </a:fld>
            <a:endParaRPr lang="en-US" dirty="0"/>
          </a:p>
        </p:txBody>
      </p:sp>
      <p:grpSp>
        <p:nvGrpSpPr>
          <p:cNvPr id="10" name="Group 9"/>
          <p:cNvGrpSpPr/>
          <p:nvPr/>
        </p:nvGrpSpPr>
        <p:grpSpPr>
          <a:xfrm>
            <a:off x="6006068" y="3898902"/>
            <a:ext cx="3121493" cy="1993900"/>
            <a:chOff x="4516880" y="4961467"/>
            <a:chExt cx="2341120" cy="2658533"/>
          </a:xfrm>
        </p:grpSpPr>
        <p:sp>
          <p:nvSpPr>
            <p:cNvPr id="8" name="Rounded Rectangle 7"/>
            <p:cNvSpPr/>
            <p:nvPr/>
          </p:nvSpPr>
          <p:spPr>
            <a:xfrm>
              <a:off x="4516880" y="4961467"/>
              <a:ext cx="2341120" cy="2658533"/>
            </a:xfrm>
            <a:prstGeom prst="roundRect">
              <a:avLst>
                <a:gd name="adj" fmla="val 9434"/>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a:stretch>
              <a:fillRect/>
            </a:stretch>
          </p:blipFill>
          <p:spPr>
            <a:xfrm>
              <a:off x="4546729" y="4991407"/>
              <a:ext cx="892968" cy="1587498"/>
            </a:xfrm>
            <a:prstGeom prst="rect">
              <a:avLst/>
            </a:prstGeom>
          </p:spPr>
        </p:pic>
        <p:pic>
          <p:nvPicPr>
            <p:cNvPr id="14" name="Picture 13"/>
            <p:cNvPicPr>
              <a:picLocks noChangeAspect="1"/>
            </p:cNvPicPr>
            <p:nvPr/>
          </p:nvPicPr>
          <p:blipFill>
            <a:blip r:embed="rId7"/>
            <a:stretch>
              <a:fillRect/>
            </a:stretch>
          </p:blipFill>
          <p:spPr>
            <a:xfrm>
              <a:off x="6028418" y="5111911"/>
              <a:ext cx="829582" cy="2085208"/>
            </a:xfrm>
            <a:prstGeom prst="rect">
              <a:avLst/>
            </a:prstGeom>
          </p:spPr>
        </p:pic>
        <p:pic>
          <p:nvPicPr>
            <p:cNvPr id="7" name="Picture 6"/>
            <p:cNvPicPr>
              <a:picLocks noChangeAspect="1"/>
            </p:cNvPicPr>
            <p:nvPr/>
          </p:nvPicPr>
          <p:blipFill>
            <a:blip r:embed="rId8"/>
            <a:stretch>
              <a:fillRect/>
            </a:stretch>
          </p:blipFill>
          <p:spPr>
            <a:xfrm>
              <a:off x="5307734" y="5877547"/>
              <a:ext cx="720684" cy="1742453"/>
            </a:xfrm>
            <a:prstGeom prst="rect">
              <a:avLst/>
            </a:prstGeom>
          </p:spPr>
        </p:pic>
      </p:grpSp>
      <p:pic>
        <p:nvPicPr>
          <p:cNvPr id="11" name="Picture 10"/>
          <p:cNvPicPr>
            <a:picLocks noChangeAspect="1"/>
          </p:cNvPicPr>
          <p:nvPr/>
        </p:nvPicPr>
        <p:blipFill>
          <a:blip r:embed="rId9"/>
          <a:stretch>
            <a:fillRect/>
          </a:stretch>
        </p:blipFill>
        <p:spPr>
          <a:xfrm>
            <a:off x="6022507" y="2338917"/>
            <a:ext cx="1754505" cy="1316355"/>
          </a:xfrm>
          <a:prstGeom prst="rect">
            <a:avLst/>
          </a:prstGeom>
        </p:spPr>
      </p:pic>
      <p:pic>
        <p:nvPicPr>
          <p:cNvPr id="16" name="Picture 15"/>
          <p:cNvPicPr>
            <a:picLocks noChangeAspect="1"/>
          </p:cNvPicPr>
          <p:nvPr/>
        </p:nvPicPr>
        <p:blipFill rotWithShape="1">
          <a:blip r:embed="rId10"/>
          <a:srcRect l="27555" t="8103" r="28889" b="14459"/>
          <a:stretch/>
        </p:blipFill>
        <p:spPr>
          <a:xfrm>
            <a:off x="4385355" y="4957011"/>
            <a:ext cx="700583" cy="1855889"/>
          </a:xfrm>
          <a:prstGeom prst="rect">
            <a:avLst/>
          </a:prstGeom>
        </p:spPr>
      </p:pic>
      <p:sp>
        <p:nvSpPr>
          <p:cNvPr id="18" name="TextBox 17"/>
          <p:cNvSpPr txBox="1"/>
          <p:nvPr/>
        </p:nvSpPr>
        <p:spPr>
          <a:xfrm>
            <a:off x="3475737" y="96310"/>
            <a:ext cx="2542363" cy="2800767"/>
          </a:xfrm>
          <a:prstGeom prst="rect">
            <a:avLst/>
          </a:prstGeom>
          <a:noFill/>
        </p:spPr>
        <p:txBody>
          <a:bodyPr wrap="none" rtlCol="0">
            <a:spAutoFit/>
          </a:bodyPr>
          <a:lstStyle/>
          <a:p>
            <a:r>
              <a:rPr lang="en-US" sz="1600" b="1" u="sng" dirty="0" smtClean="0"/>
              <a:t>Forms  of Energy:</a:t>
            </a:r>
          </a:p>
          <a:p>
            <a:pPr>
              <a:buFont typeface="Arial" pitchFamily="34" charset="0"/>
              <a:buChar char="•"/>
            </a:pPr>
            <a:r>
              <a:rPr lang="en-US" sz="1600" dirty="0" smtClean="0"/>
              <a:t>Nuclear Energy (PE)</a:t>
            </a:r>
          </a:p>
          <a:p>
            <a:pPr>
              <a:buFont typeface="Arial" pitchFamily="34" charset="0"/>
              <a:buChar char="•"/>
            </a:pPr>
            <a:r>
              <a:rPr lang="en-US" sz="1600" dirty="0" smtClean="0"/>
              <a:t>Chemical Bond Energy (PE)</a:t>
            </a:r>
          </a:p>
          <a:p>
            <a:pPr>
              <a:buFont typeface="Arial" pitchFamily="34" charset="0"/>
              <a:buChar char="•"/>
            </a:pPr>
            <a:r>
              <a:rPr lang="en-US" sz="1600" dirty="0" smtClean="0"/>
              <a:t>Intermolecular Bonds (PE)</a:t>
            </a:r>
          </a:p>
          <a:p>
            <a:pPr>
              <a:buFont typeface="Arial" pitchFamily="34" charset="0"/>
              <a:buChar char="•"/>
            </a:pPr>
            <a:r>
              <a:rPr lang="en-US" sz="1600" dirty="0" smtClean="0"/>
              <a:t>Gravitational (PE)</a:t>
            </a:r>
          </a:p>
          <a:p>
            <a:pPr>
              <a:buFont typeface="Arial" pitchFamily="34" charset="0"/>
              <a:buChar char="•"/>
            </a:pPr>
            <a:r>
              <a:rPr lang="en-US" sz="1600" dirty="0" smtClean="0"/>
              <a:t>Spring (PE)</a:t>
            </a:r>
          </a:p>
          <a:p>
            <a:pPr>
              <a:buFont typeface="Arial" pitchFamily="34" charset="0"/>
              <a:buChar char="•"/>
            </a:pPr>
            <a:r>
              <a:rPr lang="en-US" sz="1600" dirty="0" smtClean="0"/>
              <a:t>Translational Kinetic Energy</a:t>
            </a:r>
          </a:p>
          <a:p>
            <a:pPr>
              <a:buFont typeface="Arial" pitchFamily="34" charset="0"/>
              <a:buChar char="•"/>
            </a:pPr>
            <a:r>
              <a:rPr lang="en-US" sz="1600" dirty="0" smtClean="0"/>
              <a:t>E&amp;M Radiation</a:t>
            </a:r>
          </a:p>
          <a:p>
            <a:pPr>
              <a:buFont typeface="Arial" pitchFamily="34" charset="0"/>
              <a:buChar char="•"/>
            </a:pPr>
            <a:r>
              <a:rPr lang="en-US" sz="1600" dirty="0" smtClean="0"/>
              <a:t>Rotational KE</a:t>
            </a:r>
          </a:p>
          <a:p>
            <a:pPr>
              <a:buFont typeface="Arial" pitchFamily="34" charset="0"/>
              <a:buChar char="•"/>
            </a:pPr>
            <a:r>
              <a:rPr lang="en-US" sz="1600" dirty="0" err="1" smtClean="0"/>
              <a:t>Vibrational</a:t>
            </a:r>
            <a:r>
              <a:rPr lang="en-US" sz="1600" dirty="0" smtClean="0"/>
              <a:t> KE</a:t>
            </a:r>
          </a:p>
          <a:p>
            <a:pPr>
              <a:buFont typeface="Arial" pitchFamily="34" charset="0"/>
              <a:buChar char="•"/>
            </a:pPr>
            <a:r>
              <a:rPr lang="en-US" sz="1600" dirty="0" smtClean="0"/>
              <a:t>Thermal KE</a:t>
            </a:r>
          </a:p>
        </p:txBody>
      </p:sp>
    </p:spTree>
    <p:extLst>
      <p:ext uri="{BB962C8B-B14F-4D97-AF65-F5344CB8AC3E}">
        <p14:creationId xmlns:p14="http://schemas.microsoft.com/office/powerpoint/2010/main" xmlns="" val="3193150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processes and exertion categories</a:t>
            </a:r>
            <a:endParaRPr lang="en-US" dirty="0"/>
          </a:p>
        </p:txBody>
      </p:sp>
      <p:pic>
        <p:nvPicPr>
          <p:cNvPr id="5" name="Picture 4" descr="FromAerobicArticle.png"/>
          <p:cNvPicPr>
            <a:picLocks noChangeAspect="1"/>
          </p:cNvPicPr>
          <p:nvPr/>
        </p:nvPicPr>
        <p:blipFill>
          <a:blip r:embed="rId2"/>
          <a:stretch>
            <a:fillRect/>
          </a:stretch>
        </p:blipFill>
        <p:spPr>
          <a:xfrm>
            <a:off x="4927600" y="836386"/>
            <a:ext cx="4128683" cy="2194379"/>
          </a:xfrm>
          <a:prstGeom prst="rect">
            <a:avLst/>
          </a:prstGeom>
        </p:spPr>
      </p:pic>
      <p:sp>
        <p:nvSpPr>
          <p:cNvPr id="6" name="TextBox 5"/>
          <p:cNvSpPr txBox="1"/>
          <p:nvPr/>
        </p:nvSpPr>
        <p:spPr>
          <a:xfrm>
            <a:off x="5142080" y="3002190"/>
            <a:ext cx="2889445" cy="276999"/>
          </a:xfrm>
          <a:prstGeom prst="rect">
            <a:avLst/>
          </a:prstGeom>
          <a:noFill/>
        </p:spPr>
        <p:txBody>
          <a:bodyPr wrap="none" rtlCol="0">
            <a:spAutoFit/>
          </a:bodyPr>
          <a:lstStyle/>
          <a:p>
            <a:r>
              <a:rPr lang="en-US" sz="1200" dirty="0" smtClean="0"/>
              <a:t>From H. Bent, J. Chem. Ed </a:t>
            </a:r>
            <a:r>
              <a:rPr lang="en-US" sz="1200" b="1" dirty="0" smtClean="0"/>
              <a:t>55</a:t>
            </a:r>
            <a:r>
              <a:rPr lang="en-US" sz="1200" dirty="0" smtClean="0"/>
              <a:t> </a:t>
            </a:r>
            <a:r>
              <a:rPr lang="en-US" sz="1200" u="sng" dirty="0" smtClean="0"/>
              <a:t>12</a:t>
            </a:r>
            <a:r>
              <a:rPr lang="en-US" sz="1200" dirty="0" smtClean="0"/>
              <a:t> 796 (1978)</a:t>
            </a:r>
          </a:p>
        </p:txBody>
      </p:sp>
      <p:pic>
        <p:nvPicPr>
          <p:cNvPr id="7" name="Picture 6"/>
          <p:cNvPicPr>
            <a:picLocks noChangeAspect="1"/>
          </p:cNvPicPr>
          <p:nvPr/>
        </p:nvPicPr>
        <p:blipFill>
          <a:blip r:embed="rId3"/>
          <a:srcRect b="2970"/>
          <a:stretch>
            <a:fillRect/>
          </a:stretch>
        </p:blipFill>
        <p:spPr>
          <a:xfrm>
            <a:off x="1805405" y="3321276"/>
            <a:ext cx="5930015" cy="1983805"/>
          </a:xfrm>
          <a:prstGeom prst="rect">
            <a:avLst/>
          </a:prstGeom>
        </p:spPr>
      </p:pic>
      <p:pic>
        <p:nvPicPr>
          <p:cNvPr id="8" name="Picture 7"/>
          <p:cNvPicPr>
            <a:picLocks noChangeAspect="1"/>
          </p:cNvPicPr>
          <p:nvPr/>
        </p:nvPicPr>
        <p:blipFill>
          <a:blip r:embed="rId4"/>
          <a:srcRect b="25360"/>
          <a:stretch>
            <a:fillRect/>
          </a:stretch>
        </p:blipFill>
        <p:spPr>
          <a:xfrm>
            <a:off x="1778511" y="5345423"/>
            <a:ext cx="5947899" cy="1512577"/>
          </a:xfrm>
          <a:prstGeom prst="rect">
            <a:avLst/>
          </a:prstGeom>
        </p:spPr>
      </p:pic>
      <p:sp>
        <p:nvSpPr>
          <p:cNvPr id="9" name="TextBox 8"/>
          <p:cNvSpPr txBox="1"/>
          <p:nvPr/>
        </p:nvSpPr>
        <p:spPr>
          <a:xfrm>
            <a:off x="349622" y="3654679"/>
            <a:ext cx="1761067" cy="430887"/>
          </a:xfrm>
          <a:prstGeom prst="rect">
            <a:avLst/>
          </a:prstGeom>
          <a:noFill/>
        </p:spPr>
        <p:txBody>
          <a:bodyPr wrap="square" rtlCol="0">
            <a:spAutoFit/>
          </a:bodyPr>
          <a:lstStyle/>
          <a:p>
            <a:r>
              <a:rPr lang="en-US" sz="1100" dirty="0" smtClean="0"/>
              <a:t>splitting of </a:t>
            </a:r>
            <a:r>
              <a:rPr lang="en-US" sz="1100" dirty="0" err="1" smtClean="0"/>
              <a:t>creatine</a:t>
            </a:r>
            <a:r>
              <a:rPr lang="en-US" sz="1100" dirty="0" smtClean="0"/>
              <a:t> phosphate</a:t>
            </a:r>
          </a:p>
        </p:txBody>
      </p:sp>
      <p:sp>
        <p:nvSpPr>
          <p:cNvPr id="10" name="TextBox 9"/>
          <p:cNvSpPr txBox="1"/>
          <p:nvPr/>
        </p:nvSpPr>
        <p:spPr>
          <a:xfrm>
            <a:off x="626534" y="4087661"/>
            <a:ext cx="765146" cy="276999"/>
          </a:xfrm>
          <a:prstGeom prst="rect">
            <a:avLst/>
          </a:prstGeom>
          <a:noFill/>
        </p:spPr>
        <p:txBody>
          <a:bodyPr wrap="none" rtlCol="0">
            <a:spAutoFit/>
          </a:bodyPr>
          <a:lstStyle/>
          <a:p>
            <a:r>
              <a:rPr lang="en-US" sz="1200" dirty="0" err="1" smtClean="0"/>
              <a:t>glycolysis</a:t>
            </a:r>
            <a:endParaRPr lang="en-US" sz="1200" dirty="0" smtClean="0"/>
          </a:p>
        </p:txBody>
      </p:sp>
      <p:sp>
        <p:nvSpPr>
          <p:cNvPr id="11" name="TextBox 10"/>
          <p:cNvSpPr txBox="1"/>
          <p:nvPr/>
        </p:nvSpPr>
        <p:spPr>
          <a:xfrm>
            <a:off x="624606" y="4358337"/>
            <a:ext cx="819776" cy="646331"/>
          </a:xfrm>
          <a:prstGeom prst="rect">
            <a:avLst/>
          </a:prstGeom>
          <a:noFill/>
        </p:spPr>
        <p:txBody>
          <a:bodyPr wrap="none" rtlCol="0">
            <a:spAutoFit/>
          </a:bodyPr>
          <a:lstStyle/>
          <a:p>
            <a:r>
              <a:rPr lang="en-US" sz="1200" dirty="0" smtClean="0"/>
              <a:t>oxidation</a:t>
            </a:r>
          </a:p>
          <a:p>
            <a:r>
              <a:rPr lang="en-US" sz="1200" dirty="0" smtClean="0"/>
              <a:t>of glucose</a:t>
            </a:r>
          </a:p>
          <a:p>
            <a:r>
              <a:rPr lang="en-US" sz="1200" dirty="0" smtClean="0"/>
              <a:t>of fat</a:t>
            </a:r>
          </a:p>
        </p:txBody>
      </p:sp>
      <p:cxnSp>
        <p:nvCxnSpPr>
          <p:cNvPr id="13" name="Straight Connector 12"/>
          <p:cNvCxnSpPr/>
          <p:nvPr/>
        </p:nvCxnSpPr>
        <p:spPr>
          <a:xfrm>
            <a:off x="1" y="4112314"/>
            <a:ext cx="1738169" cy="1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3867" y="4376092"/>
            <a:ext cx="1727200" cy="1801"/>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0" y="917101"/>
            <a:ext cx="4927600" cy="2308324"/>
          </a:xfrm>
          <a:prstGeom prst="rect">
            <a:avLst/>
          </a:prstGeom>
          <a:noFill/>
        </p:spPr>
        <p:txBody>
          <a:bodyPr wrap="square" rtlCol="0">
            <a:spAutoFit/>
          </a:bodyPr>
          <a:lstStyle/>
          <a:p>
            <a:r>
              <a:rPr lang="en-US" sz="1600" dirty="0" smtClean="0"/>
              <a:t>The body of a given athlete tends to “specialize,” chemically performing well above average in one of the three broad categories of energy generation.</a:t>
            </a:r>
          </a:p>
          <a:p>
            <a:endParaRPr lang="en-US" sz="1600" dirty="0" smtClean="0"/>
          </a:p>
          <a:p>
            <a:r>
              <a:rPr lang="en-US" sz="1600" dirty="0" smtClean="0"/>
              <a:t>Records for 100 </a:t>
            </a:r>
            <a:r>
              <a:rPr lang="en-US" sz="1600" dirty="0" err="1" smtClean="0"/>
              <a:t>m</a:t>
            </a:r>
            <a:r>
              <a:rPr lang="en-US" sz="1600" dirty="0" smtClean="0"/>
              <a:t> &amp; 200 </a:t>
            </a:r>
            <a:r>
              <a:rPr lang="en-US" sz="1600" dirty="0" err="1" smtClean="0"/>
              <a:t>m</a:t>
            </a:r>
            <a:r>
              <a:rPr lang="en-US" sz="1600" dirty="0" smtClean="0"/>
              <a:t>  dash often held by same person.</a:t>
            </a:r>
          </a:p>
          <a:p>
            <a:endParaRPr lang="en-US" sz="1600" dirty="0" smtClean="0"/>
          </a:p>
          <a:p>
            <a:r>
              <a:rPr lang="en-US" sz="1600" dirty="0" smtClean="0"/>
              <a:t>Very rare for one runner to hold any two of 200 </a:t>
            </a:r>
            <a:r>
              <a:rPr lang="en-US" sz="1600" dirty="0" err="1" smtClean="0"/>
              <a:t>m</a:t>
            </a:r>
            <a:r>
              <a:rPr lang="en-US" sz="1600" dirty="0" smtClean="0"/>
              <a:t>, 400 </a:t>
            </a:r>
            <a:r>
              <a:rPr lang="en-US" sz="1600" dirty="0" err="1" smtClean="0"/>
              <a:t>m</a:t>
            </a:r>
            <a:r>
              <a:rPr lang="en-US" sz="1600" dirty="0" smtClean="0"/>
              <a:t>, 800 </a:t>
            </a:r>
            <a:r>
              <a:rPr lang="en-US" sz="1600" dirty="0" err="1" smtClean="0"/>
              <a:t>m</a:t>
            </a:r>
            <a:r>
              <a:rPr lang="en-US" sz="1600" dirty="0" smtClean="0"/>
              <a:t> races</a:t>
            </a:r>
          </a:p>
        </p:txBody>
      </p:sp>
      <p:sp>
        <p:nvSpPr>
          <p:cNvPr id="16" name="TextBox 15"/>
          <p:cNvSpPr txBox="1"/>
          <p:nvPr/>
        </p:nvSpPr>
        <p:spPr>
          <a:xfrm>
            <a:off x="5536454" y="663186"/>
            <a:ext cx="598241" cy="307777"/>
          </a:xfrm>
          <a:prstGeom prst="rect">
            <a:avLst/>
          </a:prstGeom>
          <a:noFill/>
        </p:spPr>
        <p:txBody>
          <a:bodyPr wrap="none" rtlCol="0">
            <a:spAutoFit/>
          </a:bodyPr>
          <a:lstStyle/>
          <a:p>
            <a:r>
              <a:rPr lang="en-US" sz="1400" b="1" dirty="0" smtClean="0">
                <a:solidFill>
                  <a:srgbClr val="660066"/>
                </a:solidFill>
              </a:rPr>
              <a:t>6+ hp</a:t>
            </a:r>
          </a:p>
        </p:txBody>
      </p:sp>
      <p:sp>
        <p:nvSpPr>
          <p:cNvPr id="17" name="TextBox 16"/>
          <p:cNvSpPr txBox="1"/>
          <p:nvPr/>
        </p:nvSpPr>
        <p:spPr>
          <a:xfrm>
            <a:off x="8239310" y="643653"/>
            <a:ext cx="647934" cy="307777"/>
          </a:xfrm>
          <a:prstGeom prst="rect">
            <a:avLst/>
          </a:prstGeom>
          <a:noFill/>
        </p:spPr>
        <p:txBody>
          <a:bodyPr wrap="none" rtlCol="0">
            <a:spAutoFit/>
          </a:bodyPr>
          <a:lstStyle/>
          <a:p>
            <a:r>
              <a:rPr lang="en-US" sz="1400" b="1" dirty="0" smtClean="0">
                <a:solidFill>
                  <a:srgbClr val="660066"/>
                </a:solidFill>
              </a:rPr>
              <a:t>1.5 hp</a:t>
            </a:r>
          </a:p>
        </p:txBody>
      </p:sp>
      <p:sp>
        <p:nvSpPr>
          <p:cNvPr id="3" name="Slide Number Placeholder 2"/>
          <p:cNvSpPr>
            <a:spLocks noGrp="1"/>
          </p:cNvSpPr>
          <p:nvPr>
            <p:ph type="sldNum" sz="quarter" idx="12"/>
          </p:nvPr>
        </p:nvSpPr>
        <p:spPr/>
        <p:txBody>
          <a:bodyPr/>
          <a:lstStyle/>
          <a:p>
            <a:fld id="{5BE6E91C-2D6A-B04C-94FB-A9E324A509C5}" type="slidenum">
              <a:rPr lang="en-US" smtClean="0"/>
              <a:pPr/>
              <a:t>190</a:t>
            </a:fld>
            <a:endParaRPr lang="en-US" dirty="0"/>
          </a:p>
        </p:txBody>
      </p:sp>
    </p:spTree>
    <p:extLst>
      <p:ext uri="{BB962C8B-B14F-4D97-AF65-F5344CB8AC3E}">
        <p14:creationId xmlns:p14="http://schemas.microsoft.com/office/powerpoint/2010/main" xmlns="" val="4201767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191</a:t>
            </a:fld>
            <a:endParaRPr lang="en-US" dirty="0"/>
          </a:p>
        </p:txBody>
      </p:sp>
      <p:sp>
        <p:nvSpPr>
          <p:cNvPr id="4" name="TextBox 3"/>
          <p:cNvSpPr txBox="1"/>
          <p:nvPr/>
        </p:nvSpPr>
        <p:spPr>
          <a:xfrm>
            <a:off x="2870200" y="2707481"/>
            <a:ext cx="2375650" cy="707886"/>
          </a:xfrm>
          <a:prstGeom prst="rect">
            <a:avLst/>
          </a:prstGeom>
          <a:noFill/>
        </p:spPr>
        <p:txBody>
          <a:bodyPr wrap="none" rtlCol="0">
            <a:spAutoFit/>
          </a:bodyPr>
          <a:lstStyle/>
          <a:p>
            <a:r>
              <a:rPr lang="en-US" sz="4000" dirty="0" smtClean="0"/>
              <a:t>Lecture 19</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 from early in the course</a:t>
            </a:r>
            <a:endParaRPr lang="en-US" dirty="0"/>
          </a:p>
        </p:txBody>
      </p:sp>
      <p:grpSp>
        <p:nvGrpSpPr>
          <p:cNvPr id="5" name="Group 4"/>
          <p:cNvGrpSpPr/>
          <p:nvPr/>
        </p:nvGrpSpPr>
        <p:grpSpPr>
          <a:xfrm>
            <a:off x="235175" y="977905"/>
            <a:ext cx="8785340" cy="3220488"/>
            <a:chOff x="176381" y="1625600"/>
            <a:chExt cx="6589005" cy="4293984"/>
          </a:xfrm>
        </p:grpSpPr>
        <p:graphicFrame>
          <p:nvGraphicFramePr>
            <p:cNvPr id="6" name="Chart 5"/>
            <p:cNvGraphicFramePr/>
            <p:nvPr/>
          </p:nvGraphicFramePr>
          <p:xfrm>
            <a:off x="524138" y="2119124"/>
            <a:ext cx="5438971" cy="346888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551006" y="5427141"/>
              <a:ext cx="1008497" cy="492443"/>
            </a:xfrm>
            <a:prstGeom prst="rect">
              <a:avLst/>
            </a:prstGeom>
            <a:noFill/>
          </p:spPr>
          <p:txBody>
            <a:bodyPr wrap="none" rtlCol="0">
              <a:spAutoFit/>
            </a:bodyPr>
            <a:lstStyle/>
            <a:p>
              <a:r>
                <a:rPr lang="en-US" dirty="0" smtClean="0"/>
                <a:t>distance (</a:t>
              </a:r>
              <a:r>
                <a:rPr lang="en-US" dirty="0" err="1" smtClean="0"/>
                <a:t>m</a:t>
              </a:r>
              <a:r>
                <a:rPr lang="en-US" dirty="0" smtClean="0"/>
                <a:t>)</a:t>
              </a:r>
              <a:endParaRPr lang="en-US" dirty="0"/>
            </a:p>
          </p:txBody>
        </p:sp>
        <p:sp>
          <p:nvSpPr>
            <p:cNvPr id="8" name="TextBox 7"/>
            <p:cNvSpPr txBox="1"/>
            <p:nvPr/>
          </p:nvSpPr>
          <p:spPr>
            <a:xfrm rot="16200000">
              <a:off x="-1122735" y="3171713"/>
              <a:ext cx="2875232" cy="276999"/>
            </a:xfrm>
            <a:prstGeom prst="rect">
              <a:avLst/>
            </a:prstGeom>
            <a:noFill/>
          </p:spPr>
          <p:txBody>
            <a:bodyPr wrap="none" rtlCol="0">
              <a:spAutoFit/>
            </a:bodyPr>
            <a:lstStyle/>
            <a:p>
              <a:r>
                <a:rPr lang="en-US" dirty="0" smtClean="0"/>
                <a:t>average speed (mph)</a:t>
              </a:r>
              <a:endParaRPr lang="en-US" dirty="0"/>
            </a:p>
          </p:txBody>
        </p:sp>
        <p:sp>
          <p:nvSpPr>
            <p:cNvPr id="9" name="TextBox 8"/>
            <p:cNvSpPr txBox="1"/>
            <p:nvPr/>
          </p:nvSpPr>
          <p:spPr>
            <a:xfrm>
              <a:off x="5799857" y="4554547"/>
              <a:ext cx="684034" cy="410369"/>
            </a:xfrm>
            <a:prstGeom prst="rect">
              <a:avLst/>
            </a:prstGeom>
            <a:noFill/>
          </p:spPr>
          <p:txBody>
            <a:bodyPr wrap="none" rtlCol="0">
              <a:spAutoFit/>
            </a:bodyPr>
            <a:lstStyle/>
            <a:p>
              <a:r>
                <a:rPr lang="en-US" sz="1400" dirty="0" smtClean="0"/>
                <a:t>brisk walk</a:t>
              </a:r>
              <a:endParaRPr lang="en-US" sz="1400" dirty="0"/>
            </a:p>
          </p:txBody>
        </p:sp>
        <p:sp>
          <p:nvSpPr>
            <p:cNvPr id="10" name="Rectangle 9"/>
            <p:cNvSpPr/>
            <p:nvPr/>
          </p:nvSpPr>
          <p:spPr>
            <a:xfrm>
              <a:off x="5079999" y="4630340"/>
              <a:ext cx="78758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055115" y="1625600"/>
              <a:ext cx="3620174" cy="492443"/>
            </a:xfrm>
            <a:prstGeom prst="rect">
              <a:avLst/>
            </a:prstGeom>
            <a:noFill/>
          </p:spPr>
          <p:txBody>
            <a:bodyPr wrap="none" rtlCol="0">
              <a:spAutoFit/>
            </a:bodyPr>
            <a:lstStyle/>
            <a:p>
              <a:r>
                <a:rPr lang="en-US" dirty="0" smtClean="0"/>
                <a:t>World records – average speed versus race length</a:t>
              </a:r>
              <a:endParaRPr lang="en-US" dirty="0"/>
            </a:p>
          </p:txBody>
        </p:sp>
        <p:sp>
          <p:nvSpPr>
            <p:cNvPr id="12" name="TextBox 11"/>
            <p:cNvSpPr txBox="1"/>
            <p:nvPr/>
          </p:nvSpPr>
          <p:spPr>
            <a:xfrm>
              <a:off x="1168400" y="3010939"/>
              <a:ext cx="530434" cy="451405"/>
            </a:xfrm>
            <a:prstGeom prst="rect">
              <a:avLst/>
            </a:prstGeom>
            <a:noFill/>
          </p:spPr>
          <p:txBody>
            <a:bodyPr wrap="none" rtlCol="0">
              <a:spAutoFit/>
            </a:bodyPr>
            <a:lstStyle/>
            <a:p>
              <a:r>
                <a:rPr lang="en-US" sz="1600" dirty="0" smtClean="0"/>
                <a:t>100 </a:t>
              </a:r>
              <a:r>
                <a:rPr lang="en-US" sz="1600" dirty="0" err="1" smtClean="0"/>
                <a:t>m</a:t>
              </a:r>
              <a:endParaRPr lang="en-US" sz="1600" dirty="0"/>
            </a:p>
          </p:txBody>
        </p:sp>
        <p:sp>
          <p:nvSpPr>
            <p:cNvPr id="13" name="TextBox 12"/>
            <p:cNvSpPr txBox="1"/>
            <p:nvPr/>
          </p:nvSpPr>
          <p:spPr>
            <a:xfrm>
              <a:off x="3187461" y="2401339"/>
              <a:ext cx="608581" cy="451405"/>
            </a:xfrm>
            <a:prstGeom prst="rect">
              <a:avLst/>
            </a:prstGeom>
            <a:noFill/>
          </p:spPr>
          <p:txBody>
            <a:bodyPr wrap="none" rtlCol="0">
              <a:spAutoFit/>
            </a:bodyPr>
            <a:lstStyle/>
            <a:p>
              <a:r>
                <a:rPr lang="en-US" sz="1600" dirty="0" smtClean="0"/>
                <a:t>1500 </a:t>
              </a:r>
              <a:r>
                <a:rPr lang="en-US" sz="1600" dirty="0" err="1" smtClean="0"/>
                <a:t>m</a:t>
              </a:r>
              <a:endParaRPr lang="en-US" sz="1600" dirty="0" smtClean="0"/>
            </a:p>
          </p:txBody>
        </p:sp>
        <p:sp>
          <p:nvSpPr>
            <p:cNvPr id="14" name="TextBox 13"/>
            <p:cNvSpPr txBox="1"/>
            <p:nvPr/>
          </p:nvSpPr>
          <p:spPr>
            <a:xfrm>
              <a:off x="3556749" y="4077440"/>
              <a:ext cx="914770" cy="410369"/>
            </a:xfrm>
            <a:prstGeom prst="rect">
              <a:avLst/>
            </a:prstGeom>
            <a:noFill/>
          </p:spPr>
          <p:txBody>
            <a:bodyPr wrap="none" rtlCol="0">
              <a:spAutoFit/>
            </a:bodyPr>
            <a:lstStyle/>
            <a:p>
              <a:r>
                <a:rPr lang="en-US" sz="1400" dirty="0" smtClean="0"/>
                <a:t>half marathon</a:t>
              </a:r>
              <a:endParaRPr lang="en-US" sz="1400" dirty="0"/>
            </a:p>
          </p:txBody>
        </p:sp>
        <p:cxnSp>
          <p:nvCxnSpPr>
            <p:cNvPr id="15" name="Straight Arrow Connector 14"/>
            <p:cNvCxnSpPr/>
            <p:nvPr/>
          </p:nvCxnSpPr>
          <p:spPr>
            <a:xfrm flipV="1">
              <a:off x="4216403" y="3912402"/>
              <a:ext cx="263154" cy="165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062314" y="2960363"/>
              <a:ext cx="676724" cy="410369"/>
            </a:xfrm>
            <a:prstGeom prst="rect">
              <a:avLst/>
            </a:prstGeom>
            <a:noFill/>
          </p:spPr>
          <p:txBody>
            <a:bodyPr wrap="none" rtlCol="0">
              <a:spAutoFit/>
            </a:bodyPr>
            <a:lstStyle/>
            <a:p>
              <a:r>
                <a:rPr lang="en-US" sz="1400" dirty="0" smtClean="0"/>
                <a:t>marathon</a:t>
              </a:r>
              <a:endParaRPr lang="en-US" sz="1400" dirty="0"/>
            </a:p>
          </p:txBody>
        </p:sp>
        <p:cxnSp>
          <p:nvCxnSpPr>
            <p:cNvPr id="17" name="Straight Arrow Connector 16"/>
            <p:cNvCxnSpPr/>
            <p:nvPr/>
          </p:nvCxnSpPr>
          <p:spPr>
            <a:xfrm rot="5400000">
              <a:off x="5121542" y="3276605"/>
              <a:ext cx="288654" cy="2717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038985" y="3245679"/>
              <a:ext cx="726401" cy="697627"/>
            </a:xfrm>
            <a:prstGeom prst="rect">
              <a:avLst/>
            </a:prstGeom>
            <a:noFill/>
          </p:spPr>
          <p:txBody>
            <a:bodyPr wrap="none" rtlCol="0">
              <a:spAutoFit/>
            </a:bodyPr>
            <a:lstStyle/>
            <a:p>
              <a:pPr algn="ctr"/>
              <a:r>
                <a:rPr lang="en-US" sz="1400" dirty="0" smtClean="0"/>
                <a:t>100 km</a:t>
              </a:r>
            </a:p>
            <a:p>
              <a:pPr algn="ctr"/>
              <a:r>
                <a:rPr lang="en-US" sz="1400" dirty="0" smtClean="0"/>
                <a:t>(62.5 mile)</a:t>
              </a:r>
              <a:endParaRPr lang="en-US" sz="1400" dirty="0"/>
            </a:p>
          </p:txBody>
        </p:sp>
        <p:cxnSp>
          <p:nvCxnSpPr>
            <p:cNvPr id="19" name="Straight Arrow Connector 18"/>
            <p:cNvCxnSpPr/>
            <p:nvPr/>
          </p:nvCxnSpPr>
          <p:spPr>
            <a:xfrm rot="5400000">
              <a:off x="5680340" y="3581405"/>
              <a:ext cx="288654" cy="2717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flipH="1" flipV="1">
              <a:off x="1516884" y="2801121"/>
              <a:ext cx="234369" cy="186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a:off x="3241942" y="2785543"/>
              <a:ext cx="288654" cy="2717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22" name="Straight Connector 21"/>
          <p:cNvCxnSpPr/>
          <p:nvPr/>
        </p:nvCxnSpPr>
        <p:spPr>
          <a:xfrm rot="5400000">
            <a:off x="3240618" y="4349748"/>
            <a:ext cx="292102"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flipV="1">
            <a:off x="1761069" y="4317995"/>
            <a:ext cx="153529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975557" y="4368796"/>
            <a:ext cx="745397" cy="338554"/>
          </a:xfrm>
          <a:prstGeom prst="rect">
            <a:avLst/>
          </a:prstGeom>
          <a:noFill/>
        </p:spPr>
        <p:txBody>
          <a:bodyPr wrap="none" rtlCol="0">
            <a:spAutoFit/>
          </a:bodyPr>
          <a:lstStyle/>
          <a:p>
            <a:r>
              <a:rPr lang="en-US" sz="1600" dirty="0" smtClean="0"/>
              <a:t>sprints</a:t>
            </a:r>
            <a:endParaRPr lang="en-US" sz="1600" dirty="0"/>
          </a:p>
        </p:txBody>
      </p:sp>
      <p:cxnSp>
        <p:nvCxnSpPr>
          <p:cNvPr id="25" name="Straight Arrow Connector 24"/>
          <p:cNvCxnSpPr/>
          <p:nvPr/>
        </p:nvCxnSpPr>
        <p:spPr>
          <a:xfrm>
            <a:off x="3465691" y="4330695"/>
            <a:ext cx="3374316"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820356" y="4375146"/>
            <a:ext cx="551754" cy="338554"/>
          </a:xfrm>
          <a:prstGeom prst="rect">
            <a:avLst/>
          </a:prstGeom>
          <a:noFill/>
        </p:spPr>
        <p:txBody>
          <a:bodyPr wrap="none" rtlCol="0">
            <a:spAutoFit/>
          </a:bodyPr>
          <a:lstStyle/>
          <a:p>
            <a:r>
              <a:rPr lang="en-US" sz="1600" dirty="0" smtClean="0"/>
              <a:t>runs</a:t>
            </a:r>
            <a:endParaRPr lang="en-US" sz="1600" dirty="0"/>
          </a:p>
        </p:txBody>
      </p:sp>
      <p:cxnSp>
        <p:nvCxnSpPr>
          <p:cNvPr id="27" name="Straight Connector 26"/>
          <p:cNvCxnSpPr/>
          <p:nvPr/>
        </p:nvCxnSpPr>
        <p:spPr>
          <a:xfrm rot="5400000">
            <a:off x="6693957" y="4330694"/>
            <a:ext cx="292102"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6929131" y="4329504"/>
            <a:ext cx="655940"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092457" y="4375893"/>
            <a:ext cx="1289777" cy="307777"/>
          </a:xfrm>
          <a:prstGeom prst="rect">
            <a:avLst/>
          </a:prstGeom>
          <a:noFill/>
        </p:spPr>
        <p:txBody>
          <a:bodyPr wrap="none" rtlCol="0">
            <a:spAutoFit/>
          </a:bodyPr>
          <a:lstStyle/>
          <a:p>
            <a:r>
              <a:rPr lang="en-US" sz="1400" dirty="0" smtClean="0"/>
              <a:t>something else</a:t>
            </a:r>
            <a:endParaRPr lang="en-US" sz="1400" dirty="0"/>
          </a:p>
        </p:txBody>
      </p:sp>
      <p:sp>
        <p:nvSpPr>
          <p:cNvPr id="30" name="TextBox 29"/>
          <p:cNvSpPr txBox="1"/>
          <p:nvPr/>
        </p:nvSpPr>
        <p:spPr>
          <a:xfrm>
            <a:off x="844150" y="5152810"/>
            <a:ext cx="7106663" cy="1323439"/>
          </a:xfrm>
          <a:prstGeom prst="rect">
            <a:avLst/>
          </a:prstGeom>
          <a:noFill/>
        </p:spPr>
        <p:txBody>
          <a:bodyPr wrap="square" rtlCol="0">
            <a:spAutoFit/>
          </a:bodyPr>
          <a:lstStyle/>
          <a:p>
            <a:r>
              <a:rPr lang="en-US" sz="1600" dirty="0" smtClean="0"/>
              <a:t>plateau of speeds (power output) in “endurance curve” reflects dominance of oxidation process ~ 1.5 hp</a:t>
            </a:r>
          </a:p>
          <a:p>
            <a:endParaRPr lang="en-US" sz="1600" dirty="0" smtClean="0"/>
          </a:p>
          <a:p>
            <a:r>
              <a:rPr lang="en-US" sz="1600" dirty="0" smtClean="0"/>
              <a:t>these are </a:t>
            </a:r>
            <a:r>
              <a:rPr lang="en-US" sz="1600" i="1" dirty="0" smtClean="0"/>
              <a:t>average</a:t>
            </a:r>
            <a:r>
              <a:rPr lang="en-US" sz="1600" dirty="0" smtClean="0"/>
              <a:t> speeds </a:t>
            </a:r>
            <a:r>
              <a:rPr lang="en-US" sz="1600" dirty="0" err="1" smtClean="0">
                <a:sym typeface="Wingdings"/>
              </a:rPr>
              <a:t></a:t>
            </a:r>
            <a:r>
              <a:rPr lang="en-US" sz="1600" dirty="0" smtClean="0"/>
              <a:t> CP-splitting-dominated races strongly affected by “boost phase” of run.</a:t>
            </a:r>
          </a:p>
        </p:txBody>
      </p:sp>
      <p:sp>
        <p:nvSpPr>
          <p:cNvPr id="3" name="Slide Number Placeholder 2"/>
          <p:cNvSpPr>
            <a:spLocks noGrp="1"/>
          </p:cNvSpPr>
          <p:nvPr>
            <p:ph type="sldNum" sz="quarter" idx="12"/>
          </p:nvPr>
        </p:nvSpPr>
        <p:spPr/>
        <p:txBody>
          <a:bodyPr/>
          <a:lstStyle/>
          <a:p>
            <a:fld id="{5BE6E91C-2D6A-B04C-94FB-A9E324A509C5}" type="slidenum">
              <a:rPr lang="en-US" smtClean="0"/>
              <a:pPr/>
              <a:t>192</a:t>
            </a:fld>
            <a:endParaRPr lang="en-US" dirty="0"/>
          </a:p>
        </p:txBody>
      </p:sp>
    </p:spTree>
    <p:extLst>
      <p:ext uri="{BB962C8B-B14F-4D97-AF65-F5344CB8AC3E}">
        <p14:creationId xmlns:p14="http://schemas.microsoft.com/office/powerpoint/2010/main" xmlns="" val="4276388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39" y="133254"/>
            <a:ext cx="8602133" cy="381917"/>
          </a:xfrm>
        </p:spPr>
        <p:txBody>
          <a:bodyPr>
            <a:normAutofit/>
          </a:bodyPr>
          <a:lstStyle/>
          <a:p>
            <a:r>
              <a:rPr lang="en-US" dirty="0" smtClean="0"/>
              <a:t>Lean </a:t>
            </a:r>
            <a:r>
              <a:rPr lang="en-US" i="1" dirty="0" smtClean="0"/>
              <a:t>and</a:t>
            </a:r>
            <a:r>
              <a:rPr lang="en-US" dirty="0" smtClean="0"/>
              <a:t> mean?  Sure.  - But… should one be leaner, or meaner?</a:t>
            </a:r>
            <a:endParaRPr lang="en-US" dirty="0"/>
          </a:p>
        </p:txBody>
      </p:sp>
      <p:sp>
        <p:nvSpPr>
          <p:cNvPr id="12" name="Rounded Rectangle 11"/>
          <p:cNvSpPr/>
          <p:nvPr/>
        </p:nvSpPr>
        <p:spPr>
          <a:xfrm>
            <a:off x="135466" y="536337"/>
            <a:ext cx="8923867" cy="2247845"/>
          </a:xfrm>
          <a:prstGeom prst="roundRect">
            <a:avLst>
              <a:gd name="adj" fmla="val 9599"/>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rcRect l="9220" r="9929"/>
          <a:stretch>
            <a:fillRect/>
          </a:stretch>
        </p:blipFill>
        <p:spPr>
          <a:xfrm>
            <a:off x="567267" y="599515"/>
            <a:ext cx="1232015" cy="2031746"/>
          </a:xfrm>
          <a:prstGeom prst="rect">
            <a:avLst/>
          </a:prstGeom>
        </p:spPr>
      </p:pic>
      <p:pic>
        <p:nvPicPr>
          <p:cNvPr id="6" name="Picture 5"/>
          <p:cNvPicPr>
            <a:picLocks noChangeAspect="1"/>
          </p:cNvPicPr>
          <p:nvPr/>
        </p:nvPicPr>
        <p:blipFill>
          <a:blip r:embed="rId3"/>
          <a:srcRect b="9655"/>
          <a:stretch>
            <a:fillRect/>
          </a:stretch>
        </p:blipFill>
        <p:spPr>
          <a:xfrm>
            <a:off x="2998050" y="570194"/>
            <a:ext cx="2275556" cy="1409382"/>
          </a:xfrm>
          <a:prstGeom prst="rect">
            <a:avLst/>
          </a:prstGeom>
        </p:spPr>
      </p:pic>
      <p:pic>
        <p:nvPicPr>
          <p:cNvPr id="7" name="Picture 6"/>
          <p:cNvPicPr>
            <a:picLocks noChangeAspect="1"/>
          </p:cNvPicPr>
          <p:nvPr/>
        </p:nvPicPr>
        <p:blipFill>
          <a:blip r:embed="rId4"/>
          <a:stretch>
            <a:fillRect/>
          </a:stretch>
        </p:blipFill>
        <p:spPr>
          <a:xfrm>
            <a:off x="6814069" y="666750"/>
            <a:ext cx="1287619" cy="1916191"/>
          </a:xfrm>
          <a:prstGeom prst="rect">
            <a:avLst/>
          </a:prstGeom>
        </p:spPr>
      </p:pic>
      <p:sp>
        <p:nvSpPr>
          <p:cNvPr id="10" name="TextBox 9"/>
          <p:cNvSpPr txBox="1"/>
          <p:nvPr/>
        </p:nvSpPr>
        <p:spPr>
          <a:xfrm>
            <a:off x="2991553" y="1914526"/>
            <a:ext cx="2205155" cy="338554"/>
          </a:xfrm>
          <a:prstGeom prst="rect">
            <a:avLst/>
          </a:prstGeom>
          <a:noFill/>
        </p:spPr>
        <p:txBody>
          <a:bodyPr wrap="none" rtlCol="0">
            <a:spAutoFit/>
          </a:bodyPr>
          <a:lstStyle/>
          <a:p>
            <a:r>
              <a:rPr lang="en-US" sz="1600" dirty="0" smtClean="0"/>
              <a:t>Lance and Alberto, 2009</a:t>
            </a:r>
          </a:p>
        </p:txBody>
      </p:sp>
      <p:sp>
        <p:nvSpPr>
          <p:cNvPr id="11" name="TextBox 10"/>
          <p:cNvSpPr txBox="1"/>
          <p:nvPr/>
        </p:nvSpPr>
        <p:spPr>
          <a:xfrm>
            <a:off x="22579" y="2825148"/>
            <a:ext cx="8805332" cy="1169551"/>
          </a:xfrm>
          <a:prstGeom prst="rect">
            <a:avLst/>
          </a:prstGeom>
          <a:noFill/>
        </p:spPr>
        <p:txBody>
          <a:bodyPr wrap="square" rtlCol="0">
            <a:spAutoFit/>
          </a:bodyPr>
          <a:lstStyle/>
          <a:p>
            <a:r>
              <a:rPr lang="en-US" sz="1400" dirty="0" smtClean="0"/>
              <a:t>Pro distance cyclists clearly specialize in oxidation, but what of body type?</a:t>
            </a:r>
          </a:p>
          <a:p>
            <a:r>
              <a:rPr lang="en-US" sz="1400" dirty="0" smtClean="0"/>
              <a:t>Clearly, one doesn’t want to be unnecessarily heavy; almost no fat on Tour riders!</a:t>
            </a:r>
          </a:p>
          <a:p>
            <a:endParaRPr lang="en-US" sz="1400" dirty="0" smtClean="0"/>
          </a:p>
          <a:p>
            <a:r>
              <a:rPr lang="en-US" sz="1400" dirty="0" smtClean="0"/>
              <a:t>But what of muscle?  More muscle means more power, but also more mass to accelerate and carry up hills.  </a:t>
            </a:r>
            <a:r>
              <a:rPr lang="en-US" sz="1400" b="1" dirty="0" smtClean="0"/>
              <a:t>Does a rider want more muscle mass, or less?</a:t>
            </a:r>
          </a:p>
        </p:txBody>
      </p:sp>
      <p:sp>
        <p:nvSpPr>
          <p:cNvPr id="14" name="TextBox 13"/>
          <p:cNvSpPr txBox="1"/>
          <p:nvPr/>
        </p:nvSpPr>
        <p:spPr>
          <a:xfrm>
            <a:off x="191911" y="3947642"/>
            <a:ext cx="8551333" cy="2939266"/>
          </a:xfrm>
          <a:prstGeom prst="rect">
            <a:avLst/>
          </a:prstGeom>
          <a:noFill/>
        </p:spPr>
        <p:txBody>
          <a:bodyPr wrap="square" rtlCol="0">
            <a:spAutoFit/>
          </a:bodyPr>
          <a:lstStyle/>
          <a:p>
            <a:pPr>
              <a:spcAft>
                <a:spcPts val="600"/>
              </a:spcAft>
            </a:pPr>
            <a:r>
              <a:rPr lang="en-US" sz="1400" u="sng" dirty="0" smtClean="0"/>
              <a:t>The forces at work:</a:t>
            </a:r>
          </a:p>
          <a:p>
            <a:pPr marL="177800" indent="-177800">
              <a:buFontTx/>
              <a:buChar char="•"/>
            </a:pPr>
            <a:r>
              <a:rPr lang="en-US" sz="1400" dirty="0" smtClean="0"/>
              <a:t>rolling friction – like static or kinetic (sliding) friction, proportional to normal force</a:t>
            </a:r>
          </a:p>
          <a:p>
            <a:pPr marL="520700" lvl="1" indent="-177800" defTabSz="520700">
              <a:spcAft>
                <a:spcPts val="600"/>
              </a:spcAft>
              <a:buFontTx/>
              <a:buChar char="•"/>
            </a:pPr>
            <a:r>
              <a:rPr lang="en-US" sz="1400" b="1" dirty="0" smtClean="0">
                <a:solidFill>
                  <a:srgbClr val="000090"/>
                </a:solidFill>
              </a:rPr>
              <a:t>penalty </a:t>
            </a:r>
            <a:r>
              <a:rPr lang="en-US" sz="1400" dirty="0" smtClean="0"/>
              <a:t>for being heavy (though small penalty, for a good bike)</a:t>
            </a:r>
          </a:p>
          <a:p>
            <a:pPr marL="177800" indent="-165100">
              <a:buFontTx/>
              <a:buChar char="•"/>
            </a:pPr>
            <a:r>
              <a:rPr lang="en-US" sz="1400" dirty="0" smtClean="0"/>
              <a:t>air drag</a:t>
            </a:r>
          </a:p>
          <a:p>
            <a:pPr marL="520700" lvl="1" indent="-165100">
              <a:buFontTx/>
              <a:buChar char="•"/>
            </a:pPr>
            <a:r>
              <a:rPr lang="en-US" sz="1400" dirty="0" smtClean="0"/>
              <a:t>does not depend on mass</a:t>
            </a:r>
          </a:p>
          <a:p>
            <a:pPr marL="520700" lvl="1" indent="-165100">
              <a:spcAft>
                <a:spcPts val="600"/>
              </a:spcAft>
              <a:buFontTx/>
              <a:buChar char="•"/>
            </a:pPr>
            <a:r>
              <a:rPr lang="en-US" sz="1100" dirty="0" smtClean="0"/>
              <a:t>in principle, some penalty for being “large,” but very little difference </a:t>
            </a:r>
            <a:r>
              <a:rPr lang="en-US" sz="1100" dirty="0" err="1" smtClean="0"/>
              <a:t>b/t</a:t>
            </a:r>
            <a:r>
              <a:rPr lang="en-US" sz="1100" dirty="0" smtClean="0"/>
              <a:t> riders in reality</a:t>
            </a:r>
          </a:p>
          <a:p>
            <a:pPr marL="63500" indent="-165100">
              <a:buFontTx/>
              <a:buChar char="•"/>
            </a:pPr>
            <a:r>
              <a:rPr lang="en-US" sz="1400" dirty="0" smtClean="0"/>
              <a:t>gravity</a:t>
            </a:r>
          </a:p>
          <a:p>
            <a:pPr marL="520700" lvl="1" indent="-165100">
              <a:buFontTx/>
              <a:buChar char="•"/>
            </a:pPr>
            <a:r>
              <a:rPr lang="en-US" sz="1400" dirty="0" smtClean="0"/>
              <a:t>does no work on level ground</a:t>
            </a:r>
          </a:p>
          <a:p>
            <a:pPr marL="520700" lvl="1" indent="-165100">
              <a:buFontTx/>
              <a:buChar char="•"/>
            </a:pPr>
            <a:r>
              <a:rPr lang="en-US" sz="1400" b="1" dirty="0" smtClean="0"/>
              <a:t>uphill: </a:t>
            </a:r>
            <a:r>
              <a:rPr lang="en-US" sz="1400" b="1" dirty="0" smtClean="0">
                <a:solidFill>
                  <a:srgbClr val="000090"/>
                </a:solidFill>
              </a:rPr>
              <a:t>penalty </a:t>
            </a:r>
            <a:r>
              <a:rPr lang="en-US" sz="1400" dirty="0" smtClean="0"/>
              <a:t>for being heavy</a:t>
            </a:r>
          </a:p>
          <a:p>
            <a:pPr marL="520700" lvl="1" indent="-165100">
              <a:spcAft>
                <a:spcPts val="600"/>
              </a:spcAft>
              <a:buFontTx/>
              <a:buChar char="•"/>
            </a:pPr>
            <a:r>
              <a:rPr lang="en-US" sz="1400" b="1" dirty="0" smtClean="0"/>
              <a:t>downhill: </a:t>
            </a:r>
            <a:r>
              <a:rPr lang="en-US" sz="1400" b="1" dirty="0" smtClean="0">
                <a:solidFill>
                  <a:srgbClr val="000090"/>
                </a:solidFill>
              </a:rPr>
              <a:t>benefit </a:t>
            </a:r>
            <a:r>
              <a:rPr lang="en-US" sz="1400" dirty="0" smtClean="0"/>
              <a:t>from being heavy</a:t>
            </a:r>
          </a:p>
          <a:p>
            <a:pPr marL="63500" indent="-165100">
              <a:buFontTx/>
              <a:buChar char="•"/>
            </a:pPr>
            <a:r>
              <a:rPr lang="en-US" sz="1400" dirty="0" smtClean="0"/>
              <a:t>rider’s force on pedals</a:t>
            </a:r>
          </a:p>
          <a:p>
            <a:pPr marL="520700" lvl="1" indent="-165100">
              <a:buFontTx/>
              <a:buChar char="•"/>
            </a:pPr>
            <a:r>
              <a:rPr lang="en-US" sz="1400" b="1" dirty="0" smtClean="0">
                <a:solidFill>
                  <a:srgbClr val="000090"/>
                </a:solidFill>
              </a:rPr>
              <a:t>benefit </a:t>
            </a:r>
            <a:r>
              <a:rPr lang="en-US" sz="1400" dirty="0" smtClean="0"/>
              <a:t>from being massive (so long as it’s muscle)</a:t>
            </a:r>
          </a:p>
        </p:txBody>
      </p:sp>
      <p:sp>
        <p:nvSpPr>
          <p:cNvPr id="15" name="TextBox 14"/>
          <p:cNvSpPr txBox="1"/>
          <p:nvPr/>
        </p:nvSpPr>
        <p:spPr>
          <a:xfrm>
            <a:off x="2968977" y="2150548"/>
            <a:ext cx="1034257" cy="646331"/>
          </a:xfrm>
          <a:prstGeom prst="rect">
            <a:avLst/>
          </a:prstGeom>
          <a:noFill/>
        </p:spPr>
        <p:txBody>
          <a:bodyPr wrap="none" rtlCol="0">
            <a:spAutoFit/>
          </a:bodyPr>
          <a:lstStyle/>
          <a:p>
            <a:r>
              <a:rPr lang="en-US" sz="1200" dirty="0" smtClean="0"/>
              <a:t>Armstrong:</a:t>
            </a:r>
          </a:p>
          <a:p>
            <a:r>
              <a:rPr lang="en-US" sz="1200" dirty="0" smtClean="0"/>
              <a:t>5’ 9½“</a:t>
            </a:r>
          </a:p>
          <a:p>
            <a:r>
              <a:rPr lang="en-US" sz="1200" dirty="0" smtClean="0"/>
              <a:t>75 kg (165 lb)</a:t>
            </a:r>
          </a:p>
        </p:txBody>
      </p:sp>
      <p:sp>
        <p:nvSpPr>
          <p:cNvPr id="16" name="TextBox 15"/>
          <p:cNvSpPr txBox="1"/>
          <p:nvPr/>
        </p:nvSpPr>
        <p:spPr>
          <a:xfrm>
            <a:off x="4526817" y="2137851"/>
            <a:ext cx="1034257" cy="646331"/>
          </a:xfrm>
          <a:prstGeom prst="rect">
            <a:avLst/>
          </a:prstGeom>
          <a:noFill/>
        </p:spPr>
        <p:txBody>
          <a:bodyPr wrap="none" rtlCol="0">
            <a:spAutoFit/>
          </a:bodyPr>
          <a:lstStyle/>
          <a:p>
            <a:r>
              <a:rPr lang="en-US" sz="1200" dirty="0" err="1" smtClean="0"/>
              <a:t>Contador</a:t>
            </a:r>
            <a:r>
              <a:rPr lang="en-US" sz="1200" dirty="0" smtClean="0"/>
              <a:t>:</a:t>
            </a:r>
          </a:p>
          <a:p>
            <a:r>
              <a:rPr lang="en-US" sz="1200" dirty="0" smtClean="0"/>
              <a:t>5’ 9½“</a:t>
            </a:r>
          </a:p>
          <a:p>
            <a:r>
              <a:rPr lang="en-US" sz="1200" dirty="0" smtClean="0"/>
              <a:t>61 kg (130 lb)</a:t>
            </a:r>
          </a:p>
        </p:txBody>
      </p:sp>
      <p:sp>
        <p:nvSpPr>
          <p:cNvPr id="3" name="Slide Number Placeholder 2"/>
          <p:cNvSpPr>
            <a:spLocks noGrp="1"/>
          </p:cNvSpPr>
          <p:nvPr>
            <p:ph type="sldNum" sz="quarter" idx="12"/>
          </p:nvPr>
        </p:nvSpPr>
        <p:spPr/>
        <p:txBody>
          <a:bodyPr/>
          <a:lstStyle/>
          <a:p>
            <a:fld id="{5BE6E91C-2D6A-B04C-94FB-A9E324A509C5}" type="slidenum">
              <a:rPr lang="en-US" smtClean="0"/>
              <a:pPr/>
              <a:t>193</a:t>
            </a:fld>
            <a:endParaRPr lang="en-US" dirty="0"/>
          </a:p>
        </p:txBody>
      </p:sp>
    </p:spTree>
    <p:extLst>
      <p:ext uri="{BB962C8B-B14F-4D97-AF65-F5344CB8AC3E}">
        <p14:creationId xmlns:p14="http://schemas.microsoft.com/office/powerpoint/2010/main" xmlns="" val="4076664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Power to Weight Ratio (PWR)</a:t>
            </a:r>
            <a:endParaRPr lang="en-US" dirty="0"/>
          </a:p>
        </p:txBody>
      </p:sp>
      <p:sp>
        <p:nvSpPr>
          <p:cNvPr id="5" name="TextBox 4"/>
          <p:cNvSpPr txBox="1"/>
          <p:nvPr/>
        </p:nvSpPr>
        <p:spPr>
          <a:xfrm>
            <a:off x="812800" y="771525"/>
            <a:ext cx="8094133" cy="307777"/>
          </a:xfrm>
          <a:prstGeom prst="rect">
            <a:avLst/>
          </a:prstGeom>
          <a:noFill/>
        </p:spPr>
        <p:txBody>
          <a:bodyPr wrap="square" rtlCol="0">
            <a:spAutoFit/>
          </a:bodyPr>
          <a:lstStyle/>
          <a:p>
            <a:r>
              <a:rPr lang="en-US" sz="1400" dirty="0" smtClean="0"/>
              <a:t>One often sees reference to a rider’s PWR.  Since it is measured in W/kg, it is really the power to </a:t>
            </a:r>
            <a:r>
              <a:rPr lang="en-US" sz="1400" i="1" dirty="0" smtClean="0"/>
              <a:t>mass</a:t>
            </a:r>
            <a:r>
              <a:rPr lang="en-US" sz="1400" dirty="0" smtClean="0"/>
              <a:t> ratio.</a:t>
            </a:r>
          </a:p>
        </p:txBody>
      </p:sp>
      <p:graphicFrame>
        <p:nvGraphicFramePr>
          <p:cNvPr id="6" name="Object 5"/>
          <p:cNvGraphicFramePr>
            <a:graphicFrameLocks noChangeAspect="1"/>
          </p:cNvGraphicFramePr>
          <p:nvPr/>
        </p:nvGraphicFramePr>
        <p:xfrm>
          <a:off x="2551540" y="1079302"/>
          <a:ext cx="4249677" cy="507084"/>
        </p:xfrm>
        <a:graphic>
          <a:graphicData uri="http://schemas.openxmlformats.org/presentationml/2006/ole">
            <p:oleObj spid="_x0000_s2949246" name="Equation" r:id="rId3" imgW="2450160" imgH="411120" progId="">
              <p:embed/>
            </p:oleObj>
          </a:graphicData>
        </a:graphic>
      </p:graphicFrame>
      <p:sp>
        <p:nvSpPr>
          <p:cNvPr id="7" name="TextBox 6"/>
          <p:cNvSpPr txBox="1"/>
          <p:nvPr/>
        </p:nvSpPr>
        <p:spPr>
          <a:xfrm>
            <a:off x="812306" y="1714501"/>
            <a:ext cx="8094628" cy="738664"/>
          </a:xfrm>
          <a:prstGeom prst="rect">
            <a:avLst/>
          </a:prstGeom>
          <a:noFill/>
        </p:spPr>
        <p:txBody>
          <a:bodyPr wrap="square" rtlCol="0">
            <a:spAutoFit/>
          </a:bodyPr>
          <a:lstStyle/>
          <a:p>
            <a:r>
              <a:rPr lang="en-US" sz="1400" dirty="0" smtClean="0"/>
              <a:t>Firm numbers on any given rider are elusive.  Furthermore, a rider’s PWR can vary 15% within a season and can depend on the type of ride.  Nevertheless, it is a useful parameter to characterize a given rider.</a:t>
            </a:r>
          </a:p>
          <a:p>
            <a:r>
              <a:rPr lang="en-US" sz="1400" dirty="0" err="1" smtClean="0"/>
              <a:t>Contator’s</a:t>
            </a:r>
            <a:r>
              <a:rPr lang="en-US" sz="1400" dirty="0" smtClean="0"/>
              <a:t> numbers range all the way up to 6.25 W/kg</a:t>
            </a:r>
          </a:p>
        </p:txBody>
      </p:sp>
      <p:grpSp>
        <p:nvGrpSpPr>
          <p:cNvPr id="14" name="Group 13"/>
          <p:cNvGrpSpPr/>
          <p:nvPr/>
        </p:nvGrpSpPr>
        <p:grpSpPr>
          <a:xfrm>
            <a:off x="1429113" y="2767104"/>
            <a:ext cx="6688610" cy="2699123"/>
            <a:chOff x="1156500" y="3977332"/>
            <a:chExt cx="5016457" cy="3598829"/>
          </a:xfrm>
        </p:grpSpPr>
        <p:graphicFrame>
          <p:nvGraphicFramePr>
            <p:cNvPr id="11" name="Chart 10"/>
            <p:cNvGraphicFramePr/>
            <p:nvPr/>
          </p:nvGraphicFramePr>
          <p:xfrm>
            <a:off x="1283457" y="4119034"/>
            <a:ext cx="4889500" cy="3175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4743302" y="7124756"/>
              <a:ext cx="729046" cy="451405"/>
            </a:xfrm>
            <a:prstGeom prst="rect">
              <a:avLst/>
            </a:prstGeom>
            <a:noFill/>
          </p:spPr>
          <p:txBody>
            <a:bodyPr wrap="none" rtlCol="0">
              <a:spAutoFit/>
            </a:bodyPr>
            <a:lstStyle/>
            <a:p>
              <a:r>
                <a:rPr lang="en-US" sz="1600" b="1" dirty="0" smtClean="0">
                  <a:solidFill>
                    <a:srgbClr val="660066"/>
                  </a:solidFill>
                </a:rPr>
                <a:t>hill grade</a:t>
              </a:r>
            </a:p>
          </p:txBody>
        </p:sp>
        <p:sp>
          <p:nvSpPr>
            <p:cNvPr id="13" name="TextBox 12"/>
            <p:cNvSpPr txBox="1"/>
            <p:nvPr/>
          </p:nvSpPr>
          <p:spPr>
            <a:xfrm rot="16200000">
              <a:off x="757929" y="4375903"/>
              <a:ext cx="1051057" cy="253915"/>
            </a:xfrm>
            <a:prstGeom prst="rect">
              <a:avLst/>
            </a:prstGeom>
            <a:noFill/>
          </p:spPr>
          <p:txBody>
            <a:bodyPr wrap="none" rtlCol="0">
              <a:spAutoFit/>
            </a:bodyPr>
            <a:lstStyle/>
            <a:p>
              <a:r>
                <a:rPr lang="en-US" sz="1600" b="1" dirty="0" err="1" smtClean="0">
                  <a:solidFill>
                    <a:srgbClr val="660066"/>
                  </a:solidFill>
                </a:rPr>
                <a:t>v</a:t>
              </a:r>
              <a:r>
                <a:rPr lang="en-US" sz="1600" b="1" dirty="0" smtClean="0">
                  <a:solidFill>
                    <a:srgbClr val="660066"/>
                  </a:solidFill>
                </a:rPr>
                <a:t> (</a:t>
              </a:r>
              <a:r>
                <a:rPr lang="en-US" sz="1600" b="1" dirty="0" err="1" smtClean="0">
                  <a:solidFill>
                    <a:srgbClr val="660066"/>
                  </a:solidFill>
                </a:rPr>
                <a:t>m/s</a:t>
              </a:r>
              <a:r>
                <a:rPr lang="en-US" sz="1600" b="1" dirty="0" smtClean="0">
                  <a:solidFill>
                    <a:srgbClr val="660066"/>
                  </a:solidFill>
                </a:rPr>
                <a:t>)</a:t>
              </a:r>
            </a:p>
          </p:txBody>
        </p:sp>
      </p:grpSp>
      <p:cxnSp>
        <p:nvCxnSpPr>
          <p:cNvPr id="18" name="Straight Arrow Connector 17"/>
          <p:cNvCxnSpPr/>
          <p:nvPr/>
        </p:nvCxnSpPr>
        <p:spPr>
          <a:xfrm rot="10800000">
            <a:off x="2895464" y="5508585"/>
            <a:ext cx="1780915"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H="1">
            <a:off x="5197775" y="5509776"/>
            <a:ext cx="1780915"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778626" y="5600785"/>
            <a:ext cx="646331" cy="338554"/>
          </a:xfrm>
          <a:prstGeom prst="rect">
            <a:avLst/>
          </a:prstGeom>
          <a:noFill/>
        </p:spPr>
        <p:txBody>
          <a:bodyPr wrap="none" rtlCol="0">
            <a:spAutoFit/>
          </a:bodyPr>
          <a:lstStyle/>
          <a:p>
            <a:r>
              <a:rPr lang="en-US" sz="1600" dirty="0" smtClean="0"/>
              <a:t>uphill</a:t>
            </a:r>
          </a:p>
        </p:txBody>
      </p:sp>
      <p:sp>
        <p:nvSpPr>
          <p:cNvPr id="21" name="TextBox 20"/>
          <p:cNvSpPr txBox="1"/>
          <p:nvPr/>
        </p:nvSpPr>
        <p:spPr>
          <a:xfrm>
            <a:off x="3378842" y="5600785"/>
            <a:ext cx="901978" cy="338554"/>
          </a:xfrm>
          <a:prstGeom prst="rect">
            <a:avLst/>
          </a:prstGeom>
          <a:noFill/>
        </p:spPr>
        <p:txBody>
          <a:bodyPr wrap="none" rtlCol="0">
            <a:spAutoFit/>
          </a:bodyPr>
          <a:lstStyle/>
          <a:p>
            <a:r>
              <a:rPr lang="en-US" sz="1600" dirty="0" smtClean="0"/>
              <a:t>downhill</a:t>
            </a:r>
          </a:p>
        </p:txBody>
      </p:sp>
      <p:sp>
        <p:nvSpPr>
          <p:cNvPr id="22" name="TextBox 21"/>
          <p:cNvSpPr txBox="1"/>
          <p:nvPr/>
        </p:nvSpPr>
        <p:spPr>
          <a:xfrm>
            <a:off x="903111" y="6096085"/>
            <a:ext cx="3549754" cy="584775"/>
          </a:xfrm>
          <a:prstGeom prst="rect">
            <a:avLst/>
          </a:prstGeom>
          <a:noFill/>
        </p:spPr>
        <p:txBody>
          <a:bodyPr wrap="none" rtlCol="0">
            <a:spAutoFit/>
          </a:bodyPr>
          <a:lstStyle/>
          <a:p>
            <a:r>
              <a:rPr lang="en-US" sz="1600" dirty="0" smtClean="0"/>
              <a:t>downhill – high speed</a:t>
            </a:r>
            <a:r>
              <a:rPr lang="en-US" sz="1600" dirty="0" smtClean="0">
                <a:sym typeface="Wingdings"/>
              </a:rPr>
              <a:t> – mass helps</a:t>
            </a:r>
          </a:p>
          <a:p>
            <a:pPr marL="236538" indent="-236538">
              <a:buFontTx/>
              <a:buChar char="•"/>
            </a:pPr>
            <a:r>
              <a:rPr lang="en-US" sz="1600" dirty="0" smtClean="0">
                <a:sym typeface="Wingdings"/>
              </a:rPr>
              <a:t>simply more power to overcome drag</a:t>
            </a:r>
          </a:p>
        </p:txBody>
      </p:sp>
      <p:sp>
        <p:nvSpPr>
          <p:cNvPr id="3" name="Slide Number Placeholder 2"/>
          <p:cNvSpPr>
            <a:spLocks noGrp="1"/>
          </p:cNvSpPr>
          <p:nvPr>
            <p:ph type="sldNum" sz="quarter" idx="12"/>
          </p:nvPr>
        </p:nvSpPr>
        <p:spPr/>
        <p:txBody>
          <a:bodyPr/>
          <a:lstStyle/>
          <a:p>
            <a:fld id="{5BE6E91C-2D6A-B04C-94FB-A9E324A509C5}" type="slidenum">
              <a:rPr lang="en-US" smtClean="0"/>
              <a:pPr/>
              <a:t>194</a:t>
            </a:fld>
            <a:endParaRPr lang="en-US" dirty="0"/>
          </a:p>
        </p:txBody>
      </p:sp>
    </p:spTree>
    <p:extLst>
      <p:ext uri="{BB962C8B-B14F-4D97-AF65-F5344CB8AC3E}">
        <p14:creationId xmlns:p14="http://schemas.microsoft.com/office/powerpoint/2010/main" xmlns="" val="13723565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24932" y="3658003"/>
            <a:ext cx="8229600" cy="3013895"/>
          </a:xfrm>
          <a:prstGeom prst="roundRect">
            <a:avLst>
              <a:gd name="adj" fmla="val 7516"/>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57200" y="536338"/>
            <a:ext cx="8229600" cy="3013895"/>
          </a:xfrm>
          <a:prstGeom prst="roundRect">
            <a:avLst>
              <a:gd name="adj" fmla="val 7516"/>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time trials, climbs</a:t>
            </a:r>
            <a:endParaRPr lang="en-US" dirty="0"/>
          </a:p>
        </p:txBody>
      </p:sp>
      <p:graphicFrame>
        <p:nvGraphicFramePr>
          <p:cNvPr id="6" name="Chart 5"/>
          <p:cNvGraphicFramePr/>
          <p:nvPr/>
        </p:nvGraphicFramePr>
        <p:xfrm>
          <a:off x="1312334" y="1047750"/>
          <a:ext cx="6519333" cy="2381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1312334" y="4016375"/>
          <a:ext cx="6519333" cy="23812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971683" y="3296317"/>
            <a:ext cx="972061" cy="338554"/>
          </a:xfrm>
          <a:prstGeom prst="rect">
            <a:avLst/>
          </a:prstGeom>
          <a:noFill/>
        </p:spPr>
        <p:txBody>
          <a:bodyPr wrap="none" rtlCol="0">
            <a:spAutoFit/>
          </a:bodyPr>
          <a:lstStyle/>
          <a:p>
            <a:r>
              <a:rPr lang="en-US" sz="1600" b="1" dirty="0" smtClean="0">
                <a:solidFill>
                  <a:srgbClr val="660066"/>
                </a:solidFill>
              </a:rPr>
              <a:t>hill grade</a:t>
            </a:r>
          </a:p>
        </p:txBody>
      </p:sp>
      <p:sp>
        <p:nvSpPr>
          <p:cNvPr id="9" name="TextBox 8"/>
          <p:cNvSpPr txBox="1"/>
          <p:nvPr/>
        </p:nvSpPr>
        <p:spPr>
          <a:xfrm rot="16200000">
            <a:off x="871833" y="1160619"/>
            <a:ext cx="788293" cy="338554"/>
          </a:xfrm>
          <a:prstGeom prst="rect">
            <a:avLst/>
          </a:prstGeom>
          <a:noFill/>
        </p:spPr>
        <p:txBody>
          <a:bodyPr wrap="none" rtlCol="0">
            <a:spAutoFit/>
          </a:bodyPr>
          <a:lstStyle/>
          <a:p>
            <a:r>
              <a:rPr lang="en-US" sz="1600" b="1" dirty="0" err="1" smtClean="0">
                <a:solidFill>
                  <a:srgbClr val="660066"/>
                </a:solidFill>
              </a:rPr>
              <a:t>v</a:t>
            </a:r>
            <a:r>
              <a:rPr lang="en-US" sz="1600" b="1" dirty="0" smtClean="0">
                <a:solidFill>
                  <a:srgbClr val="660066"/>
                </a:solidFill>
              </a:rPr>
              <a:t> (</a:t>
            </a:r>
            <a:r>
              <a:rPr lang="en-US" sz="1600" b="1" dirty="0" err="1" smtClean="0">
                <a:solidFill>
                  <a:srgbClr val="660066"/>
                </a:solidFill>
              </a:rPr>
              <a:t>m/s</a:t>
            </a:r>
            <a:r>
              <a:rPr lang="en-US" sz="1600" b="1" dirty="0" smtClean="0">
                <a:solidFill>
                  <a:srgbClr val="660066"/>
                </a:solidFill>
              </a:rPr>
              <a:t>)</a:t>
            </a:r>
          </a:p>
        </p:txBody>
      </p:sp>
      <p:sp>
        <p:nvSpPr>
          <p:cNvPr id="10" name="TextBox 9"/>
          <p:cNvSpPr txBox="1"/>
          <p:nvPr/>
        </p:nvSpPr>
        <p:spPr>
          <a:xfrm>
            <a:off x="5971683" y="6282877"/>
            <a:ext cx="972061" cy="338554"/>
          </a:xfrm>
          <a:prstGeom prst="rect">
            <a:avLst/>
          </a:prstGeom>
          <a:noFill/>
        </p:spPr>
        <p:txBody>
          <a:bodyPr wrap="none" rtlCol="0">
            <a:spAutoFit/>
          </a:bodyPr>
          <a:lstStyle/>
          <a:p>
            <a:r>
              <a:rPr lang="en-US" sz="1600" b="1" dirty="0" smtClean="0">
                <a:solidFill>
                  <a:srgbClr val="660066"/>
                </a:solidFill>
              </a:rPr>
              <a:t>hill grade</a:t>
            </a:r>
          </a:p>
        </p:txBody>
      </p:sp>
      <p:sp>
        <p:nvSpPr>
          <p:cNvPr id="11" name="TextBox 10"/>
          <p:cNvSpPr txBox="1"/>
          <p:nvPr/>
        </p:nvSpPr>
        <p:spPr>
          <a:xfrm rot="16200000">
            <a:off x="871833" y="4147180"/>
            <a:ext cx="788293" cy="338554"/>
          </a:xfrm>
          <a:prstGeom prst="rect">
            <a:avLst/>
          </a:prstGeom>
          <a:noFill/>
        </p:spPr>
        <p:txBody>
          <a:bodyPr wrap="none" rtlCol="0">
            <a:spAutoFit/>
          </a:bodyPr>
          <a:lstStyle/>
          <a:p>
            <a:r>
              <a:rPr lang="en-US" sz="1600" b="1" dirty="0" err="1" smtClean="0">
                <a:solidFill>
                  <a:srgbClr val="660066"/>
                </a:solidFill>
              </a:rPr>
              <a:t>v</a:t>
            </a:r>
            <a:r>
              <a:rPr lang="en-US" sz="1600" b="1" dirty="0" smtClean="0">
                <a:solidFill>
                  <a:srgbClr val="660066"/>
                </a:solidFill>
              </a:rPr>
              <a:t> (</a:t>
            </a:r>
            <a:r>
              <a:rPr lang="en-US" sz="1600" b="1" dirty="0" err="1" smtClean="0">
                <a:solidFill>
                  <a:srgbClr val="660066"/>
                </a:solidFill>
              </a:rPr>
              <a:t>m/s</a:t>
            </a:r>
            <a:r>
              <a:rPr lang="en-US" sz="1600" b="1" dirty="0" smtClean="0">
                <a:solidFill>
                  <a:srgbClr val="660066"/>
                </a:solidFill>
              </a:rPr>
              <a:t>)</a:t>
            </a:r>
          </a:p>
        </p:txBody>
      </p:sp>
      <p:sp>
        <p:nvSpPr>
          <p:cNvPr id="13" name="TextBox 12"/>
          <p:cNvSpPr txBox="1"/>
          <p:nvPr/>
        </p:nvSpPr>
        <p:spPr>
          <a:xfrm>
            <a:off x="2183246" y="609168"/>
            <a:ext cx="3586110" cy="584775"/>
          </a:xfrm>
          <a:prstGeom prst="rect">
            <a:avLst/>
          </a:prstGeom>
          <a:noFill/>
        </p:spPr>
        <p:txBody>
          <a:bodyPr wrap="none" rtlCol="0">
            <a:spAutoFit/>
          </a:bodyPr>
          <a:lstStyle/>
          <a:p>
            <a:r>
              <a:rPr lang="en-US" sz="1600" dirty="0" smtClean="0"/>
              <a:t>focus on </a:t>
            </a:r>
            <a:r>
              <a:rPr lang="en-US" sz="1600" b="1" dirty="0" smtClean="0"/>
              <a:t>nearly level ground </a:t>
            </a:r>
            <a:r>
              <a:rPr lang="en-US" sz="1600" dirty="0" smtClean="0"/>
              <a:t>(time trials)</a:t>
            </a:r>
          </a:p>
          <a:p>
            <a:r>
              <a:rPr lang="en-US" sz="1600" dirty="0" smtClean="0"/>
              <a:t>mass (muscle power) a benefit</a:t>
            </a:r>
          </a:p>
        </p:txBody>
      </p:sp>
      <p:sp>
        <p:nvSpPr>
          <p:cNvPr id="15" name="TextBox 14"/>
          <p:cNvSpPr txBox="1"/>
          <p:nvPr/>
        </p:nvSpPr>
        <p:spPr>
          <a:xfrm>
            <a:off x="2183246" y="3683402"/>
            <a:ext cx="2647904" cy="584775"/>
          </a:xfrm>
          <a:prstGeom prst="rect">
            <a:avLst/>
          </a:prstGeom>
          <a:noFill/>
        </p:spPr>
        <p:txBody>
          <a:bodyPr wrap="none" rtlCol="0">
            <a:spAutoFit/>
          </a:bodyPr>
          <a:lstStyle/>
          <a:p>
            <a:r>
              <a:rPr lang="en-US" sz="1600" dirty="0" smtClean="0"/>
              <a:t>focus on </a:t>
            </a:r>
            <a:r>
              <a:rPr lang="en-US" sz="1600" b="1" dirty="0" smtClean="0"/>
              <a:t>climbs</a:t>
            </a:r>
            <a:endParaRPr lang="en-US" sz="1600" dirty="0" smtClean="0"/>
          </a:p>
          <a:p>
            <a:r>
              <a:rPr lang="en-US" sz="1600" dirty="0" smtClean="0"/>
              <a:t>PWR is the name of the game</a:t>
            </a:r>
          </a:p>
        </p:txBody>
      </p:sp>
      <p:sp>
        <p:nvSpPr>
          <p:cNvPr id="3" name="Slide Number Placeholder 2"/>
          <p:cNvSpPr>
            <a:spLocks noGrp="1"/>
          </p:cNvSpPr>
          <p:nvPr>
            <p:ph type="sldNum" sz="quarter" idx="12"/>
          </p:nvPr>
        </p:nvSpPr>
        <p:spPr/>
        <p:txBody>
          <a:bodyPr/>
          <a:lstStyle/>
          <a:p>
            <a:fld id="{5BE6E91C-2D6A-B04C-94FB-A9E324A509C5}" type="slidenum">
              <a:rPr lang="en-US" smtClean="0"/>
              <a:pPr/>
              <a:t>195</a:t>
            </a:fld>
            <a:endParaRPr lang="en-US" dirty="0"/>
          </a:p>
        </p:txBody>
      </p:sp>
    </p:spTree>
    <p:extLst>
      <p:ext uri="{BB962C8B-B14F-4D97-AF65-F5344CB8AC3E}">
        <p14:creationId xmlns:p14="http://schemas.microsoft.com/office/powerpoint/2010/main" xmlns="" val="16190306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Hills up and down: How does it work out “on average?”</a:t>
            </a:r>
            <a:endParaRPr lang="en-US" dirty="0"/>
          </a:p>
        </p:txBody>
      </p:sp>
      <p:grpSp>
        <p:nvGrpSpPr>
          <p:cNvPr id="10" name="Group 9"/>
          <p:cNvGrpSpPr/>
          <p:nvPr/>
        </p:nvGrpSpPr>
        <p:grpSpPr>
          <a:xfrm>
            <a:off x="3352857" y="569519"/>
            <a:ext cx="5865015" cy="2287351"/>
            <a:chOff x="2446910" y="1250415"/>
            <a:chExt cx="4398761" cy="3049802"/>
          </a:xfrm>
        </p:grpSpPr>
        <p:graphicFrame>
          <p:nvGraphicFramePr>
            <p:cNvPr id="6" name="Chart 5"/>
            <p:cNvGraphicFramePr/>
            <p:nvPr/>
          </p:nvGraphicFramePr>
          <p:xfrm>
            <a:off x="2573867" y="1375835"/>
            <a:ext cx="4271804" cy="26422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378155" y="3848812"/>
              <a:ext cx="729046" cy="451405"/>
            </a:xfrm>
            <a:prstGeom prst="rect">
              <a:avLst/>
            </a:prstGeom>
            <a:noFill/>
          </p:spPr>
          <p:txBody>
            <a:bodyPr wrap="none" rtlCol="0">
              <a:spAutoFit/>
            </a:bodyPr>
            <a:lstStyle/>
            <a:p>
              <a:r>
                <a:rPr lang="en-US" sz="1600" b="1" dirty="0" smtClean="0">
                  <a:solidFill>
                    <a:srgbClr val="660066"/>
                  </a:solidFill>
                </a:rPr>
                <a:t>hill grade</a:t>
              </a:r>
            </a:p>
          </p:txBody>
        </p:sp>
        <p:sp>
          <p:nvSpPr>
            <p:cNvPr id="8" name="TextBox 7"/>
            <p:cNvSpPr txBox="1"/>
            <p:nvPr/>
          </p:nvSpPr>
          <p:spPr>
            <a:xfrm rot="16200000">
              <a:off x="2048339" y="1648986"/>
              <a:ext cx="1051057" cy="253916"/>
            </a:xfrm>
            <a:prstGeom prst="rect">
              <a:avLst/>
            </a:prstGeom>
            <a:noFill/>
          </p:spPr>
          <p:txBody>
            <a:bodyPr wrap="none" rtlCol="0">
              <a:spAutoFit/>
            </a:bodyPr>
            <a:lstStyle/>
            <a:p>
              <a:r>
                <a:rPr lang="en-US" sz="1600" b="1" dirty="0" err="1" smtClean="0">
                  <a:solidFill>
                    <a:srgbClr val="660066"/>
                  </a:solidFill>
                </a:rPr>
                <a:t>v</a:t>
              </a:r>
              <a:r>
                <a:rPr lang="en-US" sz="1600" b="1" dirty="0" smtClean="0">
                  <a:solidFill>
                    <a:srgbClr val="660066"/>
                  </a:solidFill>
                </a:rPr>
                <a:t> (</a:t>
              </a:r>
              <a:r>
                <a:rPr lang="en-US" sz="1600" b="1" dirty="0" err="1" smtClean="0">
                  <a:solidFill>
                    <a:srgbClr val="660066"/>
                  </a:solidFill>
                </a:rPr>
                <a:t>m/s</a:t>
              </a:r>
              <a:r>
                <a:rPr lang="en-US" sz="1600" b="1" dirty="0" smtClean="0">
                  <a:solidFill>
                    <a:srgbClr val="660066"/>
                  </a:solidFill>
                </a:rPr>
                <a:t>)</a:t>
              </a:r>
            </a:p>
          </p:txBody>
        </p:sp>
      </p:grpSp>
      <p:sp>
        <p:nvSpPr>
          <p:cNvPr id="12" name="TextBox 11"/>
          <p:cNvSpPr txBox="1"/>
          <p:nvPr/>
        </p:nvSpPr>
        <p:spPr>
          <a:xfrm>
            <a:off x="0" y="758391"/>
            <a:ext cx="2467727" cy="523220"/>
          </a:xfrm>
          <a:prstGeom prst="rect">
            <a:avLst/>
          </a:prstGeom>
          <a:noFill/>
          <a:ln>
            <a:solidFill>
              <a:schemeClr val="tx1"/>
            </a:solidFill>
          </a:ln>
        </p:spPr>
        <p:txBody>
          <a:bodyPr wrap="none" rtlCol="0">
            <a:spAutoFit/>
          </a:bodyPr>
          <a:lstStyle/>
          <a:p>
            <a:r>
              <a:rPr lang="en-US" sz="1400" dirty="0" smtClean="0"/>
              <a:t>Rider 1: </a:t>
            </a:r>
            <a:r>
              <a:rPr lang="en-US" sz="1400" dirty="0" err="1" smtClean="0"/>
              <a:t>m</a:t>
            </a:r>
            <a:r>
              <a:rPr lang="en-US" sz="1400" dirty="0" smtClean="0"/>
              <a:t>=80 kg, PWR=5 W/kg</a:t>
            </a:r>
          </a:p>
          <a:p>
            <a:r>
              <a:rPr lang="en-US" sz="1400" dirty="0" smtClean="0"/>
              <a:t>Rider 2: </a:t>
            </a:r>
            <a:r>
              <a:rPr lang="en-US" sz="1400" dirty="0" err="1" smtClean="0"/>
              <a:t>m</a:t>
            </a:r>
            <a:r>
              <a:rPr lang="en-US" sz="1400" dirty="0" smtClean="0"/>
              <a:t>=60 kg, PWR=6 W/kg</a:t>
            </a:r>
          </a:p>
        </p:txBody>
      </p:sp>
      <p:sp>
        <p:nvSpPr>
          <p:cNvPr id="13" name="TextBox 12"/>
          <p:cNvSpPr txBox="1"/>
          <p:nvPr/>
        </p:nvSpPr>
        <p:spPr>
          <a:xfrm>
            <a:off x="10427" y="1574797"/>
            <a:ext cx="3737411" cy="1169551"/>
          </a:xfrm>
          <a:prstGeom prst="rect">
            <a:avLst/>
          </a:prstGeom>
          <a:noFill/>
        </p:spPr>
        <p:txBody>
          <a:bodyPr wrap="square" rtlCol="0">
            <a:spAutoFit/>
          </a:bodyPr>
          <a:lstStyle/>
          <a:p>
            <a:r>
              <a:rPr lang="en-US" sz="1400" dirty="0" smtClean="0"/>
              <a:t>Clearly, Rider 1 wins on time trials</a:t>
            </a:r>
          </a:p>
          <a:p>
            <a:endParaRPr lang="en-US" sz="1400" dirty="0" smtClean="0"/>
          </a:p>
          <a:p>
            <a:r>
              <a:rPr lang="en-US" sz="1400" dirty="0" smtClean="0"/>
              <a:t>But, what about a hilly stage?</a:t>
            </a:r>
          </a:p>
          <a:p>
            <a:r>
              <a:rPr lang="en-US" sz="1400" dirty="0" smtClean="0"/>
              <a:t>After all, Rider 2 is better going up, but Rider 1 is better coming down!</a:t>
            </a:r>
          </a:p>
        </p:txBody>
      </p:sp>
      <p:sp>
        <p:nvSpPr>
          <p:cNvPr id="14" name="Isosceles Triangle 13"/>
          <p:cNvSpPr/>
          <p:nvPr/>
        </p:nvSpPr>
        <p:spPr>
          <a:xfrm>
            <a:off x="5231782" y="3454400"/>
            <a:ext cx="3326391" cy="4572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5141473" y="3365502"/>
            <a:ext cx="1663196" cy="457200"/>
          </a:xfrm>
          <a:prstGeom prst="line">
            <a:avLst/>
          </a:prstGeom>
          <a:ln>
            <a:solidFill>
              <a:srgbClr val="000000"/>
            </a:solidFill>
            <a:headEnd type="stealth" w="lg" len="med"/>
            <a:tailEnd type="stealth" w="lg"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7007869" y="3365502"/>
            <a:ext cx="1663196" cy="457200"/>
          </a:xfrm>
          <a:prstGeom prst="line">
            <a:avLst/>
          </a:prstGeom>
          <a:ln>
            <a:solidFill>
              <a:srgbClr val="000000"/>
            </a:solidFill>
            <a:headEnd type="stealth" w="lg" len="med"/>
            <a:tailEnd type="stealth" w="lg"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231781" y="3327442"/>
            <a:ext cx="694421" cy="338554"/>
          </a:xfrm>
          <a:prstGeom prst="rect">
            <a:avLst/>
          </a:prstGeom>
          <a:noFill/>
        </p:spPr>
        <p:txBody>
          <a:bodyPr wrap="none" rtlCol="0">
            <a:spAutoFit/>
          </a:bodyPr>
          <a:lstStyle/>
          <a:p>
            <a:r>
              <a:rPr lang="en-US" sz="1600" dirty="0" smtClean="0"/>
              <a:t>1 mile</a:t>
            </a:r>
          </a:p>
        </p:txBody>
      </p:sp>
      <p:sp>
        <p:nvSpPr>
          <p:cNvPr id="19" name="TextBox 18"/>
          <p:cNvSpPr txBox="1"/>
          <p:nvPr/>
        </p:nvSpPr>
        <p:spPr>
          <a:xfrm>
            <a:off x="7631209" y="3314785"/>
            <a:ext cx="694421" cy="338554"/>
          </a:xfrm>
          <a:prstGeom prst="rect">
            <a:avLst/>
          </a:prstGeom>
          <a:noFill/>
        </p:spPr>
        <p:txBody>
          <a:bodyPr wrap="none" rtlCol="0">
            <a:spAutoFit/>
          </a:bodyPr>
          <a:lstStyle/>
          <a:p>
            <a:r>
              <a:rPr lang="en-US" sz="1600" dirty="0" smtClean="0"/>
              <a:t>1 mile</a:t>
            </a:r>
          </a:p>
        </p:txBody>
      </p:sp>
      <p:sp>
        <p:nvSpPr>
          <p:cNvPr id="20" name="TextBox 19"/>
          <p:cNvSpPr txBox="1"/>
          <p:nvPr/>
        </p:nvSpPr>
        <p:spPr>
          <a:xfrm>
            <a:off x="61228" y="2690317"/>
            <a:ext cx="3216137" cy="1800493"/>
          </a:xfrm>
          <a:prstGeom prst="rect">
            <a:avLst/>
          </a:prstGeom>
          <a:noFill/>
        </p:spPr>
        <p:txBody>
          <a:bodyPr wrap="none" rtlCol="0">
            <a:spAutoFit/>
          </a:bodyPr>
          <a:lstStyle/>
          <a:p>
            <a:r>
              <a:rPr lang="en-US" sz="1600" u="sng" dirty="0" smtClean="0"/>
              <a:t>Simple case</a:t>
            </a:r>
            <a:r>
              <a:rPr lang="en-US" sz="1600" dirty="0" smtClean="0"/>
              <a:t>:</a:t>
            </a:r>
          </a:p>
          <a:p>
            <a:pPr marL="342900" indent="-342900">
              <a:buAutoNum type="arabicParenR"/>
            </a:pPr>
            <a:r>
              <a:rPr lang="en-US" sz="1600" dirty="0" smtClean="0"/>
              <a:t>1 mile up a 10% grade</a:t>
            </a:r>
          </a:p>
          <a:p>
            <a:pPr marL="800100" lvl="1" indent="-342900">
              <a:buFont typeface="Arial"/>
              <a:buChar char="•"/>
            </a:pPr>
            <a:r>
              <a:rPr lang="en-US" sz="1600" dirty="0" smtClean="0"/>
              <a:t>v</a:t>
            </a:r>
            <a:r>
              <a:rPr lang="en-US" sz="1600" baseline="-25000" dirty="0" smtClean="0"/>
              <a:t>1</a:t>
            </a:r>
            <a:r>
              <a:rPr lang="en-US" sz="1600" dirty="0" smtClean="0"/>
              <a:t>=4.2 </a:t>
            </a:r>
            <a:r>
              <a:rPr lang="en-US" sz="1600" dirty="0" err="1" smtClean="0"/>
              <a:t>m/s</a:t>
            </a:r>
            <a:r>
              <a:rPr lang="en-US" sz="1600" dirty="0" smtClean="0"/>
              <a:t>  ,   v</a:t>
            </a:r>
            <a:r>
              <a:rPr lang="en-US" sz="1600" baseline="-25000" dirty="0" smtClean="0"/>
              <a:t>2</a:t>
            </a:r>
            <a:r>
              <a:rPr lang="en-US" sz="1600" dirty="0" smtClean="0"/>
              <a:t>=4.8 </a:t>
            </a:r>
            <a:r>
              <a:rPr lang="en-US" sz="1600" dirty="0" err="1" smtClean="0"/>
              <a:t>m/s</a:t>
            </a:r>
            <a:endParaRPr lang="en-US" sz="1600" dirty="0" smtClean="0"/>
          </a:p>
          <a:p>
            <a:pPr>
              <a:spcBef>
                <a:spcPts val="600"/>
              </a:spcBef>
              <a:spcAft>
                <a:spcPts val="1200"/>
              </a:spcAft>
            </a:pPr>
            <a:r>
              <a:rPr lang="en-US" sz="1600" dirty="0" smtClean="0"/>
              <a:t>then</a:t>
            </a:r>
          </a:p>
          <a:p>
            <a:pPr marL="342900" indent="-342900">
              <a:buAutoNum type="arabicParenR" startAt="2"/>
            </a:pPr>
            <a:r>
              <a:rPr lang="en-US" sz="1600" dirty="0" smtClean="0"/>
              <a:t>1 mile down a 10% grade</a:t>
            </a:r>
          </a:p>
          <a:p>
            <a:pPr marL="800100" lvl="2" indent="-342900">
              <a:buFont typeface="Arial"/>
              <a:buChar char="•"/>
            </a:pPr>
            <a:r>
              <a:rPr lang="en-US" sz="1600" dirty="0" smtClean="0"/>
              <a:t>v</a:t>
            </a:r>
            <a:r>
              <a:rPr lang="en-US" sz="1600" baseline="-25000" dirty="0" smtClean="0"/>
              <a:t>1</a:t>
            </a:r>
            <a:r>
              <a:rPr lang="en-US" sz="1600" dirty="0" smtClean="0"/>
              <a:t>=26.2 </a:t>
            </a:r>
            <a:r>
              <a:rPr lang="en-US" sz="1600" dirty="0" err="1" smtClean="0"/>
              <a:t>m/s</a:t>
            </a:r>
            <a:r>
              <a:rPr lang="en-US" sz="1600" dirty="0" smtClean="0"/>
              <a:t> ,   v</a:t>
            </a:r>
            <a:r>
              <a:rPr lang="en-US" sz="1600" baseline="-25000" dirty="0" smtClean="0"/>
              <a:t>2</a:t>
            </a:r>
            <a:r>
              <a:rPr lang="en-US" sz="1600" dirty="0" smtClean="0"/>
              <a:t>=23.6 </a:t>
            </a:r>
            <a:r>
              <a:rPr lang="en-US" sz="1600" dirty="0" err="1" smtClean="0"/>
              <a:t>m/s</a:t>
            </a:r>
            <a:endParaRPr lang="en-US" sz="1600" dirty="0" smtClean="0"/>
          </a:p>
        </p:txBody>
      </p:sp>
      <p:sp>
        <p:nvSpPr>
          <p:cNvPr id="21" name="TextBox 20"/>
          <p:cNvSpPr txBox="1"/>
          <p:nvPr/>
        </p:nvSpPr>
        <p:spPr>
          <a:xfrm>
            <a:off x="1340284" y="4764407"/>
            <a:ext cx="1071127" cy="338554"/>
          </a:xfrm>
          <a:prstGeom prst="rect">
            <a:avLst/>
          </a:prstGeom>
          <a:noFill/>
        </p:spPr>
        <p:txBody>
          <a:bodyPr wrap="none" rtlCol="0">
            <a:spAutoFit/>
          </a:bodyPr>
          <a:lstStyle/>
          <a:p>
            <a:r>
              <a:rPr lang="en-US" sz="1600" dirty="0" smtClean="0"/>
              <a:t>who wins?</a:t>
            </a:r>
            <a:endParaRPr lang="en-US" sz="1600" dirty="0" err="1" smtClean="0"/>
          </a:p>
        </p:txBody>
      </p:sp>
      <p:sp>
        <p:nvSpPr>
          <p:cNvPr id="3" name="Slide Number Placeholder 2"/>
          <p:cNvSpPr>
            <a:spLocks noGrp="1"/>
          </p:cNvSpPr>
          <p:nvPr>
            <p:ph type="sldNum" sz="quarter" idx="12"/>
          </p:nvPr>
        </p:nvSpPr>
        <p:spPr/>
        <p:txBody>
          <a:bodyPr/>
          <a:lstStyle/>
          <a:p>
            <a:fld id="{5BE6E91C-2D6A-B04C-94FB-A9E324A509C5}" type="slidenum">
              <a:rPr lang="en-US" smtClean="0"/>
              <a:pPr/>
              <a:t>196</a:t>
            </a:fld>
            <a:endParaRPr lang="en-US" dirty="0"/>
          </a:p>
        </p:txBody>
      </p:sp>
    </p:spTree>
    <p:extLst>
      <p:ext uri="{BB962C8B-B14F-4D97-AF65-F5344CB8AC3E}">
        <p14:creationId xmlns:p14="http://schemas.microsoft.com/office/powerpoint/2010/main" xmlns="" val="37505397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a Wheel --- Rolling at Constant Velocity</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197</a:t>
            </a:fld>
            <a:endParaRPr lang="en-US" dirty="0"/>
          </a:p>
        </p:txBody>
      </p:sp>
      <p:pic>
        <p:nvPicPr>
          <p:cNvPr id="3008514" name="Picture 2" descr="http://thumbs3.ebaystatic.com/d/l225/m/mVk8BieeDAa0I8JSYAxcl5Q.jpg"/>
          <p:cNvPicPr>
            <a:picLocks noChangeAspect="1" noChangeArrowheads="1"/>
          </p:cNvPicPr>
          <p:nvPr/>
        </p:nvPicPr>
        <p:blipFill>
          <a:blip r:embed="rId2"/>
          <a:srcRect/>
          <a:stretch>
            <a:fillRect/>
          </a:stretch>
        </p:blipFill>
        <p:spPr bwMode="auto">
          <a:xfrm>
            <a:off x="2533454" y="664224"/>
            <a:ext cx="4000500" cy="3893820"/>
          </a:xfrm>
          <a:prstGeom prst="rect">
            <a:avLst/>
          </a:prstGeom>
          <a:noFill/>
        </p:spPr>
      </p:pic>
      <p:cxnSp>
        <p:nvCxnSpPr>
          <p:cNvPr id="6" name="Straight Arrow Connector 5"/>
          <p:cNvCxnSpPr/>
          <p:nvPr/>
        </p:nvCxnSpPr>
        <p:spPr>
          <a:xfrm flipH="1">
            <a:off x="4554749" y="2678502"/>
            <a:ext cx="1" cy="5822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554748" y="3815033"/>
            <a:ext cx="0" cy="5197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554750" y="2678502"/>
            <a:ext cx="805129" cy="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554750" y="849702"/>
            <a:ext cx="1564255" cy="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3012141" y="2678502"/>
            <a:ext cx="1542607" cy="666921"/>
          </a:xfrm>
          <a:prstGeom prst="line">
            <a:avLst/>
          </a:prstGeom>
          <a:ln>
            <a:solidFill>
              <a:srgbClr val="00FA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20013739">
            <a:off x="3024121" y="2762744"/>
            <a:ext cx="1003801" cy="338554"/>
          </a:xfrm>
          <a:prstGeom prst="rect">
            <a:avLst/>
          </a:prstGeom>
          <a:noFill/>
        </p:spPr>
        <p:txBody>
          <a:bodyPr wrap="none" rtlCol="0">
            <a:spAutoFit/>
          </a:bodyPr>
          <a:lstStyle/>
          <a:p>
            <a:r>
              <a:rPr lang="en-US" sz="1600" dirty="0" smtClean="0">
                <a:solidFill>
                  <a:srgbClr val="00FA00"/>
                </a:solidFill>
              </a:rPr>
              <a:t>Radius = r</a:t>
            </a:r>
          </a:p>
        </p:txBody>
      </p:sp>
      <p:sp>
        <p:nvSpPr>
          <p:cNvPr id="19" name="TextBox 18"/>
          <p:cNvSpPr txBox="1"/>
          <p:nvPr/>
        </p:nvSpPr>
        <p:spPr>
          <a:xfrm>
            <a:off x="4554748" y="3006869"/>
            <a:ext cx="444352" cy="338554"/>
          </a:xfrm>
          <a:prstGeom prst="rect">
            <a:avLst/>
          </a:prstGeom>
          <a:noFill/>
        </p:spPr>
        <p:txBody>
          <a:bodyPr wrap="none" rtlCol="0">
            <a:spAutoFit/>
          </a:bodyPr>
          <a:lstStyle/>
          <a:p>
            <a:r>
              <a:rPr lang="en-US" sz="1600" dirty="0" smtClean="0">
                <a:solidFill>
                  <a:srgbClr val="FF0000"/>
                </a:solidFill>
              </a:rPr>
              <a:t>mg</a:t>
            </a:r>
          </a:p>
        </p:txBody>
      </p:sp>
      <p:sp>
        <p:nvSpPr>
          <p:cNvPr id="20" name="TextBox 19"/>
          <p:cNvSpPr txBox="1"/>
          <p:nvPr/>
        </p:nvSpPr>
        <p:spPr>
          <a:xfrm>
            <a:off x="4554750" y="4080860"/>
            <a:ext cx="317716" cy="338554"/>
          </a:xfrm>
          <a:prstGeom prst="rect">
            <a:avLst/>
          </a:prstGeom>
          <a:noFill/>
        </p:spPr>
        <p:txBody>
          <a:bodyPr wrap="none" rtlCol="0">
            <a:spAutoFit/>
          </a:bodyPr>
          <a:lstStyle/>
          <a:p>
            <a:r>
              <a:rPr lang="en-US" sz="1600" dirty="0" smtClean="0">
                <a:solidFill>
                  <a:srgbClr val="FF0000"/>
                </a:solidFill>
              </a:rPr>
              <a:t>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Assume Constant Speed --- What Forces are Active?</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198</a:t>
            </a:fld>
            <a:endParaRPr lang="en-US" dirty="0"/>
          </a:p>
        </p:txBody>
      </p:sp>
      <p:pic>
        <p:nvPicPr>
          <p:cNvPr id="3003394" name="Picture 2" descr="http://www.bicycling.com/sites/default/files/images/lexa3_0.jpg"/>
          <p:cNvPicPr>
            <a:picLocks noChangeAspect="1" noChangeArrowheads="1"/>
          </p:cNvPicPr>
          <p:nvPr/>
        </p:nvPicPr>
        <p:blipFill>
          <a:blip r:embed="rId2"/>
          <a:srcRect/>
          <a:stretch>
            <a:fillRect/>
          </a:stretch>
        </p:blipFill>
        <p:spPr bwMode="auto">
          <a:xfrm>
            <a:off x="1986426" y="701436"/>
            <a:ext cx="3936492" cy="2829154"/>
          </a:xfrm>
          <a:prstGeom prst="rect">
            <a:avLst/>
          </a:prstGeom>
          <a:noFill/>
        </p:spPr>
      </p:pic>
      <p:cxnSp>
        <p:nvCxnSpPr>
          <p:cNvPr id="6" name="Straight Arrow Connector 5"/>
          <p:cNvCxnSpPr/>
          <p:nvPr/>
        </p:nvCxnSpPr>
        <p:spPr>
          <a:xfrm>
            <a:off x="3855480" y="1720969"/>
            <a:ext cx="0" cy="157216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197525" y="3383711"/>
            <a:ext cx="1265208"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462733" y="5216824"/>
            <a:ext cx="23004" cy="71814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220528" y="2639684"/>
            <a:ext cx="0" cy="71814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2579256" y="1720970"/>
            <a:ext cx="1196196" cy="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2" descr="http://www.bicycling.com/sites/default/files/images/lexa3_0.jpg"/>
          <p:cNvPicPr>
            <a:picLocks noChangeAspect="1" noChangeArrowheads="1"/>
          </p:cNvPicPr>
          <p:nvPr/>
        </p:nvPicPr>
        <p:blipFill>
          <a:blip r:embed="rId2"/>
          <a:srcRect l="27315" t="63138" r="40233" b="11052"/>
          <a:stretch>
            <a:fillRect/>
          </a:stretch>
        </p:blipFill>
        <p:spPr bwMode="auto">
          <a:xfrm>
            <a:off x="2934666" y="4094465"/>
            <a:ext cx="3954074" cy="2260154"/>
          </a:xfrm>
          <a:prstGeom prst="rect">
            <a:avLst/>
          </a:prstGeom>
          <a:noFill/>
        </p:spPr>
      </p:pic>
      <p:cxnSp>
        <p:nvCxnSpPr>
          <p:cNvPr id="17" name="Straight Arrow Connector 16"/>
          <p:cNvCxnSpPr/>
          <p:nvPr/>
        </p:nvCxnSpPr>
        <p:spPr>
          <a:xfrm flipV="1">
            <a:off x="3441412" y="5216825"/>
            <a:ext cx="874143" cy="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4485736" y="5216824"/>
            <a:ext cx="897147" cy="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249007" y="5039983"/>
            <a:ext cx="23004" cy="69227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830793" y="6037904"/>
            <a:ext cx="23004" cy="31671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649273" y="2574985"/>
            <a:ext cx="0" cy="71814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Focus on the Back Wheel</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199</a:t>
            </a:fld>
            <a:endParaRPr lang="en-US" dirty="0"/>
          </a:p>
        </p:txBody>
      </p:sp>
      <p:pic>
        <p:nvPicPr>
          <p:cNvPr id="4" name="Picture 2" descr="http://www.bicycling.com/sites/default/files/images/lexa3_0.jpg"/>
          <p:cNvPicPr>
            <a:picLocks noChangeAspect="1" noChangeArrowheads="1"/>
          </p:cNvPicPr>
          <p:nvPr/>
        </p:nvPicPr>
        <p:blipFill>
          <a:blip r:embed="rId2"/>
          <a:srcRect l="17381" t="54751" r="45863"/>
          <a:stretch>
            <a:fillRect/>
          </a:stretch>
        </p:blipFill>
        <p:spPr bwMode="auto">
          <a:xfrm>
            <a:off x="2178513" y="396829"/>
            <a:ext cx="4271794" cy="3779532"/>
          </a:xfrm>
          <a:prstGeom prst="rect">
            <a:avLst/>
          </a:prstGeom>
          <a:noFill/>
        </p:spPr>
      </p:pic>
      <p:cxnSp>
        <p:nvCxnSpPr>
          <p:cNvPr id="6" name="Straight Arrow Connector 5"/>
          <p:cNvCxnSpPr/>
          <p:nvPr/>
        </p:nvCxnSpPr>
        <p:spPr>
          <a:xfrm flipV="1">
            <a:off x="3979654" y="2212676"/>
            <a:ext cx="2369388" cy="1293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979653" y="2794962"/>
            <a:ext cx="0" cy="103517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979654" y="3817193"/>
            <a:ext cx="759124" cy="1293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182854" y="6159261"/>
            <a:ext cx="2369388" cy="1293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182855" y="5111155"/>
            <a:ext cx="3128511" cy="102223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182853" y="5111155"/>
            <a:ext cx="0" cy="103517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6552242" y="6133385"/>
            <a:ext cx="759124" cy="1293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806919" y="2456376"/>
            <a:ext cx="3128511" cy="102223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707963" y="4376031"/>
            <a:ext cx="2212337" cy="338554"/>
          </a:xfrm>
          <a:prstGeom prst="rect">
            <a:avLst/>
          </a:prstGeom>
          <a:noFill/>
        </p:spPr>
        <p:txBody>
          <a:bodyPr wrap="none" rtlCol="0">
            <a:spAutoFit/>
          </a:bodyPr>
          <a:lstStyle/>
          <a:p>
            <a:r>
              <a:rPr lang="en-US" sz="1600" dirty="0" smtClean="0"/>
              <a:t>Forces must balance out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114" y="26172"/>
            <a:ext cx="3296865" cy="2554545"/>
          </a:xfrm>
          <a:prstGeom prst="rect">
            <a:avLst/>
          </a:prstGeom>
          <a:noFill/>
        </p:spPr>
        <p:txBody>
          <a:bodyPr wrap="none" rtlCol="0">
            <a:spAutoFit/>
          </a:bodyPr>
          <a:lstStyle/>
          <a:p>
            <a:r>
              <a:rPr lang="en-US" sz="1600" dirty="0" smtClean="0"/>
              <a:t>Relevant forms of energy</a:t>
            </a:r>
          </a:p>
          <a:p>
            <a:pPr marL="342900" indent="-342900">
              <a:buAutoNum type="arabicParenR"/>
            </a:pPr>
            <a:r>
              <a:rPr lang="en-US" sz="1600" dirty="0" smtClean="0"/>
              <a:t>kinetic</a:t>
            </a:r>
          </a:p>
          <a:p>
            <a:pPr marL="342900" indent="-342900">
              <a:buAutoNum type="arabicParenR"/>
            </a:pPr>
            <a:r>
              <a:rPr lang="en-US" sz="1600" dirty="0" smtClean="0"/>
              <a:t>thermal</a:t>
            </a:r>
          </a:p>
          <a:p>
            <a:pPr marL="342900" indent="-342900">
              <a:buAutoNum type="arabicParenR"/>
            </a:pPr>
            <a:r>
              <a:rPr lang="en-US" sz="1600" dirty="0" smtClean="0"/>
              <a:t>permanent deformation</a:t>
            </a:r>
          </a:p>
          <a:p>
            <a:pPr marL="342900" indent="-342900">
              <a:buAutoNum type="arabicParenR"/>
            </a:pPr>
            <a:r>
              <a:rPr lang="en-US" sz="1600" dirty="0" smtClean="0"/>
              <a:t>elastic potential</a:t>
            </a:r>
          </a:p>
          <a:p>
            <a:pPr marL="342900" indent="-342900">
              <a:buAutoNum type="arabicParenR"/>
            </a:pPr>
            <a:r>
              <a:rPr lang="en-US" sz="1600" dirty="0" smtClean="0"/>
              <a:t>gravitational potential</a:t>
            </a:r>
          </a:p>
          <a:p>
            <a:pPr marL="342900" indent="-342900">
              <a:buAutoNum type="arabicParenR"/>
            </a:pPr>
            <a:r>
              <a:rPr lang="en-US" sz="1600" dirty="0" smtClean="0"/>
              <a:t>chemical Energy</a:t>
            </a:r>
          </a:p>
          <a:p>
            <a:endParaRPr lang="en-US" sz="1600" dirty="0"/>
          </a:p>
          <a:p>
            <a:r>
              <a:rPr lang="en-US" sz="1600" dirty="0" smtClean="0"/>
              <a:t>There are many more types, but we’ll</a:t>
            </a:r>
          </a:p>
          <a:p>
            <a:r>
              <a:rPr lang="en-US" sz="1600" dirty="0" smtClean="0"/>
              <a:t>mostly deal with these six.</a:t>
            </a:r>
          </a:p>
        </p:txBody>
      </p:sp>
      <p:graphicFrame>
        <p:nvGraphicFramePr>
          <p:cNvPr id="5" name="Object 4"/>
          <p:cNvGraphicFramePr>
            <a:graphicFrameLocks noChangeAspect="1"/>
          </p:cNvGraphicFramePr>
          <p:nvPr>
            <p:extLst>
              <p:ext uri="{D42A27DB-BD31-4B8C-83A1-F6EECF244321}">
                <p14:modId xmlns:p14="http://schemas.microsoft.com/office/powerpoint/2010/main" xmlns="" val="268087055"/>
              </p:ext>
            </p:extLst>
          </p:nvPr>
        </p:nvGraphicFramePr>
        <p:xfrm>
          <a:off x="4829371" y="1061689"/>
          <a:ext cx="3692646" cy="779146"/>
        </p:xfrm>
        <a:graphic>
          <a:graphicData uri="http://schemas.openxmlformats.org/presentationml/2006/ole">
            <p:oleObj spid="_x0000_s2940030" name="Equation" r:id="rId4" imgW="1855800" imgH="447840" progId="">
              <p:embed/>
            </p:oleObj>
          </a:graphicData>
        </a:graphic>
      </p:graphicFrame>
      <p:pic>
        <p:nvPicPr>
          <p:cNvPr id="6" name="Picture 5"/>
          <p:cNvPicPr>
            <a:picLocks noChangeAspect="1"/>
          </p:cNvPicPr>
          <p:nvPr/>
        </p:nvPicPr>
        <p:blipFill>
          <a:blip r:embed="rId5"/>
          <a:stretch>
            <a:fillRect/>
          </a:stretch>
        </p:blipFill>
        <p:spPr>
          <a:xfrm>
            <a:off x="6278404" y="1903008"/>
            <a:ext cx="2408396" cy="3405188"/>
          </a:xfrm>
          <a:prstGeom prst="rect">
            <a:avLst/>
          </a:prstGeom>
        </p:spPr>
      </p:pic>
      <p:sp>
        <p:nvSpPr>
          <p:cNvPr id="7" name="TextBox 6"/>
          <p:cNvSpPr txBox="1"/>
          <p:nvPr/>
        </p:nvSpPr>
        <p:spPr>
          <a:xfrm>
            <a:off x="0" y="4022357"/>
            <a:ext cx="5459104" cy="584775"/>
          </a:xfrm>
          <a:prstGeom prst="rect">
            <a:avLst/>
          </a:prstGeom>
          <a:noFill/>
        </p:spPr>
        <p:txBody>
          <a:bodyPr wrap="square" rtlCol="0">
            <a:spAutoFit/>
          </a:bodyPr>
          <a:lstStyle/>
          <a:p>
            <a:r>
              <a:rPr lang="en-US" sz="1600" dirty="0" smtClean="0"/>
              <a:t>Estimate the barbell’s gravitational energy.</a:t>
            </a:r>
          </a:p>
          <a:p>
            <a:r>
              <a:rPr lang="en-US" sz="1600" dirty="0" smtClean="0"/>
              <a:t>Compare with KE of a 100-mph pitch.</a:t>
            </a:r>
          </a:p>
        </p:txBody>
      </p:sp>
      <p:sp>
        <p:nvSpPr>
          <p:cNvPr id="8" name="TextBox 7"/>
          <p:cNvSpPr txBox="1"/>
          <p:nvPr/>
        </p:nvSpPr>
        <p:spPr>
          <a:xfrm>
            <a:off x="66836" y="5354994"/>
            <a:ext cx="6647846" cy="338554"/>
          </a:xfrm>
          <a:prstGeom prst="rect">
            <a:avLst/>
          </a:prstGeom>
          <a:noFill/>
        </p:spPr>
        <p:txBody>
          <a:bodyPr wrap="none" rtlCol="0">
            <a:spAutoFit/>
          </a:bodyPr>
          <a:lstStyle/>
          <a:p>
            <a:r>
              <a:rPr lang="en-US" sz="1600" dirty="0" smtClean="0"/>
              <a:t>If she drops the barbell, what is its kinetic energy just before hitting the floor?</a:t>
            </a:r>
          </a:p>
        </p:txBody>
      </p:sp>
      <p:sp>
        <p:nvSpPr>
          <p:cNvPr id="9" name="TextBox 8"/>
          <p:cNvSpPr txBox="1"/>
          <p:nvPr/>
        </p:nvSpPr>
        <p:spPr>
          <a:xfrm>
            <a:off x="36099" y="2891625"/>
            <a:ext cx="2539413" cy="338554"/>
          </a:xfrm>
          <a:prstGeom prst="rect">
            <a:avLst/>
          </a:prstGeom>
          <a:noFill/>
        </p:spPr>
        <p:txBody>
          <a:bodyPr wrap="none" rtlCol="0">
            <a:spAutoFit/>
          </a:bodyPr>
          <a:lstStyle/>
          <a:p>
            <a:r>
              <a:rPr lang="en-US" sz="1600" dirty="0" smtClean="0"/>
              <a:t>What are the units of </a:t>
            </a:r>
            <a:r>
              <a:rPr lang="en-US" sz="1600" dirty="0" err="1" smtClean="0"/>
              <a:t>PE</a:t>
            </a:r>
            <a:r>
              <a:rPr lang="en-US" sz="1600" baseline="-25000" dirty="0" err="1" smtClean="0"/>
              <a:t>grav</a:t>
            </a:r>
            <a:r>
              <a:rPr lang="en-US" sz="1600" dirty="0" smtClean="0"/>
              <a:t>?</a:t>
            </a:r>
          </a:p>
        </p:txBody>
      </p:sp>
      <p:cxnSp>
        <p:nvCxnSpPr>
          <p:cNvPr id="11" name="Straight Connector 10"/>
          <p:cNvCxnSpPr/>
          <p:nvPr/>
        </p:nvCxnSpPr>
        <p:spPr>
          <a:xfrm>
            <a:off x="66837" y="2648992"/>
            <a:ext cx="5783001"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5BE6E91C-2D6A-B04C-94FB-A9E324A509C5}" type="slidenum">
              <a:rPr lang="en-US" smtClean="0"/>
              <a:pPr/>
              <a:t>164</a:t>
            </a:fld>
            <a:endParaRPr lang="en-US" dirty="0"/>
          </a:p>
        </p:txBody>
      </p:sp>
      <p:sp>
        <p:nvSpPr>
          <p:cNvPr id="12" name="TextBox 11"/>
          <p:cNvSpPr txBox="1"/>
          <p:nvPr/>
        </p:nvSpPr>
        <p:spPr>
          <a:xfrm>
            <a:off x="4846886" y="350361"/>
            <a:ext cx="1584729" cy="646331"/>
          </a:xfrm>
          <a:prstGeom prst="rect">
            <a:avLst/>
          </a:prstGeom>
          <a:noFill/>
          <a:ln>
            <a:solidFill>
              <a:schemeClr val="accent1"/>
            </a:solidFill>
          </a:ln>
        </p:spPr>
        <p:txBody>
          <a:bodyPr wrap="none" rtlCol="0">
            <a:spAutoFit/>
          </a:bodyPr>
          <a:lstStyle/>
          <a:p>
            <a:r>
              <a:rPr lang="en-US" dirty="0" smtClean="0">
                <a:latin typeface="Times New Roman" pitchFamily="18" charset="0"/>
                <a:cs typeface="Times New Roman" pitchFamily="18" charset="0"/>
              </a:rPr>
              <a:t>Kinetic Energy</a:t>
            </a:r>
          </a:p>
          <a:p>
            <a:r>
              <a:rPr lang="en-US" i="1" dirty="0" smtClean="0">
                <a:latin typeface="Times New Roman" pitchFamily="18" charset="0"/>
                <a:cs typeface="Times New Roman" pitchFamily="18" charset="0"/>
              </a:rPr>
              <a:t>KE = ½mv</a:t>
            </a:r>
            <a:r>
              <a:rPr lang="en-US" i="1" baseline="30000" dirty="0" smtClean="0">
                <a:latin typeface="Times New Roman" pitchFamily="18" charset="0"/>
                <a:cs typeface="Times New Roman" pitchFamily="18" charset="0"/>
              </a:rPr>
              <a:t>2</a:t>
            </a:r>
          </a:p>
        </p:txBody>
      </p:sp>
      <p:sp>
        <p:nvSpPr>
          <p:cNvPr id="13" name="Title 12"/>
          <p:cNvSpPr>
            <a:spLocks noGrp="1"/>
          </p:cNvSpPr>
          <p:nvPr>
            <p:ph type="title"/>
          </p:nvPr>
        </p:nvSpPr>
        <p:spPr/>
        <p:txBody>
          <a:bodyPr/>
          <a:lstStyle/>
          <a:p>
            <a:endParaRPr lang="en-US"/>
          </a:p>
        </p:txBody>
      </p:sp>
    </p:spTree>
    <p:extLst>
      <p:ext uri="{BB962C8B-B14F-4D97-AF65-F5344CB8AC3E}">
        <p14:creationId xmlns:p14="http://schemas.microsoft.com/office/powerpoint/2010/main" xmlns="" val="233632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Torque – just the facts</a:t>
            </a:r>
            <a:endParaRPr lang="en-US" dirty="0"/>
          </a:p>
        </p:txBody>
      </p:sp>
      <p:sp>
        <p:nvSpPr>
          <p:cNvPr id="5" name="TextBox 4"/>
          <p:cNvSpPr txBox="1"/>
          <p:nvPr/>
        </p:nvSpPr>
        <p:spPr>
          <a:xfrm>
            <a:off x="551715" y="575517"/>
            <a:ext cx="6457537" cy="1854354"/>
          </a:xfrm>
          <a:prstGeom prst="rect">
            <a:avLst/>
          </a:prstGeom>
          <a:noFill/>
        </p:spPr>
        <p:txBody>
          <a:bodyPr wrap="none" rtlCol="0">
            <a:spAutoFit/>
          </a:bodyPr>
          <a:lstStyle/>
          <a:p>
            <a:r>
              <a:rPr lang="en-US" sz="1600" dirty="0" smtClean="0"/>
              <a:t>Torque is the rotational equivalent of force</a:t>
            </a:r>
          </a:p>
          <a:p>
            <a:endParaRPr lang="en-US" sz="1600" dirty="0" smtClean="0"/>
          </a:p>
          <a:p>
            <a:r>
              <a:rPr lang="en-US" sz="1600" b="1" dirty="0" smtClean="0">
                <a:solidFill>
                  <a:srgbClr val="000090"/>
                </a:solidFill>
              </a:rPr>
              <a:t>Force </a:t>
            </a:r>
            <a:r>
              <a:rPr lang="en-US" sz="1600" dirty="0" err="1" smtClean="0">
                <a:sym typeface="Wingdings"/>
              </a:rPr>
              <a:t></a:t>
            </a:r>
            <a:r>
              <a:rPr lang="en-US" sz="1600" dirty="0" smtClean="0">
                <a:sym typeface="Wingdings"/>
              </a:rPr>
              <a:t> induces acceleration of </a:t>
            </a:r>
            <a:r>
              <a:rPr lang="en-US" sz="1600" dirty="0" err="1" smtClean="0">
                <a:sym typeface="Wingdings"/>
              </a:rPr>
              <a:t>c.m</a:t>
            </a:r>
            <a:r>
              <a:rPr lang="en-US" sz="1600" dirty="0" smtClean="0">
                <a:sym typeface="Wingdings"/>
              </a:rPr>
              <a:t>.</a:t>
            </a:r>
          </a:p>
          <a:p>
            <a:pPr>
              <a:buFont typeface="Arial"/>
              <a:buChar char="•"/>
            </a:pPr>
            <a:r>
              <a:rPr lang="en-US" sz="1600" dirty="0" smtClean="0">
                <a:sym typeface="Wingdings"/>
              </a:rPr>
              <a:t> does not matter where the force is applied</a:t>
            </a:r>
          </a:p>
          <a:p>
            <a:endParaRPr lang="en-US" sz="1600" dirty="0" smtClean="0">
              <a:sym typeface="Wingdings"/>
            </a:endParaRPr>
          </a:p>
          <a:p>
            <a:pPr>
              <a:spcAft>
                <a:spcPts val="300"/>
              </a:spcAft>
            </a:pPr>
            <a:r>
              <a:rPr lang="en-US" sz="1600" b="1" dirty="0" smtClean="0">
                <a:solidFill>
                  <a:srgbClr val="000090"/>
                </a:solidFill>
                <a:sym typeface="Wingdings"/>
              </a:rPr>
              <a:t>Torque </a:t>
            </a:r>
            <a:r>
              <a:rPr lang="en-US" sz="1600" dirty="0" err="1" smtClean="0">
                <a:sym typeface="Wingdings"/>
              </a:rPr>
              <a:t></a:t>
            </a:r>
            <a:r>
              <a:rPr lang="en-US" sz="1600" dirty="0" smtClean="0">
                <a:sym typeface="Wingdings"/>
              </a:rPr>
              <a:t> induces “angular acceleration” – increase or decrease of rotation</a:t>
            </a:r>
          </a:p>
          <a:p>
            <a:pPr>
              <a:buFont typeface="Arial"/>
              <a:buChar char="•"/>
            </a:pPr>
            <a:r>
              <a:rPr lang="en-US" sz="1600" dirty="0" smtClean="0">
                <a:sym typeface="Wingdings"/>
              </a:rPr>
              <a:t> matters very much where the force is applied</a:t>
            </a:r>
            <a:endParaRPr lang="en-US" sz="1600" dirty="0"/>
          </a:p>
        </p:txBody>
      </p:sp>
      <p:pic>
        <p:nvPicPr>
          <p:cNvPr id="6" name="Picture 5" descr="MerryGoRoundTorque.png"/>
          <p:cNvPicPr>
            <a:picLocks noChangeAspect="1"/>
          </p:cNvPicPr>
          <p:nvPr/>
        </p:nvPicPr>
        <p:blipFill>
          <a:blip r:embed="rId3">
            <a:clrChange>
              <a:clrFrom>
                <a:srgbClr val="FFFFFF"/>
              </a:clrFrom>
              <a:clrTo>
                <a:srgbClr val="FFFFFF">
                  <a:alpha val="0"/>
                </a:srgbClr>
              </a:clrTo>
            </a:clrChange>
          </a:blip>
          <a:stretch>
            <a:fillRect/>
          </a:stretch>
        </p:blipFill>
        <p:spPr>
          <a:xfrm>
            <a:off x="968189" y="2487707"/>
            <a:ext cx="5259194" cy="2358957"/>
          </a:xfrm>
          <a:prstGeom prst="rect">
            <a:avLst/>
          </a:prstGeom>
        </p:spPr>
      </p:pic>
      <p:sp>
        <p:nvSpPr>
          <p:cNvPr id="7" name="TextBox 6"/>
          <p:cNvSpPr txBox="1"/>
          <p:nvPr/>
        </p:nvSpPr>
        <p:spPr>
          <a:xfrm>
            <a:off x="1179565" y="4837794"/>
            <a:ext cx="7507236" cy="1877437"/>
          </a:xfrm>
          <a:prstGeom prst="rect">
            <a:avLst/>
          </a:prstGeom>
          <a:noFill/>
        </p:spPr>
        <p:txBody>
          <a:bodyPr wrap="square" rtlCol="0">
            <a:spAutoFit/>
          </a:bodyPr>
          <a:lstStyle/>
          <a:p>
            <a:pPr>
              <a:spcAft>
                <a:spcPts val="600"/>
              </a:spcAft>
            </a:pPr>
            <a:r>
              <a:rPr lang="en-US" sz="1600" b="1" dirty="0" smtClean="0"/>
              <a:t>What is the torque induced by a force?</a:t>
            </a:r>
          </a:p>
          <a:p>
            <a:pPr marL="342900" indent="-342900">
              <a:spcAft>
                <a:spcPts val="600"/>
              </a:spcAft>
              <a:buAutoNum type="arabicParenR"/>
            </a:pPr>
            <a:r>
              <a:rPr lang="en-US" sz="1600" dirty="0" smtClean="0"/>
              <a:t>find the axis of rotation</a:t>
            </a:r>
          </a:p>
          <a:p>
            <a:pPr marL="342900" indent="-342900">
              <a:spcAft>
                <a:spcPts val="600"/>
              </a:spcAft>
              <a:buAutoNum type="arabicParenR"/>
            </a:pPr>
            <a:r>
              <a:rPr lang="en-US" sz="1600" dirty="0" smtClean="0"/>
              <a:t>find the “line of action” of the force vector</a:t>
            </a:r>
          </a:p>
          <a:p>
            <a:pPr marL="342900" indent="-342900">
              <a:spcAft>
                <a:spcPts val="600"/>
              </a:spcAft>
              <a:buAutoNum type="arabicParenR"/>
            </a:pPr>
            <a:r>
              <a:rPr lang="en-US" sz="1600" dirty="0" smtClean="0"/>
              <a:t>The “lever arm” (L) is the shortest possible distance (“perpendicular”) between line of action and the rotation axis</a:t>
            </a:r>
          </a:p>
          <a:p>
            <a:pPr marL="342900" indent="-342900">
              <a:spcAft>
                <a:spcPts val="600"/>
              </a:spcAft>
              <a:buAutoNum type="arabicParenR"/>
            </a:pPr>
            <a:r>
              <a:rPr lang="en-US" sz="1600" dirty="0" smtClean="0"/>
              <a:t>torque = force × lever arm:  T=F</a:t>
            </a:r>
            <a:r>
              <a:rPr lang="en-US" sz="1600" dirty="0" smtClean="0">
                <a:latin typeface="ＭＳ ゴシック"/>
                <a:ea typeface="ＭＳ ゴシック"/>
                <a:cs typeface="ＭＳ ゴシック"/>
              </a:rPr>
              <a:t>×</a:t>
            </a:r>
            <a:r>
              <a:rPr lang="en-US" sz="1600" dirty="0" smtClean="0"/>
              <a:t>L</a:t>
            </a:r>
          </a:p>
        </p:txBody>
      </p:sp>
      <p:sp>
        <p:nvSpPr>
          <p:cNvPr id="3" name="Slide Number Placeholder 2"/>
          <p:cNvSpPr>
            <a:spLocks noGrp="1"/>
          </p:cNvSpPr>
          <p:nvPr>
            <p:ph type="sldNum" sz="quarter" idx="12"/>
          </p:nvPr>
        </p:nvSpPr>
        <p:spPr/>
        <p:txBody>
          <a:bodyPr/>
          <a:lstStyle/>
          <a:p>
            <a:fld id="{5BE6E91C-2D6A-B04C-94FB-A9E324A509C5}" type="slidenum">
              <a:rPr lang="en-US" smtClean="0"/>
              <a:pPr/>
              <a:t>200</a:t>
            </a:fld>
            <a:endParaRPr lang="en-US" dirty="0"/>
          </a:p>
        </p:txBody>
      </p:sp>
    </p:spTree>
    <p:extLst>
      <p:ext uri="{BB962C8B-B14F-4D97-AF65-F5344CB8AC3E}">
        <p14:creationId xmlns:p14="http://schemas.microsoft.com/office/powerpoint/2010/main" xmlns="" val="21857105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Focus on the Back Wheel</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201</a:t>
            </a:fld>
            <a:endParaRPr lang="en-US" dirty="0"/>
          </a:p>
        </p:txBody>
      </p:sp>
      <p:pic>
        <p:nvPicPr>
          <p:cNvPr id="4" name="Picture 2" descr="http://www.bicycling.com/sites/default/files/images/lexa3_0.jpg"/>
          <p:cNvPicPr>
            <a:picLocks noChangeAspect="1" noChangeArrowheads="1"/>
          </p:cNvPicPr>
          <p:nvPr/>
        </p:nvPicPr>
        <p:blipFill>
          <a:blip r:embed="rId2"/>
          <a:srcRect l="17381" t="54751" r="45863"/>
          <a:stretch>
            <a:fillRect/>
          </a:stretch>
        </p:blipFill>
        <p:spPr bwMode="auto">
          <a:xfrm>
            <a:off x="2259195" y="396829"/>
            <a:ext cx="4271794" cy="3779532"/>
          </a:xfrm>
          <a:prstGeom prst="rect">
            <a:avLst/>
          </a:prstGeom>
          <a:noFill/>
        </p:spPr>
      </p:pic>
      <p:cxnSp>
        <p:nvCxnSpPr>
          <p:cNvPr id="6" name="Straight Arrow Connector 5"/>
          <p:cNvCxnSpPr/>
          <p:nvPr/>
        </p:nvCxnSpPr>
        <p:spPr>
          <a:xfrm>
            <a:off x="3935430" y="2212676"/>
            <a:ext cx="2369388" cy="0"/>
          </a:xfrm>
          <a:prstGeom prst="straightConnector1">
            <a:avLst/>
          </a:prstGeom>
          <a:ln w="3810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979653" y="2794962"/>
            <a:ext cx="0" cy="1035170"/>
          </a:xfrm>
          <a:prstGeom prst="straightConnector1">
            <a:avLst/>
          </a:prstGeom>
          <a:ln w="38100">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979654" y="3856007"/>
            <a:ext cx="759124" cy="12939"/>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806919" y="2456376"/>
            <a:ext cx="3128511" cy="1022231"/>
          </a:xfrm>
          <a:prstGeom prst="straightConnector1">
            <a:avLst/>
          </a:prstGeom>
          <a:ln w="38100">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06919" y="4376031"/>
            <a:ext cx="3561296" cy="830997"/>
          </a:xfrm>
          <a:prstGeom prst="rect">
            <a:avLst/>
          </a:prstGeom>
          <a:noFill/>
        </p:spPr>
        <p:txBody>
          <a:bodyPr wrap="none" rtlCol="0">
            <a:spAutoFit/>
          </a:bodyPr>
          <a:lstStyle/>
          <a:p>
            <a:r>
              <a:rPr lang="en-US" sz="1600" dirty="0" smtClean="0"/>
              <a:t>And Torques must balance out.</a:t>
            </a:r>
          </a:p>
          <a:p>
            <a:endParaRPr lang="en-US" sz="1600" dirty="0" smtClean="0"/>
          </a:p>
          <a:p>
            <a:r>
              <a:rPr lang="en-US" sz="1600" dirty="0" smtClean="0"/>
              <a:t>Torque </a:t>
            </a:r>
            <a:r>
              <a:rPr lang="en-US" sz="1600" dirty="0" smtClean="0">
                <a:sym typeface="Wingdings" pitchFamily="2" charset="2"/>
              </a:rPr>
              <a:t> impels things to rotate  </a:t>
            </a:r>
            <a:r>
              <a:rPr lang="en-US" sz="1600" b="1" dirty="0" smtClean="0">
                <a:sym typeface="Wingdings" pitchFamily="2" charset="2"/>
              </a:rPr>
              <a:t>T</a:t>
            </a:r>
            <a:r>
              <a:rPr lang="en-US" sz="1600" dirty="0" smtClean="0">
                <a:sym typeface="Wingdings" pitchFamily="2" charset="2"/>
              </a:rPr>
              <a:t> = </a:t>
            </a:r>
            <a:r>
              <a:rPr lang="en-US" sz="1600" b="1" dirty="0" err="1" smtClean="0">
                <a:sym typeface="Wingdings" pitchFamily="2" charset="2"/>
              </a:rPr>
              <a:t>F</a:t>
            </a:r>
            <a:r>
              <a:rPr lang="en-US" sz="1600" dirty="0" err="1" smtClean="0">
                <a:sym typeface="Wingdings" pitchFamily="2" charset="2"/>
              </a:rPr>
              <a:t>·</a:t>
            </a:r>
            <a:r>
              <a:rPr lang="en-US" sz="1600" b="1" dirty="0" err="1" smtClean="0">
                <a:sym typeface="Wingdings" pitchFamily="2" charset="2"/>
              </a:rPr>
              <a:t>r</a:t>
            </a:r>
            <a:endParaRPr lang="en-US" sz="1600" b="1" dirty="0" smtClean="0"/>
          </a:p>
        </p:txBody>
      </p:sp>
      <p:cxnSp>
        <p:nvCxnSpPr>
          <p:cNvPr id="20" name="Straight Connector 19"/>
          <p:cNvCxnSpPr/>
          <p:nvPr/>
        </p:nvCxnSpPr>
        <p:spPr>
          <a:xfrm flipV="1">
            <a:off x="3935429" y="2212676"/>
            <a:ext cx="0" cy="2437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935429" y="2456377"/>
            <a:ext cx="0" cy="139963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06919" y="5292306"/>
            <a:ext cx="4106830" cy="830997"/>
          </a:xfrm>
          <a:prstGeom prst="rect">
            <a:avLst/>
          </a:prstGeom>
          <a:noFill/>
        </p:spPr>
        <p:txBody>
          <a:bodyPr wrap="none" rtlCol="0">
            <a:spAutoFit/>
          </a:bodyPr>
          <a:lstStyle/>
          <a:p>
            <a:r>
              <a:rPr lang="en-US" sz="1600" dirty="0" smtClean="0"/>
              <a:t>Radius of Wheel </a:t>
            </a:r>
            <a:r>
              <a:rPr lang="en-US" sz="1600" dirty="0" smtClean="0">
                <a:sym typeface="Wingdings" pitchFamily="2" charset="2"/>
              </a:rPr>
              <a:t> 0.31 m   (0.2995 to 0.3310)</a:t>
            </a:r>
          </a:p>
          <a:p>
            <a:endParaRPr lang="en-US" sz="1600" dirty="0" smtClean="0">
              <a:sym typeface="Wingdings" pitchFamily="2" charset="2"/>
            </a:endParaRPr>
          </a:p>
          <a:p>
            <a:endParaRPr lang="en-US" sz="16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202</a:t>
            </a:fld>
            <a:endParaRPr lang="en-US" dirty="0"/>
          </a:p>
        </p:txBody>
      </p:sp>
      <p:pic>
        <p:nvPicPr>
          <p:cNvPr id="3004418" name="Picture 2" descr="http://kherzig.com/wp/wp-content/uploads/2011/11/bicycle-drivetrain.png"/>
          <p:cNvPicPr>
            <a:picLocks noChangeAspect="1" noChangeArrowheads="1"/>
          </p:cNvPicPr>
          <p:nvPr/>
        </p:nvPicPr>
        <p:blipFill>
          <a:blip r:embed="rId2"/>
          <a:srcRect/>
          <a:stretch>
            <a:fillRect/>
          </a:stretch>
        </p:blipFill>
        <p:spPr bwMode="auto">
          <a:xfrm>
            <a:off x="1357624" y="792013"/>
            <a:ext cx="4281905" cy="3062857"/>
          </a:xfrm>
          <a:prstGeom prst="rect">
            <a:avLst/>
          </a:prstGeom>
          <a:noFill/>
        </p:spPr>
      </p:pic>
      <p:sp>
        <p:nvSpPr>
          <p:cNvPr id="3004420" name="AutoShape 4" descr="http://www.active.com/Assets/Cycling/Gear+Ratios+600x188.jpg"/>
          <p:cNvSpPr>
            <a:spLocks noChangeAspect="1" noChangeArrowheads="1"/>
          </p:cNvSpPr>
          <p:nvPr/>
        </p:nvSpPr>
        <p:spPr bwMode="auto">
          <a:xfrm>
            <a:off x="207433" y="-639366"/>
            <a:ext cx="7620000" cy="13430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04422" name="Picture 6" descr="http://www.active.com/Assets/Cycling/Gear+Ratios+600x188.jpg"/>
          <p:cNvPicPr>
            <a:picLocks noChangeAspect="1" noChangeArrowheads="1"/>
          </p:cNvPicPr>
          <p:nvPr/>
        </p:nvPicPr>
        <p:blipFill>
          <a:blip r:embed="rId3"/>
          <a:srcRect/>
          <a:stretch>
            <a:fillRect/>
          </a:stretch>
        </p:blipFill>
        <p:spPr bwMode="auto">
          <a:xfrm>
            <a:off x="207434" y="4234034"/>
            <a:ext cx="6443132" cy="201884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Braking</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203</a:t>
            </a:fld>
            <a:endParaRPr lang="en-US" dirty="0"/>
          </a:p>
        </p:txBody>
      </p:sp>
      <p:pic>
        <p:nvPicPr>
          <p:cNvPr id="3003394" name="Picture 2" descr="http://www.bicycling.com/sites/default/files/images/lexa3_0.jpg"/>
          <p:cNvPicPr>
            <a:picLocks noChangeAspect="1" noChangeArrowheads="1"/>
          </p:cNvPicPr>
          <p:nvPr/>
        </p:nvPicPr>
        <p:blipFill>
          <a:blip r:embed="rId2"/>
          <a:srcRect/>
          <a:stretch>
            <a:fillRect/>
          </a:stretch>
        </p:blipFill>
        <p:spPr bwMode="auto">
          <a:xfrm>
            <a:off x="1832560" y="1085811"/>
            <a:ext cx="5260345" cy="3780606"/>
          </a:xfrm>
          <a:prstGeom prst="rect">
            <a:avLst/>
          </a:prstGeom>
          <a:noFill/>
        </p:spPr>
      </p:pic>
      <p:cxnSp>
        <p:nvCxnSpPr>
          <p:cNvPr id="6" name="Straight Arrow Connector 5"/>
          <p:cNvCxnSpPr/>
          <p:nvPr/>
        </p:nvCxnSpPr>
        <p:spPr>
          <a:xfrm>
            <a:off x="4254729" y="2442193"/>
            <a:ext cx="23004" cy="165328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192274" y="4542396"/>
            <a:ext cx="1357223"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542503" y="4302651"/>
            <a:ext cx="0" cy="38171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3426592" y="2442193"/>
            <a:ext cx="851141" cy="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549496" y="3487818"/>
            <a:ext cx="0" cy="105457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2852391" y="4684369"/>
            <a:ext cx="690113"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a:t>
            </a:r>
            <a:r>
              <a:rPr lang="en-US" baseline="30000" dirty="0" smtClean="0"/>
              <a:t>th</a:t>
            </a:r>
            <a:r>
              <a:rPr lang="en-US" dirty="0" smtClean="0"/>
              <a:t> Century Racing Bike</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204</a:t>
            </a:fld>
            <a:endParaRPr lang="en-US" dirty="0"/>
          </a:p>
        </p:txBody>
      </p:sp>
      <p:pic>
        <p:nvPicPr>
          <p:cNvPr id="3007490" name="Picture 2" descr="http://media-2.web.britannica.com/eb-media/88/6488-004-96D89FFF.jpg"/>
          <p:cNvPicPr>
            <a:picLocks noChangeAspect="1" noChangeArrowheads="1"/>
          </p:cNvPicPr>
          <p:nvPr/>
        </p:nvPicPr>
        <p:blipFill>
          <a:blip r:embed="rId2"/>
          <a:srcRect/>
          <a:stretch>
            <a:fillRect/>
          </a:stretch>
        </p:blipFill>
        <p:spPr bwMode="auto">
          <a:xfrm>
            <a:off x="784409" y="595882"/>
            <a:ext cx="4051300" cy="3810000"/>
          </a:xfrm>
          <a:prstGeom prst="rect">
            <a:avLst/>
          </a:prstGeom>
          <a:noFill/>
        </p:spPr>
      </p:pic>
      <p:sp>
        <p:nvSpPr>
          <p:cNvPr id="6" name="TextBox 5"/>
          <p:cNvSpPr txBox="1"/>
          <p:nvPr/>
        </p:nvSpPr>
        <p:spPr>
          <a:xfrm>
            <a:off x="5106165" y="601604"/>
            <a:ext cx="3768724" cy="338554"/>
          </a:xfrm>
          <a:prstGeom prst="rect">
            <a:avLst/>
          </a:prstGeom>
          <a:noFill/>
        </p:spPr>
        <p:txBody>
          <a:bodyPr wrap="none" rtlCol="0">
            <a:spAutoFit/>
          </a:bodyPr>
          <a:lstStyle/>
          <a:p>
            <a:r>
              <a:rPr lang="en-US" sz="1600" dirty="0" smtClean="0"/>
              <a:t>Why were these considered daring to ride?</a:t>
            </a:r>
            <a:endParaRPr lang="en-US" sz="16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205</a:t>
            </a:fld>
            <a:endParaRPr lang="en-US" dirty="0"/>
          </a:p>
        </p:txBody>
      </p:sp>
      <p:pic>
        <p:nvPicPr>
          <p:cNvPr id="3000322" name="Picture 2" descr="http://www.paketabike.com/files/rocket_black_bike.jpg"/>
          <p:cNvPicPr>
            <a:picLocks noChangeAspect="1" noChangeArrowheads="1"/>
          </p:cNvPicPr>
          <p:nvPr/>
        </p:nvPicPr>
        <p:blipFill>
          <a:blip r:embed="rId2"/>
          <a:srcRect/>
          <a:stretch>
            <a:fillRect/>
          </a:stretch>
        </p:blipFill>
        <p:spPr bwMode="auto">
          <a:xfrm>
            <a:off x="851539" y="701436"/>
            <a:ext cx="4445000" cy="297497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“Leverage” and wrench – units: foot-pounds</a:t>
            </a:r>
            <a:endParaRPr lang="en-US" dirty="0"/>
          </a:p>
        </p:txBody>
      </p:sp>
      <p:pic>
        <p:nvPicPr>
          <p:cNvPr id="5" name="Picture 4" descr="wrench.png"/>
          <p:cNvPicPr>
            <a:picLocks noChangeAspect="1"/>
          </p:cNvPicPr>
          <p:nvPr/>
        </p:nvPicPr>
        <p:blipFill>
          <a:blip r:embed="rId3">
            <a:clrChange>
              <a:clrFrom>
                <a:srgbClr val="FFFFFF"/>
              </a:clrFrom>
              <a:clrTo>
                <a:srgbClr val="FFFFFF">
                  <a:alpha val="0"/>
                </a:srgbClr>
              </a:clrTo>
            </a:clrChange>
          </a:blip>
          <a:stretch>
            <a:fillRect/>
          </a:stretch>
        </p:blipFill>
        <p:spPr>
          <a:xfrm>
            <a:off x="2381706" y="1445437"/>
            <a:ext cx="4283001" cy="4695056"/>
          </a:xfrm>
          <a:prstGeom prst="rect">
            <a:avLst/>
          </a:prstGeom>
        </p:spPr>
      </p:pic>
      <p:sp>
        <p:nvSpPr>
          <p:cNvPr id="6" name="TextBox 5"/>
          <p:cNvSpPr txBox="1"/>
          <p:nvPr/>
        </p:nvSpPr>
        <p:spPr>
          <a:xfrm>
            <a:off x="3578718" y="810868"/>
            <a:ext cx="944489" cy="369332"/>
          </a:xfrm>
          <a:prstGeom prst="rect">
            <a:avLst/>
          </a:prstGeom>
          <a:noFill/>
        </p:spPr>
        <p:txBody>
          <a:bodyPr wrap="none" rtlCol="0">
            <a:spAutoFit/>
          </a:bodyPr>
          <a:lstStyle/>
          <a:p>
            <a:r>
              <a:rPr lang="en-US" b="1" dirty="0" smtClean="0">
                <a:solidFill>
                  <a:srgbClr val="000090"/>
                </a:solidFill>
              </a:rPr>
              <a:t>T = F × L</a:t>
            </a:r>
          </a:p>
        </p:txBody>
      </p:sp>
      <p:sp>
        <p:nvSpPr>
          <p:cNvPr id="7" name="TextBox 6"/>
          <p:cNvSpPr txBox="1"/>
          <p:nvPr/>
        </p:nvSpPr>
        <p:spPr>
          <a:xfrm>
            <a:off x="3076084" y="6140493"/>
            <a:ext cx="1699119" cy="307777"/>
          </a:xfrm>
          <a:prstGeom prst="rect">
            <a:avLst/>
          </a:prstGeom>
          <a:noFill/>
        </p:spPr>
        <p:txBody>
          <a:bodyPr wrap="none" rtlCol="0">
            <a:spAutoFit/>
          </a:bodyPr>
          <a:lstStyle/>
          <a:p>
            <a:r>
              <a:rPr lang="en-US" sz="1400" dirty="0" smtClean="0"/>
              <a:t>nut = axis of rotation</a:t>
            </a:r>
          </a:p>
        </p:txBody>
      </p:sp>
      <p:sp>
        <p:nvSpPr>
          <p:cNvPr id="8" name="Freeform 7"/>
          <p:cNvSpPr/>
          <p:nvPr/>
        </p:nvSpPr>
        <p:spPr>
          <a:xfrm>
            <a:off x="2641601" y="5248275"/>
            <a:ext cx="1301785" cy="828675"/>
          </a:xfrm>
          <a:custGeom>
            <a:avLst/>
            <a:gdLst>
              <a:gd name="connsiteX0" fmla="*/ 825500 w 976339"/>
              <a:gd name="connsiteY0" fmla="*/ 1104900 h 1104900"/>
              <a:gd name="connsiteX1" fmla="*/ 863600 w 976339"/>
              <a:gd name="connsiteY1" fmla="*/ 1092200 h 1104900"/>
              <a:gd name="connsiteX2" fmla="*/ 889000 w 976339"/>
              <a:gd name="connsiteY2" fmla="*/ 1054100 h 1104900"/>
              <a:gd name="connsiteX3" fmla="*/ 914400 w 976339"/>
              <a:gd name="connsiteY3" fmla="*/ 1003300 h 1104900"/>
              <a:gd name="connsiteX4" fmla="*/ 927100 w 976339"/>
              <a:gd name="connsiteY4" fmla="*/ 965200 h 1104900"/>
              <a:gd name="connsiteX5" fmla="*/ 965200 w 976339"/>
              <a:gd name="connsiteY5" fmla="*/ 889000 h 1104900"/>
              <a:gd name="connsiteX6" fmla="*/ 952500 w 976339"/>
              <a:gd name="connsiteY6" fmla="*/ 698500 h 1104900"/>
              <a:gd name="connsiteX7" fmla="*/ 914400 w 976339"/>
              <a:gd name="connsiteY7" fmla="*/ 584200 h 1104900"/>
              <a:gd name="connsiteX8" fmla="*/ 876300 w 976339"/>
              <a:gd name="connsiteY8" fmla="*/ 469900 h 1104900"/>
              <a:gd name="connsiteX9" fmla="*/ 863600 w 976339"/>
              <a:gd name="connsiteY9" fmla="*/ 431800 h 1104900"/>
              <a:gd name="connsiteX10" fmla="*/ 850900 w 976339"/>
              <a:gd name="connsiteY10" fmla="*/ 381000 h 1104900"/>
              <a:gd name="connsiteX11" fmla="*/ 787400 w 976339"/>
              <a:gd name="connsiteY11" fmla="*/ 292100 h 1104900"/>
              <a:gd name="connsiteX12" fmla="*/ 762000 w 976339"/>
              <a:gd name="connsiteY12" fmla="*/ 254000 h 1104900"/>
              <a:gd name="connsiteX13" fmla="*/ 685800 w 976339"/>
              <a:gd name="connsiteY13" fmla="*/ 203200 h 1104900"/>
              <a:gd name="connsiteX14" fmla="*/ 647700 w 976339"/>
              <a:gd name="connsiteY14" fmla="*/ 177800 h 1104900"/>
              <a:gd name="connsiteX15" fmla="*/ 533400 w 976339"/>
              <a:gd name="connsiteY15" fmla="*/ 152400 h 1104900"/>
              <a:gd name="connsiteX16" fmla="*/ 457200 w 976339"/>
              <a:gd name="connsiteY16" fmla="*/ 139700 h 1104900"/>
              <a:gd name="connsiteX17" fmla="*/ 381000 w 976339"/>
              <a:gd name="connsiteY17" fmla="*/ 114300 h 1104900"/>
              <a:gd name="connsiteX18" fmla="*/ 63500 w 976339"/>
              <a:gd name="connsiteY18" fmla="*/ 114300 h 1104900"/>
              <a:gd name="connsiteX19" fmla="*/ 50800 w 976339"/>
              <a:gd name="connsiteY19" fmla="*/ 76200 h 1104900"/>
              <a:gd name="connsiteX20" fmla="*/ 0 w 976339"/>
              <a:gd name="connsiteY20"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6339" h="1104900">
                <a:moveTo>
                  <a:pt x="825500" y="1104900"/>
                </a:moveTo>
                <a:cubicBezTo>
                  <a:pt x="838200" y="1100667"/>
                  <a:pt x="853147" y="1100563"/>
                  <a:pt x="863600" y="1092200"/>
                </a:cubicBezTo>
                <a:cubicBezTo>
                  <a:pt x="875519" y="1082665"/>
                  <a:pt x="881427" y="1067352"/>
                  <a:pt x="889000" y="1054100"/>
                </a:cubicBezTo>
                <a:cubicBezTo>
                  <a:pt x="898393" y="1037662"/>
                  <a:pt x="906942" y="1020701"/>
                  <a:pt x="914400" y="1003300"/>
                </a:cubicBezTo>
                <a:cubicBezTo>
                  <a:pt x="919673" y="990995"/>
                  <a:pt x="921113" y="977174"/>
                  <a:pt x="927100" y="965200"/>
                </a:cubicBezTo>
                <a:cubicBezTo>
                  <a:pt x="976339" y="866723"/>
                  <a:pt x="933278" y="984765"/>
                  <a:pt x="965200" y="889000"/>
                </a:cubicBezTo>
                <a:cubicBezTo>
                  <a:pt x="960967" y="825500"/>
                  <a:pt x="961500" y="761501"/>
                  <a:pt x="952500" y="698500"/>
                </a:cubicBezTo>
                <a:lnTo>
                  <a:pt x="914400" y="584200"/>
                </a:lnTo>
                <a:lnTo>
                  <a:pt x="876300" y="469900"/>
                </a:lnTo>
                <a:cubicBezTo>
                  <a:pt x="872067" y="457200"/>
                  <a:pt x="866847" y="444787"/>
                  <a:pt x="863600" y="431800"/>
                </a:cubicBezTo>
                <a:cubicBezTo>
                  <a:pt x="859367" y="414867"/>
                  <a:pt x="855916" y="397718"/>
                  <a:pt x="850900" y="381000"/>
                </a:cubicBezTo>
                <a:cubicBezTo>
                  <a:pt x="824559" y="293198"/>
                  <a:pt x="849254" y="312718"/>
                  <a:pt x="787400" y="292100"/>
                </a:cubicBezTo>
                <a:cubicBezTo>
                  <a:pt x="778933" y="279400"/>
                  <a:pt x="773487" y="264051"/>
                  <a:pt x="762000" y="254000"/>
                </a:cubicBezTo>
                <a:cubicBezTo>
                  <a:pt x="739026" y="233898"/>
                  <a:pt x="711200" y="220133"/>
                  <a:pt x="685800" y="203200"/>
                </a:cubicBezTo>
                <a:cubicBezTo>
                  <a:pt x="673100" y="194733"/>
                  <a:pt x="662508" y="181502"/>
                  <a:pt x="647700" y="177800"/>
                </a:cubicBezTo>
                <a:cubicBezTo>
                  <a:pt x="593342" y="164210"/>
                  <a:pt x="592518" y="163149"/>
                  <a:pt x="533400" y="152400"/>
                </a:cubicBezTo>
                <a:cubicBezTo>
                  <a:pt x="508065" y="147794"/>
                  <a:pt x="482182" y="145945"/>
                  <a:pt x="457200" y="139700"/>
                </a:cubicBezTo>
                <a:cubicBezTo>
                  <a:pt x="431225" y="133206"/>
                  <a:pt x="381000" y="114300"/>
                  <a:pt x="381000" y="114300"/>
                </a:cubicBezTo>
                <a:cubicBezTo>
                  <a:pt x="307919" y="119520"/>
                  <a:pt x="143262" y="140887"/>
                  <a:pt x="63500" y="114300"/>
                </a:cubicBezTo>
                <a:cubicBezTo>
                  <a:pt x="50800" y="110067"/>
                  <a:pt x="57301" y="87902"/>
                  <a:pt x="50800" y="76200"/>
                </a:cubicBezTo>
                <a:cubicBezTo>
                  <a:pt x="35975" y="49515"/>
                  <a:pt x="0" y="0"/>
                  <a:pt x="0" y="0"/>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893733" y="5248275"/>
            <a:ext cx="1524000" cy="895350"/>
          </a:xfrm>
          <a:custGeom>
            <a:avLst/>
            <a:gdLst>
              <a:gd name="connsiteX0" fmla="*/ 190500 w 1143000"/>
              <a:gd name="connsiteY0" fmla="*/ 1193800 h 1193800"/>
              <a:gd name="connsiteX1" fmla="*/ 165100 w 1143000"/>
              <a:gd name="connsiteY1" fmla="*/ 1155700 h 1193800"/>
              <a:gd name="connsiteX2" fmla="*/ 76200 w 1143000"/>
              <a:gd name="connsiteY2" fmla="*/ 927100 h 1193800"/>
              <a:gd name="connsiteX3" fmla="*/ 25400 w 1143000"/>
              <a:gd name="connsiteY3" fmla="*/ 850900 h 1193800"/>
              <a:gd name="connsiteX4" fmla="*/ 0 w 1143000"/>
              <a:gd name="connsiteY4" fmla="*/ 774700 h 1193800"/>
              <a:gd name="connsiteX5" fmla="*/ 38100 w 1143000"/>
              <a:gd name="connsiteY5" fmla="*/ 596900 h 1193800"/>
              <a:gd name="connsiteX6" fmla="*/ 50800 w 1143000"/>
              <a:gd name="connsiteY6" fmla="*/ 558800 h 1193800"/>
              <a:gd name="connsiteX7" fmla="*/ 63500 w 1143000"/>
              <a:gd name="connsiteY7" fmla="*/ 520700 h 1193800"/>
              <a:gd name="connsiteX8" fmla="*/ 101600 w 1143000"/>
              <a:gd name="connsiteY8" fmla="*/ 495300 h 1193800"/>
              <a:gd name="connsiteX9" fmla="*/ 152400 w 1143000"/>
              <a:gd name="connsiteY9" fmla="*/ 419100 h 1193800"/>
              <a:gd name="connsiteX10" fmla="*/ 203200 w 1143000"/>
              <a:gd name="connsiteY10" fmla="*/ 342900 h 1193800"/>
              <a:gd name="connsiteX11" fmla="*/ 279400 w 1143000"/>
              <a:gd name="connsiteY11" fmla="*/ 317500 h 1193800"/>
              <a:gd name="connsiteX12" fmla="*/ 317500 w 1143000"/>
              <a:gd name="connsiteY12" fmla="*/ 292100 h 1193800"/>
              <a:gd name="connsiteX13" fmla="*/ 431800 w 1143000"/>
              <a:gd name="connsiteY13" fmla="*/ 254000 h 1193800"/>
              <a:gd name="connsiteX14" fmla="*/ 508000 w 1143000"/>
              <a:gd name="connsiteY14" fmla="*/ 228600 h 1193800"/>
              <a:gd name="connsiteX15" fmla="*/ 546100 w 1143000"/>
              <a:gd name="connsiteY15" fmla="*/ 215900 h 1193800"/>
              <a:gd name="connsiteX16" fmla="*/ 596900 w 1143000"/>
              <a:gd name="connsiteY16" fmla="*/ 203200 h 1193800"/>
              <a:gd name="connsiteX17" fmla="*/ 952500 w 1143000"/>
              <a:gd name="connsiteY17" fmla="*/ 190500 h 1193800"/>
              <a:gd name="connsiteX18" fmla="*/ 1066800 w 1143000"/>
              <a:gd name="connsiteY18" fmla="*/ 139700 h 1193800"/>
              <a:gd name="connsiteX19" fmla="*/ 1117600 w 1143000"/>
              <a:gd name="connsiteY19" fmla="*/ 63500 h 1193800"/>
              <a:gd name="connsiteX20" fmla="*/ 1143000 w 1143000"/>
              <a:gd name="connsiteY20"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0" h="1193800">
                <a:moveTo>
                  <a:pt x="190500" y="1193800"/>
                </a:moveTo>
                <a:cubicBezTo>
                  <a:pt x="182033" y="1181100"/>
                  <a:pt x="171113" y="1169729"/>
                  <a:pt x="165100" y="1155700"/>
                </a:cubicBezTo>
                <a:cubicBezTo>
                  <a:pt x="132893" y="1080551"/>
                  <a:pt x="121552" y="995128"/>
                  <a:pt x="76200" y="927100"/>
                </a:cubicBezTo>
                <a:cubicBezTo>
                  <a:pt x="59267" y="901700"/>
                  <a:pt x="35053" y="879860"/>
                  <a:pt x="25400" y="850900"/>
                </a:cubicBezTo>
                <a:lnTo>
                  <a:pt x="0" y="774700"/>
                </a:lnTo>
                <a:cubicBezTo>
                  <a:pt x="16021" y="646533"/>
                  <a:pt x="1907" y="705479"/>
                  <a:pt x="38100" y="596900"/>
                </a:cubicBezTo>
                <a:lnTo>
                  <a:pt x="50800" y="558800"/>
                </a:lnTo>
                <a:cubicBezTo>
                  <a:pt x="55033" y="546100"/>
                  <a:pt x="52361" y="528126"/>
                  <a:pt x="63500" y="520700"/>
                </a:cubicBezTo>
                <a:lnTo>
                  <a:pt x="101600" y="495300"/>
                </a:lnTo>
                <a:cubicBezTo>
                  <a:pt x="131797" y="404708"/>
                  <a:pt x="88979" y="514232"/>
                  <a:pt x="152400" y="419100"/>
                </a:cubicBezTo>
                <a:cubicBezTo>
                  <a:pt x="183287" y="372770"/>
                  <a:pt x="138854" y="378648"/>
                  <a:pt x="203200" y="342900"/>
                </a:cubicBezTo>
                <a:cubicBezTo>
                  <a:pt x="226605" y="329897"/>
                  <a:pt x="257123" y="332352"/>
                  <a:pt x="279400" y="317500"/>
                </a:cubicBezTo>
                <a:cubicBezTo>
                  <a:pt x="292100" y="309033"/>
                  <a:pt x="303552" y="298299"/>
                  <a:pt x="317500" y="292100"/>
                </a:cubicBezTo>
                <a:lnTo>
                  <a:pt x="431800" y="254000"/>
                </a:lnTo>
                <a:lnTo>
                  <a:pt x="508000" y="228600"/>
                </a:lnTo>
                <a:cubicBezTo>
                  <a:pt x="520700" y="224367"/>
                  <a:pt x="533113" y="219147"/>
                  <a:pt x="546100" y="215900"/>
                </a:cubicBezTo>
                <a:cubicBezTo>
                  <a:pt x="563033" y="211667"/>
                  <a:pt x="579480" y="204289"/>
                  <a:pt x="596900" y="203200"/>
                </a:cubicBezTo>
                <a:cubicBezTo>
                  <a:pt x="715278" y="195801"/>
                  <a:pt x="833967" y="194733"/>
                  <a:pt x="952500" y="190500"/>
                </a:cubicBezTo>
                <a:cubicBezTo>
                  <a:pt x="1043180" y="160273"/>
                  <a:pt x="1006423" y="179952"/>
                  <a:pt x="1066800" y="139700"/>
                </a:cubicBezTo>
                <a:cubicBezTo>
                  <a:pt x="1083733" y="114300"/>
                  <a:pt x="1107947" y="92460"/>
                  <a:pt x="1117600" y="63500"/>
                </a:cubicBezTo>
                <a:cubicBezTo>
                  <a:pt x="1133293" y="16420"/>
                  <a:pt x="1124313" y="37374"/>
                  <a:pt x="1143000" y="0"/>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206</a:t>
            </a:fld>
            <a:endParaRPr lang="en-US" dirty="0"/>
          </a:p>
        </p:txBody>
      </p:sp>
    </p:spTree>
    <p:extLst>
      <p:ext uri="{BB962C8B-B14F-4D97-AF65-F5344CB8AC3E}">
        <p14:creationId xmlns:p14="http://schemas.microsoft.com/office/powerpoint/2010/main" xmlns="" val="7645663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balancing teeter-totter</a:t>
            </a:r>
            <a:endParaRPr lang="en-US" dirty="0"/>
          </a:p>
        </p:txBody>
      </p:sp>
      <p:pic>
        <p:nvPicPr>
          <p:cNvPr id="6" name="Picture 5" descr="TeeterTotter.png"/>
          <p:cNvPicPr>
            <a:picLocks noChangeAspect="1"/>
          </p:cNvPicPr>
          <p:nvPr/>
        </p:nvPicPr>
        <p:blipFill>
          <a:blip r:embed="rId3">
            <a:clrChange>
              <a:clrFrom>
                <a:srgbClr val="FFFFFF"/>
              </a:clrFrom>
              <a:clrTo>
                <a:srgbClr val="FFFFFF">
                  <a:alpha val="0"/>
                </a:srgbClr>
              </a:clrTo>
            </a:clrChange>
          </a:blip>
          <a:stretch>
            <a:fillRect/>
          </a:stretch>
        </p:blipFill>
        <p:spPr>
          <a:xfrm>
            <a:off x="1447820" y="604851"/>
            <a:ext cx="5457298" cy="3494548"/>
          </a:xfrm>
          <a:prstGeom prst="rect">
            <a:avLst/>
          </a:prstGeom>
        </p:spPr>
      </p:pic>
      <p:sp>
        <p:nvSpPr>
          <p:cNvPr id="7" name="TextBox 6"/>
          <p:cNvSpPr txBox="1"/>
          <p:nvPr/>
        </p:nvSpPr>
        <p:spPr>
          <a:xfrm>
            <a:off x="856136" y="4056468"/>
            <a:ext cx="3320333" cy="307777"/>
          </a:xfrm>
          <a:prstGeom prst="rect">
            <a:avLst/>
          </a:prstGeom>
          <a:noFill/>
        </p:spPr>
        <p:txBody>
          <a:bodyPr wrap="none" rtlCol="0">
            <a:spAutoFit/>
          </a:bodyPr>
          <a:lstStyle/>
          <a:p>
            <a:r>
              <a:rPr lang="en-US" sz="1400" dirty="0" smtClean="0"/>
              <a:t>What is the force provided by the support?</a:t>
            </a:r>
            <a:endParaRPr lang="en-US" sz="1400" dirty="0"/>
          </a:p>
        </p:txBody>
      </p:sp>
      <p:sp>
        <p:nvSpPr>
          <p:cNvPr id="8" name="TextBox 7"/>
          <p:cNvSpPr txBox="1"/>
          <p:nvPr/>
        </p:nvSpPr>
        <p:spPr>
          <a:xfrm>
            <a:off x="856137" y="5190996"/>
            <a:ext cx="5177764" cy="307777"/>
          </a:xfrm>
          <a:prstGeom prst="rect">
            <a:avLst/>
          </a:prstGeom>
          <a:noFill/>
        </p:spPr>
        <p:txBody>
          <a:bodyPr wrap="none" rtlCol="0">
            <a:spAutoFit/>
          </a:bodyPr>
          <a:lstStyle/>
          <a:p>
            <a:r>
              <a:rPr lang="en-US" sz="1400" dirty="0" smtClean="0"/>
              <a:t>How far from the support should the father sit, to maintain balance?</a:t>
            </a:r>
            <a:endParaRPr lang="en-US" sz="1400"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207</a:t>
            </a:fld>
            <a:endParaRPr lang="en-US" dirty="0"/>
          </a:p>
        </p:txBody>
      </p:sp>
    </p:spTree>
    <p:extLst>
      <p:ext uri="{BB962C8B-B14F-4D97-AF65-F5344CB8AC3E}">
        <p14:creationId xmlns:p14="http://schemas.microsoft.com/office/powerpoint/2010/main" xmlns="" val="3275786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gravity act?”</a:t>
            </a:r>
            <a:endParaRPr lang="en-US" dirty="0"/>
          </a:p>
        </p:txBody>
      </p:sp>
      <p:pic>
        <p:nvPicPr>
          <p:cNvPr id="5" name="Picture 4" descr="IrregularObjectCenterOfMassStill.png"/>
          <p:cNvPicPr>
            <a:picLocks noChangeAspect="1"/>
          </p:cNvPicPr>
          <p:nvPr/>
        </p:nvPicPr>
        <p:blipFill>
          <a:blip r:embed="rId4"/>
          <a:stretch>
            <a:fillRect/>
          </a:stretch>
        </p:blipFill>
        <p:spPr>
          <a:xfrm>
            <a:off x="6634612" y="1007559"/>
            <a:ext cx="1638469" cy="1484863"/>
          </a:xfrm>
          <a:prstGeom prst="rect">
            <a:avLst/>
          </a:prstGeom>
        </p:spPr>
      </p:pic>
      <p:sp>
        <p:nvSpPr>
          <p:cNvPr id="6" name="TextBox 5"/>
          <p:cNvSpPr txBox="1"/>
          <p:nvPr/>
        </p:nvSpPr>
        <p:spPr>
          <a:xfrm>
            <a:off x="6747280" y="2425210"/>
            <a:ext cx="1607684" cy="276999"/>
          </a:xfrm>
          <a:prstGeom prst="rect">
            <a:avLst/>
          </a:prstGeom>
          <a:noFill/>
        </p:spPr>
        <p:txBody>
          <a:bodyPr wrap="none" rtlCol="0">
            <a:spAutoFit/>
          </a:bodyPr>
          <a:lstStyle/>
          <a:p>
            <a:r>
              <a:rPr lang="en-US" sz="1200" dirty="0" err="1" smtClean="0"/>
              <a:t>c.m</a:t>
            </a:r>
            <a:r>
              <a:rPr lang="en-US" sz="1200" dirty="0" smtClean="0"/>
              <a:t>. of irregular object</a:t>
            </a:r>
            <a:endParaRPr lang="en-US" sz="1200" dirty="0"/>
          </a:p>
        </p:txBody>
      </p:sp>
      <p:sp>
        <p:nvSpPr>
          <p:cNvPr id="7" name="TextBox 6"/>
          <p:cNvSpPr txBox="1"/>
          <p:nvPr/>
        </p:nvSpPr>
        <p:spPr>
          <a:xfrm>
            <a:off x="729112" y="792079"/>
            <a:ext cx="5451555" cy="1077218"/>
          </a:xfrm>
          <a:prstGeom prst="rect">
            <a:avLst/>
          </a:prstGeom>
          <a:noFill/>
        </p:spPr>
        <p:txBody>
          <a:bodyPr wrap="square" rtlCol="0">
            <a:spAutoFit/>
          </a:bodyPr>
          <a:lstStyle/>
          <a:p>
            <a:r>
              <a:rPr lang="en-US" sz="1600" dirty="0" smtClean="0"/>
              <a:t>Recall from Part I: </a:t>
            </a:r>
            <a:r>
              <a:rPr lang="en-US" sz="1600" dirty="0" err="1" smtClean="0"/>
              <a:t>c.m</a:t>
            </a:r>
            <a:r>
              <a:rPr lang="en-US" sz="1600" dirty="0" smtClean="0"/>
              <a:t>. always hangs</a:t>
            </a:r>
          </a:p>
          <a:p>
            <a:r>
              <a:rPr lang="en-US" sz="1600" dirty="0" smtClean="0"/>
              <a:t>directly below a hinge (in </a:t>
            </a:r>
            <a:r>
              <a:rPr lang="en-US" sz="1600" dirty="0" err="1" smtClean="0"/>
              <a:t>equilib</a:t>
            </a:r>
            <a:r>
              <a:rPr lang="en-US" sz="1600" dirty="0" smtClean="0"/>
              <a:t>)</a:t>
            </a:r>
          </a:p>
          <a:p>
            <a:endParaRPr lang="en-US" sz="1600" dirty="0" smtClean="0"/>
          </a:p>
          <a:p>
            <a:r>
              <a:rPr lang="en-US" sz="1600" u="sng" dirty="0" smtClean="0"/>
              <a:t>Gravitational force (weight) is exerted at </a:t>
            </a:r>
            <a:r>
              <a:rPr lang="en-US" sz="1600" u="sng" dirty="0" err="1" smtClean="0"/>
              <a:t>c.m</a:t>
            </a:r>
            <a:endParaRPr lang="en-US" sz="1600" u="sng" dirty="0"/>
          </a:p>
        </p:txBody>
      </p:sp>
      <p:grpSp>
        <p:nvGrpSpPr>
          <p:cNvPr id="40" name="Group 39"/>
          <p:cNvGrpSpPr/>
          <p:nvPr/>
        </p:nvGrpSpPr>
        <p:grpSpPr>
          <a:xfrm>
            <a:off x="485511" y="2017771"/>
            <a:ext cx="4376283" cy="1445014"/>
            <a:chOff x="364133" y="2982461"/>
            <a:chExt cx="3282212" cy="1926685"/>
          </a:xfrm>
        </p:grpSpPr>
        <p:grpSp>
          <p:nvGrpSpPr>
            <p:cNvPr id="19" name="Group 18"/>
            <p:cNvGrpSpPr/>
            <p:nvPr/>
          </p:nvGrpSpPr>
          <p:grpSpPr>
            <a:xfrm>
              <a:off x="856135" y="3167127"/>
              <a:ext cx="2011917" cy="1742019"/>
              <a:chOff x="856135" y="3167127"/>
              <a:chExt cx="2011917" cy="1742019"/>
            </a:xfrm>
          </p:grpSpPr>
          <p:sp>
            <p:nvSpPr>
              <p:cNvPr id="9" name="Freeform 8"/>
              <p:cNvSpPr/>
              <p:nvPr/>
            </p:nvSpPr>
            <p:spPr>
              <a:xfrm>
                <a:off x="856135" y="3167127"/>
                <a:ext cx="2011917" cy="1742019"/>
              </a:xfrm>
              <a:custGeom>
                <a:avLst/>
                <a:gdLst>
                  <a:gd name="connsiteX0" fmla="*/ 626211 w 1433342"/>
                  <a:gd name="connsiteY0" fmla="*/ 60379 h 1259124"/>
                  <a:gd name="connsiteX1" fmla="*/ 669017 w 1433342"/>
                  <a:gd name="connsiteY1" fmla="*/ 31838 h 1259124"/>
                  <a:gd name="connsiteX2" fmla="*/ 854513 w 1433342"/>
                  <a:gd name="connsiteY2" fmla="*/ 31838 h 1259124"/>
                  <a:gd name="connsiteX3" fmla="*/ 868782 w 1433342"/>
                  <a:gd name="connsiteY3" fmla="*/ 74650 h 1259124"/>
                  <a:gd name="connsiteX4" fmla="*/ 982934 w 1433342"/>
                  <a:gd name="connsiteY4" fmla="*/ 146004 h 1259124"/>
                  <a:gd name="connsiteX5" fmla="*/ 1082816 w 1433342"/>
                  <a:gd name="connsiteY5" fmla="*/ 203087 h 1259124"/>
                  <a:gd name="connsiteX6" fmla="*/ 1211236 w 1433342"/>
                  <a:gd name="connsiteY6" fmla="*/ 188816 h 1259124"/>
                  <a:gd name="connsiteX7" fmla="*/ 1268312 w 1433342"/>
                  <a:gd name="connsiteY7" fmla="*/ 174545 h 1259124"/>
                  <a:gd name="connsiteX8" fmla="*/ 1325388 w 1433342"/>
                  <a:gd name="connsiteY8" fmla="*/ 188816 h 1259124"/>
                  <a:gd name="connsiteX9" fmla="*/ 1339657 w 1433342"/>
                  <a:gd name="connsiteY9" fmla="*/ 231628 h 1259124"/>
                  <a:gd name="connsiteX10" fmla="*/ 1425270 w 1433342"/>
                  <a:gd name="connsiteY10" fmla="*/ 417148 h 1259124"/>
                  <a:gd name="connsiteX11" fmla="*/ 1396732 w 1433342"/>
                  <a:gd name="connsiteY11" fmla="*/ 559856 h 1259124"/>
                  <a:gd name="connsiteX12" fmla="*/ 1311119 w 1433342"/>
                  <a:gd name="connsiteY12" fmla="*/ 574127 h 1259124"/>
                  <a:gd name="connsiteX13" fmla="*/ 1125623 w 1433342"/>
                  <a:gd name="connsiteY13" fmla="*/ 659752 h 1259124"/>
                  <a:gd name="connsiteX14" fmla="*/ 1011471 w 1433342"/>
                  <a:gd name="connsiteY14" fmla="*/ 745376 h 1259124"/>
                  <a:gd name="connsiteX15" fmla="*/ 982934 w 1433342"/>
                  <a:gd name="connsiteY15" fmla="*/ 802459 h 1259124"/>
                  <a:gd name="connsiteX16" fmla="*/ 982934 w 1433342"/>
                  <a:gd name="connsiteY16" fmla="*/ 1173500 h 1259124"/>
                  <a:gd name="connsiteX17" fmla="*/ 940127 w 1433342"/>
                  <a:gd name="connsiteY17" fmla="*/ 1202041 h 1259124"/>
                  <a:gd name="connsiteX18" fmla="*/ 754631 w 1433342"/>
                  <a:gd name="connsiteY18" fmla="*/ 1259124 h 1259124"/>
                  <a:gd name="connsiteX19" fmla="*/ 683286 w 1433342"/>
                  <a:gd name="connsiteY19" fmla="*/ 1230583 h 1259124"/>
                  <a:gd name="connsiteX20" fmla="*/ 312294 w 1433342"/>
                  <a:gd name="connsiteY20" fmla="*/ 1259124 h 1259124"/>
                  <a:gd name="connsiteX21" fmla="*/ 183874 w 1433342"/>
                  <a:gd name="connsiteY21" fmla="*/ 1230583 h 1259124"/>
                  <a:gd name="connsiteX22" fmla="*/ 141067 w 1433342"/>
                  <a:gd name="connsiteY22" fmla="*/ 1216312 h 1259124"/>
                  <a:gd name="connsiteX23" fmla="*/ 69723 w 1433342"/>
                  <a:gd name="connsiteY23" fmla="*/ 1173500 h 1259124"/>
                  <a:gd name="connsiteX24" fmla="*/ 26916 w 1433342"/>
                  <a:gd name="connsiteY24" fmla="*/ 1130687 h 1259124"/>
                  <a:gd name="connsiteX25" fmla="*/ 26916 w 1433342"/>
                  <a:gd name="connsiteY25" fmla="*/ 888084 h 1259124"/>
                  <a:gd name="connsiteX26" fmla="*/ 55454 w 1433342"/>
                  <a:gd name="connsiteY26" fmla="*/ 845272 h 1259124"/>
                  <a:gd name="connsiteX27" fmla="*/ 112529 w 1433342"/>
                  <a:gd name="connsiteY27" fmla="*/ 802459 h 1259124"/>
                  <a:gd name="connsiteX28" fmla="*/ 226681 w 1433342"/>
                  <a:gd name="connsiteY28" fmla="*/ 773918 h 1259124"/>
                  <a:gd name="connsiteX29" fmla="*/ 283757 w 1433342"/>
                  <a:gd name="connsiteY29" fmla="*/ 731106 h 1259124"/>
                  <a:gd name="connsiteX30" fmla="*/ 326563 w 1433342"/>
                  <a:gd name="connsiteY30" fmla="*/ 716835 h 1259124"/>
                  <a:gd name="connsiteX31" fmla="*/ 355101 w 1433342"/>
                  <a:gd name="connsiteY31" fmla="*/ 674022 h 1259124"/>
                  <a:gd name="connsiteX32" fmla="*/ 298025 w 1433342"/>
                  <a:gd name="connsiteY32" fmla="*/ 459961 h 1259124"/>
                  <a:gd name="connsiteX33" fmla="*/ 255219 w 1433342"/>
                  <a:gd name="connsiteY33" fmla="*/ 374336 h 1259124"/>
                  <a:gd name="connsiteX34" fmla="*/ 240950 w 1433342"/>
                  <a:gd name="connsiteY34" fmla="*/ 331524 h 1259124"/>
                  <a:gd name="connsiteX35" fmla="*/ 198143 w 1433342"/>
                  <a:gd name="connsiteY35" fmla="*/ 245899 h 1259124"/>
                  <a:gd name="connsiteX36" fmla="*/ 212412 w 1433342"/>
                  <a:gd name="connsiteY36" fmla="*/ 160275 h 1259124"/>
                  <a:gd name="connsiteX37" fmla="*/ 340832 w 1433342"/>
                  <a:gd name="connsiteY37" fmla="*/ 88921 h 1259124"/>
                  <a:gd name="connsiteX38" fmla="*/ 554866 w 1433342"/>
                  <a:gd name="connsiteY38" fmla="*/ 74650 h 1259124"/>
                  <a:gd name="connsiteX39" fmla="*/ 569135 w 1433342"/>
                  <a:gd name="connsiteY39" fmla="*/ 74650 h 125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3342" h="1259124">
                    <a:moveTo>
                      <a:pt x="626211" y="60379"/>
                    </a:moveTo>
                    <a:cubicBezTo>
                      <a:pt x="640480" y="50865"/>
                      <a:pt x="653678" y="39508"/>
                      <a:pt x="669017" y="31838"/>
                    </a:cubicBezTo>
                    <a:cubicBezTo>
                      <a:pt x="732684" y="0"/>
                      <a:pt x="774675" y="23853"/>
                      <a:pt x="854513" y="31838"/>
                    </a:cubicBezTo>
                    <a:cubicBezTo>
                      <a:pt x="859269" y="46109"/>
                      <a:pt x="858993" y="63228"/>
                      <a:pt x="868782" y="74650"/>
                    </a:cubicBezTo>
                    <a:cubicBezTo>
                      <a:pt x="929328" y="145296"/>
                      <a:pt x="922367" y="120043"/>
                      <a:pt x="982934" y="146004"/>
                    </a:cubicBezTo>
                    <a:cubicBezTo>
                      <a:pt x="1033625" y="167732"/>
                      <a:pt x="1039825" y="174422"/>
                      <a:pt x="1082816" y="203087"/>
                    </a:cubicBezTo>
                    <a:cubicBezTo>
                      <a:pt x="1125623" y="198330"/>
                      <a:pt x="1168667" y="195366"/>
                      <a:pt x="1211236" y="188816"/>
                    </a:cubicBezTo>
                    <a:cubicBezTo>
                      <a:pt x="1230619" y="185834"/>
                      <a:pt x="1248701" y="174545"/>
                      <a:pt x="1268312" y="174545"/>
                    </a:cubicBezTo>
                    <a:cubicBezTo>
                      <a:pt x="1287923" y="174545"/>
                      <a:pt x="1306363" y="184059"/>
                      <a:pt x="1325388" y="188816"/>
                    </a:cubicBezTo>
                    <a:cubicBezTo>
                      <a:pt x="1330144" y="203087"/>
                      <a:pt x="1333354" y="217970"/>
                      <a:pt x="1339657" y="231628"/>
                    </a:cubicBezTo>
                    <a:cubicBezTo>
                      <a:pt x="1433342" y="434639"/>
                      <a:pt x="1389769" y="310631"/>
                      <a:pt x="1425270" y="417148"/>
                    </a:cubicBezTo>
                    <a:cubicBezTo>
                      <a:pt x="1415757" y="464717"/>
                      <a:pt x="1425262" y="520621"/>
                      <a:pt x="1396732" y="559856"/>
                    </a:cubicBezTo>
                    <a:cubicBezTo>
                      <a:pt x="1379717" y="583255"/>
                      <a:pt x="1339031" y="566514"/>
                      <a:pt x="1311119" y="574127"/>
                    </a:cubicBezTo>
                    <a:cubicBezTo>
                      <a:pt x="1273059" y="584509"/>
                      <a:pt x="1141796" y="647621"/>
                      <a:pt x="1125623" y="659752"/>
                    </a:cubicBezTo>
                    <a:lnTo>
                      <a:pt x="1011471" y="745376"/>
                    </a:lnTo>
                    <a:cubicBezTo>
                      <a:pt x="1001959" y="764404"/>
                      <a:pt x="984052" y="781215"/>
                      <a:pt x="982934" y="802459"/>
                    </a:cubicBezTo>
                    <a:cubicBezTo>
                      <a:pt x="976243" y="929609"/>
                      <a:pt x="1021644" y="1047677"/>
                      <a:pt x="982934" y="1173500"/>
                    </a:cubicBezTo>
                    <a:cubicBezTo>
                      <a:pt x="977891" y="1189892"/>
                      <a:pt x="955957" y="1195444"/>
                      <a:pt x="940127" y="1202041"/>
                    </a:cubicBezTo>
                    <a:cubicBezTo>
                      <a:pt x="866603" y="1232680"/>
                      <a:pt x="823538" y="1241896"/>
                      <a:pt x="754631" y="1259124"/>
                    </a:cubicBezTo>
                    <a:cubicBezTo>
                      <a:pt x="730849" y="1249610"/>
                      <a:pt x="708880" y="1231607"/>
                      <a:pt x="683286" y="1230583"/>
                    </a:cubicBezTo>
                    <a:cubicBezTo>
                      <a:pt x="505880" y="1223486"/>
                      <a:pt x="450282" y="1236124"/>
                      <a:pt x="312294" y="1259124"/>
                    </a:cubicBezTo>
                    <a:cubicBezTo>
                      <a:pt x="269487" y="1249610"/>
                      <a:pt x="226416" y="1241220"/>
                      <a:pt x="183874" y="1230583"/>
                    </a:cubicBezTo>
                    <a:cubicBezTo>
                      <a:pt x="169282" y="1226935"/>
                      <a:pt x="154520" y="1223039"/>
                      <a:pt x="141067" y="1216312"/>
                    </a:cubicBezTo>
                    <a:cubicBezTo>
                      <a:pt x="116261" y="1203907"/>
                      <a:pt x="91910" y="1190142"/>
                      <a:pt x="69723" y="1173500"/>
                    </a:cubicBezTo>
                    <a:cubicBezTo>
                      <a:pt x="53579" y="1161390"/>
                      <a:pt x="41185" y="1144958"/>
                      <a:pt x="26916" y="1130687"/>
                    </a:cubicBezTo>
                    <a:cubicBezTo>
                      <a:pt x="9532" y="1026373"/>
                      <a:pt x="0" y="1013707"/>
                      <a:pt x="26916" y="888084"/>
                    </a:cubicBezTo>
                    <a:cubicBezTo>
                      <a:pt x="30509" y="871314"/>
                      <a:pt x="43328" y="857400"/>
                      <a:pt x="55454" y="845272"/>
                    </a:cubicBezTo>
                    <a:cubicBezTo>
                      <a:pt x="72270" y="828454"/>
                      <a:pt x="90576" y="811607"/>
                      <a:pt x="112529" y="802459"/>
                    </a:cubicBezTo>
                    <a:cubicBezTo>
                      <a:pt x="148733" y="787372"/>
                      <a:pt x="226681" y="773918"/>
                      <a:pt x="226681" y="773918"/>
                    </a:cubicBezTo>
                    <a:cubicBezTo>
                      <a:pt x="245706" y="759647"/>
                      <a:pt x="263109" y="742907"/>
                      <a:pt x="283757" y="731106"/>
                    </a:cubicBezTo>
                    <a:cubicBezTo>
                      <a:pt x="296816" y="723643"/>
                      <a:pt x="314819" y="726232"/>
                      <a:pt x="326563" y="716835"/>
                    </a:cubicBezTo>
                    <a:cubicBezTo>
                      <a:pt x="339955" y="706120"/>
                      <a:pt x="345588" y="688293"/>
                      <a:pt x="355101" y="674022"/>
                    </a:cubicBezTo>
                    <a:cubicBezTo>
                      <a:pt x="344763" y="627494"/>
                      <a:pt x="323469" y="510857"/>
                      <a:pt x="298025" y="459961"/>
                    </a:cubicBezTo>
                    <a:cubicBezTo>
                      <a:pt x="283756" y="431419"/>
                      <a:pt x="268177" y="403496"/>
                      <a:pt x="255219" y="374336"/>
                    </a:cubicBezTo>
                    <a:cubicBezTo>
                      <a:pt x="249110" y="360590"/>
                      <a:pt x="247676" y="344979"/>
                      <a:pt x="240950" y="331524"/>
                    </a:cubicBezTo>
                    <a:cubicBezTo>
                      <a:pt x="185628" y="220866"/>
                      <a:pt x="234009" y="353508"/>
                      <a:pt x="198143" y="245899"/>
                    </a:cubicBezTo>
                    <a:cubicBezTo>
                      <a:pt x="202899" y="217358"/>
                      <a:pt x="195820" y="183980"/>
                      <a:pt x="212412" y="160275"/>
                    </a:cubicBezTo>
                    <a:cubicBezTo>
                      <a:pt x="224813" y="142557"/>
                      <a:pt x="303078" y="93116"/>
                      <a:pt x="340832" y="88921"/>
                    </a:cubicBezTo>
                    <a:cubicBezTo>
                      <a:pt x="411898" y="81024"/>
                      <a:pt x="483502" y="79111"/>
                      <a:pt x="554866" y="74650"/>
                    </a:cubicBezTo>
                    <a:cubicBezTo>
                      <a:pt x="559613" y="74353"/>
                      <a:pt x="564379" y="74650"/>
                      <a:pt x="569135" y="74650"/>
                    </a:cubicBezTo>
                  </a:path>
                </a:pathLst>
              </a:custGeom>
              <a:solidFill>
                <a:schemeClr val="tx1">
                  <a:lumMod val="50000"/>
                  <a:lumOff val="50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Oval 9"/>
              <p:cNvSpPr/>
              <p:nvPr/>
            </p:nvSpPr>
            <p:spPr>
              <a:xfrm>
                <a:off x="1640926" y="4121150"/>
                <a:ext cx="105324" cy="8872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9298" y="3416299"/>
                <a:ext cx="105324" cy="8872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2495550" y="2982461"/>
              <a:ext cx="1150795" cy="410369"/>
            </a:xfrm>
            <a:prstGeom prst="rect">
              <a:avLst/>
            </a:prstGeom>
            <a:noFill/>
          </p:spPr>
          <p:txBody>
            <a:bodyPr wrap="none" rtlCol="0">
              <a:spAutoFit/>
            </a:bodyPr>
            <a:lstStyle/>
            <a:p>
              <a:r>
                <a:rPr lang="en-US" sz="1400" dirty="0" smtClean="0"/>
                <a:t>hinge (pivot point)</a:t>
              </a:r>
              <a:endParaRPr lang="en-US" sz="1400" dirty="0"/>
            </a:p>
          </p:txBody>
        </p:sp>
        <p:sp>
          <p:nvSpPr>
            <p:cNvPr id="14" name="TextBox 13"/>
            <p:cNvSpPr txBox="1"/>
            <p:nvPr/>
          </p:nvSpPr>
          <p:spPr>
            <a:xfrm>
              <a:off x="364133" y="3813373"/>
              <a:ext cx="369332" cy="410369"/>
            </a:xfrm>
            <a:prstGeom prst="rect">
              <a:avLst/>
            </a:prstGeom>
            <a:noFill/>
          </p:spPr>
          <p:txBody>
            <a:bodyPr wrap="none" rtlCol="0">
              <a:spAutoFit/>
            </a:bodyPr>
            <a:lstStyle/>
            <a:p>
              <a:r>
                <a:rPr lang="en-US" sz="1400" dirty="0" err="1" smtClean="0"/>
                <a:t>c.m</a:t>
              </a:r>
              <a:r>
                <a:rPr lang="en-US" sz="1400" dirty="0" smtClean="0"/>
                <a:t>.</a:t>
              </a:r>
              <a:endParaRPr lang="en-US" sz="1400" dirty="0"/>
            </a:p>
          </p:txBody>
        </p:sp>
        <p:cxnSp>
          <p:nvCxnSpPr>
            <p:cNvPr id="16" name="Straight Arrow Connector 15"/>
            <p:cNvCxnSpPr>
              <a:stCxn id="14" idx="3"/>
            </p:cNvCxnSpPr>
            <p:nvPr/>
          </p:nvCxnSpPr>
          <p:spPr>
            <a:xfrm>
              <a:off x="733465" y="4018558"/>
              <a:ext cx="403184" cy="200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2" idx="1"/>
            </p:cNvCxnSpPr>
            <p:nvPr/>
          </p:nvCxnSpPr>
          <p:spPr>
            <a:xfrm flipH="1">
              <a:off x="2307063" y="3187646"/>
              <a:ext cx="188488" cy="1025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918596">
            <a:off x="848605" y="4188115"/>
            <a:ext cx="2682556" cy="1306514"/>
            <a:chOff x="856135" y="3167127"/>
            <a:chExt cx="2011917" cy="1742019"/>
          </a:xfrm>
        </p:grpSpPr>
        <p:sp>
          <p:nvSpPr>
            <p:cNvPr id="21" name="Freeform 20"/>
            <p:cNvSpPr/>
            <p:nvPr/>
          </p:nvSpPr>
          <p:spPr>
            <a:xfrm>
              <a:off x="856135" y="3167127"/>
              <a:ext cx="2011917" cy="1742019"/>
            </a:xfrm>
            <a:custGeom>
              <a:avLst/>
              <a:gdLst>
                <a:gd name="connsiteX0" fmla="*/ 626211 w 1433342"/>
                <a:gd name="connsiteY0" fmla="*/ 60379 h 1259124"/>
                <a:gd name="connsiteX1" fmla="*/ 669017 w 1433342"/>
                <a:gd name="connsiteY1" fmla="*/ 31838 h 1259124"/>
                <a:gd name="connsiteX2" fmla="*/ 854513 w 1433342"/>
                <a:gd name="connsiteY2" fmla="*/ 31838 h 1259124"/>
                <a:gd name="connsiteX3" fmla="*/ 868782 w 1433342"/>
                <a:gd name="connsiteY3" fmla="*/ 74650 h 1259124"/>
                <a:gd name="connsiteX4" fmla="*/ 982934 w 1433342"/>
                <a:gd name="connsiteY4" fmla="*/ 146004 h 1259124"/>
                <a:gd name="connsiteX5" fmla="*/ 1082816 w 1433342"/>
                <a:gd name="connsiteY5" fmla="*/ 203087 h 1259124"/>
                <a:gd name="connsiteX6" fmla="*/ 1211236 w 1433342"/>
                <a:gd name="connsiteY6" fmla="*/ 188816 h 1259124"/>
                <a:gd name="connsiteX7" fmla="*/ 1268312 w 1433342"/>
                <a:gd name="connsiteY7" fmla="*/ 174545 h 1259124"/>
                <a:gd name="connsiteX8" fmla="*/ 1325388 w 1433342"/>
                <a:gd name="connsiteY8" fmla="*/ 188816 h 1259124"/>
                <a:gd name="connsiteX9" fmla="*/ 1339657 w 1433342"/>
                <a:gd name="connsiteY9" fmla="*/ 231628 h 1259124"/>
                <a:gd name="connsiteX10" fmla="*/ 1425270 w 1433342"/>
                <a:gd name="connsiteY10" fmla="*/ 417148 h 1259124"/>
                <a:gd name="connsiteX11" fmla="*/ 1396732 w 1433342"/>
                <a:gd name="connsiteY11" fmla="*/ 559856 h 1259124"/>
                <a:gd name="connsiteX12" fmla="*/ 1311119 w 1433342"/>
                <a:gd name="connsiteY12" fmla="*/ 574127 h 1259124"/>
                <a:gd name="connsiteX13" fmla="*/ 1125623 w 1433342"/>
                <a:gd name="connsiteY13" fmla="*/ 659752 h 1259124"/>
                <a:gd name="connsiteX14" fmla="*/ 1011471 w 1433342"/>
                <a:gd name="connsiteY14" fmla="*/ 745376 h 1259124"/>
                <a:gd name="connsiteX15" fmla="*/ 982934 w 1433342"/>
                <a:gd name="connsiteY15" fmla="*/ 802459 h 1259124"/>
                <a:gd name="connsiteX16" fmla="*/ 982934 w 1433342"/>
                <a:gd name="connsiteY16" fmla="*/ 1173500 h 1259124"/>
                <a:gd name="connsiteX17" fmla="*/ 940127 w 1433342"/>
                <a:gd name="connsiteY17" fmla="*/ 1202041 h 1259124"/>
                <a:gd name="connsiteX18" fmla="*/ 754631 w 1433342"/>
                <a:gd name="connsiteY18" fmla="*/ 1259124 h 1259124"/>
                <a:gd name="connsiteX19" fmla="*/ 683286 w 1433342"/>
                <a:gd name="connsiteY19" fmla="*/ 1230583 h 1259124"/>
                <a:gd name="connsiteX20" fmla="*/ 312294 w 1433342"/>
                <a:gd name="connsiteY20" fmla="*/ 1259124 h 1259124"/>
                <a:gd name="connsiteX21" fmla="*/ 183874 w 1433342"/>
                <a:gd name="connsiteY21" fmla="*/ 1230583 h 1259124"/>
                <a:gd name="connsiteX22" fmla="*/ 141067 w 1433342"/>
                <a:gd name="connsiteY22" fmla="*/ 1216312 h 1259124"/>
                <a:gd name="connsiteX23" fmla="*/ 69723 w 1433342"/>
                <a:gd name="connsiteY23" fmla="*/ 1173500 h 1259124"/>
                <a:gd name="connsiteX24" fmla="*/ 26916 w 1433342"/>
                <a:gd name="connsiteY24" fmla="*/ 1130687 h 1259124"/>
                <a:gd name="connsiteX25" fmla="*/ 26916 w 1433342"/>
                <a:gd name="connsiteY25" fmla="*/ 888084 h 1259124"/>
                <a:gd name="connsiteX26" fmla="*/ 55454 w 1433342"/>
                <a:gd name="connsiteY26" fmla="*/ 845272 h 1259124"/>
                <a:gd name="connsiteX27" fmla="*/ 112529 w 1433342"/>
                <a:gd name="connsiteY27" fmla="*/ 802459 h 1259124"/>
                <a:gd name="connsiteX28" fmla="*/ 226681 w 1433342"/>
                <a:gd name="connsiteY28" fmla="*/ 773918 h 1259124"/>
                <a:gd name="connsiteX29" fmla="*/ 283757 w 1433342"/>
                <a:gd name="connsiteY29" fmla="*/ 731106 h 1259124"/>
                <a:gd name="connsiteX30" fmla="*/ 326563 w 1433342"/>
                <a:gd name="connsiteY30" fmla="*/ 716835 h 1259124"/>
                <a:gd name="connsiteX31" fmla="*/ 355101 w 1433342"/>
                <a:gd name="connsiteY31" fmla="*/ 674022 h 1259124"/>
                <a:gd name="connsiteX32" fmla="*/ 298025 w 1433342"/>
                <a:gd name="connsiteY32" fmla="*/ 459961 h 1259124"/>
                <a:gd name="connsiteX33" fmla="*/ 255219 w 1433342"/>
                <a:gd name="connsiteY33" fmla="*/ 374336 h 1259124"/>
                <a:gd name="connsiteX34" fmla="*/ 240950 w 1433342"/>
                <a:gd name="connsiteY34" fmla="*/ 331524 h 1259124"/>
                <a:gd name="connsiteX35" fmla="*/ 198143 w 1433342"/>
                <a:gd name="connsiteY35" fmla="*/ 245899 h 1259124"/>
                <a:gd name="connsiteX36" fmla="*/ 212412 w 1433342"/>
                <a:gd name="connsiteY36" fmla="*/ 160275 h 1259124"/>
                <a:gd name="connsiteX37" fmla="*/ 340832 w 1433342"/>
                <a:gd name="connsiteY37" fmla="*/ 88921 h 1259124"/>
                <a:gd name="connsiteX38" fmla="*/ 554866 w 1433342"/>
                <a:gd name="connsiteY38" fmla="*/ 74650 h 1259124"/>
                <a:gd name="connsiteX39" fmla="*/ 569135 w 1433342"/>
                <a:gd name="connsiteY39" fmla="*/ 74650 h 125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3342" h="1259124">
                  <a:moveTo>
                    <a:pt x="626211" y="60379"/>
                  </a:moveTo>
                  <a:cubicBezTo>
                    <a:pt x="640480" y="50865"/>
                    <a:pt x="653678" y="39508"/>
                    <a:pt x="669017" y="31838"/>
                  </a:cubicBezTo>
                  <a:cubicBezTo>
                    <a:pt x="732684" y="0"/>
                    <a:pt x="774675" y="23853"/>
                    <a:pt x="854513" y="31838"/>
                  </a:cubicBezTo>
                  <a:cubicBezTo>
                    <a:pt x="859269" y="46109"/>
                    <a:pt x="858993" y="63228"/>
                    <a:pt x="868782" y="74650"/>
                  </a:cubicBezTo>
                  <a:cubicBezTo>
                    <a:pt x="929328" y="145296"/>
                    <a:pt x="922367" y="120043"/>
                    <a:pt x="982934" y="146004"/>
                  </a:cubicBezTo>
                  <a:cubicBezTo>
                    <a:pt x="1033625" y="167732"/>
                    <a:pt x="1039825" y="174422"/>
                    <a:pt x="1082816" y="203087"/>
                  </a:cubicBezTo>
                  <a:cubicBezTo>
                    <a:pt x="1125623" y="198330"/>
                    <a:pt x="1168667" y="195366"/>
                    <a:pt x="1211236" y="188816"/>
                  </a:cubicBezTo>
                  <a:cubicBezTo>
                    <a:pt x="1230619" y="185834"/>
                    <a:pt x="1248701" y="174545"/>
                    <a:pt x="1268312" y="174545"/>
                  </a:cubicBezTo>
                  <a:cubicBezTo>
                    <a:pt x="1287923" y="174545"/>
                    <a:pt x="1306363" y="184059"/>
                    <a:pt x="1325388" y="188816"/>
                  </a:cubicBezTo>
                  <a:cubicBezTo>
                    <a:pt x="1330144" y="203087"/>
                    <a:pt x="1333354" y="217970"/>
                    <a:pt x="1339657" y="231628"/>
                  </a:cubicBezTo>
                  <a:cubicBezTo>
                    <a:pt x="1433342" y="434639"/>
                    <a:pt x="1389769" y="310631"/>
                    <a:pt x="1425270" y="417148"/>
                  </a:cubicBezTo>
                  <a:cubicBezTo>
                    <a:pt x="1415757" y="464717"/>
                    <a:pt x="1425262" y="520621"/>
                    <a:pt x="1396732" y="559856"/>
                  </a:cubicBezTo>
                  <a:cubicBezTo>
                    <a:pt x="1379717" y="583255"/>
                    <a:pt x="1339031" y="566514"/>
                    <a:pt x="1311119" y="574127"/>
                  </a:cubicBezTo>
                  <a:cubicBezTo>
                    <a:pt x="1273059" y="584509"/>
                    <a:pt x="1141796" y="647621"/>
                    <a:pt x="1125623" y="659752"/>
                  </a:cubicBezTo>
                  <a:lnTo>
                    <a:pt x="1011471" y="745376"/>
                  </a:lnTo>
                  <a:cubicBezTo>
                    <a:pt x="1001959" y="764404"/>
                    <a:pt x="984052" y="781215"/>
                    <a:pt x="982934" y="802459"/>
                  </a:cubicBezTo>
                  <a:cubicBezTo>
                    <a:pt x="976243" y="929609"/>
                    <a:pt x="1021644" y="1047677"/>
                    <a:pt x="982934" y="1173500"/>
                  </a:cubicBezTo>
                  <a:cubicBezTo>
                    <a:pt x="977891" y="1189892"/>
                    <a:pt x="955957" y="1195444"/>
                    <a:pt x="940127" y="1202041"/>
                  </a:cubicBezTo>
                  <a:cubicBezTo>
                    <a:pt x="866603" y="1232680"/>
                    <a:pt x="823538" y="1241896"/>
                    <a:pt x="754631" y="1259124"/>
                  </a:cubicBezTo>
                  <a:cubicBezTo>
                    <a:pt x="730849" y="1249610"/>
                    <a:pt x="708880" y="1231607"/>
                    <a:pt x="683286" y="1230583"/>
                  </a:cubicBezTo>
                  <a:cubicBezTo>
                    <a:pt x="505880" y="1223486"/>
                    <a:pt x="450282" y="1236124"/>
                    <a:pt x="312294" y="1259124"/>
                  </a:cubicBezTo>
                  <a:cubicBezTo>
                    <a:pt x="269487" y="1249610"/>
                    <a:pt x="226416" y="1241220"/>
                    <a:pt x="183874" y="1230583"/>
                  </a:cubicBezTo>
                  <a:cubicBezTo>
                    <a:pt x="169282" y="1226935"/>
                    <a:pt x="154520" y="1223039"/>
                    <a:pt x="141067" y="1216312"/>
                  </a:cubicBezTo>
                  <a:cubicBezTo>
                    <a:pt x="116261" y="1203907"/>
                    <a:pt x="91910" y="1190142"/>
                    <a:pt x="69723" y="1173500"/>
                  </a:cubicBezTo>
                  <a:cubicBezTo>
                    <a:pt x="53579" y="1161390"/>
                    <a:pt x="41185" y="1144958"/>
                    <a:pt x="26916" y="1130687"/>
                  </a:cubicBezTo>
                  <a:cubicBezTo>
                    <a:pt x="9532" y="1026373"/>
                    <a:pt x="0" y="1013707"/>
                    <a:pt x="26916" y="888084"/>
                  </a:cubicBezTo>
                  <a:cubicBezTo>
                    <a:pt x="30509" y="871314"/>
                    <a:pt x="43328" y="857400"/>
                    <a:pt x="55454" y="845272"/>
                  </a:cubicBezTo>
                  <a:cubicBezTo>
                    <a:pt x="72270" y="828454"/>
                    <a:pt x="90576" y="811607"/>
                    <a:pt x="112529" y="802459"/>
                  </a:cubicBezTo>
                  <a:cubicBezTo>
                    <a:pt x="148733" y="787372"/>
                    <a:pt x="226681" y="773918"/>
                    <a:pt x="226681" y="773918"/>
                  </a:cubicBezTo>
                  <a:cubicBezTo>
                    <a:pt x="245706" y="759647"/>
                    <a:pt x="263109" y="742907"/>
                    <a:pt x="283757" y="731106"/>
                  </a:cubicBezTo>
                  <a:cubicBezTo>
                    <a:pt x="296816" y="723643"/>
                    <a:pt x="314819" y="726232"/>
                    <a:pt x="326563" y="716835"/>
                  </a:cubicBezTo>
                  <a:cubicBezTo>
                    <a:pt x="339955" y="706120"/>
                    <a:pt x="345588" y="688293"/>
                    <a:pt x="355101" y="674022"/>
                  </a:cubicBezTo>
                  <a:cubicBezTo>
                    <a:pt x="344763" y="627494"/>
                    <a:pt x="323469" y="510857"/>
                    <a:pt x="298025" y="459961"/>
                  </a:cubicBezTo>
                  <a:cubicBezTo>
                    <a:pt x="283756" y="431419"/>
                    <a:pt x="268177" y="403496"/>
                    <a:pt x="255219" y="374336"/>
                  </a:cubicBezTo>
                  <a:cubicBezTo>
                    <a:pt x="249110" y="360590"/>
                    <a:pt x="247676" y="344979"/>
                    <a:pt x="240950" y="331524"/>
                  </a:cubicBezTo>
                  <a:cubicBezTo>
                    <a:pt x="185628" y="220866"/>
                    <a:pt x="234009" y="353508"/>
                    <a:pt x="198143" y="245899"/>
                  </a:cubicBezTo>
                  <a:cubicBezTo>
                    <a:pt x="202899" y="217358"/>
                    <a:pt x="195820" y="183980"/>
                    <a:pt x="212412" y="160275"/>
                  </a:cubicBezTo>
                  <a:cubicBezTo>
                    <a:pt x="224813" y="142557"/>
                    <a:pt x="303078" y="93116"/>
                    <a:pt x="340832" y="88921"/>
                  </a:cubicBezTo>
                  <a:cubicBezTo>
                    <a:pt x="411898" y="81024"/>
                    <a:pt x="483502" y="79111"/>
                    <a:pt x="554866" y="74650"/>
                  </a:cubicBezTo>
                  <a:cubicBezTo>
                    <a:pt x="559613" y="74353"/>
                    <a:pt x="564379" y="74650"/>
                    <a:pt x="569135" y="74650"/>
                  </a:cubicBezTo>
                </a:path>
              </a:pathLst>
            </a:custGeom>
            <a:solidFill>
              <a:schemeClr val="tx1">
                <a:lumMod val="50000"/>
                <a:lumOff val="50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Oval 21"/>
            <p:cNvSpPr/>
            <p:nvPr/>
          </p:nvSpPr>
          <p:spPr>
            <a:xfrm>
              <a:off x="1640926" y="4121150"/>
              <a:ext cx="105324" cy="8872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109298" y="3416299"/>
              <a:ext cx="105324" cy="8872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5" name="Straight Arrow Connector 24"/>
          <p:cNvCxnSpPr/>
          <p:nvPr/>
        </p:nvCxnSpPr>
        <p:spPr>
          <a:xfrm rot="16200000" flipH="1">
            <a:off x="1461587" y="5374083"/>
            <a:ext cx="942827" cy="25589"/>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96248" y="4462417"/>
            <a:ext cx="1266825" cy="2117"/>
          </a:xfrm>
          <a:prstGeom prst="line">
            <a:avLst/>
          </a:prstGeom>
          <a:ln w="25400" cap="flat" cmpd="sng" algn="ctr">
            <a:solidFill>
              <a:schemeClr val="tx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nvGraphicFramePr>
        <p:xfrm>
          <a:off x="2186356" y="5722148"/>
          <a:ext cx="484064" cy="272286"/>
        </p:xfrm>
        <a:graphic>
          <a:graphicData uri="http://schemas.openxmlformats.org/presentationml/2006/ole">
            <p:oleObj spid="_x0000_s2951294" name="Equation" r:id="rId5" imgW="182520" imgH="182520" progId="">
              <p:embed/>
            </p:oleObj>
          </a:graphicData>
        </a:graphic>
      </p:graphicFrame>
      <p:cxnSp>
        <p:nvCxnSpPr>
          <p:cNvPr id="31" name="Straight Arrow Connector 30"/>
          <p:cNvCxnSpPr/>
          <p:nvPr/>
        </p:nvCxnSpPr>
        <p:spPr>
          <a:xfrm>
            <a:off x="1945796" y="4012088"/>
            <a:ext cx="865057" cy="119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186356" y="3736279"/>
            <a:ext cx="282450" cy="369332"/>
          </a:xfrm>
          <a:prstGeom prst="rect">
            <a:avLst/>
          </a:prstGeom>
          <a:noFill/>
        </p:spPr>
        <p:txBody>
          <a:bodyPr wrap="none" rtlCol="0">
            <a:spAutoFit/>
          </a:bodyPr>
          <a:lstStyle/>
          <a:p>
            <a:r>
              <a:rPr lang="en-US" dirty="0" smtClean="0"/>
              <a:t>L</a:t>
            </a:r>
            <a:endParaRPr lang="en-US" dirty="0"/>
          </a:p>
        </p:txBody>
      </p:sp>
      <p:sp>
        <p:nvSpPr>
          <p:cNvPr id="33" name="TextBox 32"/>
          <p:cNvSpPr txBox="1"/>
          <p:nvPr/>
        </p:nvSpPr>
        <p:spPr>
          <a:xfrm>
            <a:off x="153379" y="6062692"/>
            <a:ext cx="2923173" cy="338554"/>
          </a:xfrm>
          <a:prstGeom prst="rect">
            <a:avLst/>
          </a:prstGeom>
          <a:noFill/>
        </p:spPr>
        <p:txBody>
          <a:bodyPr wrap="none" rtlCol="0">
            <a:spAutoFit/>
          </a:bodyPr>
          <a:lstStyle/>
          <a:p>
            <a:r>
              <a:rPr lang="en-US" sz="1600" dirty="0" smtClean="0"/>
              <a:t>counter-clockwise torque T=W*L</a:t>
            </a:r>
            <a:endParaRPr lang="en-US" sz="1600" dirty="0"/>
          </a:p>
        </p:txBody>
      </p:sp>
      <p:grpSp>
        <p:nvGrpSpPr>
          <p:cNvPr id="34" name="Group 33"/>
          <p:cNvGrpSpPr/>
          <p:nvPr/>
        </p:nvGrpSpPr>
        <p:grpSpPr>
          <a:xfrm rot="19661866">
            <a:off x="5491585" y="3088397"/>
            <a:ext cx="2682556" cy="1306514"/>
            <a:chOff x="856135" y="3167127"/>
            <a:chExt cx="2011917" cy="1742019"/>
          </a:xfrm>
        </p:grpSpPr>
        <p:sp>
          <p:nvSpPr>
            <p:cNvPr id="35" name="Freeform 34"/>
            <p:cNvSpPr/>
            <p:nvPr/>
          </p:nvSpPr>
          <p:spPr>
            <a:xfrm>
              <a:off x="856135" y="3167127"/>
              <a:ext cx="2011917" cy="1742019"/>
            </a:xfrm>
            <a:custGeom>
              <a:avLst/>
              <a:gdLst>
                <a:gd name="connsiteX0" fmla="*/ 626211 w 1433342"/>
                <a:gd name="connsiteY0" fmla="*/ 60379 h 1259124"/>
                <a:gd name="connsiteX1" fmla="*/ 669017 w 1433342"/>
                <a:gd name="connsiteY1" fmla="*/ 31838 h 1259124"/>
                <a:gd name="connsiteX2" fmla="*/ 854513 w 1433342"/>
                <a:gd name="connsiteY2" fmla="*/ 31838 h 1259124"/>
                <a:gd name="connsiteX3" fmla="*/ 868782 w 1433342"/>
                <a:gd name="connsiteY3" fmla="*/ 74650 h 1259124"/>
                <a:gd name="connsiteX4" fmla="*/ 982934 w 1433342"/>
                <a:gd name="connsiteY4" fmla="*/ 146004 h 1259124"/>
                <a:gd name="connsiteX5" fmla="*/ 1082816 w 1433342"/>
                <a:gd name="connsiteY5" fmla="*/ 203087 h 1259124"/>
                <a:gd name="connsiteX6" fmla="*/ 1211236 w 1433342"/>
                <a:gd name="connsiteY6" fmla="*/ 188816 h 1259124"/>
                <a:gd name="connsiteX7" fmla="*/ 1268312 w 1433342"/>
                <a:gd name="connsiteY7" fmla="*/ 174545 h 1259124"/>
                <a:gd name="connsiteX8" fmla="*/ 1325388 w 1433342"/>
                <a:gd name="connsiteY8" fmla="*/ 188816 h 1259124"/>
                <a:gd name="connsiteX9" fmla="*/ 1339657 w 1433342"/>
                <a:gd name="connsiteY9" fmla="*/ 231628 h 1259124"/>
                <a:gd name="connsiteX10" fmla="*/ 1425270 w 1433342"/>
                <a:gd name="connsiteY10" fmla="*/ 417148 h 1259124"/>
                <a:gd name="connsiteX11" fmla="*/ 1396732 w 1433342"/>
                <a:gd name="connsiteY11" fmla="*/ 559856 h 1259124"/>
                <a:gd name="connsiteX12" fmla="*/ 1311119 w 1433342"/>
                <a:gd name="connsiteY12" fmla="*/ 574127 h 1259124"/>
                <a:gd name="connsiteX13" fmla="*/ 1125623 w 1433342"/>
                <a:gd name="connsiteY13" fmla="*/ 659752 h 1259124"/>
                <a:gd name="connsiteX14" fmla="*/ 1011471 w 1433342"/>
                <a:gd name="connsiteY14" fmla="*/ 745376 h 1259124"/>
                <a:gd name="connsiteX15" fmla="*/ 982934 w 1433342"/>
                <a:gd name="connsiteY15" fmla="*/ 802459 h 1259124"/>
                <a:gd name="connsiteX16" fmla="*/ 982934 w 1433342"/>
                <a:gd name="connsiteY16" fmla="*/ 1173500 h 1259124"/>
                <a:gd name="connsiteX17" fmla="*/ 940127 w 1433342"/>
                <a:gd name="connsiteY17" fmla="*/ 1202041 h 1259124"/>
                <a:gd name="connsiteX18" fmla="*/ 754631 w 1433342"/>
                <a:gd name="connsiteY18" fmla="*/ 1259124 h 1259124"/>
                <a:gd name="connsiteX19" fmla="*/ 683286 w 1433342"/>
                <a:gd name="connsiteY19" fmla="*/ 1230583 h 1259124"/>
                <a:gd name="connsiteX20" fmla="*/ 312294 w 1433342"/>
                <a:gd name="connsiteY20" fmla="*/ 1259124 h 1259124"/>
                <a:gd name="connsiteX21" fmla="*/ 183874 w 1433342"/>
                <a:gd name="connsiteY21" fmla="*/ 1230583 h 1259124"/>
                <a:gd name="connsiteX22" fmla="*/ 141067 w 1433342"/>
                <a:gd name="connsiteY22" fmla="*/ 1216312 h 1259124"/>
                <a:gd name="connsiteX23" fmla="*/ 69723 w 1433342"/>
                <a:gd name="connsiteY23" fmla="*/ 1173500 h 1259124"/>
                <a:gd name="connsiteX24" fmla="*/ 26916 w 1433342"/>
                <a:gd name="connsiteY24" fmla="*/ 1130687 h 1259124"/>
                <a:gd name="connsiteX25" fmla="*/ 26916 w 1433342"/>
                <a:gd name="connsiteY25" fmla="*/ 888084 h 1259124"/>
                <a:gd name="connsiteX26" fmla="*/ 55454 w 1433342"/>
                <a:gd name="connsiteY26" fmla="*/ 845272 h 1259124"/>
                <a:gd name="connsiteX27" fmla="*/ 112529 w 1433342"/>
                <a:gd name="connsiteY27" fmla="*/ 802459 h 1259124"/>
                <a:gd name="connsiteX28" fmla="*/ 226681 w 1433342"/>
                <a:gd name="connsiteY28" fmla="*/ 773918 h 1259124"/>
                <a:gd name="connsiteX29" fmla="*/ 283757 w 1433342"/>
                <a:gd name="connsiteY29" fmla="*/ 731106 h 1259124"/>
                <a:gd name="connsiteX30" fmla="*/ 326563 w 1433342"/>
                <a:gd name="connsiteY30" fmla="*/ 716835 h 1259124"/>
                <a:gd name="connsiteX31" fmla="*/ 355101 w 1433342"/>
                <a:gd name="connsiteY31" fmla="*/ 674022 h 1259124"/>
                <a:gd name="connsiteX32" fmla="*/ 298025 w 1433342"/>
                <a:gd name="connsiteY32" fmla="*/ 459961 h 1259124"/>
                <a:gd name="connsiteX33" fmla="*/ 255219 w 1433342"/>
                <a:gd name="connsiteY33" fmla="*/ 374336 h 1259124"/>
                <a:gd name="connsiteX34" fmla="*/ 240950 w 1433342"/>
                <a:gd name="connsiteY34" fmla="*/ 331524 h 1259124"/>
                <a:gd name="connsiteX35" fmla="*/ 198143 w 1433342"/>
                <a:gd name="connsiteY35" fmla="*/ 245899 h 1259124"/>
                <a:gd name="connsiteX36" fmla="*/ 212412 w 1433342"/>
                <a:gd name="connsiteY36" fmla="*/ 160275 h 1259124"/>
                <a:gd name="connsiteX37" fmla="*/ 340832 w 1433342"/>
                <a:gd name="connsiteY37" fmla="*/ 88921 h 1259124"/>
                <a:gd name="connsiteX38" fmla="*/ 554866 w 1433342"/>
                <a:gd name="connsiteY38" fmla="*/ 74650 h 1259124"/>
                <a:gd name="connsiteX39" fmla="*/ 569135 w 1433342"/>
                <a:gd name="connsiteY39" fmla="*/ 74650 h 125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3342" h="1259124">
                  <a:moveTo>
                    <a:pt x="626211" y="60379"/>
                  </a:moveTo>
                  <a:cubicBezTo>
                    <a:pt x="640480" y="50865"/>
                    <a:pt x="653678" y="39508"/>
                    <a:pt x="669017" y="31838"/>
                  </a:cubicBezTo>
                  <a:cubicBezTo>
                    <a:pt x="732684" y="0"/>
                    <a:pt x="774675" y="23853"/>
                    <a:pt x="854513" y="31838"/>
                  </a:cubicBezTo>
                  <a:cubicBezTo>
                    <a:pt x="859269" y="46109"/>
                    <a:pt x="858993" y="63228"/>
                    <a:pt x="868782" y="74650"/>
                  </a:cubicBezTo>
                  <a:cubicBezTo>
                    <a:pt x="929328" y="145296"/>
                    <a:pt x="922367" y="120043"/>
                    <a:pt x="982934" y="146004"/>
                  </a:cubicBezTo>
                  <a:cubicBezTo>
                    <a:pt x="1033625" y="167732"/>
                    <a:pt x="1039825" y="174422"/>
                    <a:pt x="1082816" y="203087"/>
                  </a:cubicBezTo>
                  <a:cubicBezTo>
                    <a:pt x="1125623" y="198330"/>
                    <a:pt x="1168667" y="195366"/>
                    <a:pt x="1211236" y="188816"/>
                  </a:cubicBezTo>
                  <a:cubicBezTo>
                    <a:pt x="1230619" y="185834"/>
                    <a:pt x="1248701" y="174545"/>
                    <a:pt x="1268312" y="174545"/>
                  </a:cubicBezTo>
                  <a:cubicBezTo>
                    <a:pt x="1287923" y="174545"/>
                    <a:pt x="1306363" y="184059"/>
                    <a:pt x="1325388" y="188816"/>
                  </a:cubicBezTo>
                  <a:cubicBezTo>
                    <a:pt x="1330144" y="203087"/>
                    <a:pt x="1333354" y="217970"/>
                    <a:pt x="1339657" y="231628"/>
                  </a:cubicBezTo>
                  <a:cubicBezTo>
                    <a:pt x="1433342" y="434639"/>
                    <a:pt x="1389769" y="310631"/>
                    <a:pt x="1425270" y="417148"/>
                  </a:cubicBezTo>
                  <a:cubicBezTo>
                    <a:pt x="1415757" y="464717"/>
                    <a:pt x="1425262" y="520621"/>
                    <a:pt x="1396732" y="559856"/>
                  </a:cubicBezTo>
                  <a:cubicBezTo>
                    <a:pt x="1379717" y="583255"/>
                    <a:pt x="1339031" y="566514"/>
                    <a:pt x="1311119" y="574127"/>
                  </a:cubicBezTo>
                  <a:cubicBezTo>
                    <a:pt x="1273059" y="584509"/>
                    <a:pt x="1141796" y="647621"/>
                    <a:pt x="1125623" y="659752"/>
                  </a:cubicBezTo>
                  <a:lnTo>
                    <a:pt x="1011471" y="745376"/>
                  </a:lnTo>
                  <a:cubicBezTo>
                    <a:pt x="1001959" y="764404"/>
                    <a:pt x="984052" y="781215"/>
                    <a:pt x="982934" y="802459"/>
                  </a:cubicBezTo>
                  <a:cubicBezTo>
                    <a:pt x="976243" y="929609"/>
                    <a:pt x="1021644" y="1047677"/>
                    <a:pt x="982934" y="1173500"/>
                  </a:cubicBezTo>
                  <a:cubicBezTo>
                    <a:pt x="977891" y="1189892"/>
                    <a:pt x="955957" y="1195444"/>
                    <a:pt x="940127" y="1202041"/>
                  </a:cubicBezTo>
                  <a:cubicBezTo>
                    <a:pt x="866603" y="1232680"/>
                    <a:pt x="823538" y="1241896"/>
                    <a:pt x="754631" y="1259124"/>
                  </a:cubicBezTo>
                  <a:cubicBezTo>
                    <a:pt x="730849" y="1249610"/>
                    <a:pt x="708880" y="1231607"/>
                    <a:pt x="683286" y="1230583"/>
                  </a:cubicBezTo>
                  <a:cubicBezTo>
                    <a:pt x="505880" y="1223486"/>
                    <a:pt x="450282" y="1236124"/>
                    <a:pt x="312294" y="1259124"/>
                  </a:cubicBezTo>
                  <a:cubicBezTo>
                    <a:pt x="269487" y="1249610"/>
                    <a:pt x="226416" y="1241220"/>
                    <a:pt x="183874" y="1230583"/>
                  </a:cubicBezTo>
                  <a:cubicBezTo>
                    <a:pt x="169282" y="1226935"/>
                    <a:pt x="154520" y="1223039"/>
                    <a:pt x="141067" y="1216312"/>
                  </a:cubicBezTo>
                  <a:cubicBezTo>
                    <a:pt x="116261" y="1203907"/>
                    <a:pt x="91910" y="1190142"/>
                    <a:pt x="69723" y="1173500"/>
                  </a:cubicBezTo>
                  <a:cubicBezTo>
                    <a:pt x="53579" y="1161390"/>
                    <a:pt x="41185" y="1144958"/>
                    <a:pt x="26916" y="1130687"/>
                  </a:cubicBezTo>
                  <a:cubicBezTo>
                    <a:pt x="9532" y="1026373"/>
                    <a:pt x="0" y="1013707"/>
                    <a:pt x="26916" y="888084"/>
                  </a:cubicBezTo>
                  <a:cubicBezTo>
                    <a:pt x="30509" y="871314"/>
                    <a:pt x="43328" y="857400"/>
                    <a:pt x="55454" y="845272"/>
                  </a:cubicBezTo>
                  <a:cubicBezTo>
                    <a:pt x="72270" y="828454"/>
                    <a:pt x="90576" y="811607"/>
                    <a:pt x="112529" y="802459"/>
                  </a:cubicBezTo>
                  <a:cubicBezTo>
                    <a:pt x="148733" y="787372"/>
                    <a:pt x="226681" y="773918"/>
                    <a:pt x="226681" y="773918"/>
                  </a:cubicBezTo>
                  <a:cubicBezTo>
                    <a:pt x="245706" y="759647"/>
                    <a:pt x="263109" y="742907"/>
                    <a:pt x="283757" y="731106"/>
                  </a:cubicBezTo>
                  <a:cubicBezTo>
                    <a:pt x="296816" y="723643"/>
                    <a:pt x="314819" y="726232"/>
                    <a:pt x="326563" y="716835"/>
                  </a:cubicBezTo>
                  <a:cubicBezTo>
                    <a:pt x="339955" y="706120"/>
                    <a:pt x="345588" y="688293"/>
                    <a:pt x="355101" y="674022"/>
                  </a:cubicBezTo>
                  <a:cubicBezTo>
                    <a:pt x="344763" y="627494"/>
                    <a:pt x="323469" y="510857"/>
                    <a:pt x="298025" y="459961"/>
                  </a:cubicBezTo>
                  <a:cubicBezTo>
                    <a:pt x="283756" y="431419"/>
                    <a:pt x="268177" y="403496"/>
                    <a:pt x="255219" y="374336"/>
                  </a:cubicBezTo>
                  <a:cubicBezTo>
                    <a:pt x="249110" y="360590"/>
                    <a:pt x="247676" y="344979"/>
                    <a:pt x="240950" y="331524"/>
                  </a:cubicBezTo>
                  <a:cubicBezTo>
                    <a:pt x="185628" y="220866"/>
                    <a:pt x="234009" y="353508"/>
                    <a:pt x="198143" y="245899"/>
                  </a:cubicBezTo>
                  <a:cubicBezTo>
                    <a:pt x="202899" y="217358"/>
                    <a:pt x="195820" y="183980"/>
                    <a:pt x="212412" y="160275"/>
                  </a:cubicBezTo>
                  <a:cubicBezTo>
                    <a:pt x="224813" y="142557"/>
                    <a:pt x="303078" y="93116"/>
                    <a:pt x="340832" y="88921"/>
                  </a:cubicBezTo>
                  <a:cubicBezTo>
                    <a:pt x="411898" y="81024"/>
                    <a:pt x="483502" y="79111"/>
                    <a:pt x="554866" y="74650"/>
                  </a:cubicBezTo>
                  <a:cubicBezTo>
                    <a:pt x="559613" y="74353"/>
                    <a:pt x="564379" y="74650"/>
                    <a:pt x="569135" y="74650"/>
                  </a:cubicBezTo>
                </a:path>
              </a:pathLst>
            </a:custGeom>
            <a:solidFill>
              <a:schemeClr val="tx1">
                <a:lumMod val="50000"/>
                <a:lumOff val="50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Oval 35"/>
            <p:cNvSpPr/>
            <p:nvPr/>
          </p:nvSpPr>
          <p:spPr>
            <a:xfrm>
              <a:off x="1640926" y="4121150"/>
              <a:ext cx="105324" cy="8872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109298" y="3416299"/>
              <a:ext cx="105324" cy="8872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8" name="Straight Arrow Connector 37"/>
          <p:cNvCxnSpPr/>
          <p:nvPr/>
        </p:nvCxnSpPr>
        <p:spPr>
          <a:xfrm rot="16200000" flipH="1">
            <a:off x="6291375" y="4356609"/>
            <a:ext cx="942827" cy="25589"/>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6126036" y="3444943"/>
            <a:ext cx="1266825" cy="2117"/>
          </a:xfrm>
          <a:prstGeom prst="line">
            <a:avLst/>
          </a:prstGeom>
          <a:ln w="25400" cap="flat" cmpd="sng" algn="ctr">
            <a:solidFill>
              <a:schemeClr val="tx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503850" y="5127993"/>
            <a:ext cx="2574616" cy="830997"/>
          </a:xfrm>
          <a:prstGeom prst="rect">
            <a:avLst/>
          </a:prstGeom>
          <a:noFill/>
        </p:spPr>
        <p:txBody>
          <a:bodyPr wrap="none" rtlCol="0">
            <a:spAutoFit/>
          </a:bodyPr>
          <a:lstStyle/>
          <a:p>
            <a:r>
              <a:rPr lang="en-US" sz="1600" dirty="0" smtClean="0"/>
              <a:t>line of action passes through</a:t>
            </a:r>
          </a:p>
          <a:p>
            <a:r>
              <a:rPr lang="en-US" sz="1600" dirty="0" smtClean="0"/>
              <a:t>axis of rotation</a:t>
            </a:r>
          </a:p>
          <a:p>
            <a:r>
              <a:rPr lang="en-US" sz="1600" dirty="0" smtClean="0"/>
              <a:t>no torque: equilibrium</a:t>
            </a:r>
          </a:p>
        </p:txBody>
      </p:sp>
      <p:sp>
        <p:nvSpPr>
          <p:cNvPr id="3" name="Slide Number Placeholder 2"/>
          <p:cNvSpPr>
            <a:spLocks noGrp="1"/>
          </p:cNvSpPr>
          <p:nvPr>
            <p:ph type="sldNum" sz="quarter" idx="12"/>
          </p:nvPr>
        </p:nvSpPr>
        <p:spPr/>
        <p:txBody>
          <a:bodyPr/>
          <a:lstStyle/>
          <a:p>
            <a:fld id="{5BE6E91C-2D6A-B04C-94FB-A9E324A509C5}" type="slidenum">
              <a:rPr lang="en-US" smtClean="0"/>
              <a:pPr/>
              <a:t>208</a:t>
            </a:fld>
            <a:endParaRPr lang="en-US" dirty="0"/>
          </a:p>
        </p:txBody>
      </p:sp>
    </p:spTree>
    <p:extLst>
      <p:ext uri="{BB962C8B-B14F-4D97-AF65-F5344CB8AC3E}">
        <p14:creationId xmlns:p14="http://schemas.microsoft.com/office/powerpoint/2010/main" xmlns="" val="2593575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72"/>
            <a:ext cx="8229600" cy="381917"/>
          </a:xfrm>
        </p:spPr>
        <p:txBody>
          <a:bodyPr/>
          <a:lstStyle/>
          <a:p>
            <a:r>
              <a:rPr lang="en-US" dirty="0" smtClean="0"/>
              <a:t>“Potential” Energy</a:t>
            </a:r>
            <a:endParaRPr lang="en-US" dirty="0"/>
          </a:p>
        </p:txBody>
      </p:sp>
      <p:sp>
        <p:nvSpPr>
          <p:cNvPr id="3" name="TextBox 2"/>
          <p:cNvSpPr txBox="1"/>
          <p:nvPr/>
        </p:nvSpPr>
        <p:spPr>
          <a:xfrm>
            <a:off x="289664" y="476206"/>
            <a:ext cx="8511747" cy="1077218"/>
          </a:xfrm>
          <a:prstGeom prst="rect">
            <a:avLst/>
          </a:prstGeom>
          <a:noFill/>
        </p:spPr>
        <p:txBody>
          <a:bodyPr wrap="square" rtlCol="0">
            <a:spAutoFit/>
          </a:bodyPr>
          <a:lstStyle/>
          <a:p>
            <a:r>
              <a:rPr lang="en-US" sz="1600" dirty="0" smtClean="0"/>
              <a:t>Potential energy = “stored energy”</a:t>
            </a:r>
          </a:p>
          <a:p>
            <a:r>
              <a:rPr lang="en-US" sz="1600" dirty="0" smtClean="0"/>
              <a:t>Kinetic energy is easily converted to/from different forms of P.E.</a:t>
            </a:r>
          </a:p>
          <a:p>
            <a:endParaRPr lang="en-US" sz="1600" dirty="0"/>
          </a:p>
          <a:p>
            <a:r>
              <a:rPr lang="en-US" sz="1600" dirty="0" smtClean="0"/>
              <a:t>energy converted to thermal or “dent” forms cannot be converted back (</a:t>
            </a:r>
            <a:r>
              <a:rPr lang="en-US" sz="1600" dirty="0" smtClean="0">
                <a:solidFill>
                  <a:srgbClr val="FF0000"/>
                </a:solidFill>
              </a:rPr>
              <a:t>*</a:t>
            </a:r>
            <a:r>
              <a:rPr lang="en-US" sz="1600" dirty="0" smtClean="0"/>
              <a:t>)</a:t>
            </a:r>
          </a:p>
        </p:txBody>
      </p:sp>
      <p:grpSp>
        <p:nvGrpSpPr>
          <p:cNvPr id="28" name="Group 27"/>
          <p:cNvGrpSpPr/>
          <p:nvPr/>
        </p:nvGrpSpPr>
        <p:grpSpPr>
          <a:xfrm>
            <a:off x="1024978" y="1450402"/>
            <a:ext cx="7174823" cy="2275105"/>
            <a:chOff x="701885" y="1566272"/>
            <a:chExt cx="5381117" cy="3033473"/>
          </a:xfrm>
        </p:grpSpPr>
        <p:sp>
          <p:nvSpPr>
            <p:cNvPr id="27" name="Rounded Rectangle 26"/>
            <p:cNvSpPr/>
            <p:nvPr/>
          </p:nvSpPr>
          <p:spPr>
            <a:xfrm>
              <a:off x="701885" y="1599690"/>
              <a:ext cx="5381117" cy="2978576"/>
            </a:xfrm>
            <a:prstGeom prst="roundRect">
              <a:avLst>
                <a:gd name="adj" fmla="val 8370"/>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847083" y="1566272"/>
              <a:ext cx="4626354" cy="3033473"/>
              <a:chOff x="847083" y="1566272"/>
              <a:chExt cx="4626354" cy="3033473"/>
            </a:xfrm>
          </p:grpSpPr>
          <p:sp>
            <p:nvSpPr>
              <p:cNvPr id="4" name="TextBox 3"/>
              <p:cNvSpPr txBox="1"/>
              <p:nvPr/>
            </p:nvSpPr>
            <p:spPr>
              <a:xfrm>
                <a:off x="2450298" y="1702131"/>
                <a:ext cx="371737" cy="451405"/>
              </a:xfrm>
              <a:prstGeom prst="rect">
                <a:avLst/>
              </a:prstGeom>
              <a:noFill/>
            </p:spPr>
            <p:txBody>
              <a:bodyPr wrap="none" rtlCol="0">
                <a:spAutoFit/>
              </a:bodyPr>
              <a:lstStyle/>
              <a:p>
                <a:r>
                  <a:rPr lang="en-US" sz="1600" dirty="0" smtClean="0"/>
                  <a:t>K.E.</a:t>
                </a:r>
              </a:p>
            </p:txBody>
          </p:sp>
          <p:sp>
            <p:nvSpPr>
              <p:cNvPr id="5" name="TextBox 4"/>
              <p:cNvSpPr txBox="1"/>
              <p:nvPr/>
            </p:nvSpPr>
            <p:spPr>
              <a:xfrm>
                <a:off x="1102962" y="2706859"/>
                <a:ext cx="675184" cy="451405"/>
              </a:xfrm>
              <a:prstGeom prst="rect">
                <a:avLst/>
              </a:prstGeom>
              <a:noFill/>
            </p:spPr>
            <p:txBody>
              <a:bodyPr wrap="none" rtlCol="0">
                <a:spAutoFit/>
              </a:bodyPr>
              <a:lstStyle/>
              <a:p>
                <a:r>
                  <a:rPr lang="en-US" sz="1600" dirty="0" err="1" smtClean="0"/>
                  <a:t>grav</a:t>
                </a:r>
                <a:r>
                  <a:rPr lang="en-US" sz="1600" dirty="0" smtClean="0"/>
                  <a:t>. P.E.</a:t>
                </a:r>
              </a:p>
            </p:txBody>
          </p:sp>
          <p:sp>
            <p:nvSpPr>
              <p:cNvPr id="6" name="TextBox 5"/>
              <p:cNvSpPr txBox="1"/>
              <p:nvPr/>
            </p:nvSpPr>
            <p:spPr>
              <a:xfrm>
                <a:off x="3275461" y="2723567"/>
                <a:ext cx="780790" cy="451405"/>
              </a:xfrm>
              <a:prstGeom prst="rect">
                <a:avLst/>
              </a:prstGeom>
              <a:noFill/>
            </p:spPr>
            <p:txBody>
              <a:bodyPr wrap="none" rtlCol="0">
                <a:spAutoFit/>
              </a:bodyPr>
              <a:lstStyle/>
              <a:p>
                <a:r>
                  <a:rPr lang="en-US" sz="1600" dirty="0" smtClean="0"/>
                  <a:t>elastic P.E.</a:t>
                </a:r>
              </a:p>
            </p:txBody>
          </p:sp>
          <p:sp>
            <p:nvSpPr>
              <p:cNvPr id="7" name="TextBox 6"/>
              <p:cNvSpPr txBox="1"/>
              <p:nvPr/>
            </p:nvSpPr>
            <p:spPr>
              <a:xfrm>
                <a:off x="847083" y="3801317"/>
                <a:ext cx="1095781" cy="779700"/>
              </a:xfrm>
              <a:prstGeom prst="rect">
                <a:avLst/>
              </a:prstGeom>
              <a:noFill/>
            </p:spPr>
            <p:txBody>
              <a:bodyPr wrap="none" rtlCol="0">
                <a:spAutoFit/>
              </a:bodyPr>
              <a:lstStyle/>
              <a:p>
                <a:r>
                  <a:rPr lang="en-US" sz="1600" dirty="0" smtClean="0"/>
                  <a:t>thermal energy</a:t>
                </a:r>
              </a:p>
              <a:p>
                <a:r>
                  <a:rPr lang="en-US" sz="1600" dirty="0" smtClean="0"/>
                  <a:t>“dent” energy</a:t>
                </a:r>
              </a:p>
            </p:txBody>
          </p:sp>
          <p:cxnSp>
            <p:nvCxnSpPr>
              <p:cNvPr id="9" name="Straight Arrow Connector 8"/>
              <p:cNvCxnSpPr>
                <a:stCxn id="4" idx="1"/>
                <a:endCxn id="5" idx="0"/>
              </p:cNvCxnSpPr>
              <p:nvPr/>
            </p:nvCxnSpPr>
            <p:spPr>
              <a:xfrm flipH="1">
                <a:off x="1440554" y="1927833"/>
                <a:ext cx="1009744" cy="779025"/>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923279" y="1904826"/>
                <a:ext cx="871484" cy="835450"/>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5" idx="3"/>
                <a:endCxn id="6" idx="1"/>
              </p:cNvCxnSpPr>
              <p:nvPr/>
            </p:nvCxnSpPr>
            <p:spPr>
              <a:xfrm>
                <a:off x="1778146" y="2932561"/>
                <a:ext cx="1497315" cy="16708"/>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58205" y="3820045"/>
                <a:ext cx="1095781" cy="779700"/>
              </a:xfrm>
              <a:prstGeom prst="rect">
                <a:avLst/>
              </a:prstGeom>
              <a:noFill/>
            </p:spPr>
            <p:txBody>
              <a:bodyPr wrap="none" rtlCol="0">
                <a:spAutoFit/>
              </a:bodyPr>
              <a:lstStyle/>
              <a:p>
                <a:r>
                  <a:rPr lang="en-US" sz="1600" dirty="0" smtClean="0"/>
                  <a:t>thermal energy</a:t>
                </a:r>
              </a:p>
              <a:p>
                <a:r>
                  <a:rPr lang="en-US" sz="1600" dirty="0" smtClean="0"/>
                  <a:t>“dent” energy</a:t>
                </a:r>
              </a:p>
            </p:txBody>
          </p:sp>
          <p:sp>
            <p:nvSpPr>
              <p:cNvPr id="16" name="TextBox 15"/>
              <p:cNvSpPr txBox="1"/>
              <p:nvPr/>
            </p:nvSpPr>
            <p:spPr>
              <a:xfrm>
                <a:off x="4377656" y="1579020"/>
                <a:ext cx="1095781" cy="779700"/>
              </a:xfrm>
              <a:prstGeom prst="rect">
                <a:avLst/>
              </a:prstGeom>
              <a:noFill/>
            </p:spPr>
            <p:txBody>
              <a:bodyPr wrap="none" rtlCol="0">
                <a:spAutoFit/>
              </a:bodyPr>
              <a:lstStyle/>
              <a:p>
                <a:r>
                  <a:rPr lang="en-US" sz="1600" dirty="0" smtClean="0"/>
                  <a:t>thermal energy</a:t>
                </a:r>
              </a:p>
              <a:p>
                <a:r>
                  <a:rPr lang="en-US" sz="1600" dirty="0" smtClean="0"/>
                  <a:t>“dent” energy</a:t>
                </a:r>
              </a:p>
            </p:txBody>
          </p:sp>
          <p:cxnSp>
            <p:nvCxnSpPr>
              <p:cNvPr id="18" name="Straight Arrow Connector 17"/>
              <p:cNvCxnSpPr>
                <a:endCxn id="16" idx="1"/>
              </p:cNvCxnSpPr>
              <p:nvPr/>
            </p:nvCxnSpPr>
            <p:spPr>
              <a:xfrm>
                <a:off x="3275462" y="1871411"/>
                <a:ext cx="1102195" cy="974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5" idx="2"/>
                <a:endCxn id="7" idx="0"/>
              </p:cNvCxnSpPr>
              <p:nvPr/>
            </p:nvCxnSpPr>
            <p:spPr>
              <a:xfrm flipH="1">
                <a:off x="1394974" y="3158264"/>
                <a:ext cx="45580" cy="6430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794763" y="3062121"/>
                <a:ext cx="0" cy="7057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454247" y="1566272"/>
                <a:ext cx="596174" cy="410369"/>
              </a:xfrm>
              <a:prstGeom prst="rect">
                <a:avLst/>
              </a:prstGeom>
              <a:noFill/>
            </p:spPr>
            <p:txBody>
              <a:bodyPr wrap="none" rtlCol="0">
                <a:spAutoFit/>
              </a:bodyPr>
              <a:lstStyle/>
              <a:p>
                <a:r>
                  <a:rPr lang="en-US" sz="1400" dirty="0" smtClean="0"/>
                  <a:t>one way</a:t>
                </a:r>
              </a:p>
            </p:txBody>
          </p:sp>
          <p:sp>
            <p:nvSpPr>
              <p:cNvPr id="24" name="TextBox 23"/>
              <p:cNvSpPr txBox="1"/>
              <p:nvPr/>
            </p:nvSpPr>
            <p:spPr>
              <a:xfrm>
                <a:off x="3794763" y="3289318"/>
                <a:ext cx="596174" cy="410369"/>
              </a:xfrm>
              <a:prstGeom prst="rect">
                <a:avLst/>
              </a:prstGeom>
              <a:noFill/>
            </p:spPr>
            <p:txBody>
              <a:bodyPr wrap="none" rtlCol="0">
                <a:spAutoFit/>
              </a:bodyPr>
              <a:lstStyle/>
              <a:p>
                <a:r>
                  <a:rPr lang="en-US" sz="1400" dirty="0" smtClean="0"/>
                  <a:t>one way</a:t>
                </a:r>
              </a:p>
            </p:txBody>
          </p:sp>
          <p:sp>
            <p:nvSpPr>
              <p:cNvPr id="25" name="TextBox 24"/>
              <p:cNvSpPr txBox="1"/>
              <p:nvPr/>
            </p:nvSpPr>
            <p:spPr>
              <a:xfrm>
                <a:off x="1654555" y="3306026"/>
                <a:ext cx="596174" cy="410369"/>
              </a:xfrm>
              <a:prstGeom prst="rect">
                <a:avLst/>
              </a:prstGeom>
              <a:noFill/>
            </p:spPr>
            <p:txBody>
              <a:bodyPr wrap="none" rtlCol="0">
                <a:spAutoFit/>
              </a:bodyPr>
              <a:lstStyle/>
              <a:p>
                <a:r>
                  <a:rPr lang="en-US" sz="1400" dirty="0" smtClean="0"/>
                  <a:t>one way</a:t>
                </a:r>
              </a:p>
            </p:txBody>
          </p:sp>
        </p:grpSp>
      </p:grpSp>
      <p:sp>
        <p:nvSpPr>
          <p:cNvPr id="29" name="TextBox 28"/>
          <p:cNvSpPr txBox="1"/>
          <p:nvPr/>
        </p:nvSpPr>
        <p:spPr>
          <a:xfrm>
            <a:off x="457201" y="6427028"/>
            <a:ext cx="8567041" cy="461665"/>
          </a:xfrm>
          <a:prstGeom prst="rect">
            <a:avLst/>
          </a:prstGeom>
          <a:noFill/>
        </p:spPr>
        <p:txBody>
          <a:bodyPr wrap="square" rtlCol="0">
            <a:spAutoFit/>
          </a:bodyPr>
          <a:lstStyle/>
          <a:p>
            <a:pPr marL="117475" indent="-117475"/>
            <a:r>
              <a:rPr lang="en-US" sz="1200" dirty="0" smtClean="0">
                <a:solidFill>
                  <a:srgbClr val="FF0000"/>
                </a:solidFill>
              </a:rPr>
              <a:t>*</a:t>
            </a:r>
            <a:r>
              <a:rPr lang="en-US" sz="1200" dirty="0" smtClean="0"/>
              <a:t> this is a true statement in our discussion of sports physics.  In a wider context, of course, thermal energy can be converted to kinetic energy, as in steam or combustion engines.</a:t>
            </a:r>
          </a:p>
        </p:txBody>
      </p:sp>
      <p:pic>
        <p:nvPicPr>
          <p:cNvPr id="31" name="Picture 30"/>
          <p:cNvPicPr>
            <a:picLocks noChangeAspect="1"/>
          </p:cNvPicPr>
          <p:nvPr/>
        </p:nvPicPr>
        <p:blipFill>
          <a:blip r:embed="rId2"/>
          <a:stretch>
            <a:fillRect/>
          </a:stretch>
        </p:blipFill>
        <p:spPr>
          <a:xfrm>
            <a:off x="2383773" y="3907475"/>
            <a:ext cx="4145280" cy="2519553"/>
          </a:xfrm>
          <a:prstGeom prst="rect">
            <a:avLst/>
          </a:prstGeom>
        </p:spPr>
      </p:pic>
      <p:sp>
        <p:nvSpPr>
          <p:cNvPr id="8" name="Slide Number Placeholder 7"/>
          <p:cNvSpPr>
            <a:spLocks noGrp="1"/>
          </p:cNvSpPr>
          <p:nvPr>
            <p:ph type="sldNum" sz="quarter" idx="12"/>
          </p:nvPr>
        </p:nvSpPr>
        <p:spPr/>
        <p:txBody>
          <a:bodyPr/>
          <a:lstStyle/>
          <a:p>
            <a:fld id="{5BE6E91C-2D6A-B04C-94FB-A9E324A509C5}" type="slidenum">
              <a:rPr lang="en-US" smtClean="0"/>
              <a:pPr/>
              <a:t>165</a:t>
            </a:fld>
            <a:endParaRPr lang="en-US" dirty="0"/>
          </a:p>
        </p:txBody>
      </p:sp>
      <p:sp>
        <p:nvSpPr>
          <p:cNvPr id="30" name="TextBox 29"/>
          <p:cNvSpPr txBox="1"/>
          <p:nvPr/>
        </p:nvSpPr>
        <p:spPr>
          <a:xfrm>
            <a:off x="6956613" y="2330905"/>
            <a:ext cx="1737976" cy="1077218"/>
          </a:xfrm>
          <a:prstGeom prst="rect">
            <a:avLst/>
          </a:prstGeom>
          <a:solidFill>
            <a:schemeClr val="bg1"/>
          </a:solidFill>
          <a:ln>
            <a:solidFill>
              <a:schemeClr val="accent1"/>
            </a:solidFill>
          </a:ln>
        </p:spPr>
        <p:txBody>
          <a:bodyPr wrap="none" rtlCol="0">
            <a:spAutoFit/>
          </a:bodyPr>
          <a:lstStyle/>
          <a:p>
            <a:r>
              <a:rPr lang="en-US" sz="1600" dirty="0" smtClean="0"/>
              <a:t>Efficiency:</a:t>
            </a:r>
          </a:p>
          <a:p>
            <a:r>
              <a:rPr lang="en-US" sz="1600" dirty="0" smtClean="0"/>
              <a:t>        useful output</a:t>
            </a:r>
          </a:p>
          <a:p>
            <a:r>
              <a:rPr lang="en-US" sz="1600" dirty="0" smtClean="0">
                <a:latin typeface="Symbol" pitchFamily="18" charset="2"/>
              </a:rPr>
              <a:t>h</a:t>
            </a:r>
            <a:r>
              <a:rPr lang="en-US" sz="1600" dirty="0" smtClean="0"/>
              <a:t> =  -------------------</a:t>
            </a:r>
          </a:p>
          <a:p>
            <a:r>
              <a:rPr lang="en-US" sz="1600" dirty="0" smtClean="0"/>
              <a:t>        input work</a:t>
            </a:r>
          </a:p>
        </p:txBody>
      </p:sp>
    </p:spTree>
    <p:extLst>
      <p:ext uri="{BB962C8B-B14F-4D97-AF65-F5344CB8AC3E}">
        <p14:creationId xmlns:p14="http://schemas.microsoft.com/office/powerpoint/2010/main" xmlns="" val="4245316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88933" y="772012"/>
            <a:ext cx="4555067" cy="2390775"/>
          </a:xfrm>
          <a:prstGeom prst="rect">
            <a:avLst/>
          </a:prstGeom>
        </p:spPr>
      </p:pic>
      <p:pic>
        <p:nvPicPr>
          <p:cNvPr id="4" name="Picture 3"/>
          <p:cNvPicPr>
            <a:picLocks noChangeAspect="1"/>
          </p:cNvPicPr>
          <p:nvPr/>
        </p:nvPicPr>
        <p:blipFill rotWithShape="1">
          <a:blip r:embed="rId3"/>
          <a:srcRect r="75507" b="51162"/>
          <a:stretch/>
        </p:blipFill>
        <p:spPr>
          <a:xfrm>
            <a:off x="86926" y="157650"/>
            <a:ext cx="4336821" cy="1559594"/>
          </a:xfrm>
          <a:prstGeom prst="rect">
            <a:avLst/>
          </a:prstGeom>
        </p:spPr>
      </p:pic>
      <p:pic>
        <p:nvPicPr>
          <p:cNvPr id="5" name="Picture 4"/>
          <p:cNvPicPr>
            <a:picLocks noChangeAspect="1"/>
          </p:cNvPicPr>
          <p:nvPr/>
        </p:nvPicPr>
        <p:blipFill rotWithShape="1">
          <a:blip r:embed="rId4"/>
          <a:srcRect l="24865" r="50653" b="51162"/>
          <a:stretch/>
        </p:blipFill>
        <p:spPr>
          <a:xfrm>
            <a:off x="130907" y="1876956"/>
            <a:ext cx="4334933" cy="1559594"/>
          </a:xfrm>
          <a:prstGeom prst="rect">
            <a:avLst/>
          </a:prstGeom>
        </p:spPr>
      </p:pic>
      <p:pic>
        <p:nvPicPr>
          <p:cNvPr id="6" name="Picture 5"/>
          <p:cNvPicPr>
            <a:picLocks noChangeAspect="1"/>
          </p:cNvPicPr>
          <p:nvPr/>
        </p:nvPicPr>
        <p:blipFill rotWithShape="1">
          <a:blip r:embed="rId5"/>
          <a:srcRect l="49346" r="25598" b="51162"/>
          <a:stretch/>
        </p:blipFill>
        <p:spPr>
          <a:xfrm>
            <a:off x="120320" y="3586254"/>
            <a:ext cx="4436533" cy="1559594"/>
          </a:xfrm>
          <a:prstGeom prst="rect">
            <a:avLst/>
          </a:prstGeom>
        </p:spPr>
      </p:pic>
      <p:pic>
        <p:nvPicPr>
          <p:cNvPr id="7" name="Picture 6"/>
          <p:cNvPicPr>
            <a:picLocks noChangeAspect="1"/>
          </p:cNvPicPr>
          <p:nvPr/>
        </p:nvPicPr>
        <p:blipFill rotWithShape="1">
          <a:blip r:embed="rId5"/>
          <a:srcRect l="74596" r="-35" b="51162"/>
          <a:stretch/>
        </p:blipFill>
        <p:spPr>
          <a:xfrm>
            <a:off x="4656667" y="3538630"/>
            <a:ext cx="4504267" cy="1559594"/>
          </a:xfrm>
          <a:prstGeom prst="rect">
            <a:avLst/>
          </a:prstGeom>
        </p:spPr>
      </p:pic>
      <p:pic>
        <p:nvPicPr>
          <p:cNvPr id="9" name="Picture 8"/>
          <p:cNvPicPr>
            <a:picLocks noChangeAspect="1"/>
          </p:cNvPicPr>
          <p:nvPr/>
        </p:nvPicPr>
        <p:blipFill rotWithShape="1">
          <a:blip r:embed="rId5"/>
          <a:srcRect l="25999" t="49159" r="47606" b="135"/>
          <a:stretch/>
        </p:blipFill>
        <p:spPr>
          <a:xfrm>
            <a:off x="4300755" y="5248764"/>
            <a:ext cx="4673600" cy="1619249"/>
          </a:xfrm>
          <a:prstGeom prst="rect">
            <a:avLst/>
          </a:prstGeom>
        </p:spPr>
      </p:pic>
      <p:cxnSp>
        <p:nvCxnSpPr>
          <p:cNvPr id="11" name="Straight Connector 10"/>
          <p:cNvCxnSpPr/>
          <p:nvPr/>
        </p:nvCxnSpPr>
        <p:spPr>
          <a:xfrm>
            <a:off x="82779" y="5210663"/>
            <a:ext cx="9061221"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8534" y="5534025"/>
            <a:ext cx="3192092" cy="338554"/>
          </a:xfrm>
          <a:prstGeom prst="rect">
            <a:avLst/>
          </a:prstGeom>
          <a:noFill/>
        </p:spPr>
        <p:txBody>
          <a:bodyPr wrap="none" rtlCol="0">
            <a:spAutoFit/>
          </a:bodyPr>
          <a:lstStyle/>
          <a:p>
            <a:r>
              <a:rPr lang="en-US" sz="1600" dirty="0" smtClean="0"/>
              <a:t>And at the end, all we have is heat...</a:t>
            </a:r>
          </a:p>
        </p:txBody>
      </p:sp>
      <p:cxnSp>
        <p:nvCxnSpPr>
          <p:cNvPr id="14" name="Straight Connector 13"/>
          <p:cNvCxnSpPr/>
          <p:nvPr/>
        </p:nvCxnSpPr>
        <p:spPr>
          <a:xfrm flipH="1" flipV="1">
            <a:off x="4436533" y="638175"/>
            <a:ext cx="254000" cy="152888"/>
          </a:xfrm>
          <a:prstGeom prst="line">
            <a:avLst/>
          </a:prstGeom>
          <a:ln w="5715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436533" y="2953238"/>
            <a:ext cx="592667" cy="0"/>
          </a:xfrm>
          <a:prstGeom prst="line">
            <a:avLst/>
          </a:prstGeom>
          <a:ln w="5715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300755" y="3086100"/>
            <a:ext cx="948579" cy="500155"/>
          </a:xfrm>
          <a:prstGeom prst="line">
            <a:avLst/>
          </a:prstGeom>
          <a:ln w="5715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824755" y="2124075"/>
            <a:ext cx="372845" cy="1414555"/>
          </a:xfrm>
          <a:prstGeom prst="line">
            <a:avLst/>
          </a:prstGeom>
          <a:ln w="5715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90533" y="76200"/>
            <a:ext cx="2417585" cy="461665"/>
          </a:xfrm>
          <a:prstGeom prst="rect">
            <a:avLst/>
          </a:prstGeom>
          <a:noFill/>
        </p:spPr>
        <p:txBody>
          <a:bodyPr wrap="none" rtlCol="0">
            <a:spAutoFit/>
          </a:bodyPr>
          <a:lstStyle/>
          <a:p>
            <a:r>
              <a:rPr lang="en-US" sz="2400" dirty="0" smtClean="0"/>
              <a:t>Follow the energy</a:t>
            </a:r>
          </a:p>
        </p:txBody>
      </p:sp>
      <p:sp>
        <p:nvSpPr>
          <p:cNvPr id="2" name="Slide Number Placeholder 1"/>
          <p:cNvSpPr>
            <a:spLocks noGrp="1"/>
          </p:cNvSpPr>
          <p:nvPr>
            <p:ph type="sldNum" sz="quarter" idx="4"/>
          </p:nvPr>
        </p:nvSpPr>
        <p:spPr/>
        <p:txBody>
          <a:bodyPr/>
          <a:lstStyle/>
          <a:p>
            <a:fld id="{5BE6E91C-2D6A-B04C-94FB-A9E324A509C5}" type="slidenum">
              <a:rPr lang="en-US" smtClean="0"/>
              <a:pPr/>
              <a:t>166</a:t>
            </a:fld>
            <a:endParaRPr lang="en-US" dirty="0"/>
          </a:p>
        </p:txBody>
      </p:sp>
      <p:sp>
        <p:nvSpPr>
          <p:cNvPr id="16" name="TextBox 15"/>
          <p:cNvSpPr txBox="1"/>
          <p:nvPr/>
        </p:nvSpPr>
        <p:spPr>
          <a:xfrm>
            <a:off x="118534" y="6131860"/>
            <a:ext cx="3562971" cy="584775"/>
          </a:xfrm>
          <a:prstGeom prst="rect">
            <a:avLst/>
          </a:prstGeom>
          <a:noFill/>
          <a:ln>
            <a:solidFill>
              <a:schemeClr val="accent1"/>
            </a:solidFill>
          </a:ln>
        </p:spPr>
        <p:txBody>
          <a:bodyPr wrap="square" rtlCol="0">
            <a:spAutoFit/>
          </a:bodyPr>
          <a:lstStyle/>
          <a:p>
            <a:r>
              <a:rPr lang="en-US" sz="1600" dirty="0" smtClean="0"/>
              <a:t>Determine the efficiency of  the bounce of a basketball</a:t>
            </a:r>
          </a:p>
        </p:txBody>
      </p:sp>
      <p:sp>
        <p:nvSpPr>
          <p:cNvPr id="18" name="TextBox 17"/>
          <p:cNvSpPr txBox="1"/>
          <p:nvPr/>
        </p:nvSpPr>
        <p:spPr>
          <a:xfrm rot="16200000">
            <a:off x="-162865" y="700730"/>
            <a:ext cx="633507" cy="307777"/>
          </a:xfrm>
          <a:prstGeom prst="rect">
            <a:avLst/>
          </a:prstGeom>
          <a:solidFill>
            <a:schemeClr val="bg1"/>
          </a:solidFill>
        </p:spPr>
        <p:txBody>
          <a:bodyPr wrap="none" rtlCol="0">
            <a:spAutoFit/>
          </a:bodyPr>
          <a:lstStyle/>
          <a:p>
            <a:r>
              <a:rPr lang="en-US" sz="1400" dirty="0" smtClean="0"/>
              <a:t>Joules</a:t>
            </a:r>
          </a:p>
        </p:txBody>
      </p:sp>
      <p:sp>
        <p:nvSpPr>
          <p:cNvPr id="20" name="TextBox 19"/>
          <p:cNvSpPr txBox="1"/>
          <p:nvPr/>
        </p:nvSpPr>
        <p:spPr>
          <a:xfrm rot="16200000">
            <a:off x="-148131" y="2482596"/>
            <a:ext cx="633507" cy="307777"/>
          </a:xfrm>
          <a:prstGeom prst="rect">
            <a:avLst/>
          </a:prstGeom>
          <a:solidFill>
            <a:schemeClr val="bg1"/>
          </a:solidFill>
        </p:spPr>
        <p:txBody>
          <a:bodyPr wrap="none" rtlCol="0">
            <a:spAutoFit/>
          </a:bodyPr>
          <a:lstStyle/>
          <a:p>
            <a:r>
              <a:rPr lang="en-US" sz="1400" dirty="0" smtClean="0"/>
              <a:t>Joules</a:t>
            </a:r>
          </a:p>
        </p:txBody>
      </p:sp>
      <p:sp>
        <p:nvSpPr>
          <p:cNvPr id="21" name="TextBox 20"/>
          <p:cNvSpPr txBox="1"/>
          <p:nvPr/>
        </p:nvSpPr>
        <p:spPr>
          <a:xfrm rot="16200000">
            <a:off x="-162864" y="4197611"/>
            <a:ext cx="633507" cy="307777"/>
          </a:xfrm>
          <a:prstGeom prst="rect">
            <a:avLst/>
          </a:prstGeom>
          <a:solidFill>
            <a:schemeClr val="bg1"/>
          </a:solidFill>
        </p:spPr>
        <p:txBody>
          <a:bodyPr wrap="none" rtlCol="0">
            <a:spAutoFit/>
          </a:bodyPr>
          <a:lstStyle/>
          <a:p>
            <a:r>
              <a:rPr lang="en-US" sz="1400" dirty="0" smtClean="0"/>
              <a:t>Joules</a:t>
            </a:r>
          </a:p>
        </p:txBody>
      </p:sp>
      <p:sp>
        <p:nvSpPr>
          <p:cNvPr id="23" name="TextBox 22"/>
          <p:cNvSpPr txBox="1"/>
          <p:nvPr/>
        </p:nvSpPr>
        <p:spPr>
          <a:xfrm rot="16200000">
            <a:off x="4373779" y="4197611"/>
            <a:ext cx="633507" cy="307777"/>
          </a:xfrm>
          <a:prstGeom prst="rect">
            <a:avLst/>
          </a:prstGeom>
          <a:solidFill>
            <a:schemeClr val="bg1"/>
          </a:solidFill>
        </p:spPr>
        <p:txBody>
          <a:bodyPr wrap="none" rtlCol="0">
            <a:spAutoFit/>
          </a:bodyPr>
          <a:lstStyle/>
          <a:p>
            <a:r>
              <a:rPr lang="en-US" sz="1400" dirty="0" smtClean="0"/>
              <a:t>Joules</a:t>
            </a:r>
          </a:p>
        </p:txBody>
      </p:sp>
      <p:sp>
        <p:nvSpPr>
          <p:cNvPr id="24" name="TextBox 23"/>
          <p:cNvSpPr txBox="1"/>
          <p:nvPr/>
        </p:nvSpPr>
        <p:spPr>
          <a:xfrm rot="16200000">
            <a:off x="4198050" y="5893747"/>
            <a:ext cx="633507" cy="307777"/>
          </a:xfrm>
          <a:prstGeom prst="rect">
            <a:avLst/>
          </a:prstGeom>
          <a:solidFill>
            <a:schemeClr val="bg1"/>
          </a:solidFill>
        </p:spPr>
        <p:txBody>
          <a:bodyPr wrap="none" rtlCol="0">
            <a:spAutoFit/>
          </a:bodyPr>
          <a:lstStyle/>
          <a:p>
            <a:r>
              <a:rPr lang="en-US" sz="1400" dirty="0" smtClean="0"/>
              <a:t>Joules</a:t>
            </a:r>
          </a:p>
        </p:txBody>
      </p:sp>
      <p:pic>
        <p:nvPicPr>
          <p:cNvPr id="2971650" name="Picture 2" descr="http://cache4.asset-cache.net/gc/462048696-detail-view-of-a-deformed-basketball-during-gettyimages.jpg?v=1&amp;c=IWSAsset&amp;k=2&amp;d=GkZZ8bf5zL1ZiijUmxa7QbLXzNgbFFWU3jHbAVbZvvcPH46nrXNczvgp4gf1fMCsBYCMp6bhgDOwi%2FGnBzorpQ%3D%3D"/>
          <p:cNvPicPr>
            <a:picLocks noChangeAspect="1" noChangeArrowheads="1"/>
          </p:cNvPicPr>
          <p:nvPr/>
        </p:nvPicPr>
        <p:blipFill>
          <a:blip r:embed="rId6"/>
          <a:srcRect/>
          <a:stretch>
            <a:fillRect/>
          </a:stretch>
        </p:blipFill>
        <p:spPr bwMode="auto">
          <a:xfrm>
            <a:off x="7250699" y="-332094"/>
            <a:ext cx="1400175" cy="2246313"/>
          </a:xfrm>
          <a:prstGeom prst="rect">
            <a:avLst/>
          </a:prstGeom>
          <a:noFill/>
        </p:spPr>
      </p:pic>
    </p:spTree>
    <p:extLst>
      <p:ext uri="{BB962C8B-B14F-4D97-AF65-F5344CB8AC3E}">
        <p14:creationId xmlns:p14="http://schemas.microsoft.com/office/powerpoint/2010/main" xmlns="" val="2228129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5BE6E91C-2D6A-B04C-94FB-A9E324A509C5}" type="slidenum">
              <a:rPr lang="en-US" smtClean="0"/>
              <a:pPr/>
              <a:t>167</a:t>
            </a:fld>
            <a:endParaRPr lang="en-US" dirty="0"/>
          </a:p>
        </p:txBody>
      </p:sp>
      <p:pic>
        <p:nvPicPr>
          <p:cNvPr id="3" name="Picture 2"/>
          <p:cNvPicPr>
            <a:picLocks noChangeAspect="1"/>
          </p:cNvPicPr>
          <p:nvPr/>
        </p:nvPicPr>
        <p:blipFill>
          <a:blip r:embed="rId2"/>
          <a:stretch>
            <a:fillRect/>
          </a:stretch>
        </p:blipFill>
        <p:spPr>
          <a:xfrm>
            <a:off x="215030" y="537219"/>
            <a:ext cx="4800599" cy="6256878"/>
          </a:xfrm>
          <a:prstGeom prst="rect">
            <a:avLst/>
          </a:prstGeom>
        </p:spPr>
      </p:pic>
      <p:pic>
        <p:nvPicPr>
          <p:cNvPr id="4" name="Picture 3"/>
          <p:cNvPicPr>
            <a:picLocks noChangeAspect="1"/>
          </p:cNvPicPr>
          <p:nvPr/>
        </p:nvPicPr>
        <p:blipFill>
          <a:blip r:embed="rId3"/>
          <a:stretch>
            <a:fillRect/>
          </a:stretch>
        </p:blipFill>
        <p:spPr>
          <a:xfrm>
            <a:off x="6375190" y="3849668"/>
            <a:ext cx="1933575" cy="2920365"/>
          </a:xfrm>
          <a:prstGeom prst="rect">
            <a:avLst/>
          </a:prstGeom>
        </p:spPr>
      </p:pic>
      <p:pic>
        <p:nvPicPr>
          <p:cNvPr id="5" name="Picture 4"/>
          <p:cNvPicPr>
            <a:picLocks noChangeAspect="1"/>
          </p:cNvPicPr>
          <p:nvPr/>
        </p:nvPicPr>
        <p:blipFill rotWithShape="1">
          <a:blip r:embed="rId4"/>
          <a:srcRect l="6036" t="5075" r="8368" b="5487"/>
          <a:stretch/>
        </p:blipFill>
        <p:spPr>
          <a:xfrm>
            <a:off x="6153937" y="1291921"/>
            <a:ext cx="2125085" cy="2220470"/>
          </a:xfrm>
          <a:prstGeom prst="rect">
            <a:avLst/>
          </a:prstGeom>
        </p:spPr>
      </p:pic>
      <p:sp>
        <p:nvSpPr>
          <p:cNvPr id="6" name="TextBox 5"/>
          <p:cNvSpPr txBox="1"/>
          <p:nvPr/>
        </p:nvSpPr>
        <p:spPr>
          <a:xfrm>
            <a:off x="5015629" y="953367"/>
            <a:ext cx="946798" cy="338554"/>
          </a:xfrm>
          <a:prstGeom prst="rect">
            <a:avLst/>
          </a:prstGeom>
          <a:noFill/>
        </p:spPr>
        <p:txBody>
          <a:bodyPr wrap="none" rtlCol="0">
            <a:spAutoFit/>
          </a:bodyPr>
          <a:lstStyle/>
          <a:p>
            <a:r>
              <a:rPr lang="en-US" sz="1600" dirty="0" smtClean="0"/>
              <a:t>2 effects:</a:t>
            </a:r>
          </a:p>
        </p:txBody>
      </p:sp>
      <p:sp>
        <p:nvSpPr>
          <p:cNvPr id="7" name="TextBox 6"/>
          <p:cNvSpPr txBox="1"/>
          <p:nvPr/>
        </p:nvSpPr>
        <p:spPr>
          <a:xfrm>
            <a:off x="5675988" y="1528011"/>
            <a:ext cx="288862" cy="338554"/>
          </a:xfrm>
          <a:prstGeom prst="rect">
            <a:avLst/>
          </a:prstGeom>
          <a:noFill/>
        </p:spPr>
        <p:txBody>
          <a:bodyPr wrap="none" rtlCol="0">
            <a:spAutoFit/>
          </a:bodyPr>
          <a:lstStyle/>
          <a:p>
            <a:r>
              <a:rPr lang="en-US" sz="1600" dirty="0" smtClean="0"/>
              <a:t>1</a:t>
            </a:r>
          </a:p>
        </p:txBody>
      </p:sp>
      <p:sp>
        <p:nvSpPr>
          <p:cNvPr id="8" name="TextBox 7"/>
          <p:cNvSpPr txBox="1"/>
          <p:nvPr/>
        </p:nvSpPr>
        <p:spPr>
          <a:xfrm>
            <a:off x="5962427" y="3873732"/>
            <a:ext cx="288862" cy="338554"/>
          </a:xfrm>
          <a:prstGeom prst="rect">
            <a:avLst/>
          </a:prstGeom>
          <a:noFill/>
        </p:spPr>
        <p:txBody>
          <a:bodyPr wrap="none" rtlCol="0">
            <a:spAutoFit/>
          </a:bodyPr>
          <a:lstStyle/>
          <a:p>
            <a:r>
              <a:rPr lang="en-US" sz="1600" dirty="0" smtClean="0"/>
              <a:t>2</a:t>
            </a:r>
          </a:p>
        </p:txBody>
      </p:sp>
      <p:sp>
        <p:nvSpPr>
          <p:cNvPr id="9" name="TextBox 8"/>
          <p:cNvSpPr txBox="1"/>
          <p:nvPr/>
        </p:nvSpPr>
        <p:spPr>
          <a:xfrm>
            <a:off x="1353337" y="29219"/>
            <a:ext cx="2227020" cy="369332"/>
          </a:xfrm>
          <a:prstGeom prst="rect">
            <a:avLst/>
          </a:prstGeom>
          <a:noFill/>
        </p:spPr>
        <p:txBody>
          <a:bodyPr wrap="none" rtlCol="0">
            <a:spAutoFit/>
          </a:bodyPr>
          <a:lstStyle/>
          <a:p>
            <a:r>
              <a:rPr lang="en-US" dirty="0"/>
              <a:t>http://</a:t>
            </a:r>
            <a:r>
              <a:rPr lang="en-US" dirty="0" err="1"/>
              <a:t>xkcd.com</a:t>
            </a:r>
            <a:r>
              <a:rPr lang="en-US" dirty="0"/>
              <a:t>/852</a:t>
            </a:r>
            <a:r>
              <a:rPr lang="en-US" dirty="0" smtClean="0"/>
              <a:t>/</a:t>
            </a:r>
            <a:endParaRPr lang="en-US" dirty="0"/>
          </a:p>
        </p:txBody>
      </p:sp>
    </p:spTree>
    <p:extLst>
      <p:ext uri="{BB962C8B-B14F-4D97-AF65-F5344CB8AC3E}">
        <p14:creationId xmlns:p14="http://schemas.microsoft.com/office/powerpoint/2010/main" xmlns="" val="2596131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05"/>
            <a:ext cx="8229600" cy="381917"/>
          </a:xfrm>
        </p:spPr>
        <p:txBody>
          <a:bodyPr/>
          <a:lstStyle/>
          <a:p>
            <a:r>
              <a:rPr lang="en-US" dirty="0" smtClean="0"/>
              <a:t>Work – where it all starts</a:t>
            </a:r>
            <a:endParaRPr lang="en-US" dirty="0"/>
          </a:p>
        </p:txBody>
      </p:sp>
      <p:sp>
        <p:nvSpPr>
          <p:cNvPr id="6" name="TextBox 5"/>
          <p:cNvSpPr txBox="1"/>
          <p:nvPr/>
        </p:nvSpPr>
        <p:spPr>
          <a:xfrm>
            <a:off x="1" y="1788583"/>
            <a:ext cx="9294519" cy="1231106"/>
          </a:xfrm>
          <a:prstGeom prst="rect">
            <a:avLst/>
          </a:prstGeom>
          <a:noFill/>
        </p:spPr>
        <p:txBody>
          <a:bodyPr wrap="square" rtlCol="0">
            <a:spAutoFit/>
          </a:bodyPr>
          <a:lstStyle/>
          <a:p>
            <a:pPr marL="225425" indent="-225425">
              <a:spcBef>
                <a:spcPts val="600"/>
              </a:spcBef>
            </a:pPr>
            <a:r>
              <a:rPr lang="en-US" sz="1600" dirty="0" smtClean="0"/>
              <a:t>But where does the energy come from, in the first place?</a:t>
            </a:r>
          </a:p>
          <a:p>
            <a:pPr marL="225425" indent="-225425">
              <a:spcBef>
                <a:spcPts val="600"/>
              </a:spcBef>
            </a:pPr>
            <a:r>
              <a:rPr lang="en-US" sz="1600" dirty="0" smtClean="0"/>
              <a:t>Usually... you!  You are considered “external to the system”</a:t>
            </a:r>
            <a:r>
              <a:rPr lang="en-US" sz="1600" dirty="0"/>
              <a:t> </a:t>
            </a:r>
            <a:r>
              <a:rPr lang="en-US" sz="1600" dirty="0" smtClean="0"/>
              <a:t>so you can change the system’s energy.</a:t>
            </a:r>
          </a:p>
          <a:p>
            <a:pPr marL="225425" indent="-225425">
              <a:spcBef>
                <a:spcPts val="600"/>
              </a:spcBef>
            </a:pPr>
            <a:r>
              <a:rPr lang="en-US" sz="1600" dirty="0" smtClean="0"/>
              <a:t>When you exert some </a:t>
            </a:r>
            <a:r>
              <a:rPr lang="en-US" sz="1600" b="1" dirty="0" smtClean="0"/>
              <a:t>force</a:t>
            </a:r>
            <a:r>
              <a:rPr lang="en-US" sz="1600" dirty="0" smtClean="0"/>
              <a:t> on some part of a system (ball, bat, puck, opposing player) you are doing </a:t>
            </a:r>
            <a:r>
              <a:rPr lang="en-US" sz="1600" b="1" dirty="0" smtClean="0"/>
              <a:t>work</a:t>
            </a:r>
            <a:r>
              <a:rPr lang="en-US" sz="1600" dirty="0" smtClean="0"/>
              <a:t> on the system.</a:t>
            </a:r>
          </a:p>
        </p:txBody>
      </p:sp>
      <p:sp>
        <p:nvSpPr>
          <p:cNvPr id="7" name="Rounded Rectangle 6"/>
          <p:cNvSpPr/>
          <p:nvPr/>
        </p:nvSpPr>
        <p:spPr>
          <a:xfrm>
            <a:off x="998629" y="5838826"/>
            <a:ext cx="2608172" cy="458201"/>
          </a:xfrm>
          <a:prstGeom prst="roundRect">
            <a:avLst/>
          </a:prstGeom>
          <a:solidFill>
            <a:srgbClr val="FFFFFF"/>
          </a:solidFill>
          <a:ln w="28575"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1621" y="3756828"/>
            <a:ext cx="8417747" cy="1969770"/>
          </a:xfrm>
          <a:prstGeom prst="rect">
            <a:avLst/>
          </a:prstGeom>
          <a:noFill/>
        </p:spPr>
        <p:txBody>
          <a:bodyPr wrap="square" rtlCol="0">
            <a:spAutoFit/>
          </a:bodyPr>
          <a:lstStyle/>
          <a:p>
            <a:r>
              <a:rPr lang="en-US" sz="1600" dirty="0" smtClean="0"/>
              <a:t>The only way to change an object’s kinetic energy is to change its speed – i.e. to accelerate it.</a:t>
            </a:r>
          </a:p>
          <a:p>
            <a:r>
              <a:rPr lang="en-US" sz="1600" dirty="0" smtClean="0"/>
              <a:t>And the only way to do </a:t>
            </a:r>
            <a:r>
              <a:rPr lang="en-US" sz="1600" i="1" dirty="0" smtClean="0"/>
              <a:t>that</a:t>
            </a:r>
            <a:r>
              <a:rPr lang="en-US" sz="1600" dirty="0" smtClean="0"/>
              <a:t> is to apply a force.  Two categories:</a:t>
            </a:r>
          </a:p>
          <a:p>
            <a:endParaRPr lang="en-US" sz="1600" dirty="0" smtClean="0"/>
          </a:p>
          <a:p>
            <a:pPr marL="342900" indent="-342900">
              <a:buAutoNum type="arabicParenR"/>
            </a:pPr>
            <a:r>
              <a:rPr lang="en-US" sz="1600" dirty="0" smtClean="0"/>
              <a:t>collision: strong and varying forces act suddenly over very short times</a:t>
            </a:r>
          </a:p>
          <a:p>
            <a:pPr marL="800100" lvl="1" indent="-342900">
              <a:spcAft>
                <a:spcPts val="1200"/>
              </a:spcAft>
              <a:buFont typeface="Arial"/>
              <a:buChar char="•"/>
            </a:pPr>
            <a:r>
              <a:rPr lang="en-US" sz="1600" dirty="0" smtClean="0"/>
              <a:t>we’ve been discussing this, C.O.R., etc</a:t>
            </a:r>
          </a:p>
          <a:p>
            <a:pPr marL="342900" indent="-342900">
              <a:buAutoNum type="arabicParenR"/>
            </a:pPr>
            <a:r>
              <a:rPr lang="en-US" sz="1600" dirty="0" smtClean="0"/>
              <a:t>smoother “push” over longer times (e.g. slowing by friction, pushing a football sled)</a:t>
            </a:r>
          </a:p>
          <a:p>
            <a:pPr marL="800100" lvl="1" indent="-342900">
              <a:buFont typeface="Arial"/>
              <a:buChar char="•"/>
            </a:pPr>
            <a:r>
              <a:rPr lang="en-US" sz="1600" dirty="0" smtClean="0"/>
              <a:t>here, we say that the force is doing </a:t>
            </a:r>
            <a:r>
              <a:rPr lang="en-US" sz="1600" i="1" dirty="0" smtClean="0"/>
              <a:t>work</a:t>
            </a:r>
            <a:endParaRPr lang="en-US" sz="1600" dirty="0" smtClean="0"/>
          </a:p>
        </p:txBody>
      </p:sp>
      <p:cxnSp>
        <p:nvCxnSpPr>
          <p:cNvPr id="9" name="Straight Connector 8"/>
          <p:cNvCxnSpPr/>
          <p:nvPr/>
        </p:nvCxnSpPr>
        <p:spPr>
          <a:xfrm flipV="1">
            <a:off x="701622" y="3185140"/>
            <a:ext cx="7998837" cy="10583"/>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nvGraphicFramePr>
        <p:xfrm>
          <a:off x="1338920" y="5902904"/>
          <a:ext cx="1926823" cy="336973"/>
        </p:xfrm>
        <a:graphic>
          <a:graphicData uri="http://schemas.openxmlformats.org/presentationml/2006/ole">
            <p:oleObj spid="_x0000_s2941170" name="Equation" r:id="rId3" imgW="722160" imgH="191880" progId="">
              <p:embed/>
            </p:oleObj>
          </a:graphicData>
        </a:graphic>
      </p:graphicFrame>
      <p:sp>
        <p:nvSpPr>
          <p:cNvPr id="11" name="TextBox 10"/>
          <p:cNvSpPr txBox="1"/>
          <p:nvPr/>
        </p:nvSpPr>
        <p:spPr>
          <a:xfrm>
            <a:off x="3825983" y="5947861"/>
            <a:ext cx="3220112" cy="338554"/>
          </a:xfrm>
          <a:prstGeom prst="rect">
            <a:avLst/>
          </a:prstGeom>
          <a:noFill/>
          <a:ln>
            <a:solidFill>
              <a:srgbClr val="000000"/>
            </a:solidFill>
          </a:ln>
        </p:spPr>
        <p:txBody>
          <a:bodyPr wrap="none" rtlCol="0">
            <a:spAutoFit/>
          </a:bodyPr>
          <a:lstStyle/>
          <a:p>
            <a:r>
              <a:rPr lang="en-US" sz="1600" dirty="0" smtClean="0"/>
              <a:t>Units: N*</a:t>
            </a:r>
            <a:r>
              <a:rPr lang="en-US" sz="1600" dirty="0" err="1" smtClean="0"/>
              <a:t>m</a:t>
            </a:r>
            <a:r>
              <a:rPr lang="en-US" sz="1600" dirty="0" smtClean="0"/>
              <a:t> = Joule  (just like energy)</a:t>
            </a:r>
          </a:p>
        </p:txBody>
      </p:sp>
      <p:sp>
        <p:nvSpPr>
          <p:cNvPr id="12" name="TextBox 11"/>
          <p:cNvSpPr txBox="1"/>
          <p:nvPr/>
        </p:nvSpPr>
        <p:spPr>
          <a:xfrm>
            <a:off x="3825983" y="3349826"/>
            <a:ext cx="873124" cy="461665"/>
          </a:xfrm>
          <a:prstGeom prst="rect">
            <a:avLst/>
          </a:prstGeom>
          <a:noFill/>
        </p:spPr>
        <p:txBody>
          <a:bodyPr wrap="none" rtlCol="0">
            <a:spAutoFit/>
          </a:bodyPr>
          <a:lstStyle/>
          <a:p>
            <a:r>
              <a:rPr lang="en-US" sz="2400" b="1" dirty="0" smtClean="0"/>
              <a:t>Work</a:t>
            </a:r>
          </a:p>
        </p:txBody>
      </p:sp>
      <p:graphicFrame>
        <p:nvGraphicFramePr>
          <p:cNvPr id="13" name="Object 12"/>
          <p:cNvGraphicFramePr>
            <a:graphicFrameLocks noChangeAspect="1"/>
          </p:cNvGraphicFramePr>
          <p:nvPr/>
        </p:nvGraphicFramePr>
        <p:xfrm>
          <a:off x="2189100" y="6438491"/>
          <a:ext cx="3449699" cy="419509"/>
        </p:xfrm>
        <a:graphic>
          <a:graphicData uri="http://schemas.openxmlformats.org/presentationml/2006/ole">
            <p:oleObj spid="_x0000_s2941171" name="Equation" r:id="rId4" imgW="1535760" imgH="219240" progId="">
              <p:embed/>
            </p:oleObj>
          </a:graphicData>
        </a:graphic>
      </p:graphicFrame>
      <p:grpSp>
        <p:nvGrpSpPr>
          <p:cNvPr id="15" name="Group 14"/>
          <p:cNvGrpSpPr/>
          <p:nvPr/>
        </p:nvGrpSpPr>
        <p:grpSpPr>
          <a:xfrm>
            <a:off x="94075" y="377589"/>
            <a:ext cx="8987664" cy="1368662"/>
            <a:chOff x="98778" y="503452"/>
            <a:chExt cx="6740748" cy="1824882"/>
          </a:xfrm>
        </p:grpSpPr>
        <p:sp>
          <p:nvSpPr>
            <p:cNvPr id="3" name="TextBox 2"/>
            <p:cNvSpPr txBox="1"/>
            <p:nvPr/>
          </p:nvSpPr>
          <p:spPr>
            <a:xfrm>
              <a:off x="239889" y="677335"/>
              <a:ext cx="4827380" cy="451405"/>
            </a:xfrm>
            <a:prstGeom prst="rect">
              <a:avLst/>
            </a:prstGeom>
            <a:noFill/>
            <a:ln>
              <a:solidFill>
                <a:srgbClr val="000000"/>
              </a:solidFill>
            </a:ln>
          </p:spPr>
          <p:txBody>
            <a:bodyPr wrap="none" rtlCol="0">
              <a:spAutoFit/>
            </a:bodyPr>
            <a:lstStyle/>
            <a:p>
              <a:r>
                <a:rPr lang="en-US" sz="1600" dirty="0" smtClean="0"/>
                <a:t>Scientist’s terminology: The total energy is conserved in an isolated system.</a:t>
              </a:r>
            </a:p>
          </p:txBody>
        </p:sp>
        <p:sp>
          <p:nvSpPr>
            <p:cNvPr id="4" name="TextBox 3"/>
            <p:cNvSpPr txBox="1"/>
            <p:nvPr/>
          </p:nvSpPr>
          <p:spPr>
            <a:xfrm>
              <a:off x="1086556" y="1213670"/>
              <a:ext cx="3339761" cy="451405"/>
            </a:xfrm>
            <a:prstGeom prst="rect">
              <a:avLst/>
            </a:prstGeom>
            <a:noFill/>
          </p:spPr>
          <p:txBody>
            <a:bodyPr wrap="none" rtlCol="0">
              <a:spAutoFit/>
            </a:bodyPr>
            <a:lstStyle/>
            <a:p>
              <a:r>
                <a:rPr lang="en-US" sz="1600" dirty="0" smtClean="0"/>
                <a:t>Total energy = K.E. + </a:t>
              </a:r>
              <a:r>
                <a:rPr lang="en-US" sz="1600" dirty="0" err="1" smtClean="0"/>
                <a:t>P.E.</a:t>
              </a:r>
              <a:r>
                <a:rPr lang="en-US" sz="1600" baseline="-25000" dirty="0" err="1" smtClean="0"/>
                <a:t>grav</a:t>
              </a:r>
              <a:r>
                <a:rPr lang="en-US" sz="1600" dirty="0" smtClean="0"/>
                <a:t> + </a:t>
              </a:r>
              <a:r>
                <a:rPr lang="en-US" sz="1600" dirty="0" err="1" smtClean="0"/>
                <a:t>P.E.</a:t>
              </a:r>
              <a:r>
                <a:rPr lang="en-US" sz="1600" baseline="-25000" dirty="0" err="1" smtClean="0"/>
                <a:t>elast</a:t>
              </a:r>
              <a:r>
                <a:rPr lang="en-US" sz="1600" dirty="0" smtClean="0"/>
                <a:t> + </a:t>
              </a:r>
              <a:r>
                <a:rPr lang="en-US" sz="1600" dirty="0" err="1" smtClean="0"/>
                <a:t>E</a:t>
              </a:r>
              <a:r>
                <a:rPr lang="en-US" sz="1600" baseline="-25000" dirty="0" err="1" smtClean="0"/>
                <a:t>dent</a:t>
              </a:r>
              <a:r>
                <a:rPr lang="en-US" sz="1600" dirty="0" smtClean="0"/>
                <a:t> + </a:t>
              </a:r>
              <a:r>
                <a:rPr lang="en-US" sz="1600" dirty="0" err="1" smtClean="0"/>
                <a:t>E</a:t>
              </a:r>
              <a:r>
                <a:rPr lang="en-US" sz="1600" baseline="-25000" dirty="0" err="1" smtClean="0"/>
                <a:t>thermal</a:t>
              </a:r>
              <a:endParaRPr lang="en-US" sz="1600" dirty="0" smtClean="0"/>
            </a:p>
          </p:txBody>
        </p:sp>
        <p:sp>
          <p:nvSpPr>
            <p:cNvPr id="5" name="TextBox 4"/>
            <p:cNvSpPr txBox="1"/>
            <p:nvPr/>
          </p:nvSpPr>
          <p:spPr>
            <a:xfrm>
              <a:off x="239887" y="1721557"/>
              <a:ext cx="4807951" cy="451405"/>
            </a:xfrm>
            <a:prstGeom prst="rect">
              <a:avLst/>
            </a:prstGeom>
            <a:noFill/>
          </p:spPr>
          <p:txBody>
            <a:bodyPr wrap="none" rtlCol="0">
              <a:spAutoFit/>
            </a:bodyPr>
            <a:lstStyle/>
            <a:p>
              <a:r>
                <a:rPr lang="en-US" sz="1600" dirty="0" smtClean="0"/>
                <a:t>The “isolated systems” of the previous pages included the air, floor, glove...</a:t>
              </a:r>
            </a:p>
          </p:txBody>
        </p:sp>
        <p:sp>
          <p:nvSpPr>
            <p:cNvPr id="14" name="Rounded Rectangle 13"/>
            <p:cNvSpPr/>
            <p:nvPr/>
          </p:nvSpPr>
          <p:spPr>
            <a:xfrm>
              <a:off x="98778" y="503452"/>
              <a:ext cx="6740748" cy="1824882"/>
            </a:xfrm>
            <a:prstGeom prst="roundRect">
              <a:avLst>
                <a:gd name="adj" fmla="val 1202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Slide Number Placeholder 15"/>
          <p:cNvSpPr>
            <a:spLocks noGrp="1"/>
          </p:cNvSpPr>
          <p:nvPr>
            <p:ph type="sldNum" sz="quarter" idx="12"/>
          </p:nvPr>
        </p:nvSpPr>
        <p:spPr/>
        <p:txBody>
          <a:bodyPr/>
          <a:lstStyle/>
          <a:p>
            <a:fld id="{5BE6E91C-2D6A-B04C-94FB-A9E324A509C5}" type="slidenum">
              <a:rPr lang="en-US" smtClean="0"/>
              <a:pPr/>
              <a:t>168</a:t>
            </a:fld>
            <a:endParaRPr lang="en-US" dirty="0"/>
          </a:p>
        </p:txBody>
      </p:sp>
    </p:spTree>
    <p:extLst>
      <p:ext uri="{BB962C8B-B14F-4D97-AF65-F5344CB8AC3E}">
        <p14:creationId xmlns:p14="http://schemas.microsoft.com/office/powerpoint/2010/main" xmlns="" val="3139772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5BE6E91C-2D6A-B04C-94FB-A9E324A509C5}" type="slidenum">
              <a:rPr lang="en-US" smtClean="0"/>
              <a:pPr/>
              <a:t>169</a:t>
            </a:fld>
            <a:endParaRPr lang="en-US" dirty="0"/>
          </a:p>
        </p:txBody>
      </p:sp>
      <p:pic>
        <p:nvPicPr>
          <p:cNvPr id="3010562" name="Picture 2" descr="https://ssl.gstatic.com/ui/v1/icons/mail/images/cleardot.gif"/>
          <p:cNvPicPr>
            <a:picLocks noChangeAspect="1" noChangeArrowheads="1"/>
          </p:cNvPicPr>
          <p:nvPr/>
        </p:nvPicPr>
        <p:blipFill>
          <a:blip r:embed="rId2"/>
          <a:srcRect/>
          <a:stretch>
            <a:fillRect/>
          </a:stretch>
        </p:blipFill>
        <p:spPr bwMode="auto">
          <a:xfrm>
            <a:off x="63500" y="274638"/>
            <a:ext cx="11113" cy="11112"/>
          </a:xfrm>
          <a:prstGeom prst="rect">
            <a:avLst/>
          </a:prstGeom>
          <a:noFill/>
        </p:spPr>
      </p:pic>
      <p:sp>
        <p:nvSpPr>
          <p:cNvPr id="3010563" name="Rectangle 3"/>
          <p:cNvSpPr>
            <a:spLocks noChangeArrowheads="1"/>
          </p:cNvSpPr>
          <p:nvPr/>
        </p:nvSpPr>
        <p:spPr bwMode="auto">
          <a:xfrm>
            <a:off x="1211180" y="2562726"/>
            <a:ext cx="6858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In this video the ballet dancer is converting the chemical energy in their body into kinetic energy and using it to move their body around the dance floor. In order to dance and jump so gracefully the dancer is exerting work, which involves exerting force. In addition the dancer is demonstrating how powerful his muscles are as he leaps into the air, with power being work done divided by change in time.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t>
            </a:r>
            <a:endParaRPr kumimoji="0" lang="en-US" b="0" i="0" u="none" strike="noStrike" cap="none" normalizeH="0" baseline="0" dirty="0" smtClean="0">
              <a:ln>
                <a:noFill/>
              </a:ln>
              <a:solidFill>
                <a:schemeClr val="tx1"/>
              </a:solidFill>
              <a:effectLst/>
              <a:latin typeface="Arial" charset="0"/>
            </a:endParaRPr>
          </a:p>
        </p:txBody>
      </p:sp>
      <p:pic>
        <p:nvPicPr>
          <p:cNvPr id="3010564" name="Picture 4" descr="https://ssl.gstatic.com/ui/v1/icons/mail/images/cleardot.gif"/>
          <p:cNvPicPr>
            <a:picLocks noChangeAspect="1" noChangeArrowheads="1"/>
          </p:cNvPicPr>
          <p:nvPr/>
        </p:nvPicPr>
        <p:blipFill>
          <a:blip r:embed="rId2"/>
          <a:srcRect/>
          <a:stretch>
            <a:fillRect/>
          </a:stretch>
        </p:blipFill>
        <p:spPr bwMode="auto">
          <a:xfrm>
            <a:off x="63500" y="274638"/>
            <a:ext cx="11113" cy="1111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151725</TotalTime>
  <Words>3522</Words>
  <Application>Microsoft Office PowerPoint</Application>
  <PresentationFormat>Letter Paper (8.5x11 in)</PresentationFormat>
  <Paragraphs>522</Paragraphs>
  <Slides>48</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Office Theme</vt:lpstr>
      <vt:lpstr>Equation</vt:lpstr>
      <vt:lpstr>Slide 161</vt:lpstr>
      <vt:lpstr>Slide 162</vt:lpstr>
      <vt:lpstr>Slide 163</vt:lpstr>
      <vt:lpstr>Slide 164</vt:lpstr>
      <vt:lpstr>“Potential” Energy</vt:lpstr>
      <vt:lpstr>Slide 166</vt:lpstr>
      <vt:lpstr>Slide 167</vt:lpstr>
      <vt:lpstr>Work – where it all starts</vt:lpstr>
      <vt:lpstr>Slide 169</vt:lpstr>
      <vt:lpstr>Example: Curling</vt:lpstr>
      <vt:lpstr>work examples</vt:lpstr>
      <vt:lpstr>Net work &amp; the change in energy</vt:lpstr>
      <vt:lpstr>Slide 173</vt:lpstr>
      <vt:lpstr>Chemical Energy</vt:lpstr>
      <vt:lpstr>Sugars, Carbohydrates, and Fats</vt:lpstr>
      <vt:lpstr>FDA 2000 Calorie Diet</vt:lpstr>
      <vt:lpstr>Metabolic Equivalent Task (MET)</vt:lpstr>
      <vt:lpstr>Aerobic versus Anaerobic</vt:lpstr>
      <vt:lpstr>Work and Power</vt:lpstr>
      <vt:lpstr>Slide 180</vt:lpstr>
      <vt:lpstr>Slide 181</vt:lpstr>
      <vt:lpstr>Work and cycling on flats &amp; on hills</vt:lpstr>
      <vt:lpstr>Power</vt:lpstr>
      <vt:lpstr>Power, cont’d</vt:lpstr>
      <vt:lpstr>Power “lost” to drag</vt:lpstr>
      <vt:lpstr>Power– some perspective</vt:lpstr>
      <vt:lpstr>Drag dominates</vt:lpstr>
      <vt:lpstr>Explosive exertion</vt:lpstr>
      <vt:lpstr>Two broad categories of athletic exertion</vt:lpstr>
      <vt:lpstr>Chemical processes and exertion categories</vt:lpstr>
      <vt:lpstr>Slide 191</vt:lpstr>
      <vt:lpstr>Reminder from early in the course</vt:lpstr>
      <vt:lpstr>Lean and mean?  Sure.  - But… should one be leaner, or meaner?</vt:lpstr>
      <vt:lpstr>Power to Weight Ratio (PWR)</vt:lpstr>
      <vt:lpstr>time trials, climbs</vt:lpstr>
      <vt:lpstr>Hills up and down: How does it work out “on average?”</vt:lpstr>
      <vt:lpstr>Consider a Wheel --- Rolling at Constant Velocity</vt:lpstr>
      <vt:lpstr>Assume Constant Speed --- What Forces are Active?</vt:lpstr>
      <vt:lpstr>Just Focus on the Back Wheel</vt:lpstr>
      <vt:lpstr>Torque – just the facts</vt:lpstr>
      <vt:lpstr>Just Focus on the Back Wheel</vt:lpstr>
      <vt:lpstr>Slide 202</vt:lpstr>
      <vt:lpstr>Braking</vt:lpstr>
      <vt:lpstr>19th Century Racing Bike</vt:lpstr>
      <vt:lpstr>Slide 205</vt:lpstr>
      <vt:lpstr>“Leverage” and wrench – units: foot-pounds</vt:lpstr>
      <vt:lpstr>Example – balancing teeter-totter</vt:lpstr>
      <vt:lpstr>“Where does gravity act?”</vt:lpstr>
    </vt:vector>
  </TitlesOfParts>
  <Company>Ohio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Lisa</dc:creator>
  <cp:lastModifiedBy>Daniel Cebra</cp:lastModifiedBy>
  <cp:revision>1551</cp:revision>
  <cp:lastPrinted>2013-04-16T17:25:59Z</cp:lastPrinted>
  <dcterms:created xsi:type="dcterms:W3CDTF">2010-12-03T22:08:57Z</dcterms:created>
  <dcterms:modified xsi:type="dcterms:W3CDTF">2015-03-12T18:23:51Z</dcterms:modified>
</cp:coreProperties>
</file>