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20.xml" ContentType="application/vnd.openxmlformats-officedocument.presentationml.notesSlide+xml"/>
  <Override PartName="/ppt/charts/chart6.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112" saveSubsetFonts="1" autoCompressPictures="0">
  <p:sldMasterIdLst>
    <p:sldMasterId id="2147483648" r:id="rId1"/>
  </p:sldMasterIdLst>
  <p:notesMasterIdLst>
    <p:notesMasterId r:id="rId55"/>
  </p:notesMasterIdLst>
  <p:handoutMasterIdLst>
    <p:handoutMasterId r:id="rId56"/>
  </p:handoutMasterIdLst>
  <p:sldIdLst>
    <p:sldId id="518" r:id="rId2"/>
    <p:sldId id="333" r:id="rId3"/>
    <p:sldId id="523" r:id="rId4"/>
    <p:sldId id="346" r:id="rId5"/>
    <p:sldId id="498" r:id="rId6"/>
    <p:sldId id="524" r:id="rId7"/>
    <p:sldId id="349" r:id="rId8"/>
    <p:sldId id="355" r:id="rId9"/>
    <p:sldId id="519" r:id="rId10"/>
    <p:sldId id="345" r:id="rId11"/>
    <p:sldId id="507" r:id="rId12"/>
    <p:sldId id="334" r:id="rId13"/>
    <p:sldId id="341" r:id="rId14"/>
    <p:sldId id="343" r:id="rId15"/>
    <p:sldId id="338" r:id="rId16"/>
    <p:sldId id="344" r:id="rId17"/>
    <p:sldId id="499" r:id="rId18"/>
    <p:sldId id="444" r:id="rId19"/>
    <p:sldId id="442" r:id="rId20"/>
    <p:sldId id="520" r:id="rId21"/>
    <p:sldId id="373" r:id="rId22"/>
    <p:sldId id="514" r:id="rId23"/>
    <p:sldId id="358" r:id="rId24"/>
    <p:sldId id="381" r:id="rId25"/>
    <p:sldId id="512" r:id="rId26"/>
    <p:sldId id="445" r:id="rId27"/>
    <p:sldId id="359" r:id="rId28"/>
    <p:sldId id="455" r:id="rId29"/>
    <p:sldId id="456" r:id="rId30"/>
    <p:sldId id="457" r:id="rId31"/>
    <p:sldId id="521" r:id="rId32"/>
    <p:sldId id="462" r:id="rId33"/>
    <p:sldId id="464" r:id="rId34"/>
    <p:sldId id="465" r:id="rId35"/>
    <p:sldId id="525" r:id="rId36"/>
    <p:sldId id="466" r:id="rId37"/>
    <p:sldId id="470" r:id="rId38"/>
    <p:sldId id="382" r:id="rId39"/>
    <p:sldId id="501" r:id="rId40"/>
    <p:sldId id="474" r:id="rId41"/>
    <p:sldId id="469" r:id="rId42"/>
    <p:sldId id="476" r:id="rId43"/>
    <p:sldId id="477" r:id="rId44"/>
    <p:sldId id="479" r:id="rId45"/>
    <p:sldId id="513" r:id="rId46"/>
    <p:sldId id="516" r:id="rId47"/>
    <p:sldId id="515" r:id="rId48"/>
    <p:sldId id="517" r:id="rId49"/>
    <p:sldId id="481" r:id="rId50"/>
    <p:sldId id="483" r:id="rId51"/>
    <p:sldId id="484" r:id="rId52"/>
    <p:sldId id="478" r:id="rId53"/>
    <p:sldId id="522" r:id="rId54"/>
  </p:sldIdLst>
  <p:sldSz cx="9144000" cy="6858000" type="letter"/>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Lisa" initials="ML" lastIdx="4"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FFF593"/>
    <a:srgbClr val="00FA00"/>
    <a:srgbClr val="D2E6FF"/>
    <a:srgbClr val="DF4FBB"/>
    <a:srgbClr val="C21745"/>
    <a:srgbClr val="D21745"/>
    <a:srgbClr val="917AB4"/>
    <a:srgbClr val="000000"/>
    <a:srgbClr val="40404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581" autoAdjust="0"/>
    <p:restoredTop sz="95695" autoAdjust="0"/>
  </p:normalViewPr>
  <p:slideViewPr>
    <p:cSldViewPr snapToGrid="0" snapToObjects="1">
      <p:cViewPr varScale="1">
        <p:scale>
          <a:sx n="48" d="100"/>
          <a:sy n="48" d="100"/>
        </p:scale>
        <p:origin x="-51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67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isa:Documents:Teaching:110%20PhysicsOfSports:MikesTrajectori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lisa:Documents:Teaching:110%20PhysicsOfSports:MikesTrajectori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lisa:Documents:Teaching:110%20PhysicsOfSports:MikesTrajectorie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lisa:Documents:Teaching:110%20PhysicsOfSports:Miscellaneous:Example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lisa:Documents:Teaching:110%20PhysicsOfSports:Miscellaneous:Example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lisa:Documents:Teaching:110%20PhysicsOfSports:Miscellaneous:Exampl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9.4953244140142792E-2"/>
          <c:y val="4.8057218718705427E-2"/>
          <c:w val="0.82219302596253696"/>
          <c:h val="0.80972919010123701"/>
        </c:manualLayout>
      </c:layout>
      <c:scatterChart>
        <c:scatterStyle val="lineMarker"/>
        <c:ser>
          <c:idx val="0"/>
          <c:order val="0"/>
          <c:tx>
            <c:v>No Drag</c:v>
          </c:tx>
          <c:spPr>
            <a:ln w="38100" cmpd="sng">
              <a:solidFill>
                <a:srgbClr val="660066"/>
              </a:solidFill>
              <a:prstDash val="sysDash"/>
            </a:ln>
          </c:spPr>
          <c:marker>
            <c:symbol val="none"/>
          </c:marker>
          <c:xVal>
            <c:numRef>
              <c:f>'example w and wo drag'!$A$3:$A$43</c:f>
              <c:numCache>
                <c:formatCode>General</c:formatCode>
                <c:ptCount val="41"/>
                <c:pt idx="0">
                  <c:v>0</c:v>
                </c:pt>
                <c:pt idx="1">
                  <c:v>19.949628886614089</c:v>
                </c:pt>
                <c:pt idx="2">
                  <c:v>39.899257773228143</c:v>
                </c:pt>
                <c:pt idx="3">
                  <c:v>59.848886659841718</c:v>
                </c:pt>
                <c:pt idx="4">
                  <c:v>79.798515546455889</c:v>
                </c:pt>
                <c:pt idx="5">
                  <c:v>99.748144433070522</c:v>
                </c:pt>
                <c:pt idx="6">
                  <c:v>119.6977733196844</c:v>
                </c:pt>
                <c:pt idx="7">
                  <c:v>139.64740220629858</c:v>
                </c:pt>
                <c:pt idx="8">
                  <c:v>159.5970310929128</c:v>
                </c:pt>
                <c:pt idx="9">
                  <c:v>179.54665997952671</c:v>
                </c:pt>
                <c:pt idx="10">
                  <c:v>199.49628886614099</c:v>
                </c:pt>
                <c:pt idx="11">
                  <c:v>219.44591775275521</c:v>
                </c:pt>
                <c:pt idx="12">
                  <c:v>239.3955466393692</c:v>
                </c:pt>
                <c:pt idx="13">
                  <c:v>259.34517552598328</c:v>
                </c:pt>
                <c:pt idx="14">
                  <c:v>279.29480441259699</c:v>
                </c:pt>
                <c:pt idx="15">
                  <c:v>299.24443329921172</c:v>
                </c:pt>
                <c:pt idx="16">
                  <c:v>319.1940621858264</c:v>
                </c:pt>
                <c:pt idx="17">
                  <c:v>339.14369107243971</c:v>
                </c:pt>
                <c:pt idx="18">
                  <c:v>359.09331995904972</c:v>
                </c:pt>
                <c:pt idx="19">
                  <c:v>379.04294884566781</c:v>
                </c:pt>
                <c:pt idx="20">
                  <c:v>398.99257773227731</c:v>
                </c:pt>
                <c:pt idx="21">
                  <c:v>418.94220661889602</c:v>
                </c:pt>
                <c:pt idx="22">
                  <c:v>438.89183550550973</c:v>
                </c:pt>
                <c:pt idx="23">
                  <c:v>458.84146439212435</c:v>
                </c:pt>
                <c:pt idx="24">
                  <c:v>478.79109327873783</c:v>
                </c:pt>
                <c:pt idx="25">
                  <c:v>498.74072216535268</c:v>
                </c:pt>
                <c:pt idx="26">
                  <c:v>518.69035105196724</c:v>
                </c:pt>
                <c:pt idx="27">
                  <c:v>538.63997993858231</c:v>
                </c:pt>
                <c:pt idx="28">
                  <c:v>558.58960882519466</c:v>
                </c:pt>
                <c:pt idx="29">
                  <c:v>578.53923771180837</c:v>
                </c:pt>
                <c:pt idx="30">
                  <c:v>598.4888665984231</c:v>
                </c:pt>
                <c:pt idx="31">
                  <c:v>618.43849548503636</c:v>
                </c:pt>
                <c:pt idx="32">
                  <c:v>638.38812437165154</c:v>
                </c:pt>
                <c:pt idx="33">
                  <c:v>658.33775325826502</c:v>
                </c:pt>
                <c:pt idx="34">
                  <c:v>678.28738214487953</c:v>
                </c:pt>
                <c:pt idx="35">
                  <c:v>698.2370110314929</c:v>
                </c:pt>
                <c:pt idx="36">
                  <c:v>718.18663991810854</c:v>
                </c:pt>
                <c:pt idx="37">
                  <c:v>738.13626880471156</c:v>
                </c:pt>
                <c:pt idx="38">
                  <c:v>758.0858976913355</c:v>
                </c:pt>
                <c:pt idx="39">
                  <c:v>778.03552657794944</c:v>
                </c:pt>
                <c:pt idx="40">
                  <c:v>797.98515546456338</c:v>
                </c:pt>
              </c:numCache>
            </c:numRef>
          </c:xVal>
          <c:yVal>
            <c:numRef>
              <c:f>'example w and wo drag'!$B$3:$B$43</c:f>
              <c:numCache>
                <c:formatCode>General</c:formatCode>
                <c:ptCount val="41"/>
                <c:pt idx="0">
                  <c:v>0</c:v>
                </c:pt>
                <c:pt idx="1">
                  <c:v>13.968880530893372</c:v>
                </c:pt>
                <c:pt idx="2">
                  <c:v>27.214030291786749</c:v>
                </c:pt>
                <c:pt idx="3">
                  <c:v>39.735449282680129</c:v>
                </c:pt>
                <c:pt idx="4">
                  <c:v>51.533137503573506</c:v>
                </c:pt>
                <c:pt idx="5">
                  <c:v>62.607094954466845</c:v>
                </c:pt>
                <c:pt idx="6">
                  <c:v>72.957321635360415</c:v>
                </c:pt>
                <c:pt idx="7">
                  <c:v>82.583817546253059</c:v>
                </c:pt>
                <c:pt idx="8">
                  <c:v>91.48658268714712</c:v>
                </c:pt>
                <c:pt idx="9">
                  <c:v>99.665617058040382</c:v>
                </c:pt>
                <c:pt idx="10">
                  <c:v>107.1209206589338</c:v>
                </c:pt>
                <c:pt idx="11">
                  <c:v>113.85249348982722</c:v>
                </c:pt>
                <c:pt idx="12">
                  <c:v>119.86033555072034</c:v>
                </c:pt>
                <c:pt idx="13">
                  <c:v>125.1444468416139</c:v>
                </c:pt>
                <c:pt idx="14">
                  <c:v>129.7048273625073</c:v>
                </c:pt>
                <c:pt idx="15">
                  <c:v>133.54147711340084</c:v>
                </c:pt>
                <c:pt idx="16">
                  <c:v>136.65439609429421</c:v>
                </c:pt>
                <c:pt idx="17">
                  <c:v>139.04358430518712</c:v>
                </c:pt>
                <c:pt idx="18">
                  <c:v>140.7090417460806</c:v>
                </c:pt>
                <c:pt idx="19">
                  <c:v>141.65076841697424</c:v>
                </c:pt>
                <c:pt idx="20">
                  <c:v>141.8687643178676</c:v>
                </c:pt>
                <c:pt idx="21">
                  <c:v>141.36302944876101</c:v>
                </c:pt>
                <c:pt idx="22">
                  <c:v>140.13356380965411</c:v>
                </c:pt>
                <c:pt idx="23">
                  <c:v>138.18036740054771</c:v>
                </c:pt>
                <c:pt idx="24">
                  <c:v>135.50344022144091</c:v>
                </c:pt>
                <c:pt idx="25">
                  <c:v>132.10278227233451</c:v>
                </c:pt>
                <c:pt idx="26">
                  <c:v>127.97839355322785</c:v>
                </c:pt>
                <c:pt idx="27">
                  <c:v>123.1302740641212</c:v>
                </c:pt>
                <c:pt idx="28">
                  <c:v>117.5584238050146</c:v>
                </c:pt>
                <c:pt idx="29">
                  <c:v>111.262842775908</c:v>
                </c:pt>
                <c:pt idx="30">
                  <c:v>104.2435309768014</c:v>
                </c:pt>
                <c:pt idx="31">
                  <c:v>96.500488407693737</c:v>
                </c:pt>
                <c:pt idx="32">
                  <c:v>88.033715068588108</c:v>
                </c:pt>
                <c:pt idx="33">
                  <c:v>78.84321095948151</c:v>
                </c:pt>
                <c:pt idx="34">
                  <c:v>68.928976080374881</c:v>
                </c:pt>
                <c:pt idx="35">
                  <c:v>58.291010431268255</c:v>
                </c:pt>
                <c:pt idx="36">
                  <c:v>46.929314012161662</c:v>
                </c:pt>
                <c:pt idx="37">
                  <c:v>34.843886823054994</c:v>
                </c:pt>
                <c:pt idx="38">
                  <c:v>22.03472886394843</c:v>
                </c:pt>
                <c:pt idx="39">
                  <c:v>8.5018401348418049</c:v>
                </c:pt>
                <c:pt idx="40">
                  <c:v>-5.7547793642648104</c:v>
                </c:pt>
              </c:numCache>
            </c:numRef>
          </c:yVal>
          <c:smooth val="1"/>
        </c:ser>
        <c:ser>
          <c:idx val="1"/>
          <c:order val="1"/>
          <c:tx>
            <c:v>With Drag (Cd=0.3)</c:v>
          </c:tx>
          <c:spPr>
            <a:ln w="57150" cmpd="sng">
              <a:solidFill>
                <a:schemeClr val="tx1"/>
              </a:solidFill>
            </a:ln>
          </c:spPr>
          <c:marker>
            <c:symbol val="none"/>
          </c:marker>
          <c:xVal>
            <c:numRef>
              <c:f>'example w and wo drag'!$C$3:$C$43</c:f>
              <c:numCache>
                <c:formatCode>General</c:formatCode>
                <c:ptCount val="41"/>
                <c:pt idx="0">
                  <c:v>0</c:v>
                </c:pt>
                <c:pt idx="1">
                  <c:v>19.949628886614089</c:v>
                </c:pt>
                <c:pt idx="2">
                  <c:v>39.137555119785915</c:v>
                </c:pt>
                <c:pt idx="3">
                  <c:v>57.633091686433026</c:v>
                </c:pt>
                <c:pt idx="4">
                  <c:v>75.496654259574527</c:v>
                </c:pt>
                <c:pt idx="5">
                  <c:v>92.781159395430493</c:v>
                </c:pt>
                <c:pt idx="6">
                  <c:v>109.5331455314774</c:v>
                </c:pt>
                <c:pt idx="7">
                  <c:v>125.79367953037952</c:v>
                </c:pt>
                <c:pt idx="8">
                  <c:v>141.59909557090219</c:v>
                </c:pt>
                <c:pt idx="9">
                  <c:v>156.98160180165661</c:v>
                </c:pt>
                <c:pt idx="10">
                  <c:v>171.9697819437813</c:v>
                </c:pt>
                <c:pt idx="11">
                  <c:v>186.58901301490218</c:v>
                </c:pt>
                <c:pt idx="12">
                  <c:v>200.86181590632611</c:v>
                </c:pt>
                <c:pt idx="13">
                  <c:v>214.80815222888018</c:v>
                </c:pt>
                <c:pt idx="14">
                  <c:v>228.4456783276122</c:v>
                </c:pt>
                <c:pt idx="15">
                  <c:v>241.78996541476778</c:v>
                </c:pt>
                <c:pt idx="16">
                  <c:v>254.85469320716538</c:v>
                </c:pt>
                <c:pt idx="17">
                  <c:v>267.65182314666731</c:v>
                </c:pt>
                <c:pt idx="18">
                  <c:v>280.19175613727151</c:v>
                </c:pt>
                <c:pt idx="19">
                  <c:v>292.48347868992897</c:v>
                </c:pt>
                <c:pt idx="20">
                  <c:v>304.53470039867869</c:v>
                </c:pt>
                <c:pt idx="21">
                  <c:v>316.35198477822325</c:v>
                </c:pt>
                <c:pt idx="22">
                  <c:v>327.94087469216646</c:v>
                </c:pt>
                <c:pt idx="23">
                  <c:v>339.30601292061783</c:v>
                </c:pt>
                <c:pt idx="24">
                  <c:v>350.45125788140729</c:v>
                </c:pt>
                <c:pt idx="25">
                  <c:v>361.37979414531202</c:v>
                </c:pt>
                <c:pt idx="26">
                  <c:v>372.09423717121922</c:v>
                </c:pt>
                <c:pt idx="27">
                  <c:v>382.5967316145431</c:v>
                </c:pt>
                <c:pt idx="28">
                  <c:v>392.88904260262467</c:v>
                </c:pt>
                <c:pt idx="29">
                  <c:v>402.9726394897811</c:v>
                </c:pt>
                <c:pt idx="30">
                  <c:v>412.84877176811369</c:v>
                </c:pt>
                <c:pt idx="31">
                  <c:v>422.51853698943683</c:v>
                </c:pt>
                <c:pt idx="32">
                  <c:v>431.98294072706426</c:v>
                </c:pt>
                <c:pt idx="33">
                  <c:v>441.24294875988562</c:v>
                </c:pt>
                <c:pt idx="34">
                  <c:v>450.29953178784922</c:v>
                </c:pt>
                <c:pt idx="35">
                  <c:v>459.15370308550928</c:v>
                </c:pt>
                <c:pt idx="36">
                  <c:v>467.80654956978697</c:v>
                </c:pt>
                <c:pt idx="37">
                  <c:v>476.25925680267829</c:v>
                </c:pt>
                <c:pt idx="38">
                  <c:v>484.51312847315359</c:v>
                </c:pt>
                <c:pt idx="39">
                  <c:v>492.5696009090193</c:v>
                </c:pt>
                <c:pt idx="40">
                  <c:v>500.43025316280324</c:v>
                </c:pt>
              </c:numCache>
            </c:numRef>
          </c:xVal>
          <c:yVal>
            <c:numRef>
              <c:f>'example w and wo drag'!$D$3:$D$43</c:f>
              <c:numCache>
                <c:formatCode>General</c:formatCode>
                <c:ptCount val="41"/>
                <c:pt idx="0">
                  <c:v>0.72160000000000091</c:v>
                </c:pt>
                <c:pt idx="1">
                  <c:v>14.690480530893376</c:v>
                </c:pt>
                <c:pt idx="2">
                  <c:v>27.402280351972056</c:v>
                </c:pt>
                <c:pt idx="3">
                  <c:v>38.931648513121978</c:v>
                </c:pt>
                <c:pt idx="4">
                  <c:v>49.343338920731149</c:v>
                </c:pt>
                <c:pt idx="5">
                  <c:v>58.693797752408862</c:v>
                </c:pt>
                <c:pt idx="6">
                  <c:v>67.032447159495035</c:v>
                </c:pt>
                <c:pt idx="7">
                  <c:v>74.402735277028839</c:v>
                </c:pt>
                <c:pt idx="8">
                  <c:v>80.843004781806115</c:v>
                </c:pt>
                <c:pt idx="9">
                  <c:v>86.387219476257087</c:v>
                </c:pt>
                <c:pt idx="10">
                  <c:v>91.065579063997845</c:v>
                </c:pt>
                <c:pt idx="11">
                  <c:v>94.905045373191328</c:v>
                </c:pt>
                <c:pt idx="12">
                  <c:v>97.929798061233868</c:v>
                </c:pt>
                <c:pt idx="13">
                  <c:v>100.1616338047552</c:v>
                </c:pt>
                <c:pt idx="14">
                  <c:v>101.6203197997325</c:v>
                </c:pt>
                <c:pt idx="15">
                  <c:v>102.32390983161908</c:v>
                </c:pt>
                <c:pt idx="16">
                  <c:v>102.28902906791826</c:v>
                </c:pt>
                <c:pt idx="17">
                  <c:v>101.53113197830062</c:v>
                </c:pt>
                <c:pt idx="18">
                  <c:v>100.06473634809298</c:v>
                </c:pt>
                <c:pt idx="19">
                  <c:v>97.903635198805887</c:v>
                </c:pt>
                <c:pt idx="20">
                  <c:v>95.061087560501051</c:v>
                </c:pt>
                <c:pt idx="21">
                  <c:v>91.54998845423836</c:v>
                </c:pt>
                <c:pt idx="22">
                  <c:v>87.383018128299284</c:v>
                </c:pt>
                <c:pt idx="23">
                  <c:v>82.572770521930295</c:v>
                </c:pt>
                <c:pt idx="24">
                  <c:v>77.131861058863208</c:v>
                </c:pt>
                <c:pt idx="25">
                  <c:v>71.073014139782686</c:v>
                </c:pt>
                <c:pt idx="26">
                  <c:v>64.409131042925608</c:v>
                </c:pt>
                <c:pt idx="27">
                  <c:v>57.153339294443299</c:v>
                </c:pt>
                <c:pt idx="28">
                  <c:v>49.319024887085135</c:v>
                </c:pt>
                <c:pt idx="29">
                  <c:v>40.919848975316874</c:v>
                </c:pt>
                <c:pt idx="30">
                  <c:v>31.969750842370761</c:v>
                </c:pt>
                <c:pt idx="31">
                  <c:v>22.482939018539533</c:v>
                </c:pt>
                <c:pt idx="32">
                  <c:v>12.47387243856118</c:v>
                </c:pt>
                <c:pt idx="33">
                  <c:v>1.957233472647683</c:v>
                </c:pt>
                <c:pt idx="34">
                  <c:v>-9.0521054342276024</c:v>
                </c:pt>
                <c:pt idx="35">
                  <c:v>-20.539119912275069</c:v>
                </c:pt>
                <c:pt idx="36">
                  <c:v>-32.488675155253993</c:v>
                </c:pt>
                <c:pt idx="37">
                  <c:v>-44.885569457705003</c:v>
                </c:pt>
                <c:pt idx="38">
                  <c:v>-57.714578674676055</c:v>
                </c:pt>
                <c:pt idx="39">
                  <c:v>-70.960500637168963</c:v>
                </c:pt>
                <c:pt idx="40">
                  <c:v>-84.608198708837648</c:v>
                </c:pt>
              </c:numCache>
            </c:numRef>
          </c:yVal>
        </c:ser>
        <c:ser>
          <c:idx val="2"/>
          <c:order val="2"/>
          <c:tx>
            <c:v>Drag (Cd=0.5)</c:v>
          </c:tx>
          <c:spPr>
            <a:ln w="57150" cmpd="sng">
              <a:solidFill>
                <a:srgbClr val="000090"/>
              </a:solidFill>
              <a:prstDash val="sysDot"/>
            </a:ln>
          </c:spPr>
          <c:marker>
            <c:symbol val="none"/>
          </c:marker>
          <c:xVal>
            <c:numRef>
              <c:f>'example w and wo drag'!$E$3:$E$34</c:f>
              <c:numCache>
                <c:formatCode>General</c:formatCode>
                <c:ptCount val="32"/>
                <c:pt idx="0">
                  <c:v>0</c:v>
                </c:pt>
                <c:pt idx="1">
                  <c:v>19.949628886614089</c:v>
                </c:pt>
                <c:pt idx="2">
                  <c:v>38.629753350824359</c:v>
                </c:pt>
                <c:pt idx="3">
                  <c:v>56.216682356085222</c:v>
                </c:pt>
                <c:pt idx="4">
                  <c:v>72.852567145396549</c:v>
                </c:pt>
                <c:pt idx="5">
                  <c:v>88.653640505903681</c:v>
                </c:pt>
                <c:pt idx="6">
                  <c:v>103.7160604512618</c:v>
                </c:pt>
                <c:pt idx="7">
                  <c:v>118.1201503061957</c:v>
                </c:pt>
                <c:pt idx="8">
                  <c:v>131.93353609275798</c:v>
                </c:pt>
                <c:pt idx="9">
                  <c:v>145.21350804378571</c:v>
                </c:pt>
                <c:pt idx="10">
                  <c:v>158.0088255210951</c:v>
                </c:pt>
                <c:pt idx="11">
                  <c:v>170.36111627837641</c:v>
                </c:pt>
                <c:pt idx="12">
                  <c:v>182.30597650146944</c:v>
                </c:pt>
                <c:pt idx="13">
                  <c:v>193.873848399228</c:v>
                </c:pt>
                <c:pt idx="14">
                  <c:v>205.09073187520627</c:v>
                </c:pt>
                <c:pt idx="15">
                  <c:v>215.97877259202531</c:v>
                </c:pt>
                <c:pt idx="16">
                  <c:v>226.55675837555501</c:v>
                </c:pt>
                <c:pt idx="17">
                  <c:v>236.8405479995067</c:v>
                </c:pt>
                <c:pt idx="18">
                  <c:v>246.8434500778514</c:v>
                </c:pt>
                <c:pt idx="19">
                  <c:v>256.57656459179026</c:v>
                </c:pt>
                <c:pt idx="20">
                  <c:v>266.04909528148812</c:v>
                </c:pt>
                <c:pt idx="21">
                  <c:v>275.26863769715027</c:v>
                </c:pt>
                <c:pt idx="22">
                  <c:v>284.24144514578035</c:v>
                </c:pt>
                <c:pt idx="23">
                  <c:v>292.97267308002205</c:v>
                </c:pt>
                <c:pt idx="24">
                  <c:v>301.4666015733473</c:v>
                </c:pt>
                <c:pt idx="25">
                  <c:v>309.72683525873464</c:v>
                </c:pt>
                <c:pt idx="26">
                  <c:v>317.75648028233331</c:v>
                </c:pt>
                <c:pt idx="27">
                  <c:v>325.55829824631064</c:v>
                </c:pt>
                <c:pt idx="28">
                  <c:v>333.13483762649082</c:v>
                </c:pt>
                <c:pt idx="29">
                  <c:v>340.48854363876404</c:v>
                </c:pt>
                <c:pt idx="30">
                  <c:v>347.62184793049374</c:v>
                </c:pt>
                <c:pt idx="31">
                  <c:v>354.53723976342121</c:v>
                </c:pt>
              </c:numCache>
            </c:numRef>
          </c:xVal>
          <c:yVal>
            <c:numRef>
              <c:f>'example w and wo drag'!$F$3:$F$34</c:f>
              <c:numCache>
                <c:formatCode>General</c:formatCode>
                <c:ptCount val="32"/>
                <c:pt idx="0">
                  <c:v>0.72160000000000091</c:v>
                </c:pt>
                <c:pt idx="1">
                  <c:v>14.690480530893376</c:v>
                </c:pt>
                <c:pt idx="2">
                  <c:v>27.046713725428969</c:v>
                </c:pt>
                <c:pt idx="3">
                  <c:v>37.956106513095293</c:v>
                </c:pt>
                <c:pt idx="4">
                  <c:v>47.551823867476038</c:v>
                </c:pt>
                <c:pt idx="5">
                  <c:v>55.942284244116777</c:v>
                </c:pt>
                <c:pt idx="6">
                  <c:v>63.216784660341943</c:v>
                </c:pt>
                <c:pt idx="7">
                  <c:v>69.449609213137947</c:v>
                </c:pt>
                <c:pt idx="8">
                  <c:v>74.703098174117983</c:v>
                </c:pt>
                <c:pt idx="9">
                  <c:v>79.029989107214149</c:v>
                </c:pt>
                <c:pt idx="10">
                  <c:v>82.475238767505289</c:v>
                </c:pt>
                <c:pt idx="11">
                  <c:v>85.077468889903685</c:v>
                </c:pt>
                <c:pt idx="12">
                  <c:v>86.870135741295769</c:v>
                </c:pt>
                <c:pt idx="13">
                  <c:v>87.882493975683388</c:v>
                </c:pt>
                <c:pt idx="14">
                  <c:v>88.140404811973852</c:v>
                </c:pt>
                <c:pt idx="15">
                  <c:v>87.667023766373916</c:v>
                </c:pt>
                <c:pt idx="16">
                  <c:v>86.483392257499318</c:v>
                </c:pt>
                <c:pt idx="17">
                  <c:v>84.608949274548579</c:v>
                </c:pt>
                <c:pt idx="18">
                  <c:v>82.0619733492574</c:v>
                </c:pt>
                <c:pt idx="19">
                  <c:v>78.859960961488213</c:v>
                </c:pt>
                <c:pt idx="20">
                  <c:v>75.019945001532093</c:v>
                </c:pt>
                <c:pt idx="21">
                  <c:v>70.558755765639688</c:v>
                </c:pt>
                <c:pt idx="22">
                  <c:v>65.493226867181633</c:v>
                </c:pt>
                <c:pt idx="23">
                  <c:v>59.840349041130644</c:v>
                </c:pt>
                <c:pt idx="24">
                  <c:v>53.617375736449482</c:v>
                </c:pt>
                <c:pt idx="25">
                  <c:v>46.841885317778193</c:v>
                </c:pt>
                <c:pt idx="26">
                  <c:v>39.531805420761444</c:v>
                </c:pt>
                <c:pt idx="27">
                  <c:v>31.705405418055239</c:v>
                </c:pt>
                <c:pt idx="28">
                  <c:v>23.381263038949786</c:v>
                </c:pt>
                <c:pt idx="29">
                  <c:v>14.578210986679537</c:v>
                </c:pt>
                <c:pt idx="30">
                  <c:v>5.315268983598548</c:v>
                </c:pt>
                <c:pt idx="31">
                  <c:v>-4.388433880295814</c:v>
                </c:pt>
              </c:numCache>
            </c:numRef>
          </c:yVal>
        </c:ser>
        <c:axId val="49970176"/>
        <c:axId val="49992448"/>
      </c:scatterChart>
      <c:valAx>
        <c:axId val="49970176"/>
        <c:scaling>
          <c:orientation val="minMax"/>
          <c:max val="800"/>
        </c:scaling>
        <c:axPos val="b"/>
        <c:numFmt formatCode="General" sourceLinked="1"/>
        <c:tickLblPos val="nextTo"/>
        <c:txPr>
          <a:bodyPr/>
          <a:lstStyle/>
          <a:p>
            <a:pPr>
              <a:defRPr sz="1400"/>
            </a:pPr>
            <a:endParaRPr lang="en-US"/>
          </a:p>
        </c:txPr>
        <c:crossAx val="49992448"/>
        <c:crosses val="autoZero"/>
        <c:crossBetween val="midCat"/>
      </c:valAx>
      <c:valAx>
        <c:axId val="49992448"/>
        <c:scaling>
          <c:orientation val="minMax"/>
          <c:min val="0"/>
        </c:scaling>
        <c:axPos val="l"/>
        <c:majorGridlines/>
        <c:numFmt formatCode="General" sourceLinked="1"/>
        <c:tickLblPos val="nextTo"/>
        <c:txPr>
          <a:bodyPr/>
          <a:lstStyle/>
          <a:p>
            <a:pPr>
              <a:defRPr sz="1400" baseline="0"/>
            </a:pPr>
            <a:endParaRPr lang="en-US"/>
          </a:p>
        </c:txPr>
        <c:crossAx val="49970176"/>
        <c:crosses val="autoZero"/>
        <c:crossBetween val="midCat"/>
        <c:majorUnit val="50"/>
      </c:valAx>
    </c:plotArea>
    <c:legend>
      <c:legendPos val="r"/>
      <c:layout>
        <c:manualLayout>
          <c:xMode val="edge"/>
          <c:yMode val="edge"/>
          <c:x val="0.6851948470492607"/>
          <c:y val="3.2920243146240202E-2"/>
          <c:w val="0.31184223962226465"/>
          <c:h val="0.31453982032361738"/>
        </c:manualLayout>
      </c:layout>
      <c:txPr>
        <a:bodyPr/>
        <a:lstStyle/>
        <a:p>
          <a:pPr>
            <a:defRPr sz="1400"/>
          </a:pPr>
          <a:endParaRPr lang="en-US"/>
        </a:p>
      </c:txPr>
    </c:legend>
    <c:plotVisOnly val="1"/>
    <c:dispBlanksAs val="gap"/>
  </c:chart>
  <c:spPr>
    <a:ln>
      <a:prstDash val="dash"/>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0.12575809273840804"/>
          <c:y val="6.2036672499270924E-2"/>
          <c:w val="0.77255949256343193"/>
          <c:h val="0.74914041994750691"/>
        </c:manualLayout>
      </c:layout>
      <c:scatterChart>
        <c:scatterStyle val="lineMarker"/>
        <c:ser>
          <c:idx val="0"/>
          <c:order val="0"/>
          <c:tx>
            <c:v>35 degrees</c:v>
          </c:tx>
          <c:xVal>
            <c:numRef>
              <c:f>'diff angles with drag'!$A$3:$A$49</c:f>
              <c:numCache>
                <c:formatCode>General</c:formatCode>
                <c:ptCount val="47"/>
                <c:pt idx="0">
                  <c:v>0</c:v>
                </c:pt>
                <c:pt idx="1">
                  <c:v>19.949628886614089</c:v>
                </c:pt>
                <c:pt idx="2">
                  <c:v>39.137555119785915</c:v>
                </c:pt>
                <c:pt idx="3">
                  <c:v>57.633091686433026</c:v>
                </c:pt>
                <c:pt idx="4">
                  <c:v>75.496654259574527</c:v>
                </c:pt>
                <c:pt idx="5">
                  <c:v>92.781159395430493</c:v>
                </c:pt>
                <c:pt idx="6">
                  <c:v>109.5331455314774</c:v>
                </c:pt>
                <c:pt idx="7">
                  <c:v>125.79367953037952</c:v>
                </c:pt>
                <c:pt idx="8">
                  <c:v>141.59909557090219</c:v>
                </c:pt>
                <c:pt idx="9">
                  <c:v>156.98160180165661</c:v>
                </c:pt>
                <c:pt idx="10">
                  <c:v>171.9697819437813</c:v>
                </c:pt>
                <c:pt idx="11">
                  <c:v>186.58901301490218</c:v>
                </c:pt>
                <c:pt idx="12">
                  <c:v>200.86181590632611</c:v>
                </c:pt>
                <c:pt idx="13">
                  <c:v>214.80815222888018</c:v>
                </c:pt>
                <c:pt idx="14">
                  <c:v>228.4456783276122</c:v>
                </c:pt>
                <c:pt idx="15">
                  <c:v>241.78996541476778</c:v>
                </c:pt>
                <c:pt idx="16">
                  <c:v>254.85469320716538</c:v>
                </c:pt>
                <c:pt idx="17">
                  <c:v>267.65182314666731</c:v>
                </c:pt>
                <c:pt idx="18">
                  <c:v>280.19175613727151</c:v>
                </c:pt>
                <c:pt idx="19">
                  <c:v>292.48347868992897</c:v>
                </c:pt>
                <c:pt idx="20">
                  <c:v>304.53470039867869</c:v>
                </c:pt>
                <c:pt idx="21">
                  <c:v>316.35198477822325</c:v>
                </c:pt>
                <c:pt idx="22">
                  <c:v>327.94087469216646</c:v>
                </c:pt>
                <c:pt idx="23">
                  <c:v>339.30601292061783</c:v>
                </c:pt>
                <c:pt idx="24">
                  <c:v>350.45125788140729</c:v>
                </c:pt>
                <c:pt idx="25">
                  <c:v>361.37979414531202</c:v>
                </c:pt>
                <c:pt idx="26">
                  <c:v>372.09423717121922</c:v>
                </c:pt>
                <c:pt idx="27">
                  <c:v>382.5967316145431</c:v>
                </c:pt>
                <c:pt idx="28">
                  <c:v>392.88904260262467</c:v>
                </c:pt>
                <c:pt idx="29">
                  <c:v>402.9726394897811</c:v>
                </c:pt>
                <c:pt idx="30">
                  <c:v>412.84877176811369</c:v>
                </c:pt>
                <c:pt idx="31">
                  <c:v>422.51853698943683</c:v>
                </c:pt>
                <c:pt idx="32">
                  <c:v>431.98294072706426</c:v>
                </c:pt>
                <c:pt idx="33">
                  <c:v>441.24294875988562</c:v>
                </c:pt>
                <c:pt idx="34">
                  <c:v>450.29953178784922</c:v>
                </c:pt>
                <c:pt idx="35">
                  <c:v>459.15370308550928</c:v>
                </c:pt>
                <c:pt idx="36">
                  <c:v>467.80654956978697</c:v>
                </c:pt>
                <c:pt idx="37">
                  <c:v>476.25925680267829</c:v>
                </c:pt>
                <c:pt idx="38">
                  <c:v>484.51312847315359</c:v>
                </c:pt>
                <c:pt idx="39">
                  <c:v>492.5696009090193</c:v>
                </c:pt>
                <c:pt idx="40">
                  <c:v>500.43025316280324</c:v>
                </c:pt>
                <c:pt idx="41">
                  <c:v>508.09681319898056</c:v>
                </c:pt>
                <c:pt idx="42">
                  <c:v>515.57116068587709</c:v>
                </c:pt>
                <c:pt idx="43">
                  <c:v>522.85532686655256</c:v>
                </c:pt>
                <c:pt idx="44">
                  <c:v>529.951491950628</c:v>
                </c:pt>
                <c:pt idx="45">
                  <c:v>536.86198043477737</c:v>
                </c:pt>
                <c:pt idx="46">
                  <c:v>543.58925472455667</c:v>
                </c:pt>
              </c:numCache>
            </c:numRef>
          </c:xVal>
          <c:yVal>
            <c:numRef>
              <c:f>'diff angles with drag'!$B$3:$B$49</c:f>
              <c:numCache>
                <c:formatCode>General</c:formatCode>
                <c:ptCount val="47"/>
                <c:pt idx="0">
                  <c:v>0.72160000000000091</c:v>
                </c:pt>
                <c:pt idx="1">
                  <c:v>14.690480530893376</c:v>
                </c:pt>
                <c:pt idx="2">
                  <c:v>27.402280351972056</c:v>
                </c:pt>
                <c:pt idx="3">
                  <c:v>38.931648513121978</c:v>
                </c:pt>
                <c:pt idx="4">
                  <c:v>49.343338920731149</c:v>
                </c:pt>
                <c:pt idx="5">
                  <c:v>58.693797752408862</c:v>
                </c:pt>
                <c:pt idx="6">
                  <c:v>67.032447159495035</c:v>
                </c:pt>
                <c:pt idx="7">
                  <c:v>74.402735277028839</c:v>
                </c:pt>
                <c:pt idx="8">
                  <c:v>80.843004781806115</c:v>
                </c:pt>
                <c:pt idx="9">
                  <c:v>86.387219476257087</c:v>
                </c:pt>
                <c:pt idx="10">
                  <c:v>91.065579063997845</c:v>
                </c:pt>
                <c:pt idx="11">
                  <c:v>94.905045373191328</c:v>
                </c:pt>
                <c:pt idx="12">
                  <c:v>97.929798061233868</c:v>
                </c:pt>
                <c:pt idx="13">
                  <c:v>100.1616338047552</c:v>
                </c:pt>
                <c:pt idx="14">
                  <c:v>101.6203197997325</c:v>
                </c:pt>
                <c:pt idx="15">
                  <c:v>102.32390983161908</c:v>
                </c:pt>
                <c:pt idx="16">
                  <c:v>102.28902906791826</c:v>
                </c:pt>
                <c:pt idx="17">
                  <c:v>101.53113197830062</c:v>
                </c:pt>
                <c:pt idx="18">
                  <c:v>100.06473634809298</c:v>
                </c:pt>
                <c:pt idx="19">
                  <c:v>97.903635198805887</c:v>
                </c:pt>
                <c:pt idx="20">
                  <c:v>95.061087560501051</c:v>
                </c:pt>
                <c:pt idx="21">
                  <c:v>91.54998845423836</c:v>
                </c:pt>
                <c:pt idx="22">
                  <c:v>87.383018128299284</c:v>
                </c:pt>
                <c:pt idx="23">
                  <c:v>82.572770521930295</c:v>
                </c:pt>
                <c:pt idx="24">
                  <c:v>77.131861058863208</c:v>
                </c:pt>
                <c:pt idx="25">
                  <c:v>71.073014139782686</c:v>
                </c:pt>
                <c:pt idx="26">
                  <c:v>64.409131042925608</c:v>
                </c:pt>
                <c:pt idx="27">
                  <c:v>57.153339294443299</c:v>
                </c:pt>
                <c:pt idx="28">
                  <c:v>49.319024887085135</c:v>
                </c:pt>
                <c:pt idx="29">
                  <c:v>40.919848975316874</c:v>
                </c:pt>
                <c:pt idx="30">
                  <c:v>31.969750842370761</c:v>
                </c:pt>
                <c:pt idx="31">
                  <c:v>22.482939018539533</c:v>
                </c:pt>
                <c:pt idx="32">
                  <c:v>12.47387243856118</c:v>
                </c:pt>
                <c:pt idx="33">
                  <c:v>1.9572334726476839</c:v>
                </c:pt>
                <c:pt idx="34">
                  <c:v>-9.0521054342276024</c:v>
                </c:pt>
                <c:pt idx="35">
                  <c:v>-20.539119912275069</c:v>
                </c:pt>
                <c:pt idx="36">
                  <c:v>-32.488675155253993</c:v>
                </c:pt>
                <c:pt idx="37">
                  <c:v>-44.885569457705003</c:v>
                </c:pt>
                <c:pt idx="38">
                  <c:v>-57.714578674676055</c:v>
                </c:pt>
                <c:pt idx="39">
                  <c:v>-70.960500637168963</c:v>
                </c:pt>
                <c:pt idx="40">
                  <c:v>-84.608198708837648</c:v>
                </c:pt>
                <c:pt idx="41">
                  <c:v>-98.642643811951189</c:v>
                </c:pt>
                <c:pt idx="42">
                  <c:v>-113.04895438194517</c:v>
                </c:pt>
                <c:pt idx="43">
                  <c:v>-127.812433829168</c:v>
                </c:pt>
                <c:pt idx="44">
                  <c:v>-142.91860519350561</c:v>
                </c:pt>
                <c:pt idx="45">
                  <c:v>-158.35324277247091</c:v>
                </c:pt>
                <c:pt idx="46">
                  <c:v>-174.1024005864715</c:v>
                </c:pt>
              </c:numCache>
            </c:numRef>
          </c:yVal>
        </c:ser>
        <c:ser>
          <c:idx val="1"/>
          <c:order val="1"/>
          <c:tx>
            <c:v>45 degrees</c:v>
          </c:tx>
          <c:xVal>
            <c:numRef>
              <c:f>'diff angles with drag'!$C$3:$C$49</c:f>
              <c:numCache>
                <c:formatCode>General</c:formatCode>
                <c:ptCount val="47"/>
                <c:pt idx="0">
                  <c:v>0</c:v>
                </c:pt>
                <c:pt idx="1">
                  <c:v>17.22087854901719</c:v>
                </c:pt>
                <c:pt idx="2">
                  <c:v>33.784241664541895</c:v>
                </c:pt>
                <c:pt idx="3">
                  <c:v>49.752480963261974</c:v>
                </c:pt>
                <c:pt idx="4">
                  <c:v>65.179957560833259</c:v>
                </c:pt>
                <c:pt idx="5">
                  <c:v>80.114295491669807</c:v>
                </c:pt>
                <c:pt idx="6">
                  <c:v>94.597413819200867</c:v>
                </c:pt>
                <c:pt idx="7">
                  <c:v>108.66635715493433</c:v>
                </c:pt>
                <c:pt idx="8">
                  <c:v>122.35396876839782</c:v>
                </c:pt>
                <c:pt idx="9">
                  <c:v>135.68943943396323</c:v>
                </c:pt>
                <c:pt idx="10">
                  <c:v>148.69875722726698</c:v>
                </c:pt>
                <c:pt idx="11">
                  <c:v>161.40507773028258</c:v>
                </c:pt>
                <c:pt idx="12">
                  <c:v>173.82902990951737</c:v>
                </c:pt>
                <c:pt idx="13">
                  <c:v>185.98896987092758</c:v>
                </c:pt>
                <c:pt idx="14">
                  <c:v>197.9011924683216</c:v>
                </c:pt>
                <c:pt idx="15">
                  <c:v>209.58010912903364</c:v>
                </c:pt>
                <c:pt idx="16">
                  <c:v>221.03839908879991</c:v>
                </c:pt>
                <c:pt idx="17">
                  <c:v>232.28714035103596</c:v>
                </c:pt>
                <c:pt idx="18">
                  <c:v>243.33592597290081</c:v>
                </c:pt>
                <c:pt idx="19">
                  <c:v>254.1929706136826</c:v>
                </c:pt>
                <c:pt idx="20">
                  <c:v>264.86521156278621</c:v>
                </c:pt>
                <c:pt idx="21">
                  <c:v>275.35840763278031</c:v>
                </c:pt>
                <c:pt idx="22">
                  <c:v>285.677238345327</c:v>
                </c:pt>
                <c:pt idx="23">
                  <c:v>295.82540479842424</c:v>
                </c:pt>
                <c:pt idx="24">
                  <c:v>305.80573257303848</c:v>
                </c:pt>
                <c:pt idx="25">
                  <c:v>315.62027612772471</c:v>
                </c:pt>
                <c:pt idx="26">
                  <c:v>325.27042344017116</c:v>
                </c:pt>
                <c:pt idx="27">
                  <c:v>334.75699924226313</c:v>
                </c:pt>
                <c:pt idx="28">
                  <c:v>344.08036506374339</c:v>
                </c:pt>
                <c:pt idx="29">
                  <c:v>353.24051440527018</c:v>
                </c:pt>
                <c:pt idx="30">
                  <c:v>362.23716163238367</c:v>
                </c:pt>
                <c:pt idx="31">
                  <c:v>371.06982353942163</c:v>
                </c:pt>
                <c:pt idx="32">
                  <c:v>379.73789291060365</c:v>
                </c:pt>
                <c:pt idx="33">
                  <c:v>388.24070375573802</c:v>
                </c:pt>
                <c:pt idx="34">
                  <c:v>396.57758819485423</c:v>
                </c:pt>
                <c:pt idx="35">
                  <c:v>404.74792519878974</c:v>
                </c:pt>
                <c:pt idx="36">
                  <c:v>412.75118156309395</c:v>
                </c:pt>
                <c:pt idx="37">
                  <c:v>420.58694560826524</c:v>
                </c:pt>
                <c:pt idx="38">
                  <c:v>428.25495417038735</c:v>
                </c:pt>
                <c:pt idx="39">
                  <c:v>435.75511348284522</c:v>
                </c:pt>
                <c:pt idx="40">
                  <c:v>443.08751456094865</c:v>
                </c:pt>
                <c:pt idx="41">
                  <c:v>450.25244369421154</c:v>
                </c:pt>
                <c:pt idx="42">
                  <c:v>457.25038863145232</c:v>
                </c:pt>
                <c:pt idx="43">
                  <c:v>464.08204101584101</c:v>
                </c:pt>
                <c:pt idx="44">
                  <c:v>470.74829559365332</c:v>
                </c:pt>
                <c:pt idx="45">
                  <c:v>477.25024668399578</c:v>
                </c:pt>
                <c:pt idx="46">
                  <c:v>483.58918235857669</c:v>
                </c:pt>
              </c:numCache>
            </c:numRef>
          </c:xVal>
          <c:yVal>
            <c:numRef>
              <c:f>'diff angles with drag'!$D$3:$D$49</c:f>
              <c:numCache>
                <c:formatCode>General</c:formatCode>
                <c:ptCount val="47"/>
                <c:pt idx="0">
                  <c:v>0.72160000000000091</c:v>
                </c:pt>
                <c:pt idx="1">
                  <c:v>17.942478549017146</c:v>
                </c:pt>
                <c:pt idx="2">
                  <c:v>33.782110894542051</c:v>
                </c:pt>
                <c:pt idx="3">
                  <c:v>48.328892395085361</c:v>
                </c:pt>
                <c:pt idx="4">
                  <c:v>61.659317939464358</c:v>
                </c:pt>
                <c:pt idx="5">
                  <c:v>73.839906199378802</c:v>
                </c:pt>
                <c:pt idx="6">
                  <c:v>84.928744683153639</c:v>
                </c:pt>
                <c:pt idx="7">
                  <c:v>94.976743920411351</c:v>
                </c:pt>
                <c:pt idx="8">
                  <c:v>104.0286663583278</c:v>
                </c:pt>
                <c:pt idx="9">
                  <c:v>112.12397937380983</c:v>
                </c:pt>
                <c:pt idx="10">
                  <c:v>119.2975701379212</c:v>
                </c:pt>
                <c:pt idx="11">
                  <c:v>125.5803515351607</c:v>
                </c:pt>
                <c:pt idx="12">
                  <c:v>130.99978200632111</c:v>
                </c:pt>
                <c:pt idx="13">
                  <c:v>135.58031739926551</c:v>
                </c:pt>
                <c:pt idx="14">
                  <c:v>139.3438092133531</c:v>
                </c:pt>
                <c:pt idx="15">
                  <c:v>142.30986067254139</c:v>
                </c:pt>
                <c:pt idx="16">
                  <c:v>144.49614961090219</c:v>
                </c:pt>
                <c:pt idx="17">
                  <c:v>145.9187250243252</c:v>
                </c:pt>
                <c:pt idx="18">
                  <c:v>146.5922822181457</c:v>
                </c:pt>
                <c:pt idx="19">
                  <c:v>146.53041970875839</c:v>
                </c:pt>
                <c:pt idx="20">
                  <c:v>145.74587942495933</c:v>
                </c:pt>
                <c:pt idx="21">
                  <c:v>144.25077036037558</c:v>
                </c:pt>
                <c:pt idx="22">
                  <c:v>142.05677474148439</c:v>
                </c:pt>
                <c:pt idx="23">
                  <c:v>139.1753350839063</c:v>
                </c:pt>
                <c:pt idx="24">
                  <c:v>135.61782026253979</c:v>
                </c:pt>
                <c:pt idx="25">
                  <c:v>131.39566890463561</c:v>
                </c:pt>
                <c:pt idx="26">
                  <c:v>126.52050894669473</c:v>
                </c:pt>
                <c:pt idx="27">
                  <c:v>121.0042529446022</c:v>
                </c:pt>
                <c:pt idx="28">
                  <c:v>114.8591695448072</c:v>
                </c:pt>
                <c:pt idx="29">
                  <c:v>108.0979322845411</c:v>
                </c:pt>
                <c:pt idx="30">
                  <c:v>100.73364750374428</c:v>
                </c:pt>
                <c:pt idx="31">
                  <c:v>92.779863580174521</c:v>
                </c:pt>
                <c:pt idx="32">
                  <c:v>84.250563941069217</c:v>
                </c:pt>
                <c:pt idx="33">
                  <c:v>75.160146384518242</c:v>
                </c:pt>
                <c:pt idx="34">
                  <c:v>65.523391197933307</c:v>
                </c:pt>
                <c:pt idx="35">
                  <c:v>55.355420427509344</c:v>
                </c:pt>
                <c:pt idx="36">
                  <c:v>44.671650464356254</c:v>
                </c:pt>
                <c:pt idx="37">
                  <c:v>33.487739895852194</c:v>
                </c:pt>
                <c:pt idx="38">
                  <c:v>21.819534342931409</c:v>
                </c:pt>
                <c:pt idx="39">
                  <c:v>9.6830097779791569</c:v>
                </c:pt>
                <c:pt idx="40">
                  <c:v>-2.9057843989617052</c:v>
                </c:pt>
                <c:pt idx="41">
                  <c:v>-15.930781451347952</c:v>
                </c:pt>
                <c:pt idx="42">
                  <c:v>-29.375951678046341</c:v>
                </c:pt>
                <c:pt idx="43">
                  <c:v>-43.225354350510159</c:v>
                </c:pt>
                <c:pt idx="44">
                  <c:v>-57.463186654167394</c:v>
                </c:pt>
                <c:pt idx="45">
                  <c:v>-72.073829211034308</c:v>
                </c:pt>
                <c:pt idx="46">
                  <c:v>-87.041887882831588</c:v>
                </c:pt>
              </c:numCache>
            </c:numRef>
          </c:yVal>
        </c:ser>
        <c:ser>
          <c:idx val="2"/>
          <c:order val="2"/>
          <c:tx>
            <c:v>55 degrees</c:v>
          </c:tx>
          <c:xVal>
            <c:numRef>
              <c:f>'diff angles with drag'!$E$3:$E$49</c:f>
              <c:numCache>
                <c:formatCode>General</c:formatCode>
                <c:ptCount val="47"/>
                <c:pt idx="0">
                  <c:v>0</c:v>
                </c:pt>
                <c:pt idx="1">
                  <c:v>13.968880530893392</c:v>
                </c:pt>
                <c:pt idx="2">
                  <c:v>27.404411121972093</c:v>
                </c:pt>
                <c:pt idx="3">
                  <c:v>40.358950283761295</c:v>
                </c:pt>
                <c:pt idx="4">
                  <c:v>52.878119830062012</c:v>
                </c:pt>
                <c:pt idx="5">
                  <c:v>65.001915703015214</c:v>
                </c:pt>
                <c:pt idx="6">
                  <c:v>76.765592041749514</c:v>
                </c:pt>
                <c:pt idx="7">
                  <c:v>88.200370864680139</c:v>
                </c:pt>
                <c:pt idx="8">
                  <c:v>99.334015844757715</c:v>
                </c:pt>
                <c:pt idx="9">
                  <c:v>110.1912988064626</c:v>
                </c:pt>
                <c:pt idx="10">
                  <c:v>120.7943804877882</c:v>
                </c:pt>
                <c:pt idx="11">
                  <c:v>131.163121954096</c:v>
                </c:pt>
                <c:pt idx="12">
                  <c:v>141.31533926997</c:v>
                </c:pt>
                <c:pt idx="13">
                  <c:v>151.26701126090731</c:v>
                </c:pt>
                <c:pt idx="14">
                  <c:v>161.03244818406966</c:v>
                </c:pt>
                <c:pt idx="15">
                  <c:v>170.62442771526926</c:v>
                </c:pt>
                <c:pt idx="16">
                  <c:v>180.05430374166599</c:v>
                </c:pt>
                <c:pt idx="17">
                  <c:v>189.33209294972551</c:v>
                </c:pt>
                <c:pt idx="18">
                  <c:v>198.4665440436446</c:v>
                </c:pt>
                <c:pt idx="19">
                  <c:v>207.46519452541961</c:v>
                </c:pt>
                <c:pt idx="20">
                  <c:v>216.3344201713858</c:v>
                </c:pt>
                <c:pt idx="21">
                  <c:v>225.07948245225307</c:v>
                </c:pt>
                <c:pt idx="22">
                  <c:v>233.70457893188598</c:v>
                </c:pt>
                <c:pt idx="23">
                  <c:v>242.2129009453657</c:v>
                </c:pt>
                <c:pt idx="24">
                  <c:v>250.60670152817056</c:v>
                </c:pt>
                <c:pt idx="25">
                  <c:v>258.88737477615689</c:v>
                </c:pt>
                <c:pt idx="26">
                  <c:v>267.05554588343432</c:v>
                </c:pt>
                <c:pt idx="27">
                  <c:v>275.11116943713529</c:v>
                </c:pt>
                <c:pt idx="28">
                  <c:v>283.05363246906671</c:v>
                </c:pt>
                <c:pt idx="29">
                  <c:v>290.88185840076994</c:v>
                </c:pt>
                <c:pt idx="30">
                  <c:v>298.59440828566426</c:v>
                </c:pt>
                <c:pt idx="31">
                  <c:v>306.18957643188219</c:v>
                </c:pt>
                <c:pt idx="32">
                  <c:v>313.66547833894782</c:v>
                </c:pt>
                <c:pt idx="33">
                  <c:v>321.02012970901222</c:v>
                </c:pt>
                <c:pt idx="34">
                  <c:v>328.25151598811095</c:v>
                </c:pt>
                <c:pt idx="35">
                  <c:v>335.35765241522108</c:v>
                </c:pt>
                <c:pt idx="36">
                  <c:v>342.33663491379667</c:v>
                </c:pt>
                <c:pt idx="37">
                  <c:v>349.18668238194209</c:v>
                </c:pt>
                <c:pt idx="38">
                  <c:v>355.90617105772122</c:v>
                </c:pt>
                <c:pt idx="39">
                  <c:v>362.49366168796172</c:v>
                </c:pt>
                <c:pt idx="40">
                  <c:v>368.94792023602082</c:v>
                </c:pt>
                <c:pt idx="41">
                  <c:v>375.26793284476202</c:v>
                </c:pt>
                <c:pt idx="42">
                  <c:v>381.45291573659159</c:v>
                </c:pt>
                <c:pt idx="43">
                  <c:v>387.50232069071694</c:v>
                </c:pt>
                <c:pt idx="44">
                  <c:v>393.41583669278822</c:v>
                </c:pt>
                <c:pt idx="45">
                  <c:v>399.19338830653152</c:v>
                </c:pt>
                <c:pt idx="46">
                  <c:v>404.83513127194351</c:v>
                </c:pt>
              </c:numCache>
            </c:numRef>
          </c:xVal>
          <c:yVal>
            <c:numRef>
              <c:f>'diff angles with drag'!$F$3:$F$49</c:f>
              <c:numCache>
                <c:formatCode>General</c:formatCode>
                <c:ptCount val="47"/>
                <c:pt idx="0">
                  <c:v>0.72160000000000091</c:v>
                </c:pt>
                <c:pt idx="1">
                  <c:v>20.671228886614124</c:v>
                </c:pt>
                <c:pt idx="2">
                  <c:v>39.1354243497859</c:v>
                </c:pt>
                <c:pt idx="3">
                  <c:v>56.214871623041944</c:v>
                </c:pt>
                <c:pt idx="4">
                  <c:v>71.996590680364747</c:v>
                </c:pt>
                <c:pt idx="5">
                  <c:v>86.556169211963606</c:v>
                </c:pt>
                <c:pt idx="6">
                  <c:v>99.959546096111083</c:v>
                </c:pt>
                <c:pt idx="7">
                  <c:v>112.2644507405321</c:v>
                </c:pt>
                <c:pt idx="8">
                  <c:v>123.521576089055</c:v>
                </c:pt>
                <c:pt idx="9">
                  <c:v>133.77554358974751</c:v>
                </c:pt>
                <c:pt idx="10">
                  <c:v>143.06570444907979</c:v>
                </c:pt>
                <c:pt idx="11">
                  <c:v>151.42681137305701</c:v>
                </c:pt>
                <c:pt idx="12">
                  <c:v>158.88958759325399</c:v>
                </c:pt>
                <c:pt idx="13">
                  <c:v>165.48121452043841</c:v>
                </c:pt>
                <c:pt idx="14">
                  <c:v>171.22575531697058</c:v>
                </c:pt>
                <c:pt idx="15">
                  <c:v>176.14452863255693</c:v>
                </c:pt>
                <c:pt idx="16">
                  <c:v>180.25644439589919</c:v>
                </c:pt>
                <c:pt idx="17">
                  <c:v>183.57831163660327</c:v>
                </c:pt>
                <c:pt idx="18">
                  <c:v>186.12512659363387</c:v>
                </c:pt>
                <c:pt idx="19">
                  <c:v>187.91034763742491</c:v>
                </c:pt>
                <c:pt idx="20">
                  <c:v>188.94616162331596</c:v>
                </c:pt>
                <c:pt idx="21">
                  <c:v>189.24374412006478</c:v>
                </c:pt>
                <c:pt idx="22">
                  <c:v>188.81351357483967</c:v>
                </c:pt>
                <c:pt idx="23">
                  <c:v>187.66537711529881</c:v>
                </c:pt>
                <c:pt idx="24">
                  <c:v>185.80896372374571</c:v>
                </c:pt>
                <c:pt idx="25">
                  <c:v>183.2538393487888</c:v>
                </c:pt>
                <c:pt idx="26">
                  <c:v>180.00969840560631</c:v>
                </c:pt>
                <c:pt idx="27">
                  <c:v>176.08652704478121</c:v>
                </c:pt>
                <c:pt idx="28">
                  <c:v>171.4947352496396</c:v>
                </c:pt>
                <c:pt idx="29">
                  <c:v>166.24525680423974</c:v>
                </c:pt>
                <c:pt idx="30">
                  <c:v>160.34961802685118</c:v>
                </c:pt>
                <c:pt idx="31">
                  <c:v>153.8199776015596</c:v>
                </c:pt>
                <c:pt idx="32">
                  <c:v>146.6691407598922</c:v>
                </c:pt>
                <c:pt idx="33">
                  <c:v>138.91055150345667</c:v>
                </c:pt>
                <c:pt idx="34">
                  <c:v>130.5582666292417</c:v>
                </c:pt>
                <c:pt idx="35">
                  <c:v>121.6269151481559</c:v>
                </c:pt>
                <c:pt idx="36">
                  <c:v>112.1316463821547</c:v>
                </c:pt>
                <c:pt idx="37">
                  <c:v>102.0880696628094</c:v>
                </c:pt>
                <c:pt idx="38">
                  <c:v>91.512188182348169</c:v>
                </c:pt>
                <c:pt idx="39">
                  <c:v>80.420329192984198</c:v>
                </c:pt>
                <c:pt idx="40">
                  <c:v>68.829072423425856</c:v>
                </c:pt>
                <c:pt idx="41">
                  <c:v>56.755178286205513</c:v>
                </c:pt>
                <c:pt idx="42">
                  <c:v>44.215517185117406</c:v>
                </c:pt>
                <c:pt idx="43">
                  <c:v>31.227000996200228</c:v>
                </c:pt>
                <c:pt idx="44">
                  <c:v>17.80651758543646</c:v>
                </c:pt>
                <c:pt idx="45">
                  <c:v>3.970869039293512</c:v>
                </c:pt>
                <c:pt idx="46">
                  <c:v>-10.263285881906253</c:v>
                </c:pt>
              </c:numCache>
            </c:numRef>
          </c:yVal>
        </c:ser>
        <c:axId val="50122752"/>
        <c:axId val="50124288"/>
      </c:scatterChart>
      <c:valAx>
        <c:axId val="50122752"/>
        <c:scaling>
          <c:orientation val="minMax"/>
          <c:max val="500"/>
        </c:scaling>
        <c:axPos val="b"/>
        <c:numFmt formatCode="General" sourceLinked="1"/>
        <c:tickLblPos val="nextTo"/>
        <c:txPr>
          <a:bodyPr/>
          <a:lstStyle/>
          <a:p>
            <a:pPr>
              <a:defRPr sz="1400"/>
            </a:pPr>
            <a:endParaRPr lang="en-US"/>
          </a:p>
        </c:txPr>
        <c:crossAx val="50124288"/>
        <c:crosses val="autoZero"/>
        <c:crossBetween val="midCat"/>
      </c:valAx>
      <c:valAx>
        <c:axId val="50124288"/>
        <c:scaling>
          <c:orientation val="minMax"/>
          <c:min val="0"/>
        </c:scaling>
        <c:axPos val="l"/>
        <c:majorGridlines/>
        <c:numFmt formatCode="General" sourceLinked="1"/>
        <c:tickLblPos val="nextTo"/>
        <c:txPr>
          <a:bodyPr/>
          <a:lstStyle/>
          <a:p>
            <a:pPr>
              <a:defRPr sz="1400"/>
            </a:pPr>
            <a:endParaRPr lang="en-US"/>
          </a:p>
        </c:txPr>
        <c:crossAx val="50122752"/>
        <c:crosses val="autoZero"/>
        <c:crossBetween val="midCat"/>
        <c:majorUnit val="50"/>
      </c:valAx>
    </c:plotArea>
    <c:legend>
      <c:legendPos val="r"/>
      <c:layout>
        <c:manualLayout>
          <c:xMode val="edge"/>
          <c:yMode val="edge"/>
          <c:x val="0.57691995154334563"/>
          <c:y val="2.0103697093712E-2"/>
          <c:w val="0.26922767582423252"/>
          <c:h val="0.28470144356955401"/>
        </c:manualLayout>
      </c:layout>
      <c:txPr>
        <a:bodyPr/>
        <a:lstStyle/>
        <a:p>
          <a:pPr>
            <a:defRPr sz="1200"/>
          </a:pPr>
          <a:endParaRPr lang="en-US"/>
        </a:p>
      </c:txPr>
    </c:legend>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2575809273840804"/>
          <c:y val="6.2036672499270924E-2"/>
          <c:w val="0.77255949256343193"/>
          <c:h val="0.74914041994750691"/>
        </c:manualLayout>
      </c:layout>
      <c:scatterChart>
        <c:scatterStyle val="lineMarker"/>
        <c:ser>
          <c:idx val="0"/>
          <c:order val="0"/>
          <c:tx>
            <c:v>35 degrees</c:v>
          </c:tx>
          <c:xVal>
            <c:numRef>
              <c:f>'diff angles with drag'!$A$3:$A$49</c:f>
              <c:numCache>
                <c:formatCode>General</c:formatCode>
                <c:ptCount val="47"/>
                <c:pt idx="0">
                  <c:v>0</c:v>
                </c:pt>
                <c:pt idx="1">
                  <c:v>19.949628886614089</c:v>
                </c:pt>
                <c:pt idx="2">
                  <c:v>39.137555119785915</c:v>
                </c:pt>
                <c:pt idx="3">
                  <c:v>57.633091686433026</c:v>
                </c:pt>
                <c:pt idx="4">
                  <c:v>75.496654259574527</c:v>
                </c:pt>
                <c:pt idx="5">
                  <c:v>92.781159395430493</c:v>
                </c:pt>
                <c:pt idx="6">
                  <c:v>109.5331455314774</c:v>
                </c:pt>
                <c:pt idx="7">
                  <c:v>125.79367953037952</c:v>
                </c:pt>
                <c:pt idx="8">
                  <c:v>141.59909557090219</c:v>
                </c:pt>
                <c:pt idx="9">
                  <c:v>156.98160180165661</c:v>
                </c:pt>
                <c:pt idx="10">
                  <c:v>171.9697819437813</c:v>
                </c:pt>
                <c:pt idx="11">
                  <c:v>186.58901301490218</c:v>
                </c:pt>
                <c:pt idx="12">
                  <c:v>200.86181590632611</c:v>
                </c:pt>
                <c:pt idx="13">
                  <c:v>214.80815222888018</c:v>
                </c:pt>
                <c:pt idx="14">
                  <c:v>228.4456783276122</c:v>
                </c:pt>
                <c:pt idx="15">
                  <c:v>241.78996541476778</c:v>
                </c:pt>
                <c:pt idx="16">
                  <c:v>254.85469320716538</c:v>
                </c:pt>
                <c:pt idx="17">
                  <c:v>267.65182314666731</c:v>
                </c:pt>
                <c:pt idx="18">
                  <c:v>280.19175613727151</c:v>
                </c:pt>
                <c:pt idx="19">
                  <c:v>292.48347868992897</c:v>
                </c:pt>
                <c:pt idx="20">
                  <c:v>304.53470039867869</c:v>
                </c:pt>
                <c:pt idx="21">
                  <c:v>316.35198477822325</c:v>
                </c:pt>
                <c:pt idx="22">
                  <c:v>327.94087469216646</c:v>
                </c:pt>
                <c:pt idx="23">
                  <c:v>339.30601292061783</c:v>
                </c:pt>
                <c:pt idx="24">
                  <c:v>350.45125788140729</c:v>
                </c:pt>
                <c:pt idx="25">
                  <c:v>361.37979414531202</c:v>
                </c:pt>
                <c:pt idx="26">
                  <c:v>372.09423717121922</c:v>
                </c:pt>
                <c:pt idx="27">
                  <c:v>382.5967316145431</c:v>
                </c:pt>
                <c:pt idx="28">
                  <c:v>392.88904260262467</c:v>
                </c:pt>
                <c:pt idx="29">
                  <c:v>402.9726394897811</c:v>
                </c:pt>
                <c:pt idx="30">
                  <c:v>412.84877176811369</c:v>
                </c:pt>
                <c:pt idx="31">
                  <c:v>422.51853698943683</c:v>
                </c:pt>
                <c:pt idx="32">
                  <c:v>431.98294072706426</c:v>
                </c:pt>
                <c:pt idx="33">
                  <c:v>441.24294875988562</c:v>
                </c:pt>
                <c:pt idx="34">
                  <c:v>450.29953178784922</c:v>
                </c:pt>
                <c:pt idx="35">
                  <c:v>459.15370308550928</c:v>
                </c:pt>
                <c:pt idx="36">
                  <c:v>467.80654956978697</c:v>
                </c:pt>
                <c:pt idx="37">
                  <c:v>476.25925680267829</c:v>
                </c:pt>
                <c:pt idx="38">
                  <c:v>484.51312847315359</c:v>
                </c:pt>
                <c:pt idx="39">
                  <c:v>492.5696009090193</c:v>
                </c:pt>
                <c:pt idx="40">
                  <c:v>500.43025316280324</c:v>
                </c:pt>
                <c:pt idx="41">
                  <c:v>508.09681319898056</c:v>
                </c:pt>
                <c:pt idx="42">
                  <c:v>515.57116068587709</c:v>
                </c:pt>
                <c:pt idx="43">
                  <c:v>522.85532686655256</c:v>
                </c:pt>
                <c:pt idx="44">
                  <c:v>529.951491950628</c:v>
                </c:pt>
                <c:pt idx="45">
                  <c:v>536.86198043477737</c:v>
                </c:pt>
                <c:pt idx="46">
                  <c:v>543.58925472455667</c:v>
                </c:pt>
              </c:numCache>
            </c:numRef>
          </c:xVal>
          <c:yVal>
            <c:numRef>
              <c:f>'diff angles with drag'!$B$3:$B$49</c:f>
              <c:numCache>
                <c:formatCode>General</c:formatCode>
                <c:ptCount val="47"/>
                <c:pt idx="0">
                  <c:v>0.72160000000000091</c:v>
                </c:pt>
                <c:pt idx="1">
                  <c:v>14.690480530893376</c:v>
                </c:pt>
                <c:pt idx="2">
                  <c:v>27.402280351972056</c:v>
                </c:pt>
                <c:pt idx="3">
                  <c:v>38.931648513121978</c:v>
                </c:pt>
                <c:pt idx="4">
                  <c:v>49.343338920731149</c:v>
                </c:pt>
                <c:pt idx="5">
                  <c:v>58.693797752408862</c:v>
                </c:pt>
                <c:pt idx="6">
                  <c:v>67.032447159495035</c:v>
                </c:pt>
                <c:pt idx="7">
                  <c:v>74.402735277028839</c:v>
                </c:pt>
                <c:pt idx="8">
                  <c:v>80.843004781806115</c:v>
                </c:pt>
                <c:pt idx="9">
                  <c:v>86.387219476257087</c:v>
                </c:pt>
                <c:pt idx="10">
                  <c:v>91.065579063997845</c:v>
                </c:pt>
                <c:pt idx="11">
                  <c:v>94.905045373191328</c:v>
                </c:pt>
                <c:pt idx="12">
                  <c:v>97.929798061233868</c:v>
                </c:pt>
                <c:pt idx="13">
                  <c:v>100.1616338047552</c:v>
                </c:pt>
                <c:pt idx="14">
                  <c:v>101.6203197997325</c:v>
                </c:pt>
                <c:pt idx="15">
                  <c:v>102.32390983161908</c:v>
                </c:pt>
                <c:pt idx="16">
                  <c:v>102.28902906791826</c:v>
                </c:pt>
                <c:pt idx="17">
                  <c:v>101.53113197830062</c:v>
                </c:pt>
                <c:pt idx="18">
                  <c:v>100.06473634809298</c:v>
                </c:pt>
                <c:pt idx="19">
                  <c:v>97.903635198805887</c:v>
                </c:pt>
                <c:pt idx="20">
                  <c:v>95.061087560501051</c:v>
                </c:pt>
                <c:pt idx="21">
                  <c:v>91.54998845423836</c:v>
                </c:pt>
                <c:pt idx="22">
                  <c:v>87.383018128299284</c:v>
                </c:pt>
                <c:pt idx="23">
                  <c:v>82.572770521930295</c:v>
                </c:pt>
                <c:pt idx="24">
                  <c:v>77.131861058863208</c:v>
                </c:pt>
                <c:pt idx="25">
                  <c:v>71.073014139782686</c:v>
                </c:pt>
                <c:pt idx="26">
                  <c:v>64.409131042925608</c:v>
                </c:pt>
                <c:pt idx="27">
                  <c:v>57.153339294443299</c:v>
                </c:pt>
                <c:pt idx="28">
                  <c:v>49.319024887085135</c:v>
                </c:pt>
                <c:pt idx="29">
                  <c:v>40.919848975316874</c:v>
                </c:pt>
                <c:pt idx="30">
                  <c:v>31.969750842370761</c:v>
                </c:pt>
                <c:pt idx="31">
                  <c:v>22.482939018539533</c:v>
                </c:pt>
                <c:pt idx="32">
                  <c:v>12.47387243856118</c:v>
                </c:pt>
                <c:pt idx="33">
                  <c:v>1.9572334726476839</c:v>
                </c:pt>
                <c:pt idx="34">
                  <c:v>-9.0521054342276024</c:v>
                </c:pt>
                <c:pt idx="35">
                  <c:v>-20.539119912275069</c:v>
                </c:pt>
                <c:pt idx="36">
                  <c:v>-32.488675155253993</c:v>
                </c:pt>
                <c:pt idx="37">
                  <c:v>-44.885569457705003</c:v>
                </c:pt>
                <c:pt idx="38">
                  <c:v>-57.714578674676055</c:v>
                </c:pt>
                <c:pt idx="39">
                  <c:v>-70.960500637168963</c:v>
                </c:pt>
                <c:pt idx="40">
                  <c:v>-84.608198708837648</c:v>
                </c:pt>
                <c:pt idx="41">
                  <c:v>-98.642643811951189</c:v>
                </c:pt>
                <c:pt idx="42">
                  <c:v>-113.04895438194517</c:v>
                </c:pt>
                <c:pt idx="43">
                  <c:v>-127.812433829168</c:v>
                </c:pt>
                <c:pt idx="44">
                  <c:v>-142.91860519350561</c:v>
                </c:pt>
                <c:pt idx="45">
                  <c:v>-158.35324277247091</c:v>
                </c:pt>
                <c:pt idx="46">
                  <c:v>-174.1024005864715</c:v>
                </c:pt>
              </c:numCache>
            </c:numRef>
          </c:yVal>
        </c:ser>
        <c:ser>
          <c:idx val="1"/>
          <c:order val="1"/>
          <c:tx>
            <c:v>45 degrees</c:v>
          </c:tx>
          <c:xVal>
            <c:numRef>
              <c:f>'diff angles with drag'!$C$3:$C$49</c:f>
              <c:numCache>
                <c:formatCode>General</c:formatCode>
                <c:ptCount val="47"/>
                <c:pt idx="0">
                  <c:v>0</c:v>
                </c:pt>
                <c:pt idx="1">
                  <c:v>17.22087854901719</c:v>
                </c:pt>
                <c:pt idx="2">
                  <c:v>33.784241664541895</c:v>
                </c:pt>
                <c:pt idx="3">
                  <c:v>49.752480963261974</c:v>
                </c:pt>
                <c:pt idx="4">
                  <c:v>65.179957560833259</c:v>
                </c:pt>
                <c:pt idx="5">
                  <c:v>80.114295491669807</c:v>
                </c:pt>
                <c:pt idx="6">
                  <c:v>94.597413819200867</c:v>
                </c:pt>
                <c:pt idx="7">
                  <c:v>108.66635715493433</c:v>
                </c:pt>
                <c:pt idx="8">
                  <c:v>122.35396876839782</c:v>
                </c:pt>
                <c:pt idx="9">
                  <c:v>135.68943943396323</c:v>
                </c:pt>
                <c:pt idx="10">
                  <c:v>148.69875722726698</c:v>
                </c:pt>
                <c:pt idx="11">
                  <c:v>161.40507773028258</c:v>
                </c:pt>
                <c:pt idx="12">
                  <c:v>173.82902990951737</c:v>
                </c:pt>
                <c:pt idx="13">
                  <c:v>185.98896987092758</c:v>
                </c:pt>
                <c:pt idx="14">
                  <c:v>197.9011924683216</c:v>
                </c:pt>
                <c:pt idx="15">
                  <c:v>209.58010912903364</c:v>
                </c:pt>
                <c:pt idx="16">
                  <c:v>221.03839908879991</c:v>
                </c:pt>
                <c:pt idx="17">
                  <c:v>232.28714035103596</c:v>
                </c:pt>
                <c:pt idx="18">
                  <c:v>243.33592597290081</c:v>
                </c:pt>
                <c:pt idx="19">
                  <c:v>254.1929706136826</c:v>
                </c:pt>
                <c:pt idx="20">
                  <c:v>264.86521156278621</c:v>
                </c:pt>
                <c:pt idx="21">
                  <c:v>275.35840763278031</c:v>
                </c:pt>
                <c:pt idx="22">
                  <c:v>285.677238345327</c:v>
                </c:pt>
                <c:pt idx="23">
                  <c:v>295.82540479842424</c:v>
                </c:pt>
                <c:pt idx="24">
                  <c:v>305.80573257303848</c:v>
                </c:pt>
                <c:pt idx="25">
                  <c:v>315.62027612772471</c:v>
                </c:pt>
                <c:pt idx="26">
                  <c:v>325.27042344017116</c:v>
                </c:pt>
                <c:pt idx="27">
                  <c:v>334.75699924226313</c:v>
                </c:pt>
                <c:pt idx="28">
                  <c:v>344.08036506374339</c:v>
                </c:pt>
                <c:pt idx="29">
                  <c:v>353.24051440527018</c:v>
                </c:pt>
                <c:pt idx="30">
                  <c:v>362.23716163238367</c:v>
                </c:pt>
                <c:pt idx="31">
                  <c:v>371.06982353942163</c:v>
                </c:pt>
                <c:pt idx="32">
                  <c:v>379.73789291060365</c:v>
                </c:pt>
                <c:pt idx="33">
                  <c:v>388.24070375573802</c:v>
                </c:pt>
                <c:pt idx="34">
                  <c:v>396.57758819485423</c:v>
                </c:pt>
                <c:pt idx="35">
                  <c:v>404.74792519878974</c:v>
                </c:pt>
                <c:pt idx="36">
                  <c:v>412.75118156309395</c:v>
                </c:pt>
                <c:pt idx="37">
                  <c:v>420.58694560826524</c:v>
                </c:pt>
                <c:pt idx="38">
                  <c:v>428.25495417038735</c:v>
                </c:pt>
                <c:pt idx="39">
                  <c:v>435.75511348284522</c:v>
                </c:pt>
                <c:pt idx="40">
                  <c:v>443.08751456094865</c:v>
                </c:pt>
                <c:pt idx="41">
                  <c:v>450.25244369421154</c:v>
                </c:pt>
                <c:pt idx="42">
                  <c:v>457.25038863145232</c:v>
                </c:pt>
                <c:pt idx="43">
                  <c:v>464.08204101584101</c:v>
                </c:pt>
                <c:pt idx="44">
                  <c:v>470.74829559365332</c:v>
                </c:pt>
                <c:pt idx="45">
                  <c:v>477.25024668399578</c:v>
                </c:pt>
                <c:pt idx="46">
                  <c:v>483.58918235857669</c:v>
                </c:pt>
              </c:numCache>
            </c:numRef>
          </c:xVal>
          <c:yVal>
            <c:numRef>
              <c:f>'diff angles with drag'!$D$3:$D$49</c:f>
              <c:numCache>
                <c:formatCode>General</c:formatCode>
                <c:ptCount val="47"/>
                <c:pt idx="0">
                  <c:v>0.72160000000000091</c:v>
                </c:pt>
                <c:pt idx="1">
                  <c:v>17.942478549017146</c:v>
                </c:pt>
                <c:pt idx="2">
                  <c:v>33.782110894542051</c:v>
                </c:pt>
                <c:pt idx="3">
                  <c:v>48.328892395085361</c:v>
                </c:pt>
                <c:pt idx="4">
                  <c:v>61.659317939464358</c:v>
                </c:pt>
                <c:pt idx="5">
                  <c:v>73.839906199378802</c:v>
                </c:pt>
                <c:pt idx="6">
                  <c:v>84.928744683153639</c:v>
                </c:pt>
                <c:pt idx="7">
                  <c:v>94.976743920411351</c:v>
                </c:pt>
                <c:pt idx="8">
                  <c:v>104.0286663583278</c:v>
                </c:pt>
                <c:pt idx="9">
                  <c:v>112.12397937380983</c:v>
                </c:pt>
                <c:pt idx="10">
                  <c:v>119.2975701379212</c:v>
                </c:pt>
                <c:pt idx="11">
                  <c:v>125.5803515351607</c:v>
                </c:pt>
                <c:pt idx="12">
                  <c:v>130.99978200632111</c:v>
                </c:pt>
                <c:pt idx="13">
                  <c:v>135.58031739926551</c:v>
                </c:pt>
                <c:pt idx="14">
                  <c:v>139.3438092133531</c:v>
                </c:pt>
                <c:pt idx="15">
                  <c:v>142.30986067254139</c:v>
                </c:pt>
                <c:pt idx="16">
                  <c:v>144.49614961090219</c:v>
                </c:pt>
                <c:pt idx="17">
                  <c:v>145.9187250243252</c:v>
                </c:pt>
                <c:pt idx="18">
                  <c:v>146.5922822181457</c:v>
                </c:pt>
                <c:pt idx="19">
                  <c:v>146.53041970875839</c:v>
                </c:pt>
                <c:pt idx="20">
                  <c:v>145.74587942495933</c:v>
                </c:pt>
                <c:pt idx="21">
                  <c:v>144.25077036037558</c:v>
                </c:pt>
                <c:pt idx="22">
                  <c:v>142.05677474148439</c:v>
                </c:pt>
                <c:pt idx="23">
                  <c:v>139.1753350839063</c:v>
                </c:pt>
                <c:pt idx="24">
                  <c:v>135.61782026253979</c:v>
                </c:pt>
                <c:pt idx="25">
                  <c:v>131.39566890463561</c:v>
                </c:pt>
                <c:pt idx="26">
                  <c:v>126.52050894669473</c:v>
                </c:pt>
                <c:pt idx="27">
                  <c:v>121.0042529446022</c:v>
                </c:pt>
                <c:pt idx="28">
                  <c:v>114.8591695448072</c:v>
                </c:pt>
                <c:pt idx="29">
                  <c:v>108.0979322845411</c:v>
                </c:pt>
                <c:pt idx="30">
                  <c:v>100.73364750374428</c:v>
                </c:pt>
                <c:pt idx="31">
                  <c:v>92.779863580174521</c:v>
                </c:pt>
                <c:pt idx="32">
                  <c:v>84.250563941069217</c:v>
                </c:pt>
                <c:pt idx="33">
                  <c:v>75.160146384518242</c:v>
                </c:pt>
                <c:pt idx="34">
                  <c:v>65.523391197933307</c:v>
                </c:pt>
                <c:pt idx="35">
                  <c:v>55.355420427509344</c:v>
                </c:pt>
                <c:pt idx="36">
                  <c:v>44.671650464356254</c:v>
                </c:pt>
                <c:pt idx="37">
                  <c:v>33.487739895852194</c:v>
                </c:pt>
                <c:pt idx="38">
                  <c:v>21.819534342931409</c:v>
                </c:pt>
                <c:pt idx="39">
                  <c:v>9.6830097779791569</c:v>
                </c:pt>
                <c:pt idx="40">
                  <c:v>-2.9057843989617052</c:v>
                </c:pt>
                <c:pt idx="41">
                  <c:v>-15.930781451347952</c:v>
                </c:pt>
                <c:pt idx="42">
                  <c:v>-29.375951678046341</c:v>
                </c:pt>
                <c:pt idx="43">
                  <c:v>-43.225354350510159</c:v>
                </c:pt>
                <c:pt idx="44">
                  <c:v>-57.463186654167394</c:v>
                </c:pt>
                <c:pt idx="45">
                  <c:v>-72.073829211034308</c:v>
                </c:pt>
                <c:pt idx="46">
                  <c:v>-87.041887882831588</c:v>
                </c:pt>
              </c:numCache>
            </c:numRef>
          </c:yVal>
        </c:ser>
        <c:ser>
          <c:idx val="2"/>
          <c:order val="2"/>
          <c:tx>
            <c:v>55 degrees</c:v>
          </c:tx>
          <c:xVal>
            <c:numRef>
              <c:f>'diff angles with drag'!$E$3:$E$49</c:f>
              <c:numCache>
                <c:formatCode>General</c:formatCode>
                <c:ptCount val="47"/>
                <c:pt idx="0">
                  <c:v>0</c:v>
                </c:pt>
                <c:pt idx="1">
                  <c:v>13.968880530893392</c:v>
                </c:pt>
                <c:pt idx="2">
                  <c:v>27.404411121972093</c:v>
                </c:pt>
                <c:pt idx="3">
                  <c:v>40.358950283761295</c:v>
                </c:pt>
                <c:pt idx="4">
                  <c:v>52.878119830062012</c:v>
                </c:pt>
                <c:pt idx="5">
                  <c:v>65.001915703015214</c:v>
                </c:pt>
                <c:pt idx="6">
                  <c:v>76.765592041749514</c:v>
                </c:pt>
                <c:pt idx="7">
                  <c:v>88.200370864680139</c:v>
                </c:pt>
                <c:pt idx="8">
                  <c:v>99.334015844757715</c:v>
                </c:pt>
                <c:pt idx="9">
                  <c:v>110.1912988064626</c:v>
                </c:pt>
                <c:pt idx="10">
                  <c:v>120.7943804877882</c:v>
                </c:pt>
                <c:pt idx="11">
                  <c:v>131.163121954096</c:v>
                </c:pt>
                <c:pt idx="12">
                  <c:v>141.31533926997</c:v>
                </c:pt>
                <c:pt idx="13">
                  <c:v>151.26701126090731</c:v>
                </c:pt>
                <c:pt idx="14">
                  <c:v>161.03244818406966</c:v>
                </c:pt>
                <c:pt idx="15">
                  <c:v>170.62442771526926</c:v>
                </c:pt>
                <c:pt idx="16">
                  <c:v>180.05430374166599</c:v>
                </c:pt>
                <c:pt idx="17">
                  <c:v>189.33209294972551</c:v>
                </c:pt>
                <c:pt idx="18">
                  <c:v>198.4665440436446</c:v>
                </c:pt>
                <c:pt idx="19">
                  <c:v>207.46519452541961</c:v>
                </c:pt>
                <c:pt idx="20">
                  <c:v>216.3344201713858</c:v>
                </c:pt>
                <c:pt idx="21">
                  <c:v>225.07948245225307</c:v>
                </c:pt>
                <c:pt idx="22">
                  <c:v>233.70457893188598</c:v>
                </c:pt>
                <c:pt idx="23">
                  <c:v>242.2129009453657</c:v>
                </c:pt>
                <c:pt idx="24">
                  <c:v>250.60670152817056</c:v>
                </c:pt>
                <c:pt idx="25">
                  <c:v>258.88737477615689</c:v>
                </c:pt>
                <c:pt idx="26">
                  <c:v>267.05554588343432</c:v>
                </c:pt>
                <c:pt idx="27">
                  <c:v>275.11116943713529</c:v>
                </c:pt>
                <c:pt idx="28">
                  <c:v>283.05363246906671</c:v>
                </c:pt>
                <c:pt idx="29">
                  <c:v>290.88185840076994</c:v>
                </c:pt>
                <c:pt idx="30">
                  <c:v>298.59440828566426</c:v>
                </c:pt>
                <c:pt idx="31">
                  <c:v>306.18957643188219</c:v>
                </c:pt>
                <c:pt idx="32">
                  <c:v>313.66547833894782</c:v>
                </c:pt>
                <c:pt idx="33">
                  <c:v>321.02012970901222</c:v>
                </c:pt>
                <c:pt idx="34">
                  <c:v>328.25151598811095</c:v>
                </c:pt>
                <c:pt idx="35">
                  <c:v>335.35765241522108</c:v>
                </c:pt>
                <c:pt idx="36">
                  <c:v>342.33663491379667</c:v>
                </c:pt>
                <c:pt idx="37">
                  <c:v>349.18668238194209</c:v>
                </c:pt>
                <c:pt idx="38">
                  <c:v>355.90617105772122</c:v>
                </c:pt>
                <c:pt idx="39">
                  <c:v>362.49366168796172</c:v>
                </c:pt>
                <c:pt idx="40">
                  <c:v>368.94792023602082</c:v>
                </c:pt>
                <c:pt idx="41">
                  <c:v>375.26793284476202</c:v>
                </c:pt>
                <c:pt idx="42">
                  <c:v>381.45291573659159</c:v>
                </c:pt>
                <c:pt idx="43">
                  <c:v>387.50232069071694</c:v>
                </c:pt>
                <c:pt idx="44">
                  <c:v>393.41583669278822</c:v>
                </c:pt>
                <c:pt idx="45">
                  <c:v>399.19338830653152</c:v>
                </c:pt>
                <c:pt idx="46">
                  <c:v>404.83513127194351</c:v>
                </c:pt>
              </c:numCache>
            </c:numRef>
          </c:xVal>
          <c:yVal>
            <c:numRef>
              <c:f>'diff angles with drag'!$F$3:$F$49</c:f>
              <c:numCache>
                <c:formatCode>General</c:formatCode>
                <c:ptCount val="47"/>
                <c:pt idx="0">
                  <c:v>0.72160000000000091</c:v>
                </c:pt>
                <c:pt idx="1">
                  <c:v>20.671228886614124</c:v>
                </c:pt>
                <c:pt idx="2">
                  <c:v>39.1354243497859</c:v>
                </c:pt>
                <c:pt idx="3">
                  <c:v>56.214871623041944</c:v>
                </c:pt>
                <c:pt idx="4">
                  <c:v>71.996590680364747</c:v>
                </c:pt>
                <c:pt idx="5">
                  <c:v>86.556169211963606</c:v>
                </c:pt>
                <c:pt idx="6">
                  <c:v>99.959546096111083</c:v>
                </c:pt>
                <c:pt idx="7">
                  <c:v>112.2644507405321</c:v>
                </c:pt>
                <c:pt idx="8">
                  <c:v>123.521576089055</c:v>
                </c:pt>
                <c:pt idx="9">
                  <c:v>133.77554358974751</c:v>
                </c:pt>
                <c:pt idx="10">
                  <c:v>143.06570444907979</c:v>
                </c:pt>
                <c:pt idx="11">
                  <c:v>151.42681137305701</c:v>
                </c:pt>
                <c:pt idx="12">
                  <c:v>158.88958759325399</c:v>
                </c:pt>
                <c:pt idx="13">
                  <c:v>165.48121452043841</c:v>
                </c:pt>
                <c:pt idx="14">
                  <c:v>171.22575531697058</c:v>
                </c:pt>
                <c:pt idx="15">
                  <c:v>176.14452863255693</c:v>
                </c:pt>
                <c:pt idx="16">
                  <c:v>180.25644439589919</c:v>
                </c:pt>
                <c:pt idx="17">
                  <c:v>183.57831163660327</c:v>
                </c:pt>
                <c:pt idx="18">
                  <c:v>186.12512659363387</c:v>
                </c:pt>
                <c:pt idx="19">
                  <c:v>187.91034763742491</c:v>
                </c:pt>
                <c:pt idx="20">
                  <c:v>188.94616162331596</c:v>
                </c:pt>
                <c:pt idx="21">
                  <c:v>189.24374412006478</c:v>
                </c:pt>
                <c:pt idx="22">
                  <c:v>188.81351357483967</c:v>
                </c:pt>
                <c:pt idx="23">
                  <c:v>187.66537711529881</c:v>
                </c:pt>
                <c:pt idx="24">
                  <c:v>185.80896372374571</c:v>
                </c:pt>
                <c:pt idx="25">
                  <c:v>183.2538393487888</c:v>
                </c:pt>
                <c:pt idx="26">
                  <c:v>180.00969840560631</c:v>
                </c:pt>
                <c:pt idx="27">
                  <c:v>176.08652704478121</c:v>
                </c:pt>
                <c:pt idx="28">
                  <c:v>171.4947352496396</c:v>
                </c:pt>
                <c:pt idx="29">
                  <c:v>166.24525680423974</c:v>
                </c:pt>
                <c:pt idx="30">
                  <c:v>160.34961802685118</c:v>
                </c:pt>
                <c:pt idx="31">
                  <c:v>153.8199776015596</c:v>
                </c:pt>
                <c:pt idx="32">
                  <c:v>146.6691407598922</c:v>
                </c:pt>
                <c:pt idx="33">
                  <c:v>138.91055150345667</c:v>
                </c:pt>
                <c:pt idx="34">
                  <c:v>130.5582666292417</c:v>
                </c:pt>
                <c:pt idx="35">
                  <c:v>121.6269151481559</c:v>
                </c:pt>
                <c:pt idx="36">
                  <c:v>112.1316463821547</c:v>
                </c:pt>
                <c:pt idx="37">
                  <c:v>102.0880696628094</c:v>
                </c:pt>
                <c:pt idx="38">
                  <c:v>91.512188182348169</c:v>
                </c:pt>
                <c:pt idx="39">
                  <c:v>80.420329192984198</c:v>
                </c:pt>
                <c:pt idx="40">
                  <c:v>68.829072423425856</c:v>
                </c:pt>
                <c:pt idx="41">
                  <c:v>56.755178286205513</c:v>
                </c:pt>
                <c:pt idx="42">
                  <c:v>44.215517185117406</c:v>
                </c:pt>
                <c:pt idx="43">
                  <c:v>31.227000996200228</c:v>
                </c:pt>
                <c:pt idx="44">
                  <c:v>17.80651758543646</c:v>
                </c:pt>
                <c:pt idx="45">
                  <c:v>3.970869039293512</c:v>
                </c:pt>
                <c:pt idx="46">
                  <c:v>-10.263285881906253</c:v>
                </c:pt>
              </c:numCache>
            </c:numRef>
          </c:yVal>
        </c:ser>
        <c:axId val="50242688"/>
        <c:axId val="50244224"/>
      </c:scatterChart>
      <c:valAx>
        <c:axId val="50242688"/>
        <c:scaling>
          <c:orientation val="minMax"/>
          <c:max val="450"/>
          <c:min val="420"/>
        </c:scaling>
        <c:axPos val="b"/>
        <c:numFmt formatCode="General" sourceLinked="1"/>
        <c:tickLblPos val="nextTo"/>
        <c:txPr>
          <a:bodyPr/>
          <a:lstStyle/>
          <a:p>
            <a:pPr>
              <a:defRPr sz="1400"/>
            </a:pPr>
            <a:endParaRPr lang="en-US"/>
          </a:p>
        </c:txPr>
        <c:crossAx val="50244224"/>
        <c:crosses val="autoZero"/>
        <c:crossBetween val="midCat"/>
      </c:valAx>
      <c:valAx>
        <c:axId val="50244224"/>
        <c:scaling>
          <c:orientation val="minMax"/>
          <c:max val="40"/>
          <c:min val="0"/>
        </c:scaling>
        <c:axPos val="l"/>
        <c:majorGridlines/>
        <c:numFmt formatCode="General" sourceLinked="1"/>
        <c:tickLblPos val="nextTo"/>
        <c:txPr>
          <a:bodyPr/>
          <a:lstStyle/>
          <a:p>
            <a:pPr>
              <a:defRPr sz="1400"/>
            </a:pPr>
            <a:endParaRPr lang="en-US"/>
          </a:p>
        </c:txPr>
        <c:crossAx val="50242688"/>
        <c:crosses val="autoZero"/>
        <c:crossBetween val="midCat"/>
        <c:majorUnit val="10"/>
      </c:valAx>
    </c:plotArea>
    <c:legend>
      <c:legendPos val="r"/>
      <c:layout>
        <c:manualLayout>
          <c:xMode val="edge"/>
          <c:yMode val="edge"/>
          <c:x val="0.55283536366464803"/>
          <c:y val="5.1702497861924698E-2"/>
          <c:w val="0.36697652155182753"/>
          <c:h val="0.28470144356955401"/>
        </c:manualLayout>
      </c:layout>
      <c:txPr>
        <a:bodyPr/>
        <a:lstStyle/>
        <a:p>
          <a:pPr>
            <a:defRPr sz="1200"/>
          </a:pPr>
          <a:endParaRPr lang="en-US"/>
        </a:p>
      </c:txPr>
    </c:legend>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8.2880149058228422E-2"/>
          <c:y val="2.5091134441528212E-3"/>
          <c:w val="0.91680555555555665"/>
          <c:h val="0.89814814814814803"/>
        </c:manualLayout>
      </c:layout>
      <c:scatterChart>
        <c:scatterStyle val="lineMarker"/>
        <c:ser>
          <c:idx val="1"/>
          <c:order val="1"/>
          <c:spPr>
            <a:ln w="28575">
              <a:solidFill>
                <a:schemeClr val="tx1"/>
              </a:solidFill>
              <a:prstDash val="sysDot"/>
            </a:ln>
          </c:spPr>
          <c:marker>
            <c:symbol val="none"/>
          </c:marker>
          <c:xVal>
            <c:numRef>
              <c:f>parabola!$A$2:$A$38</c:f>
            </c:numRef>
          </c:xVal>
          <c:yVal>
            <c:numRef>
              <c:f>parabola!$B$2:$B$38</c:f>
            </c:numRef>
          </c:yVal>
        </c:ser>
        <c:ser>
          <c:idx val="0"/>
          <c:order val="0"/>
          <c:spPr>
            <a:ln w="28575">
              <a:solidFill>
                <a:schemeClr val="tx1"/>
              </a:solidFill>
              <a:prstDash val="sysDot"/>
            </a:ln>
          </c:spPr>
          <c:marker>
            <c:symbol val="none"/>
          </c:marker>
          <c:xVal>
            <c:numRef>
              <c:f>parabola!$A$2:$A$38</c:f>
              <c:numCache>
                <c:formatCode>General</c:formatCode>
                <c:ptCount val="37"/>
                <c:pt idx="0">
                  <c:v>0</c:v>
                </c:pt>
                <c:pt idx="1">
                  <c:v>6.0000000000000032E-2</c:v>
                </c:pt>
                <c:pt idx="2">
                  <c:v>0.12000000000000002</c:v>
                </c:pt>
                <c:pt idx="3">
                  <c:v>0.18000000000000019</c:v>
                </c:pt>
                <c:pt idx="4">
                  <c:v>0.24000000000000019</c:v>
                </c:pt>
                <c:pt idx="5">
                  <c:v>0.30000000000000032</c:v>
                </c:pt>
                <c:pt idx="6">
                  <c:v>0.36000000000000032</c:v>
                </c:pt>
                <c:pt idx="7">
                  <c:v>0.42000000000000032</c:v>
                </c:pt>
                <c:pt idx="8">
                  <c:v>0.48000000000000032</c:v>
                </c:pt>
                <c:pt idx="9">
                  <c:v>0.54</c:v>
                </c:pt>
                <c:pt idx="10">
                  <c:v>0.60000000000000064</c:v>
                </c:pt>
                <c:pt idx="11">
                  <c:v>0.66000000000000103</c:v>
                </c:pt>
                <c:pt idx="12">
                  <c:v>0.72000000000000064</c:v>
                </c:pt>
                <c:pt idx="13">
                  <c:v>0.78</c:v>
                </c:pt>
                <c:pt idx="14">
                  <c:v>0.84000000000000064</c:v>
                </c:pt>
                <c:pt idx="15">
                  <c:v>0.9</c:v>
                </c:pt>
                <c:pt idx="16">
                  <c:v>0.96000000000000063</c:v>
                </c:pt>
                <c:pt idx="17">
                  <c:v>1.02</c:v>
                </c:pt>
                <c:pt idx="18">
                  <c:v>1.08</c:v>
                </c:pt>
                <c:pt idx="19">
                  <c:v>1.1400000000000021</c:v>
                </c:pt>
                <c:pt idx="20">
                  <c:v>1.2000000000000011</c:v>
                </c:pt>
                <c:pt idx="21">
                  <c:v>1.2600000000000011</c:v>
                </c:pt>
                <c:pt idx="22">
                  <c:v>1.3200000000000021</c:v>
                </c:pt>
                <c:pt idx="23">
                  <c:v>1.3800000000000021</c:v>
                </c:pt>
                <c:pt idx="24">
                  <c:v>1.4400000000000011</c:v>
                </c:pt>
                <c:pt idx="25">
                  <c:v>1.5000000000000011</c:v>
                </c:pt>
                <c:pt idx="26">
                  <c:v>1.5600000000000021</c:v>
                </c:pt>
                <c:pt idx="27">
                  <c:v>1.6200000000000021</c:v>
                </c:pt>
                <c:pt idx="28">
                  <c:v>1.6800000000000026</c:v>
                </c:pt>
                <c:pt idx="29">
                  <c:v>1.7400000000000011</c:v>
                </c:pt>
                <c:pt idx="30">
                  <c:v>1.800000000000002</c:v>
                </c:pt>
                <c:pt idx="31">
                  <c:v>1.8600000000000021</c:v>
                </c:pt>
                <c:pt idx="32">
                  <c:v>1.9200000000000021</c:v>
                </c:pt>
                <c:pt idx="33">
                  <c:v>1.9800000000000029</c:v>
                </c:pt>
                <c:pt idx="34">
                  <c:v>2.0400000000000009</c:v>
                </c:pt>
                <c:pt idx="35">
                  <c:v>2.100000000000001</c:v>
                </c:pt>
                <c:pt idx="36">
                  <c:v>2.160000000000001</c:v>
                </c:pt>
              </c:numCache>
            </c:numRef>
          </c:xVal>
          <c:yVal>
            <c:numRef>
              <c:f>parabola!$B$2:$B$38</c:f>
              <c:numCache>
                <c:formatCode>General</c:formatCode>
                <c:ptCount val="37"/>
                <c:pt idx="0">
                  <c:v>1.2</c:v>
                </c:pt>
                <c:pt idx="1">
                  <c:v>1.7823599999999999</c:v>
                </c:pt>
                <c:pt idx="2">
                  <c:v>2.3294399999999977</c:v>
                </c:pt>
                <c:pt idx="3">
                  <c:v>2.8412399999999987</c:v>
                </c:pt>
                <c:pt idx="4">
                  <c:v>3.3177599999999972</c:v>
                </c:pt>
                <c:pt idx="5">
                  <c:v>3.7589999999999999</c:v>
                </c:pt>
                <c:pt idx="6">
                  <c:v>4.1649599999999198</c:v>
                </c:pt>
                <c:pt idx="7">
                  <c:v>4.5356400000000034</c:v>
                </c:pt>
                <c:pt idx="8">
                  <c:v>4.8710400000000034</c:v>
                </c:pt>
                <c:pt idx="9">
                  <c:v>5.1711600000000004</c:v>
                </c:pt>
                <c:pt idx="10">
                  <c:v>5.4360000000000062</c:v>
                </c:pt>
                <c:pt idx="11">
                  <c:v>5.6655599999999646</c:v>
                </c:pt>
                <c:pt idx="12">
                  <c:v>5.8598400000000002</c:v>
                </c:pt>
                <c:pt idx="13">
                  <c:v>6.0188399999999955</c:v>
                </c:pt>
                <c:pt idx="14">
                  <c:v>6.1425599999999783</c:v>
                </c:pt>
                <c:pt idx="15">
                  <c:v>6.2310000000000034</c:v>
                </c:pt>
                <c:pt idx="16">
                  <c:v>6.28416</c:v>
                </c:pt>
                <c:pt idx="17">
                  <c:v>6.3020399999999883</c:v>
                </c:pt>
                <c:pt idx="18">
                  <c:v>6.2846399999999969</c:v>
                </c:pt>
                <c:pt idx="19">
                  <c:v>6.2319600000000062</c:v>
                </c:pt>
                <c:pt idx="20">
                  <c:v>6.1439999999999966</c:v>
                </c:pt>
                <c:pt idx="21">
                  <c:v>6.0207599999999966</c:v>
                </c:pt>
                <c:pt idx="22">
                  <c:v>5.8622399999999946</c:v>
                </c:pt>
                <c:pt idx="23">
                  <c:v>5.6684399999999746</c:v>
                </c:pt>
                <c:pt idx="24">
                  <c:v>5.4393600000000042</c:v>
                </c:pt>
                <c:pt idx="25">
                  <c:v>5.1749999999999883</c:v>
                </c:pt>
                <c:pt idx="26">
                  <c:v>4.8753599999999926</c:v>
                </c:pt>
                <c:pt idx="27">
                  <c:v>4.5404399999999896</c:v>
                </c:pt>
                <c:pt idx="28">
                  <c:v>4.1702399999999926</c:v>
                </c:pt>
                <c:pt idx="29">
                  <c:v>3.7647599999999941</c:v>
                </c:pt>
                <c:pt idx="30">
                  <c:v>3.323999999999987</c:v>
                </c:pt>
                <c:pt idx="31">
                  <c:v>2.8479599999999872</c:v>
                </c:pt>
                <c:pt idx="32">
                  <c:v>2.3366399999999725</c:v>
                </c:pt>
                <c:pt idx="33">
                  <c:v>1.790039999999983</c:v>
                </c:pt>
                <c:pt idx="34">
                  <c:v>1.208159999999985</c:v>
                </c:pt>
                <c:pt idx="35">
                  <c:v>0.59099999999997999</c:v>
                </c:pt>
                <c:pt idx="36">
                  <c:v>-6.1440000000018799E-2</c:v>
                </c:pt>
              </c:numCache>
            </c:numRef>
          </c:yVal>
        </c:ser>
        <c:axId val="50317184"/>
        <c:axId val="50318720"/>
      </c:scatterChart>
      <c:valAx>
        <c:axId val="50317184"/>
        <c:scaling>
          <c:orientation val="minMax"/>
        </c:scaling>
        <c:delete val="1"/>
        <c:axPos val="b"/>
        <c:numFmt formatCode="General" sourceLinked="1"/>
        <c:tickLblPos val="none"/>
        <c:crossAx val="50318720"/>
        <c:crosses val="autoZero"/>
        <c:crossBetween val="midCat"/>
      </c:valAx>
      <c:valAx>
        <c:axId val="50318720"/>
        <c:scaling>
          <c:orientation val="minMax"/>
        </c:scaling>
        <c:delete val="1"/>
        <c:axPos val="l"/>
        <c:majorGridlines>
          <c:spPr>
            <a:ln>
              <a:noFill/>
            </a:ln>
          </c:spPr>
        </c:majorGridlines>
        <c:numFmt formatCode="General" sourceLinked="1"/>
        <c:tickLblPos val="none"/>
        <c:crossAx val="50317184"/>
        <c:crosses val="autoZero"/>
        <c:crossBetween val="midCat"/>
      </c:valAx>
      <c:spPr>
        <a:noFill/>
        <a:ln w="25400">
          <a:noFill/>
        </a:ln>
      </c:spPr>
    </c:plotArea>
    <c:plotVisOnly val="1"/>
    <c:dispBlanksAs val="gap"/>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3.0016649901141199E-2"/>
          <c:y val="4.6758889742376117E-2"/>
          <c:w val="0.91680555555555665"/>
          <c:h val="0.89814814814814803"/>
        </c:manualLayout>
      </c:layout>
      <c:scatterChart>
        <c:scatterStyle val="lineMarker"/>
        <c:ser>
          <c:idx val="1"/>
          <c:order val="1"/>
          <c:spPr>
            <a:ln w="28575">
              <a:solidFill>
                <a:schemeClr val="tx1"/>
              </a:solidFill>
              <a:prstDash val="sysDot"/>
            </a:ln>
          </c:spPr>
          <c:marker>
            <c:symbol val="none"/>
          </c:marker>
          <c:xVal>
            <c:numRef>
              <c:f>parabola!$A$2:$A$38</c:f>
            </c:numRef>
          </c:xVal>
          <c:yVal>
            <c:numRef>
              <c:f>parabola!$B$2:$B$38</c:f>
            </c:numRef>
          </c:yVal>
        </c:ser>
        <c:ser>
          <c:idx val="0"/>
          <c:order val="0"/>
          <c:spPr>
            <a:ln w="28575">
              <a:solidFill>
                <a:schemeClr val="tx1"/>
              </a:solidFill>
              <a:prstDash val="sysDot"/>
            </a:ln>
          </c:spPr>
          <c:marker>
            <c:symbol val="none"/>
          </c:marker>
          <c:xVal>
            <c:numRef>
              <c:f>parabola!$A$2:$A$38</c:f>
              <c:numCache>
                <c:formatCode>General</c:formatCode>
                <c:ptCount val="37"/>
                <c:pt idx="0">
                  <c:v>0</c:v>
                </c:pt>
                <c:pt idx="1">
                  <c:v>6.0000000000000032E-2</c:v>
                </c:pt>
                <c:pt idx="2">
                  <c:v>0.12000000000000002</c:v>
                </c:pt>
                <c:pt idx="3">
                  <c:v>0.18000000000000019</c:v>
                </c:pt>
                <c:pt idx="4">
                  <c:v>0.24000000000000019</c:v>
                </c:pt>
                <c:pt idx="5">
                  <c:v>0.30000000000000032</c:v>
                </c:pt>
                <c:pt idx="6">
                  <c:v>0.36000000000000032</c:v>
                </c:pt>
                <c:pt idx="7">
                  <c:v>0.42000000000000032</c:v>
                </c:pt>
                <c:pt idx="8">
                  <c:v>0.48000000000000032</c:v>
                </c:pt>
                <c:pt idx="9">
                  <c:v>0.54</c:v>
                </c:pt>
                <c:pt idx="10">
                  <c:v>0.60000000000000064</c:v>
                </c:pt>
                <c:pt idx="11">
                  <c:v>0.66000000000000103</c:v>
                </c:pt>
                <c:pt idx="12">
                  <c:v>0.72000000000000064</c:v>
                </c:pt>
                <c:pt idx="13">
                  <c:v>0.78</c:v>
                </c:pt>
                <c:pt idx="14">
                  <c:v>0.84000000000000064</c:v>
                </c:pt>
                <c:pt idx="15">
                  <c:v>0.9</c:v>
                </c:pt>
                <c:pt idx="16">
                  <c:v>0.96000000000000063</c:v>
                </c:pt>
                <c:pt idx="17">
                  <c:v>1.02</c:v>
                </c:pt>
                <c:pt idx="18">
                  <c:v>1.08</c:v>
                </c:pt>
                <c:pt idx="19">
                  <c:v>1.1400000000000021</c:v>
                </c:pt>
                <c:pt idx="20">
                  <c:v>1.2000000000000011</c:v>
                </c:pt>
                <c:pt idx="21">
                  <c:v>1.2600000000000011</c:v>
                </c:pt>
                <c:pt idx="22">
                  <c:v>1.3200000000000021</c:v>
                </c:pt>
                <c:pt idx="23">
                  <c:v>1.3800000000000021</c:v>
                </c:pt>
                <c:pt idx="24">
                  <c:v>1.4400000000000011</c:v>
                </c:pt>
                <c:pt idx="25">
                  <c:v>1.5000000000000011</c:v>
                </c:pt>
                <c:pt idx="26">
                  <c:v>1.5600000000000021</c:v>
                </c:pt>
                <c:pt idx="27">
                  <c:v>1.6200000000000021</c:v>
                </c:pt>
                <c:pt idx="28">
                  <c:v>1.6800000000000026</c:v>
                </c:pt>
                <c:pt idx="29">
                  <c:v>1.7400000000000011</c:v>
                </c:pt>
                <c:pt idx="30">
                  <c:v>1.800000000000002</c:v>
                </c:pt>
                <c:pt idx="31">
                  <c:v>1.8600000000000021</c:v>
                </c:pt>
                <c:pt idx="32">
                  <c:v>1.9200000000000021</c:v>
                </c:pt>
                <c:pt idx="33">
                  <c:v>1.9800000000000029</c:v>
                </c:pt>
                <c:pt idx="34">
                  <c:v>2.0400000000000009</c:v>
                </c:pt>
                <c:pt idx="35">
                  <c:v>2.100000000000001</c:v>
                </c:pt>
                <c:pt idx="36">
                  <c:v>2.160000000000001</c:v>
                </c:pt>
              </c:numCache>
            </c:numRef>
          </c:xVal>
          <c:yVal>
            <c:numRef>
              <c:f>parabola!$B$2:$B$38</c:f>
              <c:numCache>
                <c:formatCode>General</c:formatCode>
                <c:ptCount val="37"/>
                <c:pt idx="0">
                  <c:v>1.2</c:v>
                </c:pt>
                <c:pt idx="1">
                  <c:v>1.7823599999999999</c:v>
                </c:pt>
                <c:pt idx="2">
                  <c:v>2.3294399999999977</c:v>
                </c:pt>
                <c:pt idx="3">
                  <c:v>2.8412399999999987</c:v>
                </c:pt>
                <c:pt idx="4">
                  <c:v>3.3177599999999972</c:v>
                </c:pt>
                <c:pt idx="5">
                  <c:v>3.7589999999999999</c:v>
                </c:pt>
                <c:pt idx="6">
                  <c:v>4.1649599999999163</c:v>
                </c:pt>
                <c:pt idx="7">
                  <c:v>4.5356400000000034</c:v>
                </c:pt>
                <c:pt idx="8">
                  <c:v>4.8710400000000034</c:v>
                </c:pt>
                <c:pt idx="9">
                  <c:v>5.1711600000000004</c:v>
                </c:pt>
                <c:pt idx="10">
                  <c:v>5.4360000000000062</c:v>
                </c:pt>
                <c:pt idx="11">
                  <c:v>5.6655599999999646</c:v>
                </c:pt>
                <c:pt idx="12">
                  <c:v>5.8598400000000002</c:v>
                </c:pt>
                <c:pt idx="13">
                  <c:v>6.0188399999999955</c:v>
                </c:pt>
                <c:pt idx="14">
                  <c:v>6.1425599999999783</c:v>
                </c:pt>
                <c:pt idx="15">
                  <c:v>6.2310000000000034</c:v>
                </c:pt>
                <c:pt idx="16">
                  <c:v>6.28416</c:v>
                </c:pt>
                <c:pt idx="17">
                  <c:v>6.3020399999999883</c:v>
                </c:pt>
                <c:pt idx="18">
                  <c:v>6.2846399999999969</c:v>
                </c:pt>
                <c:pt idx="19">
                  <c:v>6.2319600000000062</c:v>
                </c:pt>
                <c:pt idx="20">
                  <c:v>6.1439999999999966</c:v>
                </c:pt>
                <c:pt idx="21">
                  <c:v>6.0207599999999966</c:v>
                </c:pt>
                <c:pt idx="22">
                  <c:v>5.8622399999999946</c:v>
                </c:pt>
                <c:pt idx="23">
                  <c:v>5.6684399999999746</c:v>
                </c:pt>
                <c:pt idx="24">
                  <c:v>5.4393600000000042</c:v>
                </c:pt>
                <c:pt idx="25">
                  <c:v>5.1749999999999883</c:v>
                </c:pt>
                <c:pt idx="26">
                  <c:v>4.8753599999999926</c:v>
                </c:pt>
                <c:pt idx="27">
                  <c:v>4.5404399999999896</c:v>
                </c:pt>
                <c:pt idx="28">
                  <c:v>4.1702399999999926</c:v>
                </c:pt>
                <c:pt idx="29">
                  <c:v>3.7647599999999941</c:v>
                </c:pt>
                <c:pt idx="30">
                  <c:v>3.323999999999987</c:v>
                </c:pt>
                <c:pt idx="31">
                  <c:v>2.8479599999999872</c:v>
                </c:pt>
                <c:pt idx="32">
                  <c:v>2.3366399999999725</c:v>
                </c:pt>
                <c:pt idx="33">
                  <c:v>1.790039999999983</c:v>
                </c:pt>
                <c:pt idx="34">
                  <c:v>1.208159999999985</c:v>
                </c:pt>
                <c:pt idx="35">
                  <c:v>0.59099999999997999</c:v>
                </c:pt>
                <c:pt idx="36">
                  <c:v>-6.1440000000018799E-2</c:v>
                </c:pt>
              </c:numCache>
            </c:numRef>
          </c:yVal>
        </c:ser>
        <c:axId val="51167232"/>
        <c:axId val="51168768"/>
      </c:scatterChart>
      <c:valAx>
        <c:axId val="51167232"/>
        <c:scaling>
          <c:orientation val="minMax"/>
        </c:scaling>
        <c:delete val="1"/>
        <c:axPos val="b"/>
        <c:numFmt formatCode="General" sourceLinked="1"/>
        <c:tickLblPos val="none"/>
        <c:crossAx val="51168768"/>
        <c:crosses val="autoZero"/>
        <c:crossBetween val="midCat"/>
      </c:valAx>
      <c:valAx>
        <c:axId val="51168768"/>
        <c:scaling>
          <c:orientation val="minMax"/>
        </c:scaling>
        <c:delete val="1"/>
        <c:axPos val="l"/>
        <c:majorGridlines>
          <c:spPr>
            <a:ln>
              <a:noFill/>
            </a:ln>
          </c:spPr>
        </c:majorGridlines>
        <c:numFmt formatCode="General" sourceLinked="1"/>
        <c:tickLblPos val="none"/>
        <c:crossAx val="51167232"/>
        <c:crosses val="autoZero"/>
        <c:crossBetween val="midCat"/>
      </c:valAx>
      <c:spPr>
        <a:noFill/>
        <a:ln w="25400">
          <a:noFill/>
        </a:ln>
      </c:spPr>
    </c:plotArea>
    <c:plotVisOnly val="1"/>
    <c:dispBlanksAs val="gap"/>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3.0016649901141199E-2"/>
          <c:y val="4.6758889742376117E-2"/>
          <c:w val="0.91680555555555665"/>
          <c:h val="0.89814814814814803"/>
        </c:manualLayout>
      </c:layout>
      <c:scatterChart>
        <c:scatterStyle val="lineMarker"/>
        <c:ser>
          <c:idx val="1"/>
          <c:order val="1"/>
          <c:spPr>
            <a:ln w="28575">
              <a:solidFill>
                <a:schemeClr val="tx1"/>
              </a:solidFill>
              <a:prstDash val="sysDot"/>
            </a:ln>
          </c:spPr>
          <c:marker>
            <c:symbol val="none"/>
          </c:marker>
          <c:xVal>
            <c:numRef>
              <c:f>parabola!$A$2:$A$38</c:f>
            </c:numRef>
          </c:xVal>
          <c:yVal>
            <c:numRef>
              <c:f>parabola!$B$2:$B$38</c:f>
            </c:numRef>
          </c:yVal>
        </c:ser>
        <c:ser>
          <c:idx val="0"/>
          <c:order val="0"/>
          <c:spPr>
            <a:ln w="28575">
              <a:solidFill>
                <a:schemeClr val="tx1"/>
              </a:solidFill>
              <a:prstDash val="sysDot"/>
            </a:ln>
          </c:spPr>
          <c:marker>
            <c:symbol val="none"/>
          </c:marker>
          <c:xVal>
            <c:numRef>
              <c:f>parabola!$A$2:$A$38</c:f>
              <c:numCache>
                <c:formatCode>General</c:formatCode>
                <c:ptCount val="37"/>
                <c:pt idx="0">
                  <c:v>0</c:v>
                </c:pt>
                <c:pt idx="1">
                  <c:v>6.0000000000000032E-2</c:v>
                </c:pt>
                <c:pt idx="2">
                  <c:v>0.12000000000000002</c:v>
                </c:pt>
                <c:pt idx="3">
                  <c:v>0.18000000000000019</c:v>
                </c:pt>
                <c:pt idx="4">
                  <c:v>0.24000000000000019</c:v>
                </c:pt>
                <c:pt idx="5">
                  <c:v>0.30000000000000032</c:v>
                </c:pt>
                <c:pt idx="6">
                  <c:v>0.36000000000000032</c:v>
                </c:pt>
                <c:pt idx="7">
                  <c:v>0.42000000000000032</c:v>
                </c:pt>
                <c:pt idx="8">
                  <c:v>0.48000000000000032</c:v>
                </c:pt>
                <c:pt idx="9">
                  <c:v>0.54</c:v>
                </c:pt>
                <c:pt idx="10">
                  <c:v>0.60000000000000064</c:v>
                </c:pt>
                <c:pt idx="11">
                  <c:v>0.66000000000000103</c:v>
                </c:pt>
                <c:pt idx="12">
                  <c:v>0.72000000000000064</c:v>
                </c:pt>
                <c:pt idx="13">
                  <c:v>0.78</c:v>
                </c:pt>
                <c:pt idx="14">
                  <c:v>0.84000000000000064</c:v>
                </c:pt>
                <c:pt idx="15">
                  <c:v>0.9</c:v>
                </c:pt>
                <c:pt idx="16">
                  <c:v>0.96000000000000063</c:v>
                </c:pt>
                <c:pt idx="17">
                  <c:v>1.02</c:v>
                </c:pt>
                <c:pt idx="18">
                  <c:v>1.08</c:v>
                </c:pt>
                <c:pt idx="19">
                  <c:v>1.1400000000000021</c:v>
                </c:pt>
                <c:pt idx="20">
                  <c:v>1.2000000000000011</c:v>
                </c:pt>
                <c:pt idx="21">
                  <c:v>1.2600000000000011</c:v>
                </c:pt>
                <c:pt idx="22">
                  <c:v>1.3200000000000021</c:v>
                </c:pt>
                <c:pt idx="23">
                  <c:v>1.3800000000000021</c:v>
                </c:pt>
                <c:pt idx="24">
                  <c:v>1.4400000000000011</c:v>
                </c:pt>
                <c:pt idx="25">
                  <c:v>1.5000000000000011</c:v>
                </c:pt>
                <c:pt idx="26">
                  <c:v>1.5600000000000021</c:v>
                </c:pt>
                <c:pt idx="27">
                  <c:v>1.6200000000000021</c:v>
                </c:pt>
                <c:pt idx="28">
                  <c:v>1.6800000000000026</c:v>
                </c:pt>
                <c:pt idx="29">
                  <c:v>1.7400000000000011</c:v>
                </c:pt>
                <c:pt idx="30">
                  <c:v>1.800000000000002</c:v>
                </c:pt>
                <c:pt idx="31">
                  <c:v>1.8600000000000021</c:v>
                </c:pt>
                <c:pt idx="32">
                  <c:v>1.9200000000000021</c:v>
                </c:pt>
                <c:pt idx="33">
                  <c:v>1.9800000000000029</c:v>
                </c:pt>
                <c:pt idx="34">
                  <c:v>2.0400000000000009</c:v>
                </c:pt>
                <c:pt idx="35">
                  <c:v>2.100000000000001</c:v>
                </c:pt>
                <c:pt idx="36">
                  <c:v>2.160000000000001</c:v>
                </c:pt>
              </c:numCache>
            </c:numRef>
          </c:xVal>
          <c:yVal>
            <c:numRef>
              <c:f>parabola!$B$2:$B$38</c:f>
              <c:numCache>
                <c:formatCode>General</c:formatCode>
                <c:ptCount val="37"/>
                <c:pt idx="0">
                  <c:v>1.2</c:v>
                </c:pt>
                <c:pt idx="1">
                  <c:v>1.7823599999999999</c:v>
                </c:pt>
                <c:pt idx="2">
                  <c:v>2.3294399999999977</c:v>
                </c:pt>
                <c:pt idx="3">
                  <c:v>2.8412399999999987</c:v>
                </c:pt>
                <c:pt idx="4">
                  <c:v>3.3177599999999972</c:v>
                </c:pt>
                <c:pt idx="5">
                  <c:v>3.7589999999999999</c:v>
                </c:pt>
                <c:pt idx="6">
                  <c:v>4.1649599999999136</c:v>
                </c:pt>
                <c:pt idx="7">
                  <c:v>4.5356400000000034</c:v>
                </c:pt>
                <c:pt idx="8">
                  <c:v>4.8710400000000034</c:v>
                </c:pt>
                <c:pt idx="9">
                  <c:v>5.1711600000000004</c:v>
                </c:pt>
                <c:pt idx="10">
                  <c:v>5.4360000000000062</c:v>
                </c:pt>
                <c:pt idx="11">
                  <c:v>5.6655599999999646</c:v>
                </c:pt>
                <c:pt idx="12">
                  <c:v>5.8598400000000002</c:v>
                </c:pt>
                <c:pt idx="13">
                  <c:v>6.0188399999999955</c:v>
                </c:pt>
                <c:pt idx="14">
                  <c:v>6.1425599999999783</c:v>
                </c:pt>
                <c:pt idx="15">
                  <c:v>6.2310000000000034</c:v>
                </c:pt>
                <c:pt idx="16">
                  <c:v>6.28416</c:v>
                </c:pt>
                <c:pt idx="17">
                  <c:v>6.3020399999999883</c:v>
                </c:pt>
                <c:pt idx="18">
                  <c:v>6.2846399999999969</c:v>
                </c:pt>
                <c:pt idx="19">
                  <c:v>6.2319600000000062</c:v>
                </c:pt>
                <c:pt idx="20">
                  <c:v>6.1439999999999966</c:v>
                </c:pt>
                <c:pt idx="21">
                  <c:v>6.0207599999999966</c:v>
                </c:pt>
                <c:pt idx="22">
                  <c:v>5.8622399999999946</c:v>
                </c:pt>
                <c:pt idx="23">
                  <c:v>5.6684399999999746</c:v>
                </c:pt>
                <c:pt idx="24">
                  <c:v>5.4393600000000042</c:v>
                </c:pt>
                <c:pt idx="25">
                  <c:v>5.1749999999999883</c:v>
                </c:pt>
                <c:pt idx="26">
                  <c:v>4.8753599999999926</c:v>
                </c:pt>
                <c:pt idx="27">
                  <c:v>4.5404399999999896</c:v>
                </c:pt>
                <c:pt idx="28">
                  <c:v>4.1702399999999926</c:v>
                </c:pt>
                <c:pt idx="29">
                  <c:v>3.7647599999999941</c:v>
                </c:pt>
                <c:pt idx="30">
                  <c:v>3.323999999999987</c:v>
                </c:pt>
                <c:pt idx="31">
                  <c:v>2.8479599999999872</c:v>
                </c:pt>
                <c:pt idx="32">
                  <c:v>2.3366399999999725</c:v>
                </c:pt>
                <c:pt idx="33">
                  <c:v>1.790039999999983</c:v>
                </c:pt>
                <c:pt idx="34">
                  <c:v>1.208159999999985</c:v>
                </c:pt>
                <c:pt idx="35">
                  <c:v>0.59099999999997999</c:v>
                </c:pt>
                <c:pt idx="36">
                  <c:v>-6.1440000000018799E-2</c:v>
                </c:pt>
              </c:numCache>
            </c:numRef>
          </c:yVal>
        </c:ser>
        <c:axId val="52320128"/>
        <c:axId val="52321664"/>
      </c:scatterChart>
      <c:valAx>
        <c:axId val="52320128"/>
        <c:scaling>
          <c:orientation val="minMax"/>
        </c:scaling>
        <c:delete val="1"/>
        <c:axPos val="b"/>
        <c:numFmt formatCode="General" sourceLinked="1"/>
        <c:tickLblPos val="none"/>
        <c:crossAx val="52321664"/>
        <c:crosses val="autoZero"/>
        <c:crossBetween val="midCat"/>
      </c:valAx>
      <c:valAx>
        <c:axId val="52321664"/>
        <c:scaling>
          <c:orientation val="minMax"/>
        </c:scaling>
        <c:delete val="1"/>
        <c:axPos val="l"/>
        <c:majorGridlines>
          <c:spPr>
            <a:ln>
              <a:noFill/>
            </a:ln>
          </c:spPr>
        </c:majorGridlines>
        <c:numFmt formatCode="General" sourceLinked="1"/>
        <c:tickLblPos val="none"/>
        <c:crossAx val="52320128"/>
        <c:crosses val="autoZero"/>
        <c:crossBetween val="midCat"/>
      </c:valAx>
      <c:spPr>
        <a:noFill/>
        <a:ln w="25400">
          <a:noFill/>
        </a:ln>
      </c:spPr>
    </c:plotArea>
    <c:plotVisOnly val="1"/>
    <c:dispBlanksAs val="gap"/>
  </c:chart>
  <c:externalData r:id="rId1"/>
</c:chartSpace>
</file>

<file path=ppt/drawings/_rels/vmlDrawing1.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image" Target="../media/image54.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image" Target="../media/image6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image" Target="../media/image77.emf"/><Relationship Id="rId4" Type="http://schemas.openxmlformats.org/officeDocument/2006/relationships/image" Target="../media/image8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image" Target="../media/image10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image" Target="../media/image12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image" Target="../media/image11.emf"/><Relationship Id="rId6" Type="http://schemas.openxmlformats.org/officeDocument/2006/relationships/image" Target="../media/image15.emf"/><Relationship Id="rId5" Type="http://schemas.openxmlformats.org/officeDocument/2006/relationships/image" Target="../media/image9.emf"/><Relationship Id="rId4"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image" Target="../media/image28.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2.emf"/><Relationship Id="rId2" Type="http://schemas.openxmlformats.org/officeDocument/2006/relationships/image" Target="../media/image37.emf"/><Relationship Id="rId1" Type="http://schemas.openxmlformats.org/officeDocument/2006/relationships/image" Target="../media/image36.emf"/><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image" Target="../media/image4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B6EF1927-7051-C445-83D1-ED8924361040}" type="datetimeFigureOut">
              <a:rPr lang="en-US" smtClean="0"/>
              <a:pPr/>
              <a:t>2/24/2015</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06308581-04DE-3445-8C4C-AFFBABB8346A}" type="slidenum">
              <a:rPr lang="en-US" smtClean="0"/>
              <a:pPr/>
              <a:t>‹#›</a:t>
            </a:fld>
            <a:endParaRPr lang="en-US"/>
          </a:p>
        </p:txBody>
      </p:sp>
    </p:spTree>
    <p:extLst>
      <p:ext uri="{BB962C8B-B14F-4D97-AF65-F5344CB8AC3E}">
        <p14:creationId xmlns:p14="http://schemas.microsoft.com/office/powerpoint/2010/main" xmlns="" val="33961436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211C29E-D8CE-3C48-A856-A66937FB9249}" type="datetimeFigureOut">
              <a:rPr lang="en-US" smtClean="0"/>
              <a:pPr/>
              <a:t>2/24/2015</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98CFAF11-86F1-9B47-A62D-18569562800E}" type="slidenum">
              <a:rPr lang="en-US" smtClean="0"/>
              <a:pPr/>
              <a:t>‹#›</a:t>
            </a:fld>
            <a:endParaRPr lang="en-US"/>
          </a:p>
        </p:txBody>
      </p:sp>
    </p:spTree>
    <p:extLst>
      <p:ext uri="{BB962C8B-B14F-4D97-AF65-F5344CB8AC3E}">
        <p14:creationId xmlns:p14="http://schemas.microsoft.com/office/powerpoint/2010/main" xmlns="" val="423324171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FAF11-86F1-9B47-A62D-18569562800E}" type="slidenum">
              <a:rPr lang="en-US" smtClean="0"/>
              <a:pPr/>
              <a:t>112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FAF11-86F1-9B47-A62D-18569562800E}" type="slidenum">
              <a:rPr lang="en-US" smtClean="0"/>
              <a:pPr/>
              <a:t>131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and, a storm </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132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answer: </a:t>
            </a:r>
          </a:p>
          <a:p>
            <a:r>
              <a:rPr lang="en-US" dirty="0" smtClean="0"/>
              <a:t>Soccer:</a:t>
            </a:r>
            <a:r>
              <a:rPr lang="en-US" baseline="0" dirty="0" smtClean="0"/>
              <a:t> </a:t>
            </a:r>
            <a:r>
              <a:rPr lang="en-US" dirty="0" err="1" smtClean="0"/>
              <a:t>Fdrag</a:t>
            </a:r>
            <a:r>
              <a:rPr lang="en-US" dirty="0" smtClean="0"/>
              <a:t> = 3.93 N which is 94.5%</a:t>
            </a:r>
            <a:r>
              <a:rPr lang="en-US" baseline="0" dirty="0" smtClean="0"/>
              <a:t> of its weight!</a:t>
            </a:r>
          </a:p>
          <a:p>
            <a:r>
              <a:rPr lang="en-US" baseline="0" dirty="0" smtClean="0"/>
              <a:t>it’s because the ball is so big and light</a:t>
            </a:r>
          </a:p>
          <a:p>
            <a:r>
              <a:rPr lang="en-US" baseline="0" dirty="0" smtClean="0"/>
              <a:t>Lacrosse: </a:t>
            </a:r>
            <a:r>
              <a:rPr lang="en-US" baseline="0" dirty="0" err="1" smtClean="0"/>
              <a:t>Fdrag</a:t>
            </a:r>
            <a:r>
              <a:rPr lang="en-US" baseline="0" dirty="0" smtClean="0"/>
              <a:t> = 1.707 N which is 119.3% of its weight!</a:t>
            </a:r>
          </a:p>
          <a:p>
            <a:r>
              <a:rPr lang="en-US" baseline="0" dirty="0" smtClean="0"/>
              <a:t>it’s because the speeds involved are so fast (like baseball) and because it’s smooth (so large </a:t>
            </a:r>
            <a:r>
              <a:rPr lang="en-US" baseline="0" dirty="0" err="1" smtClean="0"/>
              <a:t>Cd</a:t>
            </a:r>
            <a:r>
              <a:rPr lang="en-US" baseline="0" dirty="0" smtClean="0"/>
              <a:t>)</a:t>
            </a:r>
          </a:p>
          <a:p>
            <a:endParaRPr lang="en-US" baseline="0" dirty="0" smtClean="0"/>
          </a:p>
          <a:p>
            <a:r>
              <a:rPr lang="en-US" baseline="0" dirty="0" smtClean="0"/>
              <a:t>Need </a:t>
            </a:r>
            <a:r>
              <a:rPr lang="en-US" baseline="0" dirty="0" err="1" smtClean="0"/>
              <a:t>rho[air</a:t>
            </a:r>
            <a:r>
              <a:rPr lang="en-US" baseline="0" dirty="0" smtClean="0"/>
              <a:t>] = 1.2 kg/m^3</a:t>
            </a:r>
          </a:p>
          <a:p>
            <a:endParaRPr lang="en-US" baseline="0" dirty="0" smtClean="0"/>
          </a:p>
          <a:p>
            <a:r>
              <a:rPr lang="en-US" baseline="0" dirty="0" smtClean="0"/>
              <a:t>Drag is HUGELY important in high-speed games with spherical light balls.</a:t>
            </a:r>
          </a:p>
          <a:p>
            <a:r>
              <a:rPr lang="en-US" baseline="0" dirty="0" smtClean="0"/>
              <a:t>And, when they are NOT light balls, the game tends to be played at higher speeds until…</a:t>
            </a:r>
          </a:p>
          <a:p>
            <a:endParaRPr lang="en-US" baseline="0" dirty="0" smtClean="0"/>
          </a:p>
          <a:p>
            <a:r>
              <a:rPr lang="en-US" baseline="0" dirty="0" smtClean="0"/>
              <a:t>many/most games are played near their terminal velocity (that’s where </a:t>
            </a:r>
            <a:r>
              <a:rPr lang="en-US" baseline="0" dirty="0" err="1" smtClean="0"/>
              <a:t>Fdrag</a:t>
            </a:r>
            <a:r>
              <a:rPr lang="en-US" baseline="0" dirty="0" smtClean="0"/>
              <a:t> = W).</a:t>
            </a:r>
          </a:p>
          <a:p>
            <a:r>
              <a:rPr lang="en-US" baseline="0" dirty="0" smtClean="0"/>
              <a:t>basketball is an exception</a:t>
            </a:r>
          </a:p>
          <a:p>
            <a:r>
              <a:rPr lang="en-US" baseline="0" dirty="0" smtClean="0"/>
              <a:t>(so is bowling…)</a:t>
            </a:r>
          </a:p>
          <a:p>
            <a:endParaRPr lang="en-US" baseline="0" dirty="0" smtClean="0"/>
          </a:p>
          <a:p>
            <a:r>
              <a:rPr lang="en-US" baseline="0" dirty="0" smtClean="0"/>
              <a:t>Table tennis: if I double the speed (to 60 mph), by how much does the drag force increase?  By 4! so that </a:t>
            </a:r>
            <a:r>
              <a:rPr lang="en-US" baseline="0" dirty="0" err="1" smtClean="0"/>
              <a:t>Fdrag</a:t>
            </a:r>
            <a:r>
              <a:rPr lang="en-US" baseline="0" dirty="0" smtClean="0"/>
              <a:t> ~1200% weight (i.e. x12 !!)</a:t>
            </a:r>
          </a:p>
          <a:p>
            <a:endParaRPr lang="en-US" baseline="0" dirty="0" smtClean="0"/>
          </a:p>
          <a:p>
            <a:r>
              <a:rPr lang="en-US" baseline="0" dirty="0" smtClean="0"/>
              <a:t>how about football?</a:t>
            </a:r>
          </a:p>
          <a:p>
            <a:endParaRPr lang="en-US" baseline="0" dirty="0" smtClean="0"/>
          </a:p>
          <a:p>
            <a:r>
              <a:rPr lang="en-US" baseline="0" dirty="0" smtClean="0"/>
              <a:t>Next time: maybe talk about the helium-filled football punts Tim Gay talks about in Physics of Football page 155</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134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this technique is really</a:t>
            </a:r>
            <a:r>
              <a:rPr lang="en-US" baseline="0" dirty="0" smtClean="0"/>
              <a:t> cool because</a:t>
            </a:r>
          </a:p>
          <a:p>
            <a:pPr>
              <a:buFontTx/>
              <a:buChar char="•"/>
            </a:pPr>
            <a:r>
              <a:rPr lang="en-US" baseline="0" dirty="0" smtClean="0"/>
              <a:t> radar guns pick up the paddle often</a:t>
            </a:r>
          </a:p>
          <a:p>
            <a:pPr>
              <a:buFontTx/>
              <a:buChar char="•"/>
            </a:pPr>
            <a:r>
              <a:rPr lang="en-US" baseline="0" dirty="0" smtClean="0"/>
              <a:t> huge drag (twice that of gravity!) slows ball almost immediately.  Want a measure of </a:t>
            </a:r>
            <a:r>
              <a:rPr lang="en-US" i="1" baseline="0" dirty="0" smtClean="0"/>
              <a:t>instantaneous</a:t>
            </a:r>
            <a:r>
              <a:rPr lang="en-US" i="0" baseline="0" dirty="0" smtClean="0"/>
              <a:t> speed.</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135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This is to do the calculations here instead</a:t>
            </a:r>
            <a:r>
              <a:rPr lang="en-US" baseline="0" dirty="0" smtClean="0"/>
              <a:t> of cramming them onto the margins on the next page, or doing them on the board as I did in 2011.</a:t>
            </a:r>
          </a:p>
          <a:p>
            <a:endParaRPr lang="en-US" baseline="0" dirty="0" smtClean="0"/>
          </a:p>
          <a:p>
            <a:r>
              <a:rPr lang="en-US" baseline="0" dirty="0" smtClean="0"/>
              <a:t>or it can be used for notes.  there hasn’t been a page for that recently.</a:t>
            </a:r>
            <a:endParaRPr lang="en-US" dirty="0" smtClean="0"/>
          </a:p>
          <a:p>
            <a:endParaRPr lang="en-US" dirty="0" smtClean="0"/>
          </a:p>
          <a:p>
            <a:r>
              <a:rPr lang="en-US" dirty="0" smtClean="0"/>
              <a:t>can I get some</a:t>
            </a:r>
            <a:r>
              <a:rPr lang="en-US" baseline="0" dirty="0" smtClean="0"/>
              <a:t> stats on Denver Nuggets home versus away?  And their opponents home versus away?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136</a:t>
            </a:fld>
            <a:endParaRPr lang="en-US"/>
          </a:p>
        </p:txBody>
      </p:sp>
    </p:spTree>
    <p:extLst>
      <p:ext uri="{BB962C8B-B14F-4D97-AF65-F5344CB8AC3E}">
        <p14:creationId xmlns:p14="http://schemas.microsoft.com/office/powerpoint/2010/main" xmlns="" val="2418882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pictures shown here are </a:t>
            </a:r>
            <a:r>
              <a:rPr lang="en-US" dirty="0" err="1" smtClean="0"/>
              <a:t>png</a:t>
            </a:r>
            <a:r>
              <a:rPr lang="en-US" dirty="0" smtClean="0"/>
              <a:t> files.  excel</a:t>
            </a:r>
            <a:r>
              <a:rPr lang="en-US" baseline="0" dirty="0" smtClean="0"/>
              <a:t> charts and related stuff at end of this </a:t>
            </a:r>
            <a:r>
              <a:rPr lang="en-US" baseline="0" dirty="0" err="1" smtClean="0"/>
              <a:t>ppt</a:t>
            </a:r>
            <a:r>
              <a:rPr lang="en-US" baseline="0" dirty="0" smtClean="0"/>
              <a:t> file.</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137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so, like basketball, football is the exception</a:t>
            </a:r>
            <a:r>
              <a:rPr lang="en-US" baseline="0" dirty="0" smtClean="0"/>
              <a:t> to the “play at terminal velocity” rule.  Like basketball, its more like 10%</a:t>
            </a:r>
          </a:p>
          <a:p>
            <a:endParaRPr lang="en-US" baseline="0" dirty="0" smtClean="0"/>
          </a:p>
          <a:p>
            <a:r>
              <a:rPr lang="en-US" baseline="0" dirty="0" smtClean="0"/>
              <a:t>But this is really because of the </a:t>
            </a:r>
            <a:r>
              <a:rPr lang="en-US" b="1" baseline="0" dirty="0" smtClean="0"/>
              <a:t>surprisingly small </a:t>
            </a:r>
            <a:r>
              <a:rPr lang="en-US" baseline="0" dirty="0" smtClean="0"/>
              <a:t>drag coefficient for nose-forward ball.  we will study later how a ball keeps that orientation.</a:t>
            </a:r>
          </a:p>
          <a:p>
            <a:r>
              <a:rPr lang="en-US" baseline="0" dirty="0" smtClean="0"/>
              <a:t>Also, numbers I’ve seen (but only in passing and not cited) suggest </a:t>
            </a:r>
            <a:r>
              <a:rPr lang="en-US" baseline="0" dirty="0" err="1" smtClean="0"/>
              <a:t>C[drag</a:t>
            </a:r>
            <a:r>
              <a:rPr lang="en-US" baseline="0" dirty="0" smtClean="0"/>
              <a:t>] could increase by 10x for tumbling ball)</a:t>
            </a:r>
          </a:p>
        </p:txBody>
      </p:sp>
      <p:sp>
        <p:nvSpPr>
          <p:cNvPr id="4" name="Slide Number Placeholder 3"/>
          <p:cNvSpPr>
            <a:spLocks noGrp="1"/>
          </p:cNvSpPr>
          <p:nvPr>
            <p:ph type="sldNum" sz="quarter" idx="10"/>
          </p:nvPr>
        </p:nvSpPr>
        <p:spPr/>
        <p:txBody>
          <a:bodyPr/>
          <a:lstStyle/>
          <a:p>
            <a:fld id="{98CFAF11-86F1-9B47-A62D-18569562800E}" type="slidenum">
              <a:rPr lang="en-US" smtClean="0"/>
              <a:pPr/>
              <a:t>138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139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on the </a:t>
            </a:r>
            <a:r>
              <a:rPr lang="en-US" dirty="0" err="1" smtClean="0"/>
              <a:t>risetime</a:t>
            </a:r>
            <a:r>
              <a:rPr lang="en-US" dirty="0" smtClean="0"/>
              <a:t> and </a:t>
            </a:r>
            <a:r>
              <a:rPr lang="en-US" dirty="0" err="1" smtClean="0"/>
              <a:t>falltime</a:t>
            </a:r>
            <a:r>
              <a:rPr lang="en-US" dirty="0" smtClean="0"/>
              <a:t> thing, </a:t>
            </a:r>
          </a:p>
          <a:p>
            <a:endParaRPr lang="en-US" dirty="0" smtClean="0"/>
          </a:p>
          <a:p>
            <a:r>
              <a:rPr lang="en-US" dirty="0" smtClean="0"/>
              <a:t>Answers to the un-filled-in table:  (rise, fall)</a:t>
            </a:r>
          </a:p>
          <a:p>
            <a:r>
              <a:rPr lang="en-US" dirty="0" smtClean="0"/>
              <a:t>vacuum:</a:t>
            </a:r>
            <a:r>
              <a:rPr lang="en-US" baseline="0" dirty="0" smtClean="0"/>
              <a:t> (2.25, 2.25)</a:t>
            </a:r>
          </a:p>
          <a:p>
            <a:r>
              <a:rPr lang="en-US" baseline="0" dirty="0" smtClean="0"/>
              <a:t>Denver spiral: (2.05, 2.20)</a:t>
            </a:r>
          </a:p>
          <a:p>
            <a:r>
              <a:rPr lang="en-US" baseline="0" dirty="0" smtClean="0"/>
              <a:t>Columbus spiral: (2.00, 2.10)</a:t>
            </a:r>
          </a:p>
          <a:p>
            <a:r>
              <a:rPr lang="en-US" baseline="0" dirty="0" smtClean="0"/>
              <a:t>Denver Tumbler: (1.50, 1.95)</a:t>
            </a:r>
          </a:p>
          <a:p>
            <a:r>
              <a:rPr lang="en-US" baseline="0" smtClean="0"/>
              <a:t>Columbus Tumbler: (1.40, 1.90)</a:t>
            </a:r>
            <a:endParaRPr lang="en-US" smtClean="0"/>
          </a:p>
          <a:p>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140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FAF11-86F1-9B47-A62D-18569562800E}" type="slidenum">
              <a:rPr lang="en-US" smtClean="0"/>
              <a:pPr/>
              <a:t>142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note that, as I’ve drawn it, the man in air </a:t>
            </a:r>
            <a:r>
              <a:rPr lang="en-US" baseline="0" dirty="0" smtClean="0"/>
              <a:t>is accelerating downward.  (To keep him in equilibrium, I need normal force of the floor)</a:t>
            </a:r>
          </a:p>
          <a:p>
            <a:endParaRPr lang="en-US" baseline="0" dirty="0" smtClean="0"/>
          </a:p>
          <a:p>
            <a:r>
              <a:rPr lang="en-US" baseline="0" dirty="0" smtClean="0"/>
              <a:t>for myself: estimating volume of human (say, me).</a:t>
            </a:r>
          </a:p>
          <a:p>
            <a:r>
              <a:rPr lang="en-US" baseline="0" dirty="0" smtClean="0"/>
              <a:t>weight = 180 lb </a:t>
            </a:r>
          </a:p>
          <a:p>
            <a:r>
              <a:rPr lang="en-US" baseline="0" dirty="0" smtClean="0"/>
              <a:t>mass = 180 lb * 0.454 kg/lb = 82 kg</a:t>
            </a:r>
          </a:p>
          <a:p>
            <a:r>
              <a:rPr lang="en-US" baseline="0" dirty="0" smtClean="0"/>
              <a:t>I float so I know I’m a little less dense than water, which has density 1000 kg/m^3.  So, say I have density 950 kg/m^3</a:t>
            </a:r>
          </a:p>
          <a:p>
            <a:r>
              <a:rPr lang="en-US" baseline="0" dirty="0" smtClean="0"/>
              <a:t>Then my volume is 82 kg/(950 kg/m^3) = 0.086 m^3 (=22.7 gallons)</a:t>
            </a:r>
          </a:p>
          <a:p>
            <a:endParaRPr lang="en-US" baseline="0" dirty="0" smtClean="0"/>
          </a:p>
          <a:p>
            <a:r>
              <a:rPr lang="en-US" baseline="0" dirty="0" smtClean="0"/>
              <a:t>That means that the weight of the air I displace is 9.8 m/s2 * 1.2 kg/m^3 * 0.086 m^3 = 1 N = 0.22 lb  (0.2 pounds !  That’s a lot, actually!)</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115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atmospheric pressure: 14.6 psi.  Cross-sectional</a:t>
            </a:r>
            <a:r>
              <a:rPr lang="en-US" baseline="0" dirty="0" smtClean="0"/>
              <a:t> area of baseball = pi*(3.74 cm)^2 = pi*(1.47 in)^2 = 6.8 in^2 -</a:t>
            </a:r>
            <a:r>
              <a:rPr lang="en-US" baseline="0" dirty="0" err="1" smtClean="0">
                <a:sym typeface="Wingdings"/>
              </a:rPr>
              <a:t></a:t>
            </a:r>
            <a:r>
              <a:rPr lang="en-US" baseline="0" dirty="0" smtClean="0">
                <a:sym typeface="Wingdings"/>
              </a:rPr>
              <a:t> lateral force: (14.6 lb/in^2)*(6.8 in^2)=99.44 lb</a:t>
            </a:r>
          </a:p>
          <a:p>
            <a:r>
              <a:rPr lang="en-US" baseline="0" dirty="0" smtClean="0">
                <a:sym typeface="Wingdings"/>
              </a:rPr>
              <a:t>yep, just about 100 lb.</a:t>
            </a:r>
          </a:p>
          <a:p>
            <a:endParaRPr lang="en-US" baseline="0" dirty="0" smtClean="0">
              <a:sym typeface="Wingdings"/>
            </a:endParaRPr>
          </a:p>
          <a:p>
            <a:r>
              <a:rPr lang="en-US" baseline="0" dirty="0" smtClean="0">
                <a:sym typeface="Wingdings"/>
              </a:rPr>
              <a:t>The nice thing about 100 lb and 1.5 ounces etc, comes directly from Bob Adair’s book </a:t>
            </a:r>
            <a:r>
              <a:rPr lang="en-US" baseline="0" dirty="0" err="1" smtClean="0">
                <a:sym typeface="Wingdings"/>
              </a:rPr>
              <a:t>p</a:t>
            </a:r>
            <a:r>
              <a:rPr lang="en-US" baseline="0" dirty="0" smtClean="0">
                <a:sym typeface="Wingdings"/>
              </a:rPr>
              <a:t> 13.</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143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next time – also show the video “Curve Balls” which</a:t>
            </a:r>
            <a:r>
              <a:rPr lang="en-US" baseline="0" dirty="0" smtClean="0"/>
              <a:t> I have in the videos directory (under physics demo library / effects of air)</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145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FAF11-86F1-9B47-A62D-18569562800E}" type="slidenum">
              <a:rPr lang="en-US" smtClean="0"/>
              <a:pPr/>
              <a:t>146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The full analysis of this has been scanned on 3 May, and is on</a:t>
            </a:r>
            <a:r>
              <a:rPr lang="en-US" baseline="0" dirty="0" smtClean="0"/>
              <a:t> two slides at the end of this file.</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147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Do demo with Styrofoam</a:t>
            </a:r>
            <a:r>
              <a:rPr lang="en-US" baseline="0" dirty="0" smtClean="0"/>
              <a:t> cups spinning.  Also, the demo with the foam tubing!</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148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lnSpcReduction="10000"/>
          </a:bodyPr>
          <a:lstStyle/>
          <a:p>
            <a:r>
              <a:rPr lang="en-US" dirty="0" smtClean="0"/>
              <a:t>first step: how long is it in the air?  Well, it has to fall</a:t>
            </a:r>
            <a:r>
              <a:rPr lang="en-US" baseline="0" dirty="0" smtClean="0"/>
              <a:t> 0.22 </a:t>
            </a:r>
            <a:r>
              <a:rPr lang="en-US" baseline="0" dirty="0" err="1" smtClean="0"/>
              <a:t>m</a:t>
            </a:r>
            <a:r>
              <a:rPr lang="en-US" baseline="0" dirty="0" smtClean="0"/>
              <a:t> starting with zero vertical velocity.  </a:t>
            </a:r>
            <a:r>
              <a:rPr lang="en-US" baseline="0" dirty="0" err="1" smtClean="0"/>
              <a:t>t</a:t>
            </a:r>
            <a:r>
              <a:rPr lang="en-US" baseline="0" dirty="0" smtClean="0"/>
              <a:t>=sqrt(2*delta-</a:t>
            </a:r>
            <a:r>
              <a:rPr lang="en-US" baseline="0" dirty="0" err="1" smtClean="0"/>
              <a:t>y/g</a:t>
            </a:r>
            <a:r>
              <a:rPr lang="en-US" baseline="0" dirty="0" smtClean="0"/>
              <a:t>) = sqrt(2*(0.22 m)/(9.8 m/s2)) = 0.21 sec</a:t>
            </a:r>
          </a:p>
          <a:p>
            <a:r>
              <a:rPr lang="en-US" baseline="0" dirty="0" smtClean="0"/>
              <a:t>[</a:t>
            </a:r>
            <a:r>
              <a:rPr lang="en-US" b="1" baseline="0" dirty="0" smtClean="0"/>
              <a:t>note that this is half as long as a major league fastball to reach home</a:t>
            </a:r>
            <a:r>
              <a:rPr lang="en-US" baseline="0" dirty="0" smtClean="0"/>
              <a:t>.]</a:t>
            </a:r>
          </a:p>
          <a:p>
            <a:endParaRPr lang="en-US" baseline="0" dirty="0" smtClean="0"/>
          </a:p>
          <a:p>
            <a:r>
              <a:rPr lang="en-US" baseline="0" dirty="0" smtClean="0"/>
              <a:t>fine.  Now, how far forward does it go?</a:t>
            </a:r>
          </a:p>
          <a:p>
            <a:r>
              <a:rPr lang="en-US" baseline="0" dirty="0" smtClean="0"/>
              <a:t>ESTIMATE that </a:t>
            </a:r>
            <a:r>
              <a:rPr lang="en-US" baseline="0" dirty="0" err="1" smtClean="0"/>
              <a:t>vx</a:t>
            </a:r>
            <a:r>
              <a:rPr lang="en-US" baseline="0" dirty="0" smtClean="0"/>
              <a:t> is constant (even though </a:t>
            </a:r>
            <a:r>
              <a:rPr lang="en-US" baseline="0" dirty="0" err="1" smtClean="0"/>
              <a:t>magnus</a:t>
            </a:r>
            <a:r>
              <a:rPr lang="en-US" baseline="0" dirty="0" smtClean="0"/>
              <a:t> accelerates it to the side) – so delta-</a:t>
            </a:r>
            <a:r>
              <a:rPr lang="en-US" baseline="0" dirty="0" err="1" smtClean="0"/>
              <a:t>x</a:t>
            </a:r>
            <a:r>
              <a:rPr lang="en-US" baseline="0" dirty="0" smtClean="0"/>
              <a:t> = </a:t>
            </a:r>
            <a:r>
              <a:rPr lang="en-US" baseline="0" dirty="0" err="1" smtClean="0"/>
              <a:t>vx</a:t>
            </a:r>
            <a:r>
              <a:rPr lang="en-US" baseline="0" dirty="0" smtClean="0"/>
              <a:t>*delta-</a:t>
            </a:r>
            <a:r>
              <a:rPr lang="en-US" baseline="0" dirty="0" err="1" smtClean="0"/>
              <a:t>t</a:t>
            </a:r>
            <a:endParaRPr lang="en-US" baseline="0" dirty="0" smtClean="0"/>
          </a:p>
          <a:p>
            <a:r>
              <a:rPr lang="en-US" baseline="0" dirty="0" smtClean="0"/>
              <a:t>delta </a:t>
            </a:r>
            <a:r>
              <a:rPr lang="en-US" baseline="0" dirty="0" err="1" smtClean="0"/>
              <a:t>x</a:t>
            </a:r>
            <a:r>
              <a:rPr lang="en-US" baseline="0" dirty="0" smtClean="0"/>
              <a:t> = 12.6 </a:t>
            </a:r>
            <a:r>
              <a:rPr lang="en-US" baseline="0" dirty="0" err="1" smtClean="0"/>
              <a:t>m/s</a:t>
            </a:r>
            <a:r>
              <a:rPr lang="en-US" baseline="0" dirty="0" smtClean="0"/>
              <a:t> * 0.21 </a:t>
            </a:r>
            <a:r>
              <a:rPr lang="en-US" baseline="0" dirty="0" err="1" smtClean="0"/>
              <a:t>s</a:t>
            </a:r>
            <a:r>
              <a:rPr lang="en-US" baseline="0" dirty="0" smtClean="0"/>
              <a:t> = 2.65 </a:t>
            </a:r>
            <a:r>
              <a:rPr lang="en-US" baseline="0" dirty="0" err="1" smtClean="0"/>
              <a:t>m</a:t>
            </a:r>
            <a:r>
              <a:rPr lang="en-US" baseline="0" dirty="0" smtClean="0"/>
              <a:t>, which is towards the back end of the table (good shot)</a:t>
            </a:r>
          </a:p>
          <a:p>
            <a:endParaRPr lang="en-US" dirty="0" smtClean="0"/>
          </a:p>
          <a:p>
            <a:r>
              <a:rPr lang="en-US" dirty="0" smtClean="0"/>
              <a:t>okay,</a:t>
            </a:r>
            <a:r>
              <a:rPr lang="en-US" baseline="0" dirty="0" smtClean="0"/>
              <a:t> now for lateral part (call it “</a:t>
            </a:r>
            <a:r>
              <a:rPr lang="en-US" baseline="0" dirty="0" err="1" smtClean="0"/>
              <a:t>y</a:t>
            </a:r>
            <a:r>
              <a:rPr lang="en-US" baseline="0" dirty="0" smtClean="0"/>
              <a:t>”)</a:t>
            </a:r>
          </a:p>
          <a:p>
            <a:r>
              <a:rPr lang="en-US" baseline="0" dirty="0" smtClean="0"/>
              <a:t>vy0 = 0</a:t>
            </a:r>
          </a:p>
          <a:p>
            <a:r>
              <a:rPr lang="en-US" baseline="0" dirty="0" smtClean="0"/>
              <a:t>ay = </a:t>
            </a:r>
            <a:r>
              <a:rPr lang="en-US" baseline="0" dirty="0" err="1" smtClean="0"/>
              <a:t>Fy/m</a:t>
            </a:r>
            <a:r>
              <a:rPr lang="en-US" baseline="0" dirty="0" smtClean="0"/>
              <a:t> where </a:t>
            </a:r>
            <a:r>
              <a:rPr lang="en-US" baseline="0" dirty="0" err="1" smtClean="0"/>
              <a:t>Fy</a:t>
            </a:r>
            <a:r>
              <a:rPr lang="en-US" baseline="0" dirty="0" smtClean="0"/>
              <a:t> is </a:t>
            </a:r>
            <a:r>
              <a:rPr lang="en-US" baseline="0" dirty="0" err="1" smtClean="0"/>
              <a:t>magnus</a:t>
            </a:r>
            <a:endParaRPr lang="en-US" baseline="0" dirty="0" smtClean="0"/>
          </a:p>
          <a:p>
            <a:r>
              <a:rPr lang="en-US" baseline="0" dirty="0" smtClean="0"/>
              <a:t>note that omega = 2pi*60 </a:t>
            </a:r>
            <a:r>
              <a:rPr lang="en-US" baseline="0" dirty="0" err="1" smtClean="0"/>
              <a:t>rps</a:t>
            </a:r>
            <a:r>
              <a:rPr lang="en-US" baseline="0" dirty="0" smtClean="0"/>
              <a:t> = 377 </a:t>
            </a:r>
            <a:r>
              <a:rPr lang="en-US" baseline="0" dirty="0" err="1" smtClean="0"/>
              <a:t>rad/s</a:t>
            </a:r>
            <a:endParaRPr lang="en-US" baseline="0" dirty="0" smtClean="0"/>
          </a:p>
          <a:p>
            <a:r>
              <a:rPr lang="en-US" baseline="0" dirty="0" err="1" smtClean="0"/>
              <a:t>Fmag</a:t>
            </a:r>
            <a:r>
              <a:rPr lang="en-US" baseline="0" dirty="0" smtClean="0"/>
              <a:t> = 0.5*C*rho*</a:t>
            </a:r>
            <a:r>
              <a:rPr lang="en-US" baseline="0" dirty="0" err="1" smtClean="0"/>
              <a:t>r</a:t>
            </a:r>
            <a:r>
              <a:rPr lang="en-US" baseline="0" dirty="0" smtClean="0"/>
              <a:t>*A*omega*</a:t>
            </a:r>
            <a:r>
              <a:rPr lang="en-US" baseline="0" dirty="0" err="1" smtClean="0"/>
              <a:t>v</a:t>
            </a:r>
            <a:r>
              <a:rPr lang="en-US" baseline="0" dirty="0" smtClean="0"/>
              <a:t> = 0.5*(1)*(1.2 kg/m3)*(pi*0.02^2)*(0.02 </a:t>
            </a:r>
            <a:r>
              <a:rPr lang="en-US" baseline="0" dirty="0" err="1" smtClean="0"/>
              <a:t>m</a:t>
            </a:r>
            <a:r>
              <a:rPr lang="en-US" baseline="0" dirty="0" smtClean="0"/>
              <a:t>)*(377 </a:t>
            </a:r>
            <a:r>
              <a:rPr lang="en-US" baseline="0" dirty="0" err="1" smtClean="0"/>
              <a:t>rad/s</a:t>
            </a:r>
            <a:r>
              <a:rPr lang="en-US" baseline="0" dirty="0" smtClean="0"/>
              <a:t>)*(12.6 </a:t>
            </a:r>
            <a:r>
              <a:rPr lang="en-US" baseline="0" dirty="0" err="1" smtClean="0"/>
              <a:t>m/s</a:t>
            </a:r>
            <a:r>
              <a:rPr lang="en-US" baseline="0" dirty="0" smtClean="0"/>
              <a:t>) = 0.072 N</a:t>
            </a:r>
          </a:p>
          <a:p>
            <a:r>
              <a:rPr lang="en-US" baseline="0" dirty="0" smtClean="0"/>
              <a:t>[this is almost triple its weight of 0.026 N !!!]</a:t>
            </a:r>
          </a:p>
          <a:p>
            <a:endParaRPr lang="en-US" baseline="0" dirty="0" smtClean="0"/>
          </a:p>
          <a:p>
            <a:r>
              <a:rPr lang="en-US" baseline="0" dirty="0" smtClean="0"/>
              <a:t>ay = </a:t>
            </a:r>
            <a:r>
              <a:rPr lang="en-US" baseline="0" dirty="0" err="1" smtClean="0"/>
              <a:t>Fy/m</a:t>
            </a:r>
            <a:r>
              <a:rPr lang="en-US" baseline="0" dirty="0" smtClean="0"/>
              <a:t> = 0.072 N / 0.0027 kg = 26.5 m/s^2 (3 g’s !)</a:t>
            </a:r>
          </a:p>
          <a:p>
            <a:endParaRPr lang="en-US" baseline="0" dirty="0" smtClean="0"/>
          </a:p>
          <a:p>
            <a:r>
              <a:rPr lang="en-US" dirty="0" smtClean="0"/>
              <a:t>okay then delta-</a:t>
            </a:r>
            <a:r>
              <a:rPr lang="en-US" dirty="0" err="1" smtClean="0"/>
              <a:t>y</a:t>
            </a:r>
            <a:r>
              <a:rPr lang="en-US" dirty="0" smtClean="0"/>
              <a:t> = v0y*</a:t>
            </a:r>
            <a:r>
              <a:rPr lang="en-US" dirty="0" err="1" smtClean="0"/>
              <a:t>t</a:t>
            </a:r>
            <a:r>
              <a:rPr lang="en-US" dirty="0" smtClean="0"/>
              <a:t> + 0.5*ay*t^2 = 0+0.5*(26.5 m/s^2)*(0.21 sec)^2 = 0.58 </a:t>
            </a:r>
            <a:r>
              <a:rPr lang="en-US" dirty="0" err="1" smtClean="0"/>
              <a:t>m</a:t>
            </a:r>
            <a:endParaRPr lang="en-US" dirty="0" smtClean="0"/>
          </a:p>
          <a:p>
            <a:endParaRPr lang="en-US" dirty="0" smtClean="0"/>
          </a:p>
          <a:p>
            <a:r>
              <a:rPr lang="en-US" dirty="0" smtClean="0"/>
              <a:t>so it hits</a:t>
            </a:r>
            <a:r>
              <a:rPr lang="en-US" baseline="0" dirty="0" smtClean="0"/>
              <a:t> at the back corner.  not bad!</a:t>
            </a:r>
            <a:endParaRPr lang="en-US" dirty="0" smtClean="0"/>
          </a:p>
          <a:p>
            <a:endParaRPr lang="en-US" dirty="0" smtClean="0"/>
          </a:p>
          <a:p>
            <a:r>
              <a:rPr lang="en-US" dirty="0" smtClean="0"/>
              <a:t>Now, again this is an ESTIMATE, since the </a:t>
            </a:r>
            <a:r>
              <a:rPr lang="en-US" dirty="0" err="1" smtClean="0"/>
              <a:t>magnus</a:t>
            </a:r>
            <a:r>
              <a:rPr lang="en-US" baseline="0" dirty="0" smtClean="0"/>
              <a:t> force points perpendicular to velocity, which (obviously) was changing, not always pointing to the right.</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149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draw the</a:t>
            </a:r>
            <a:r>
              <a:rPr lang="en-US" baseline="0" dirty="0" smtClean="0"/>
              <a:t> path of baseball on the right, velocity vector and force vector.  then continue it (dotted line) and draw velocity vector and force vector</a:t>
            </a:r>
          </a:p>
          <a:p>
            <a:endParaRPr lang="en-US" baseline="0" dirty="0" smtClean="0"/>
          </a:p>
          <a:p>
            <a:r>
              <a:rPr lang="en-US" baseline="0" dirty="0" smtClean="0"/>
              <a:t>in a homework or something, have them calculate the circular path of a soccer bending kick and a table tennis side-</a:t>
            </a:r>
            <a:r>
              <a:rPr lang="en-US" baseline="0" dirty="0" err="1" smtClean="0"/>
              <a:t>curver</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157</a:t>
            </a:fld>
            <a:endParaRPr lang="en-US"/>
          </a:p>
        </p:txBody>
      </p:sp>
    </p:spTree>
    <p:extLst>
      <p:ext uri="{BB962C8B-B14F-4D97-AF65-F5344CB8AC3E}">
        <p14:creationId xmlns:p14="http://schemas.microsoft.com/office/powerpoint/2010/main" xmlns="" val="2257223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given enough space (and ignoring</a:t>
            </a:r>
            <a:r>
              <a:rPr lang="en-US" baseline="0" dirty="0" smtClean="0"/>
              <a:t> gravity)</a:t>
            </a:r>
            <a:r>
              <a:rPr lang="en-US" dirty="0" smtClean="0"/>
              <a:t>, a pitcher could throw a slider and then turn around and catch it.</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158</a:t>
            </a:fld>
            <a:endParaRPr lang="en-US"/>
          </a:p>
        </p:txBody>
      </p:sp>
    </p:spTree>
    <p:extLst>
      <p:ext uri="{BB962C8B-B14F-4D97-AF65-F5344CB8AC3E}">
        <p14:creationId xmlns:p14="http://schemas.microsoft.com/office/powerpoint/2010/main" xmlns="" val="930818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159</a:t>
            </a:fld>
            <a:endParaRPr lang="en-US"/>
          </a:p>
        </p:txBody>
      </p:sp>
    </p:spTree>
    <p:extLst>
      <p:ext uri="{BB962C8B-B14F-4D97-AF65-F5344CB8AC3E}">
        <p14:creationId xmlns:p14="http://schemas.microsoft.com/office/powerpoint/2010/main" xmlns="" val="3409400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164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note: in the first case, I would accelerate</a:t>
            </a:r>
            <a:r>
              <a:rPr lang="en-US" baseline="0" dirty="0" smtClean="0"/>
              <a:t> to the surface, so that I would NOT be fully submerged, since buoyant &gt; weight</a:t>
            </a:r>
          </a:p>
          <a:p>
            <a:r>
              <a:rPr lang="en-US" baseline="0" dirty="0" smtClean="0"/>
              <a:t>Air: </a:t>
            </a:r>
            <a:r>
              <a:rPr lang="en-US" baseline="0" dirty="0" err="1" smtClean="0"/>
              <a:t>W[air</a:t>
            </a:r>
            <a:r>
              <a:rPr lang="en-US" baseline="0" dirty="0" smtClean="0"/>
              <a:t>] = </a:t>
            </a:r>
            <a:r>
              <a:rPr lang="en-US" baseline="0" dirty="0" err="1" smtClean="0"/>
              <a:t>rho[air</a:t>
            </a:r>
            <a:r>
              <a:rPr lang="en-US" baseline="0" dirty="0" smtClean="0"/>
              <a:t>]*Volume = (1.2 kg/m^3)*(0.086 m^3)=0.1 kg * (2.2 lb/kg) = 0.2 lb  --- </a:t>
            </a:r>
            <a:r>
              <a:rPr lang="en-US" b="1" u="sng" baseline="0" dirty="0" smtClean="0"/>
              <a:t>negligible</a:t>
            </a:r>
            <a:r>
              <a:rPr lang="en-US" b="0" u="none" baseline="0" dirty="0" smtClean="0"/>
              <a:t>  (~0.1%)</a:t>
            </a:r>
            <a:endParaRPr lang="en-US" b="1" u="sng" baseline="0" dirty="0" smtClean="0"/>
          </a:p>
          <a:p>
            <a:endParaRPr lang="en-US" baseline="0" dirty="0" smtClean="0"/>
          </a:p>
          <a:p>
            <a:r>
              <a:rPr lang="en-US" baseline="0" dirty="0" smtClean="0"/>
              <a:t>in water, of course, it is 1000x bigger, so 200 lb.  (&gt;100%)</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116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for the calculation: 0.014*(9+23*12)</a:t>
            </a:r>
            <a:r>
              <a:rPr lang="en-US" baseline="0" dirty="0" smtClean="0"/>
              <a:t> = 4 inches</a:t>
            </a:r>
          </a:p>
          <a:p>
            <a:endParaRPr lang="en-US" baseline="0" dirty="0" smtClean="0"/>
          </a:p>
          <a:p>
            <a:r>
              <a:rPr lang="en-US" baseline="0" dirty="0" smtClean="0"/>
              <a:t>So, hey, this is </a:t>
            </a:r>
          </a:p>
          <a:p>
            <a:endParaRPr lang="en-US" baseline="0" dirty="0" smtClean="0"/>
          </a:p>
          <a:p>
            <a:r>
              <a:rPr lang="en-US" baseline="0" dirty="0" smtClean="0"/>
              <a:t>My little estimate at the bottom: projection of rim is R*</a:t>
            </a:r>
            <a:r>
              <a:rPr lang="en-US" baseline="0" dirty="0" err="1" smtClean="0"/>
              <a:t>sin(theta</a:t>
            </a:r>
            <a:r>
              <a:rPr lang="en-US" baseline="0" dirty="0" smtClean="0"/>
              <a:t>), and the ball has to fit in there.  That calculation ignores the small arc due to gravity, but otherwise is good.  One can then calculate the “critical angle” to get in as theta = </a:t>
            </a:r>
            <a:r>
              <a:rPr lang="en-US" baseline="0" dirty="0" err="1" smtClean="0"/>
              <a:t>arcsin(Rball/Rrim</a:t>
            </a:r>
            <a:r>
              <a:rPr lang="en-US" baseline="0" dirty="0" smtClean="0"/>
              <a:t>) = 31.6 degrees, which is almost identical to Fontana and </a:t>
            </a:r>
            <a:r>
              <a:rPr lang="en-US" baseline="0" dirty="0" err="1" smtClean="0"/>
              <a:t>Brancazio</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118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FAF11-86F1-9B47-A62D-18569562800E}" type="slidenum">
              <a:rPr lang="en-US" smtClean="0"/>
              <a:pPr/>
              <a:t>120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for ping-pong ball, I get 8.3 </a:t>
            </a:r>
            <a:r>
              <a:rPr lang="en-US" dirty="0" err="1" smtClean="0"/>
              <a:t>m/s</a:t>
            </a:r>
            <a:r>
              <a:rPr lang="en-US" dirty="0" smtClean="0"/>
              <a:t> = 18 mph</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125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super-awesome video on this page</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126</a:t>
            </a:fld>
            <a:endParaRPr lang="en-US"/>
          </a:p>
        </p:txBody>
      </p:sp>
    </p:spTree>
    <p:extLst>
      <p:ext uri="{BB962C8B-B14F-4D97-AF65-F5344CB8AC3E}">
        <p14:creationId xmlns:p14="http://schemas.microsoft.com/office/powerpoint/2010/main" xmlns="" val="2672609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this is how scientists approach complicated situations.</a:t>
            </a:r>
            <a:r>
              <a:rPr lang="en-US" baseline="0" dirty="0" smtClean="0"/>
              <a:t>  A computer, yes, but also estimates.  Otherwise, we don’t have a feel of whether the computer’s result makes sense.</a:t>
            </a:r>
          </a:p>
          <a:p>
            <a:r>
              <a:rPr lang="en-US" baseline="0" dirty="0" smtClean="0"/>
              <a:t>This, AND experimental testing, are crucial.  These are nontrivial problems.  And much the same thing goes on with e.g. climate change calculations.  They are subtle but scientists are not just “blindly trusting some huge complicated program”</a:t>
            </a:r>
          </a:p>
          <a:p>
            <a:r>
              <a:rPr lang="en-US" baseline="0" dirty="0" smtClean="0"/>
              <a:t>This example on page 78 of Terry’s notes.  Here, the point is that the ball is thrown at ~100 </a:t>
            </a:r>
            <a:r>
              <a:rPr lang="en-US" baseline="0" dirty="0" err="1" smtClean="0"/>
              <a:t>m</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127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with longer trajectories, the effect accumulates</a:t>
            </a:r>
          </a:p>
          <a:p>
            <a:endParaRPr lang="en-US" dirty="0" smtClean="0"/>
          </a:p>
          <a:p>
            <a:r>
              <a:rPr lang="en-US" dirty="0" smtClean="0"/>
              <a:t>and a hit at 110 mph at 35 degrees is pretty much the perfect shot.  pretty much impossible to get a homer if ball were smooth.</a:t>
            </a:r>
          </a:p>
          <a:p>
            <a:r>
              <a:rPr lang="en-US" dirty="0" smtClean="0"/>
              <a:t>(though, again, no backspin)</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639536"/>
            <a:ext cx="2133600" cy="192909"/>
          </a:xfrm>
          <a:prstGeom prst="rect">
            <a:avLst/>
          </a:prstGeom>
        </p:spPr>
        <p:txBody>
          <a:bodyPr/>
          <a:lstStyle/>
          <a:p>
            <a:fld id="{ACA29ABD-ED92-7C43-A7AB-1855594DF04B}" type="datetime1">
              <a:rPr lang="en-US" smtClean="0"/>
              <a:pPr/>
              <a:t>2/24/2015</a:t>
            </a:fld>
            <a:endParaRPr lang="en-US"/>
          </a:p>
        </p:txBody>
      </p:sp>
      <p:sp>
        <p:nvSpPr>
          <p:cNvPr id="5" name="Footer Placeholder 4"/>
          <p:cNvSpPr>
            <a:spLocks noGrp="1"/>
          </p:cNvSpPr>
          <p:nvPr>
            <p:ph type="ftr" sz="quarter" idx="11"/>
          </p:nvPr>
        </p:nvSpPr>
        <p:spPr/>
        <p:txBody>
          <a:bodyPr/>
          <a:lstStyle/>
          <a:p>
            <a:r>
              <a:rPr lang="en-US" smtClean="0"/>
              <a:t>Physics 110 - Spring 2010</a:t>
            </a:r>
            <a:endParaRPr lang="en-US"/>
          </a:p>
        </p:txBody>
      </p:sp>
      <p:sp>
        <p:nvSpPr>
          <p:cNvPr id="7" name="Slide Number Placeholder 5"/>
          <p:cNvSpPr>
            <a:spLocks noGrp="1"/>
          </p:cNvSpPr>
          <p:nvPr>
            <p:ph type="sldNum" sz="quarter" idx="4"/>
          </p:nvPr>
        </p:nvSpPr>
        <p:spPr>
          <a:xfrm>
            <a:off x="7924802" y="20977"/>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5BE6E91C-2D6A-B04C-94FB-A9E324A509C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639536"/>
            <a:ext cx="2133600" cy="192909"/>
          </a:xfrm>
          <a:prstGeom prst="rect">
            <a:avLst/>
          </a:prstGeom>
        </p:spPr>
        <p:txBody>
          <a:bodyPr/>
          <a:lstStyle/>
          <a:p>
            <a:fld id="{78150C1D-4C8E-BB4D-94A7-4B06E54AED5A}" type="datetime1">
              <a:rPr lang="en-US" smtClean="0"/>
              <a:pPr/>
              <a:t>2/24/2015</a:t>
            </a:fld>
            <a:endParaRPr lang="en-US"/>
          </a:p>
        </p:txBody>
      </p:sp>
      <p:sp>
        <p:nvSpPr>
          <p:cNvPr id="5" name="Footer Placeholder 4"/>
          <p:cNvSpPr>
            <a:spLocks noGrp="1"/>
          </p:cNvSpPr>
          <p:nvPr>
            <p:ph type="ftr" sz="quarter" idx="11"/>
          </p:nvPr>
        </p:nvSpPr>
        <p:spPr/>
        <p:txBody>
          <a:bodyPr/>
          <a:lstStyle/>
          <a:p>
            <a:r>
              <a:rPr lang="en-US" smtClean="0"/>
              <a:t>Physics 110 - Spring 2010</a:t>
            </a:r>
            <a:endParaRPr lang="en-US"/>
          </a:p>
        </p:txBody>
      </p:sp>
      <p:sp>
        <p:nvSpPr>
          <p:cNvPr id="7" name="Slide Number Placeholder 5"/>
          <p:cNvSpPr>
            <a:spLocks noGrp="1"/>
          </p:cNvSpPr>
          <p:nvPr>
            <p:ph type="sldNum" sz="quarter" idx="4"/>
          </p:nvPr>
        </p:nvSpPr>
        <p:spPr>
          <a:xfrm>
            <a:off x="7924802" y="20977"/>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0800000" flipH="1">
            <a:off x="100175" y="274640"/>
            <a:ext cx="714053"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rot="10800000">
            <a:off x="1121939" y="274640"/>
            <a:ext cx="7564863"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639536"/>
            <a:ext cx="2133600" cy="192909"/>
          </a:xfrm>
          <a:prstGeom prst="rect">
            <a:avLst/>
          </a:prstGeom>
        </p:spPr>
        <p:txBody>
          <a:bodyPr/>
          <a:lstStyle/>
          <a:p>
            <a:fld id="{C47CE6A0-EBAB-FA4B-B7AF-24183C6EFD45}" type="datetime1">
              <a:rPr lang="en-US" smtClean="0"/>
              <a:pPr/>
              <a:t>2/24/2015</a:t>
            </a:fld>
            <a:endParaRPr lang="en-US"/>
          </a:p>
        </p:txBody>
      </p:sp>
      <p:sp>
        <p:nvSpPr>
          <p:cNvPr id="5" name="Footer Placeholder 4"/>
          <p:cNvSpPr>
            <a:spLocks noGrp="1"/>
          </p:cNvSpPr>
          <p:nvPr>
            <p:ph type="ftr" sz="quarter" idx="11"/>
          </p:nvPr>
        </p:nvSpPr>
        <p:spPr/>
        <p:txBody>
          <a:bodyPr/>
          <a:lstStyle/>
          <a:p>
            <a:r>
              <a:rPr lang="en-US" smtClean="0"/>
              <a:t>Physics 110 - Spring 2010</a:t>
            </a:r>
            <a:endParaRPr lang="en-US"/>
          </a:p>
        </p:txBody>
      </p:sp>
      <p:sp>
        <p:nvSpPr>
          <p:cNvPr id="7" name="Slide Number Placeholder 5"/>
          <p:cNvSpPr>
            <a:spLocks noGrp="1"/>
          </p:cNvSpPr>
          <p:nvPr>
            <p:ph type="sldNum" sz="quarter" idx="4"/>
          </p:nvPr>
        </p:nvSpPr>
        <p:spPr>
          <a:xfrm>
            <a:off x="7924802" y="20977"/>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639536"/>
            <a:ext cx="2133600" cy="192909"/>
          </a:xfrm>
          <a:prstGeom prst="rect">
            <a:avLst/>
          </a:prstGeom>
        </p:spPr>
        <p:txBody>
          <a:bodyPr/>
          <a:lstStyle/>
          <a:p>
            <a:fld id="{E0C98080-FE85-1541-A10F-9938B894154F}" type="datetime1">
              <a:rPr lang="en-US" smtClean="0"/>
              <a:pPr/>
              <a:t>2/24/2015</a:t>
            </a:fld>
            <a:endParaRPr lang="en-US"/>
          </a:p>
        </p:txBody>
      </p:sp>
      <p:sp>
        <p:nvSpPr>
          <p:cNvPr id="5" name="Footer Placeholder 4"/>
          <p:cNvSpPr>
            <a:spLocks noGrp="1"/>
          </p:cNvSpPr>
          <p:nvPr>
            <p:ph type="ftr" sz="quarter" idx="11"/>
          </p:nvPr>
        </p:nvSpPr>
        <p:spPr/>
        <p:txBody>
          <a:bodyPr/>
          <a:lstStyle/>
          <a:p>
            <a:r>
              <a:rPr lang="en-US" smtClean="0"/>
              <a:t>Physics 110 - Spring 2010</a:t>
            </a:r>
            <a:endParaRPr lang="en-US"/>
          </a:p>
        </p:txBody>
      </p:sp>
      <p:sp>
        <p:nvSpPr>
          <p:cNvPr id="7" name="Slide Number Placeholder 5"/>
          <p:cNvSpPr>
            <a:spLocks noGrp="1"/>
          </p:cNvSpPr>
          <p:nvPr>
            <p:ph type="sldNum" sz="quarter" idx="4"/>
          </p:nvPr>
        </p:nvSpPr>
        <p:spPr>
          <a:xfrm>
            <a:off x="7924802" y="20977"/>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5BE6E91C-2D6A-B04C-94FB-A9E324A509C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639536"/>
            <a:ext cx="2133600" cy="192909"/>
          </a:xfrm>
          <a:prstGeom prst="rect">
            <a:avLst/>
          </a:prstGeom>
        </p:spPr>
        <p:txBody>
          <a:bodyPr/>
          <a:lstStyle/>
          <a:p>
            <a:fld id="{5259D6F6-AE9A-A648-BC73-EAD69B51D913}" type="datetime1">
              <a:rPr lang="en-US" smtClean="0"/>
              <a:pPr/>
              <a:t>2/24/2015</a:t>
            </a:fld>
            <a:endParaRPr lang="en-US"/>
          </a:p>
        </p:txBody>
      </p:sp>
      <p:sp>
        <p:nvSpPr>
          <p:cNvPr id="5" name="Footer Placeholder 4"/>
          <p:cNvSpPr>
            <a:spLocks noGrp="1"/>
          </p:cNvSpPr>
          <p:nvPr>
            <p:ph type="ftr" sz="quarter" idx="11"/>
          </p:nvPr>
        </p:nvSpPr>
        <p:spPr/>
        <p:txBody>
          <a:bodyPr/>
          <a:lstStyle/>
          <a:p>
            <a:r>
              <a:rPr lang="en-US" smtClean="0"/>
              <a:t>Physics 110 - Spring 2010</a:t>
            </a:r>
            <a:endParaRPr lang="en-US"/>
          </a:p>
        </p:txBody>
      </p:sp>
      <p:sp>
        <p:nvSpPr>
          <p:cNvPr id="7" name="Slide Number Placeholder 5"/>
          <p:cNvSpPr>
            <a:spLocks noGrp="1"/>
          </p:cNvSpPr>
          <p:nvPr>
            <p:ph type="sldNum" sz="quarter" idx="4"/>
          </p:nvPr>
        </p:nvSpPr>
        <p:spPr>
          <a:xfrm>
            <a:off x="7924802" y="20977"/>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639536"/>
            <a:ext cx="2133600" cy="192909"/>
          </a:xfrm>
          <a:prstGeom prst="rect">
            <a:avLst/>
          </a:prstGeom>
        </p:spPr>
        <p:txBody>
          <a:bodyPr/>
          <a:lstStyle/>
          <a:p>
            <a:fld id="{F56D438A-7AC2-9645-9046-43602E46D1B3}" type="datetime1">
              <a:rPr lang="en-US" smtClean="0"/>
              <a:pPr/>
              <a:t>2/24/2015</a:t>
            </a:fld>
            <a:endParaRPr lang="en-US"/>
          </a:p>
        </p:txBody>
      </p:sp>
      <p:sp>
        <p:nvSpPr>
          <p:cNvPr id="6" name="Footer Placeholder 5"/>
          <p:cNvSpPr>
            <a:spLocks noGrp="1"/>
          </p:cNvSpPr>
          <p:nvPr>
            <p:ph type="ftr" sz="quarter" idx="11"/>
          </p:nvPr>
        </p:nvSpPr>
        <p:spPr/>
        <p:txBody>
          <a:bodyPr/>
          <a:lstStyle/>
          <a:p>
            <a:r>
              <a:rPr lang="en-US" smtClean="0"/>
              <a:t>Physics 110 - Spring 2010</a:t>
            </a:r>
            <a:endParaRPr lang="en-US"/>
          </a:p>
        </p:txBody>
      </p:sp>
      <p:sp>
        <p:nvSpPr>
          <p:cNvPr id="8" name="Slide Number Placeholder 5"/>
          <p:cNvSpPr>
            <a:spLocks noGrp="1"/>
          </p:cNvSpPr>
          <p:nvPr>
            <p:ph type="sldNum" sz="quarter" idx="4"/>
          </p:nvPr>
        </p:nvSpPr>
        <p:spPr>
          <a:xfrm>
            <a:off x="7924802" y="20977"/>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639536"/>
            <a:ext cx="2133600" cy="192909"/>
          </a:xfrm>
          <a:prstGeom prst="rect">
            <a:avLst/>
          </a:prstGeom>
        </p:spPr>
        <p:txBody>
          <a:bodyPr/>
          <a:lstStyle/>
          <a:p>
            <a:fld id="{971AB2DD-4D05-DB45-BC6B-14AB176B38B1}" type="datetime1">
              <a:rPr lang="en-US" smtClean="0"/>
              <a:pPr/>
              <a:t>2/24/2015</a:t>
            </a:fld>
            <a:endParaRPr lang="en-US"/>
          </a:p>
        </p:txBody>
      </p:sp>
      <p:sp>
        <p:nvSpPr>
          <p:cNvPr id="8" name="Footer Placeholder 7"/>
          <p:cNvSpPr>
            <a:spLocks noGrp="1"/>
          </p:cNvSpPr>
          <p:nvPr>
            <p:ph type="ftr" sz="quarter" idx="11"/>
          </p:nvPr>
        </p:nvSpPr>
        <p:spPr/>
        <p:txBody>
          <a:bodyPr/>
          <a:lstStyle/>
          <a:p>
            <a:r>
              <a:rPr lang="en-US" smtClean="0"/>
              <a:t>Physics 110 - Spring 2010</a:t>
            </a:r>
            <a:endParaRPr lang="en-US"/>
          </a:p>
        </p:txBody>
      </p:sp>
      <p:sp>
        <p:nvSpPr>
          <p:cNvPr id="10" name="Slide Number Placeholder 5"/>
          <p:cNvSpPr>
            <a:spLocks noGrp="1"/>
          </p:cNvSpPr>
          <p:nvPr>
            <p:ph type="sldNum" sz="quarter" idx="12"/>
          </p:nvPr>
        </p:nvSpPr>
        <p:spPr>
          <a:xfrm>
            <a:off x="7924802" y="20977"/>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639536"/>
            <a:ext cx="2133600" cy="192909"/>
          </a:xfrm>
          <a:prstGeom prst="rect">
            <a:avLst/>
          </a:prstGeom>
        </p:spPr>
        <p:txBody>
          <a:bodyPr/>
          <a:lstStyle/>
          <a:p>
            <a:fld id="{A36A5064-404E-0E4B-A87C-7076803869F4}" type="datetime1">
              <a:rPr lang="en-US" smtClean="0"/>
              <a:pPr/>
              <a:t>2/24/2015</a:t>
            </a:fld>
            <a:endParaRPr lang="en-US"/>
          </a:p>
        </p:txBody>
      </p:sp>
      <p:sp>
        <p:nvSpPr>
          <p:cNvPr id="4" name="Footer Placeholder 3"/>
          <p:cNvSpPr>
            <a:spLocks noGrp="1"/>
          </p:cNvSpPr>
          <p:nvPr>
            <p:ph type="ftr" sz="quarter" idx="11"/>
          </p:nvPr>
        </p:nvSpPr>
        <p:spPr/>
        <p:txBody>
          <a:bodyPr/>
          <a:lstStyle/>
          <a:p>
            <a:r>
              <a:rPr lang="en-US" smtClean="0"/>
              <a:t>Physics 110 - Spring 2010</a:t>
            </a:r>
            <a:endParaRPr lang="en-US"/>
          </a:p>
        </p:txBody>
      </p:sp>
      <p:sp>
        <p:nvSpPr>
          <p:cNvPr id="5" name="Slide Number Placeholder 4"/>
          <p:cNvSpPr>
            <a:spLocks noGrp="1"/>
          </p:cNvSpPr>
          <p:nvPr>
            <p:ph type="sldNum" sz="quarter" idx="12"/>
          </p:nvPr>
        </p:nvSpPr>
        <p:spPr/>
        <p:txBody>
          <a:bodyPr/>
          <a:lstStyle/>
          <a:p>
            <a:fld id="{5BE6E91C-2D6A-B04C-94FB-A9E324A509C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639536"/>
            <a:ext cx="2133600" cy="192909"/>
          </a:xfrm>
          <a:prstGeom prst="rect">
            <a:avLst/>
          </a:prstGeom>
        </p:spPr>
        <p:txBody>
          <a:bodyPr/>
          <a:lstStyle/>
          <a:p>
            <a:fld id="{98935278-D91A-3840-8627-00066A976687}" type="datetime1">
              <a:rPr lang="en-US" smtClean="0"/>
              <a:pPr/>
              <a:t>2/24/2015</a:t>
            </a:fld>
            <a:endParaRPr lang="en-US"/>
          </a:p>
        </p:txBody>
      </p:sp>
      <p:sp>
        <p:nvSpPr>
          <p:cNvPr id="3" name="Footer Placeholder 2"/>
          <p:cNvSpPr>
            <a:spLocks noGrp="1"/>
          </p:cNvSpPr>
          <p:nvPr>
            <p:ph type="ftr" sz="quarter" idx="11"/>
          </p:nvPr>
        </p:nvSpPr>
        <p:spPr/>
        <p:txBody>
          <a:bodyPr/>
          <a:lstStyle/>
          <a:p>
            <a:r>
              <a:rPr lang="en-US" smtClean="0"/>
              <a:t>Physics 110 - Spring 2010</a:t>
            </a:r>
            <a:endParaRPr lang="en-US"/>
          </a:p>
        </p:txBody>
      </p:sp>
      <p:sp>
        <p:nvSpPr>
          <p:cNvPr id="5" name="Slide Number Placeholder 5"/>
          <p:cNvSpPr>
            <a:spLocks noGrp="1"/>
          </p:cNvSpPr>
          <p:nvPr>
            <p:ph type="sldNum" sz="quarter" idx="4"/>
          </p:nvPr>
        </p:nvSpPr>
        <p:spPr>
          <a:xfrm>
            <a:off x="7924802" y="20977"/>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5BE6E91C-2D6A-B04C-94FB-A9E324A509C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639536"/>
            <a:ext cx="2133600" cy="192909"/>
          </a:xfrm>
          <a:prstGeom prst="rect">
            <a:avLst/>
          </a:prstGeom>
        </p:spPr>
        <p:txBody>
          <a:bodyPr/>
          <a:lstStyle/>
          <a:p>
            <a:fld id="{6EEC8257-2EFD-474C-BE5B-7460839BCDF8}" type="datetime1">
              <a:rPr lang="en-US" smtClean="0"/>
              <a:pPr/>
              <a:t>2/24/2015</a:t>
            </a:fld>
            <a:endParaRPr lang="en-US"/>
          </a:p>
        </p:txBody>
      </p:sp>
      <p:sp>
        <p:nvSpPr>
          <p:cNvPr id="6" name="Footer Placeholder 5"/>
          <p:cNvSpPr>
            <a:spLocks noGrp="1"/>
          </p:cNvSpPr>
          <p:nvPr>
            <p:ph type="ftr" sz="quarter" idx="11"/>
          </p:nvPr>
        </p:nvSpPr>
        <p:spPr/>
        <p:txBody>
          <a:bodyPr/>
          <a:lstStyle/>
          <a:p>
            <a:r>
              <a:rPr lang="en-US" smtClean="0"/>
              <a:t>Physics 110 - Spring 2010</a:t>
            </a:r>
            <a:endParaRPr lang="en-US"/>
          </a:p>
        </p:txBody>
      </p:sp>
      <p:sp>
        <p:nvSpPr>
          <p:cNvPr id="8" name="Slide Number Placeholder 5"/>
          <p:cNvSpPr>
            <a:spLocks noGrp="1"/>
          </p:cNvSpPr>
          <p:nvPr>
            <p:ph type="sldNum" sz="quarter" idx="4"/>
          </p:nvPr>
        </p:nvSpPr>
        <p:spPr>
          <a:xfrm>
            <a:off x="7924802" y="20977"/>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639536"/>
            <a:ext cx="2133600" cy="192909"/>
          </a:xfrm>
          <a:prstGeom prst="rect">
            <a:avLst/>
          </a:prstGeom>
        </p:spPr>
        <p:txBody>
          <a:bodyPr/>
          <a:lstStyle/>
          <a:p>
            <a:fld id="{070A1F8F-EEB4-2245-845B-5BDBA9900029}" type="datetime1">
              <a:rPr lang="en-US" smtClean="0"/>
              <a:pPr/>
              <a:t>2/24/2015</a:t>
            </a:fld>
            <a:endParaRPr lang="en-US"/>
          </a:p>
        </p:txBody>
      </p:sp>
      <p:sp>
        <p:nvSpPr>
          <p:cNvPr id="6" name="Footer Placeholder 5"/>
          <p:cNvSpPr>
            <a:spLocks noGrp="1"/>
          </p:cNvSpPr>
          <p:nvPr>
            <p:ph type="ftr" sz="quarter" idx="11"/>
          </p:nvPr>
        </p:nvSpPr>
        <p:spPr/>
        <p:txBody>
          <a:bodyPr/>
          <a:lstStyle/>
          <a:p>
            <a:r>
              <a:rPr lang="en-US" smtClean="0"/>
              <a:t>Physics 110 - Spring 2010</a:t>
            </a:r>
            <a:endParaRPr lang="en-US"/>
          </a:p>
        </p:txBody>
      </p:sp>
      <p:sp>
        <p:nvSpPr>
          <p:cNvPr id="8" name="Slide Number Placeholder 5"/>
          <p:cNvSpPr>
            <a:spLocks noGrp="1"/>
          </p:cNvSpPr>
          <p:nvPr>
            <p:ph type="sldNum" sz="quarter" idx="4"/>
          </p:nvPr>
        </p:nvSpPr>
        <p:spPr>
          <a:xfrm>
            <a:off x="7924802" y="20977"/>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7122"/>
            <a:ext cx="8229600" cy="38191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7405" y="749029"/>
            <a:ext cx="7793567" cy="564082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076083" y="6656786"/>
            <a:ext cx="2895600" cy="192909"/>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Physics 110 - Spring 2010</a:t>
            </a:r>
            <a:endParaRPr lang="en-US" dirty="0"/>
          </a:p>
        </p:txBody>
      </p:sp>
      <p:sp>
        <p:nvSpPr>
          <p:cNvPr id="6" name="Slide Number Placeholder 5"/>
          <p:cNvSpPr>
            <a:spLocks noGrp="1"/>
          </p:cNvSpPr>
          <p:nvPr>
            <p:ph type="sldNum" sz="quarter" idx="4"/>
          </p:nvPr>
        </p:nvSpPr>
        <p:spPr>
          <a:xfrm>
            <a:off x="7924802" y="20977"/>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smtClean="0"/>
              <a:t> </a:t>
            </a:r>
            <a:fld id="{14967508-100E-AA41-A53D-FEB57A041E9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1800" kern="1200">
          <a:solidFill>
            <a:schemeClr val="tx1"/>
          </a:solidFill>
          <a:latin typeface="+mj-lt"/>
          <a:ea typeface="+mj-ea"/>
          <a:cs typeface="+mj-cs"/>
        </a:defRPr>
      </a:lvl1pPr>
    </p:titleStyle>
    <p:bodyStyle>
      <a:lvl1pPr marL="234950" indent="-234950" algn="l" defTabSz="457200" rtl="0" eaLnBrk="1" latinLnBrk="0" hangingPunct="1">
        <a:spcBef>
          <a:spcPct val="20000"/>
        </a:spcBef>
        <a:spcAft>
          <a:spcPts val="0"/>
        </a:spcAft>
        <a:buFont typeface="Arial"/>
        <a:buChar char="•"/>
        <a:defRPr sz="1800" kern="1200">
          <a:solidFill>
            <a:schemeClr val="tx1"/>
          </a:solidFill>
          <a:latin typeface="+mn-lt"/>
          <a:ea typeface="+mn-ea"/>
          <a:cs typeface="+mn-cs"/>
        </a:defRPr>
      </a:lvl1pPr>
      <a:lvl2pPr marL="566738" indent="-233363" algn="l" defTabSz="457200" rtl="0" eaLnBrk="1" latinLnBrk="0" hangingPunct="1">
        <a:spcBef>
          <a:spcPct val="20000"/>
        </a:spcBef>
        <a:spcAft>
          <a:spcPts val="0"/>
        </a:spcAft>
        <a:buFont typeface="Arial"/>
        <a:buChar char="–"/>
        <a:defRPr sz="1800" kern="1200">
          <a:solidFill>
            <a:schemeClr val="tx1"/>
          </a:solidFill>
          <a:latin typeface="+mn-lt"/>
          <a:ea typeface="+mn-ea"/>
          <a:cs typeface="+mn-cs"/>
        </a:defRPr>
      </a:lvl2pPr>
      <a:lvl3pPr marL="801688" indent="-169863" algn="l" defTabSz="457200" rtl="0" eaLnBrk="1" latinLnBrk="0" hangingPunct="1">
        <a:spcBef>
          <a:spcPct val="20000"/>
        </a:spcBef>
        <a:spcAft>
          <a:spcPts val="0"/>
        </a:spcAft>
        <a:buFont typeface="Arial"/>
        <a:buChar char="•"/>
        <a:defRPr sz="1800" kern="1200">
          <a:solidFill>
            <a:schemeClr val="tx1"/>
          </a:solidFill>
          <a:latin typeface="+mn-lt"/>
          <a:ea typeface="+mn-ea"/>
          <a:cs typeface="+mn-cs"/>
        </a:defRPr>
      </a:lvl3pPr>
      <a:lvl4pPr marL="1192213" indent="-228600" algn="l" defTabSz="457200" rtl="0" eaLnBrk="1" latinLnBrk="0" hangingPunct="1">
        <a:spcBef>
          <a:spcPct val="20000"/>
        </a:spcBef>
        <a:spcAft>
          <a:spcPts val="0"/>
        </a:spcAft>
        <a:buFont typeface="Arial"/>
        <a:buChar char="–"/>
        <a:defRPr sz="1800" kern="1200">
          <a:solidFill>
            <a:schemeClr val="tx1"/>
          </a:solidFill>
          <a:latin typeface="+mn-lt"/>
          <a:ea typeface="+mn-ea"/>
          <a:cs typeface="+mn-cs"/>
        </a:defRPr>
      </a:lvl4pPr>
      <a:lvl5pPr marL="1430338" indent="-168275" algn="l" defTabSz="457200" rtl="0" eaLnBrk="1" latinLnBrk="0" hangingPunct="1">
        <a:spcBef>
          <a:spcPct val="20000"/>
        </a:spcBef>
        <a:spcAft>
          <a:spcPts val="0"/>
        </a:spcAft>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oleObject" Target="../embeddings/oleObject16.bin"/><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8.bin"/><Relationship Id="rId5" Type="http://schemas.openxmlformats.org/officeDocument/2006/relationships/oleObject" Target="../embeddings/oleObject17.bin"/><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oleObject" Target="../embeddings/oleObject19.bin"/><Relationship Id="rId7" Type="http://schemas.openxmlformats.org/officeDocument/2006/relationships/oleObject" Target="../embeddings/oleObject22.bin"/><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oleObject" Target="../embeddings/oleObject21.bin"/><Relationship Id="rId11" Type="http://schemas.openxmlformats.org/officeDocument/2006/relationships/image" Target="../media/image43.png"/><Relationship Id="rId5" Type="http://schemas.openxmlformats.org/officeDocument/2006/relationships/image" Target="../media/image7.png"/><Relationship Id="rId10" Type="http://schemas.openxmlformats.org/officeDocument/2006/relationships/oleObject" Target="../embeddings/oleObject25.bin"/><Relationship Id="rId4" Type="http://schemas.openxmlformats.org/officeDocument/2006/relationships/oleObject" Target="../embeddings/oleObject20.bin"/><Relationship Id="rId9" Type="http://schemas.openxmlformats.org/officeDocument/2006/relationships/oleObject" Target="../embeddings/oleObject24.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oleObject" Target="../embeddings/oleObject28.bin"/><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oleObject" Target="../embeddings/oleObject27.bin"/><Relationship Id="rId5" Type="http://schemas.openxmlformats.org/officeDocument/2006/relationships/image" Target="../media/image7.png"/><Relationship Id="rId4" Type="http://schemas.openxmlformats.org/officeDocument/2006/relationships/oleObject" Target="../embeddings/oleObject26.bin"/></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7.xml"/><Relationship Id="rId7" Type="http://schemas.openxmlformats.org/officeDocument/2006/relationships/image" Target="../media/image50.png"/><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49.png"/><Relationship Id="rId5" Type="http://schemas.openxmlformats.org/officeDocument/2006/relationships/oleObject" Target="../embeddings/oleObject29.bin"/><Relationship Id="rId4" Type="http://schemas.openxmlformats.org/officeDocument/2006/relationships/image" Target="../media/image48.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oleObject" Target="../embeddings/oleObject32.bin"/><Relationship Id="rId5" Type="http://schemas.openxmlformats.org/officeDocument/2006/relationships/oleObject" Target="../embeddings/oleObject31.bin"/><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chart" Target="../charts/chart3.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7.png"/><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10" Type="http://schemas.openxmlformats.org/officeDocument/2006/relationships/image" Target="../media/image8.png"/><Relationship Id="rId4" Type="http://schemas.openxmlformats.org/officeDocument/2006/relationships/oleObject" Target="../embeddings/oleObject1.bin"/><Relationship Id="rId9" Type="http://schemas.openxmlformats.org/officeDocument/2006/relationships/oleObject" Target="../embeddings/oleObject6.bin"/></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notesSlide" Target="../notesSlides/notesSlide11.xml"/><Relationship Id="rId7" Type="http://schemas.openxmlformats.org/officeDocument/2006/relationships/oleObject" Target="../embeddings/oleObject34.bin"/><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oleObject" Target="../embeddings/oleObject33.bin"/><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hyperlink" Target="http://www.wunderground.com" TargetMode="External"/><Relationship Id="rId4" Type="http://schemas.openxmlformats.org/officeDocument/2006/relationships/hyperlink" Target="http://www.grc.nasa.gov/WWW/k-12/InteractProgs/sportsdown.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13.xml"/><Relationship Id="rId7" Type="http://schemas.openxmlformats.org/officeDocument/2006/relationships/image" Target="../media/image71.tiff"/><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image" Target="../media/image70.png"/><Relationship Id="rId5" Type="http://schemas.openxmlformats.org/officeDocument/2006/relationships/oleObject" Target="../embeddings/oleObject36.bin"/><Relationship Id="rId4" Type="http://schemas.openxmlformats.org/officeDocument/2006/relationships/hyperlink" Target="http://www.jayandwanda.com/tt/speed.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74.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notesSlide" Target="../notesSlides/notesSlide16.xml"/><Relationship Id="rId7" Type="http://schemas.openxmlformats.org/officeDocument/2006/relationships/oleObject" Target="../embeddings/oleObject38.bin"/><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oleObject" Target="../embeddings/oleObject37.bin"/><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oleObject" Target="../embeddings/oleObject40.bin"/></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oleObject" Target="../embeddings/oleObject7.bin"/></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9.png"/><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notesSlide" Target="../notesSlides/notesSlide21.xml"/><Relationship Id="rId7" Type="http://schemas.openxmlformats.org/officeDocument/2006/relationships/image" Target="../media/image97.png"/><Relationship Id="rId2" Type="http://schemas.openxmlformats.org/officeDocument/2006/relationships/slideLayout" Target="../slideLayouts/slideLayout6.xml"/><Relationship Id="rId1" Type="http://schemas.openxmlformats.org/officeDocument/2006/relationships/vmlDrawing" Target="../drawings/vmlDrawing14.v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hyperlink" Target="http://tabletennis.about.com/od/spin/a/spin.htm" TargetMode="External"/><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2.xml"/><Relationship Id="rId7" Type="http://schemas.openxmlformats.org/officeDocument/2006/relationships/image" Target="../media/image17.png"/><Relationship Id="rId12" Type="http://schemas.openxmlformats.org/officeDocument/2006/relationships/image" Target="../media/image18.jpe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oleObject" Target="../embeddings/oleObject13.bin"/><Relationship Id="rId5" Type="http://schemas.openxmlformats.org/officeDocument/2006/relationships/oleObject" Target="../embeddings/oleObject8.bin"/><Relationship Id="rId10" Type="http://schemas.openxmlformats.org/officeDocument/2006/relationships/oleObject" Target="../embeddings/oleObject12.bin"/><Relationship Id="rId4" Type="http://schemas.openxmlformats.org/officeDocument/2006/relationships/image" Target="../media/image16.png"/><Relationship Id="rId9" Type="http://schemas.openxmlformats.org/officeDocument/2006/relationships/oleObject" Target="../embeddings/oleObject11.bin"/></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10.png"/><Relationship Id="rId7" Type="http://schemas.openxmlformats.org/officeDocument/2006/relationships/oleObject" Target="../embeddings/oleObject43.bin"/><Relationship Id="rId2" Type="http://schemas.openxmlformats.org/officeDocument/2006/relationships/slideLayout" Target="../slideLayouts/slideLayout6.xml"/><Relationship Id="rId1" Type="http://schemas.openxmlformats.org/officeDocument/2006/relationships/vmlDrawing" Target="../drawings/vmlDrawing15.vml"/><Relationship Id="rId6" Type="http://schemas.openxmlformats.org/officeDocument/2006/relationships/oleObject" Target="../embeddings/oleObject42.bin"/><Relationship Id="rId5" Type="http://schemas.openxmlformats.org/officeDocument/2006/relationships/image" Target="../media/image111.jpe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6.xml"/><Relationship Id="rId1" Type="http://schemas.openxmlformats.org/officeDocument/2006/relationships/vmlDrawing" Target="../drawings/vmlDrawing16.v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6.xml"/><Relationship Id="rId4" Type="http://schemas.openxmlformats.org/officeDocument/2006/relationships/image" Target="../media/image119.png"/></Relationships>
</file>

<file path=ppt/slides/_rels/slide45.xml.rels><?xml version="1.0" encoding="UTF-8" standalone="yes"?>
<Relationships xmlns="http://schemas.openxmlformats.org/package/2006/relationships"><Relationship Id="rId3" Type="http://schemas.openxmlformats.org/officeDocument/2006/relationships/hyperlink" Target="http://www.grc.nasa.gov/WWW/k-12/InteractProgs/sportsdown.html" TargetMode="External"/><Relationship Id="rId2" Type="http://schemas.openxmlformats.org/officeDocument/2006/relationships/image" Target="../media/image120.png"/><Relationship Id="rId1" Type="http://schemas.openxmlformats.org/officeDocument/2006/relationships/slideLayout" Target="../slideLayouts/slideLayout6.xml"/><Relationship Id="rId5" Type="http://schemas.openxmlformats.org/officeDocument/2006/relationships/image" Target="../media/image122.png"/><Relationship Id="rId4" Type="http://schemas.openxmlformats.org/officeDocument/2006/relationships/image" Target="../media/image12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oleObject" Target="../embeddings/oleObject47.bin"/><Relationship Id="rId2" Type="http://schemas.openxmlformats.org/officeDocument/2006/relationships/slideLayout" Target="../slideLayouts/slideLayout6.xml"/><Relationship Id="rId1" Type="http://schemas.openxmlformats.org/officeDocument/2006/relationships/vmlDrawing" Target="../drawings/vmlDrawing17.vml"/><Relationship Id="rId6" Type="http://schemas.openxmlformats.org/officeDocument/2006/relationships/image" Target="../media/image7.png"/><Relationship Id="rId5" Type="http://schemas.openxmlformats.org/officeDocument/2006/relationships/oleObject" Target="../embeddings/oleObject46.bin"/><Relationship Id="rId4" Type="http://schemas.openxmlformats.org/officeDocument/2006/relationships/oleObject" Target="../embeddings/oleObject45.bin"/></Relationships>
</file>

<file path=ppt/slides/_rels/slide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48.bin"/><Relationship Id="rId3" Type="http://schemas.openxmlformats.org/officeDocument/2006/relationships/notesSlide" Target="../notesSlides/notesSlide28.xml"/><Relationship Id="rId7" Type="http://schemas.openxmlformats.org/officeDocument/2006/relationships/image" Target="../media/image130.png"/><Relationship Id="rId2" Type="http://schemas.openxmlformats.org/officeDocument/2006/relationships/slideLayout" Target="../slideLayouts/slideLayout6.xml"/><Relationship Id="rId1" Type="http://schemas.openxmlformats.org/officeDocument/2006/relationships/vmlDrawing" Target="../drawings/vmlDrawing18.vml"/><Relationship Id="rId6" Type="http://schemas.microsoft.com/office/2007/relationships/hdphoto" Target="../media/hdphoto3.wdp"/><Relationship Id="rId5" Type="http://schemas.openxmlformats.org/officeDocument/2006/relationships/image" Target="../media/image129.jpeg"/><Relationship Id="rId4" Type="http://schemas.openxmlformats.org/officeDocument/2006/relationships/image" Target="../media/image128.png"/><Relationship Id="rId9" Type="http://schemas.openxmlformats.org/officeDocument/2006/relationships/image" Target="../media/image131.png"/></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49.bin"/><Relationship Id="rId3" Type="http://schemas.openxmlformats.org/officeDocument/2006/relationships/image" Target="../media/image133.png"/><Relationship Id="rId7" Type="http://schemas.openxmlformats.org/officeDocument/2006/relationships/image" Target="../media/image82.png"/><Relationship Id="rId2" Type="http://schemas.openxmlformats.org/officeDocument/2006/relationships/slideLayout" Target="../slideLayouts/slideLayout6.xml"/><Relationship Id="rId1" Type="http://schemas.openxmlformats.org/officeDocument/2006/relationships/vmlDrawing" Target="../drawings/vmlDrawing19.vml"/><Relationship Id="rId6" Type="http://schemas.openxmlformats.org/officeDocument/2006/relationships/chart" Target="../charts/chart4.xml"/><Relationship Id="rId5" Type="http://schemas.openxmlformats.org/officeDocument/2006/relationships/image" Target="../media/image135.png"/><Relationship Id="rId4" Type="http://schemas.openxmlformats.org/officeDocument/2006/relationships/image" Target="../media/image13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21.png"/><Relationship Id="rId5" Type="http://schemas.openxmlformats.org/officeDocument/2006/relationships/oleObject" Target="../embeddings/oleObject14.bin"/><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chart" Target="../charts/chart5.xml"/><Relationship Id="rId1" Type="http://schemas.openxmlformats.org/officeDocument/2006/relationships/slideLayout" Target="../slideLayouts/slideLayout6.xml"/><Relationship Id="rId6" Type="http://schemas.openxmlformats.org/officeDocument/2006/relationships/image" Target="../media/image137.png"/><Relationship Id="rId5" Type="http://schemas.openxmlformats.org/officeDocument/2006/relationships/chart" Target="../charts/chart6.xml"/><Relationship Id="rId4" Type="http://schemas.openxmlformats.org/officeDocument/2006/relationships/image" Target="../media/image136.png"/></Relationships>
</file>

<file path=ppt/slides/_rels/slide51.xml.rels><?xml version="1.0" encoding="UTF-8" standalone="yes"?>
<Relationships xmlns="http://schemas.openxmlformats.org/package/2006/relationships"><Relationship Id="rId3" Type="http://schemas.openxmlformats.org/officeDocument/2006/relationships/image" Target="../media/image138.tiff"/><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118.png"/><Relationship Id="rId4" Type="http://schemas.openxmlformats.org/officeDocument/2006/relationships/image" Target="../media/image139.png"/></Relationships>
</file>

<file path=ppt/slides/_rels/slide52.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40.png"/><Relationship Id="rId1" Type="http://schemas.openxmlformats.org/officeDocument/2006/relationships/slideLayout" Target="../slideLayouts/slideLayout6.xml"/><Relationship Id="rId6" Type="http://schemas.openxmlformats.org/officeDocument/2006/relationships/image" Target="../media/image144.jpeg"/><Relationship Id="rId11" Type="http://schemas.openxmlformats.org/officeDocument/2006/relationships/image" Target="../media/image149.png"/><Relationship Id="rId5" Type="http://schemas.openxmlformats.org/officeDocument/2006/relationships/image" Target="../media/image143.jpeg"/><Relationship Id="rId10" Type="http://schemas.openxmlformats.org/officeDocument/2006/relationships/image" Target="../media/image148.png"/><Relationship Id="rId4" Type="http://schemas.openxmlformats.org/officeDocument/2006/relationships/image" Target="../media/image142.jpeg"/><Relationship Id="rId9" Type="http://schemas.openxmlformats.org/officeDocument/2006/relationships/image" Target="../media/image147.png"/></Relationships>
</file>

<file path=ppt/slides/_rels/slide5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24.png"/><Relationship Id="rId4" Type="http://schemas.openxmlformats.org/officeDocument/2006/relationships/oleObject" Target="../embeddings/oleObject15.bin"/></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r>
              <a:rPr lang="en-US" dirty="0" smtClean="0"/>
              <a:t>91</a:t>
            </a:r>
          </a:p>
        </p:txBody>
      </p:sp>
      <p:sp>
        <p:nvSpPr>
          <p:cNvPr id="4" name="TextBox 3"/>
          <p:cNvSpPr txBox="1"/>
          <p:nvPr/>
        </p:nvSpPr>
        <p:spPr>
          <a:xfrm>
            <a:off x="3390900" y="2986881"/>
            <a:ext cx="2375650" cy="707886"/>
          </a:xfrm>
          <a:prstGeom prst="rect">
            <a:avLst/>
          </a:prstGeom>
          <a:noFill/>
        </p:spPr>
        <p:txBody>
          <a:bodyPr wrap="none" rtlCol="0">
            <a:spAutoFit/>
          </a:bodyPr>
          <a:lstStyle/>
          <a:p>
            <a:r>
              <a:rPr lang="en-US" sz="4000" dirty="0" smtClean="0"/>
              <a:t>Lecture 11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162"/>
            <a:ext cx="8229600" cy="381917"/>
          </a:xfrm>
        </p:spPr>
        <p:txBody>
          <a:bodyPr/>
          <a:lstStyle/>
          <a:p>
            <a:r>
              <a:rPr lang="en-US" u="sng" dirty="0" smtClean="0"/>
              <a:t>Moving through the air</a:t>
            </a:r>
            <a:endParaRPr lang="en-US" u="sng" dirty="0"/>
          </a:p>
        </p:txBody>
      </p:sp>
      <p:sp>
        <p:nvSpPr>
          <p:cNvPr id="3" name="Content Placeholder 2"/>
          <p:cNvSpPr>
            <a:spLocks noGrp="1"/>
          </p:cNvSpPr>
          <p:nvPr>
            <p:ph idx="1"/>
          </p:nvPr>
        </p:nvSpPr>
        <p:spPr>
          <a:xfrm>
            <a:off x="142599" y="474547"/>
            <a:ext cx="8823157" cy="1350243"/>
          </a:xfrm>
        </p:spPr>
        <p:txBody>
          <a:bodyPr>
            <a:normAutofit lnSpcReduction="10000"/>
          </a:bodyPr>
          <a:lstStyle/>
          <a:p>
            <a:pPr>
              <a:spcAft>
                <a:spcPts val="600"/>
              </a:spcAft>
            </a:pPr>
            <a:r>
              <a:rPr lang="en-US" sz="1400" dirty="0" smtClean="0"/>
              <a:t>Gravity and buoyancy are both vertical, constant forces </a:t>
            </a:r>
            <a:r>
              <a:rPr lang="en-US" sz="1400" dirty="0" smtClean="0">
                <a:sym typeface="Wingdings"/>
              </a:rPr>
              <a:t> parabolic paths.</a:t>
            </a:r>
            <a:endParaRPr lang="en-US" sz="1400" dirty="0" smtClean="0"/>
          </a:p>
          <a:p>
            <a:r>
              <a:rPr lang="en-US" sz="1400" dirty="0" smtClean="0"/>
              <a:t>Two additional forces for object </a:t>
            </a:r>
            <a:r>
              <a:rPr lang="en-US" sz="1400" i="1" dirty="0" smtClean="0"/>
              <a:t>moving</a:t>
            </a:r>
            <a:r>
              <a:rPr lang="en-US" sz="1400" dirty="0" smtClean="0"/>
              <a:t> through air</a:t>
            </a:r>
          </a:p>
          <a:p>
            <a:pPr lvl="1"/>
            <a:r>
              <a:rPr lang="en-US" sz="1400" dirty="0" smtClean="0"/>
              <a:t>drag – “resistance” as object forces its way through air</a:t>
            </a:r>
          </a:p>
          <a:p>
            <a:pPr lvl="1"/>
            <a:r>
              <a:rPr lang="en-US" sz="1400" dirty="0" smtClean="0"/>
              <a:t>Magnus – sideways force on a spinning object</a:t>
            </a:r>
          </a:p>
          <a:p>
            <a:pPr lvl="1"/>
            <a:r>
              <a:rPr lang="en-US" sz="1400" dirty="0" smtClean="0"/>
              <a:t>both are quite complicated; we treat them empirically</a:t>
            </a:r>
          </a:p>
        </p:txBody>
      </p:sp>
      <p:cxnSp>
        <p:nvCxnSpPr>
          <p:cNvPr id="7" name="Straight Connector 6"/>
          <p:cNvCxnSpPr/>
          <p:nvPr/>
        </p:nvCxnSpPr>
        <p:spPr>
          <a:xfrm>
            <a:off x="541940" y="1813780"/>
            <a:ext cx="7793567" cy="1191"/>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4696" y="1814971"/>
            <a:ext cx="8837141" cy="984885"/>
          </a:xfrm>
          <a:prstGeom prst="rect">
            <a:avLst/>
          </a:prstGeom>
          <a:noFill/>
        </p:spPr>
        <p:txBody>
          <a:bodyPr wrap="square" rtlCol="0">
            <a:spAutoFit/>
          </a:bodyPr>
          <a:lstStyle/>
          <a:p>
            <a:pPr>
              <a:spcAft>
                <a:spcPts val="600"/>
              </a:spcAft>
            </a:pPr>
            <a:r>
              <a:rPr lang="en-US" sz="1600" b="1" dirty="0" smtClean="0"/>
              <a:t>Drag</a:t>
            </a:r>
            <a:r>
              <a:rPr lang="en-US" sz="1600" dirty="0" smtClean="0"/>
              <a:t> – the “resistive” force on an object as it moves through a fluid (e.g. air)</a:t>
            </a:r>
          </a:p>
          <a:p>
            <a:pPr marL="220663" indent="-220663">
              <a:spcAft>
                <a:spcPts val="600"/>
              </a:spcAft>
              <a:buFontTx/>
              <a:buChar char="•"/>
            </a:pPr>
            <a:r>
              <a:rPr lang="en-US" sz="1600" dirty="0" smtClean="0"/>
              <a:t>direction: opposite the direction of motion</a:t>
            </a:r>
          </a:p>
          <a:p>
            <a:pPr marL="220663" indent="-220663">
              <a:spcAft>
                <a:spcPts val="600"/>
              </a:spcAft>
              <a:buFontTx/>
              <a:buChar char="•"/>
            </a:pPr>
            <a:r>
              <a:rPr lang="en-US" sz="1600" dirty="0" smtClean="0"/>
              <a:t>magnitude: depends on shape, size, properties of air, surface of object... </a:t>
            </a:r>
            <a:r>
              <a:rPr lang="en-US" sz="1600" b="1" dirty="0" smtClean="0"/>
              <a:t>and speed!</a:t>
            </a:r>
            <a:endParaRPr lang="en-US" sz="1600" b="1" dirty="0"/>
          </a:p>
        </p:txBody>
      </p:sp>
      <p:sp>
        <p:nvSpPr>
          <p:cNvPr id="30" name="Slide Number Placeholder 29"/>
          <p:cNvSpPr>
            <a:spLocks noGrp="1"/>
          </p:cNvSpPr>
          <p:nvPr>
            <p:ph type="sldNum" sz="quarter" idx="4"/>
          </p:nvPr>
        </p:nvSpPr>
        <p:spPr/>
        <p:txBody>
          <a:bodyPr/>
          <a:lstStyle/>
          <a:p>
            <a:fld id="{5BE6E91C-2D6A-B04C-94FB-A9E324A509C5}" type="slidenum">
              <a:rPr lang="en-US" smtClean="0"/>
              <a:pPr/>
              <a:t>121</a:t>
            </a:fld>
            <a:endParaRPr lang="en-US" dirty="0"/>
          </a:p>
        </p:txBody>
      </p:sp>
      <p:grpSp>
        <p:nvGrpSpPr>
          <p:cNvPr id="42" name="Group 41"/>
          <p:cNvGrpSpPr/>
          <p:nvPr/>
        </p:nvGrpSpPr>
        <p:grpSpPr>
          <a:xfrm>
            <a:off x="4255181" y="3407088"/>
            <a:ext cx="2703976" cy="1625494"/>
            <a:chOff x="1524001" y="1210733"/>
            <a:chExt cx="4114800" cy="2751667"/>
          </a:xfrm>
        </p:grpSpPr>
        <p:sp>
          <p:nvSpPr>
            <p:cNvPr id="43" name="Rectangle 42"/>
            <p:cNvSpPr/>
            <p:nvPr/>
          </p:nvSpPr>
          <p:spPr>
            <a:xfrm>
              <a:off x="1524001" y="1210733"/>
              <a:ext cx="4114800" cy="2751667"/>
            </a:xfrm>
            <a:prstGeom prst="rect">
              <a:avLst/>
            </a:prstGeom>
            <a:solidFill>
              <a:schemeClr val="tx1">
                <a:lumMod val="75000"/>
                <a:lumOff val="2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45"/>
            <p:cNvGrpSpPr/>
            <p:nvPr/>
          </p:nvGrpSpPr>
          <p:grpSpPr>
            <a:xfrm>
              <a:off x="4102101" y="1838667"/>
              <a:ext cx="344296" cy="119966"/>
              <a:chOff x="4102101" y="1838667"/>
              <a:chExt cx="344296" cy="119966"/>
            </a:xfrm>
          </p:grpSpPr>
          <p:cxnSp>
            <p:nvCxnSpPr>
              <p:cNvPr id="98" name="Straight Arrow Connector 97"/>
              <p:cNvCxnSpPr>
                <a:stCxn id="99" idx="2"/>
              </p:cNvCxnSpPr>
              <p:nvPr/>
            </p:nvCxnSpPr>
            <p:spPr>
              <a:xfrm flipH="1">
                <a:off x="4102101" y="1898650"/>
                <a:ext cx="225424" cy="0"/>
              </a:xfrm>
              <a:prstGeom prst="straightConnector1">
                <a:avLst/>
              </a:prstGeom>
              <a:ln>
                <a:solidFill>
                  <a:srgbClr val="CCFFCC"/>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9" name="Oval 98"/>
              <p:cNvSpPr/>
              <p:nvPr/>
            </p:nvSpPr>
            <p:spPr>
              <a:xfrm>
                <a:off x="4327525" y="1838667"/>
                <a:ext cx="118872" cy="119966"/>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4082353" y="2295867"/>
              <a:ext cx="344296" cy="119966"/>
              <a:chOff x="4102101" y="1838667"/>
              <a:chExt cx="344296" cy="119966"/>
            </a:xfrm>
          </p:grpSpPr>
          <p:cxnSp>
            <p:nvCxnSpPr>
              <p:cNvPr id="96" name="Straight Arrow Connector 95"/>
              <p:cNvCxnSpPr>
                <a:stCxn id="97" idx="2"/>
              </p:cNvCxnSpPr>
              <p:nvPr/>
            </p:nvCxnSpPr>
            <p:spPr>
              <a:xfrm flipH="1">
                <a:off x="4102101" y="1898650"/>
                <a:ext cx="225424" cy="0"/>
              </a:xfrm>
              <a:prstGeom prst="straightConnector1">
                <a:avLst/>
              </a:prstGeom>
              <a:ln>
                <a:solidFill>
                  <a:srgbClr val="CCFFCC"/>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7" name="Oval 96"/>
              <p:cNvSpPr/>
              <p:nvPr/>
            </p:nvSpPr>
            <p:spPr>
              <a:xfrm>
                <a:off x="4327525" y="1838667"/>
                <a:ext cx="118872" cy="119966"/>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4731449" y="1963518"/>
              <a:ext cx="344296" cy="119966"/>
              <a:chOff x="4102101" y="1838667"/>
              <a:chExt cx="344296" cy="119966"/>
            </a:xfrm>
          </p:grpSpPr>
          <p:cxnSp>
            <p:nvCxnSpPr>
              <p:cNvPr id="94" name="Straight Arrow Connector 93"/>
              <p:cNvCxnSpPr>
                <a:stCxn id="95" idx="2"/>
              </p:cNvCxnSpPr>
              <p:nvPr/>
            </p:nvCxnSpPr>
            <p:spPr>
              <a:xfrm flipH="1">
                <a:off x="4102101" y="1898650"/>
                <a:ext cx="225424" cy="0"/>
              </a:xfrm>
              <a:prstGeom prst="straightConnector1">
                <a:avLst/>
              </a:prstGeom>
              <a:ln>
                <a:solidFill>
                  <a:srgbClr val="CCFFCC"/>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5" name="Oval 94"/>
              <p:cNvSpPr/>
              <p:nvPr/>
            </p:nvSpPr>
            <p:spPr>
              <a:xfrm>
                <a:off x="4327525" y="1838667"/>
                <a:ext cx="118872" cy="119966"/>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4559301" y="2295867"/>
              <a:ext cx="344296" cy="119966"/>
              <a:chOff x="4102101" y="1838667"/>
              <a:chExt cx="344296" cy="119966"/>
            </a:xfrm>
          </p:grpSpPr>
          <p:cxnSp>
            <p:nvCxnSpPr>
              <p:cNvPr id="92" name="Straight Arrow Connector 91"/>
              <p:cNvCxnSpPr>
                <a:stCxn id="93" idx="2"/>
              </p:cNvCxnSpPr>
              <p:nvPr/>
            </p:nvCxnSpPr>
            <p:spPr>
              <a:xfrm flipH="1">
                <a:off x="4102101" y="1898650"/>
                <a:ext cx="225424" cy="0"/>
              </a:xfrm>
              <a:prstGeom prst="straightConnector1">
                <a:avLst/>
              </a:prstGeom>
              <a:ln>
                <a:solidFill>
                  <a:srgbClr val="CCFFCC"/>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3" name="Oval 92"/>
              <p:cNvSpPr/>
              <p:nvPr/>
            </p:nvSpPr>
            <p:spPr>
              <a:xfrm>
                <a:off x="4327525" y="1838667"/>
                <a:ext cx="118872" cy="119966"/>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3492196" y="1963518"/>
              <a:ext cx="344296" cy="119966"/>
              <a:chOff x="4102101" y="1838667"/>
              <a:chExt cx="344296" cy="119966"/>
            </a:xfrm>
          </p:grpSpPr>
          <p:cxnSp>
            <p:nvCxnSpPr>
              <p:cNvPr id="90" name="Straight Arrow Connector 89"/>
              <p:cNvCxnSpPr>
                <a:stCxn id="91" idx="2"/>
              </p:cNvCxnSpPr>
              <p:nvPr/>
            </p:nvCxnSpPr>
            <p:spPr>
              <a:xfrm flipH="1">
                <a:off x="4102101" y="1898650"/>
                <a:ext cx="225424" cy="0"/>
              </a:xfrm>
              <a:prstGeom prst="straightConnector1">
                <a:avLst/>
              </a:prstGeom>
              <a:ln>
                <a:solidFill>
                  <a:srgbClr val="CCFFCC"/>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1" name="Oval 90"/>
              <p:cNvSpPr/>
              <p:nvPr/>
            </p:nvSpPr>
            <p:spPr>
              <a:xfrm>
                <a:off x="4327525" y="1838667"/>
                <a:ext cx="118872" cy="119966"/>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3857626" y="2753067"/>
              <a:ext cx="344296" cy="119966"/>
              <a:chOff x="4102101" y="1838667"/>
              <a:chExt cx="344296" cy="119966"/>
            </a:xfrm>
          </p:grpSpPr>
          <p:cxnSp>
            <p:nvCxnSpPr>
              <p:cNvPr id="88" name="Straight Arrow Connector 87"/>
              <p:cNvCxnSpPr>
                <a:stCxn id="89" idx="2"/>
              </p:cNvCxnSpPr>
              <p:nvPr/>
            </p:nvCxnSpPr>
            <p:spPr>
              <a:xfrm flipH="1">
                <a:off x="4102101" y="1898650"/>
                <a:ext cx="225424" cy="0"/>
              </a:xfrm>
              <a:prstGeom prst="straightConnector1">
                <a:avLst/>
              </a:prstGeom>
              <a:ln>
                <a:solidFill>
                  <a:srgbClr val="CCFFCC"/>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89" name="Oval 88"/>
              <p:cNvSpPr/>
              <p:nvPr/>
            </p:nvSpPr>
            <p:spPr>
              <a:xfrm>
                <a:off x="4327525" y="1838667"/>
                <a:ext cx="118872" cy="119966"/>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5016501" y="2753067"/>
              <a:ext cx="344296" cy="119966"/>
              <a:chOff x="4102101" y="1838667"/>
              <a:chExt cx="344296" cy="119966"/>
            </a:xfrm>
          </p:grpSpPr>
          <p:cxnSp>
            <p:nvCxnSpPr>
              <p:cNvPr id="86" name="Straight Arrow Connector 85"/>
              <p:cNvCxnSpPr>
                <a:stCxn id="87" idx="2"/>
              </p:cNvCxnSpPr>
              <p:nvPr/>
            </p:nvCxnSpPr>
            <p:spPr>
              <a:xfrm flipH="1">
                <a:off x="4102101" y="1898650"/>
                <a:ext cx="225424" cy="0"/>
              </a:xfrm>
              <a:prstGeom prst="straightConnector1">
                <a:avLst/>
              </a:prstGeom>
              <a:ln>
                <a:solidFill>
                  <a:srgbClr val="CCFFCC"/>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87" name="Oval 86"/>
              <p:cNvSpPr/>
              <p:nvPr/>
            </p:nvSpPr>
            <p:spPr>
              <a:xfrm>
                <a:off x="4327525" y="1838667"/>
                <a:ext cx="118872" cy="119966"/>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5" name="Group 54"/>
            <p:cNvGrpSpPr/>
            <p:nvPr/>
          </p:nvGrpSpPr>
          <p:grpSpPr>
            <a:xfrm rot="8334745">
              <a:off x="3247010" y="1616417"/>
              <a:ext cx="344296" cy="119966"/>
              <a:chOff x="4102101" y="1838667"/>
              <a:chExt cx="344296" cy="119966"/>
            </a:xfrm>
          </p:grpSpPr>
          <p:cxnSp>
            <p:nvCxnSpPr>
              <p:cNvPr id="84" name="Straight Arrow Connector 83"/>
              <p:cNvCxnSpPr>
                <a:stCxn id="85" idx="2"/>
              </p:cNvCxnSpPr>
              <p:nvPr/>
            </p:nvCxnSpPr>
            <p:spPr>
              <a:xfrm flipH="1">
                <a:off x="4102101" y="1898650"/>
                <a:ext cx="225424" cy="0"/>
              </a:xfrm>
              <a:prstGeom prst="straightConnector1">
                <a:avLst/>
              </a:prstGeom>
              <a:ln>
                <a:solidFill>
                  <a:srgbClr val="CCFFCC"/>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85" name="Oval 84"/>
              <p:cNvSpPr/>
              <p:nvPr/>
            </p:nvSpPr>
            <p:spPr>
              <a:xfrm>
                <a:off x="4327525" y="1838667"/>
                <a:ext cx="118872" cy="119966"/>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2891213" y="3565867"/>
              <a:ext cx="344296" cy="119966"/>
              <a:chOff x="4102101" y="1838667"/>
              <a:chExt cx="344296" cy="119966"/>
            </a:xfrm>
          </p:grpSpPr>
          <p:cxnSp>
            <p:nvCxnSpPr>
              <p:cNvPr id="82" name="Straight Arrow Connector 81"/>
              <p:cNvCxnSpPr>
                <a:stCxn id="83" idx="2"/>
              </p:cNvCxnSpPr>
              <p:nvPr/>
            </p:nvCxnSpPr>
            <p:spPr>
              <a:xfrm flipH="1">
                <a:off x="4102101" y="1898650"/>
                <a:ext cx="225424" cy="0"/>
              </a:xfrm>
              <a:prstGeom prst="straightConnector1">
                <a:avLst/>
              </a:prstGeom>
              <a:ln>
                <a:solidFill>
                  <a:srgbClr val="CCFFCC"/>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83" name="Oval 82"/>
              <p:cNvSpPr/>
              <p:nvPr/>
            </p:nvSpPr>
            <p:spPr>
              <a:xfrm>
                <a:off x="4327525" y="1838667"/>
                <a:ext cx="118872" cy="119966"/>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rot="11140254">
              <a:off x="3383787" y="2927176"/>
              <a:ext cx="344296" cy="119966"/>
              <a:chOff x="4102101" y="1838667"/>
              <a:chExt cx="344296" cy="119966"/>
            </a:xfrm>
          </p:grpSpPr>
          <p:cxnSp>
            <p:nvCxnSpPr>
              <p:cNvPr id="80" name="Straight Arrow Connector 79"/>
              <p:cNvCxnSpPr>
                <a:stCxn id="81" idx="2"/>
              </p:cNvCxnSpPr>
              <p:nvPr/>
            </p:nvCxnSpPr>
            <p:spPr>
              <a:xfrm flipH="1">
                <a:off x="4102101" y="1898650"/>
                <a:ext cx="225424" cy="0"/>
              </a:xfrm>
              <a:prstGeom prst="straightConnector1">
                <a:avLst/>
              </a:prstGeom>
              <a:ln>
                <a:solidFill>
                  <a:srgbClr val="CCFFCC"/>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81" name="Oval 80"/>
              <p:cNvSpPr/>
              <p:nvPr/>
            </p:nvSpPr>
            <p:spPr>
              <a:xfrm>
                <a:off x="4327525" y="1838667"/>
                <a:ext cx="118872" cy="119966"/>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4102101" y="3416300"/>
              <a:ext cx="344296" cy="119966"/>
              <a:chOff x="4102101" y="1838667"/>
              <a:chExt cx="344296" cy="119966"/>
            </a:xfrm>
          </p:grpSpPr>
          <p:cxnSp>
            <p:nvCxnSpPr>
              <p:cNvPr id="78" name="Straight Arrow Connector 77"/>
              <p:cNvCxnSpPr>
                <a:stCxn id="79" idx="2"/>
              </p:cNvCxnSpPr>
              <p:nvPr/>
            </p:nvCxnSpPr>
            <p:spPr>
              <a:xfrm flipH="1">
                <a:off x="4102101" y="1898650"/>
                <a:ext cx="225424" cy="0"/>
              </a:xfrm>
              <a:prstGeom prst="straightConnector1">
                <a:avLst/>
              </a:prstGeom>
              <a:ln>
                <a:solidFill>
                  <a:srgbClr val="CCFFCC"/>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9" name="Oval 78"/>
              <p:cNvSpPr/>
              <p:nvPr/>
            </p:nvSpPr>
            <p:spPr>
              <a:xfrm>
                <a:off x="4327525" y="1838667"/>
                <a:ext cx="118872" cy="119966"/>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rot="10234952">
              <a:off x="3431031" y="2443193"/>
              <a:ext cx="344296" cy="119966"/>
              <a:chOff x="4102101" y="1838667"/>
              <a:chExt cx="344296" cy="119966"/>
            </a:xfrm>
          </p:grpSpPr>
          <p:cxnSp>
            <p:nvCxnSpPr>
              <p:cNvPr id="76" name="Straight Arrow Connector 75"/>
              <p:cNvCxnSpPr>
                <a:stCxn id="77" idx="2"/>
              </p:cNvCxnSpPr>
              <p:nvPr/>
            </p:nvCxnSpPr>
            <p:spPr>
              <a:xfrm flipH="1">
                <a:off x="4102101" y="1898650"/>
                <a:ext cx="225424" cy="0"/>
              </a:xfrm>
              <a:prstGeom prst="straightConnector1">
                <a:avLst/>
              </a:prstGeom>
              <a:ln>
                <a:solidFill>
                  <a:srgbClr val="CCFFCC"/>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7" name="Oval 76"/>
              <p:cNvSpPr/>
              <p:nvPr/>
            </p:nvSpPr>
            <p:spPr>
              <a:xfrm>
                <a:off x="4327525" y="1838667"/>
                <a:ext cx="118872" cy="119966"/>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0" name="Group 59"/>
            <p:cNvGrpSpPr/>
            <p:nvPr/>
          </p:nvGrpSpPr>
          <p:grpSpPr>
            <a:xfrm rot="12935192">
              <a:off x="3139688" y="3198251"/>
              <a:ext cx="344296" cy="119966"/>
              <a:chOff x="4102101" y="1838667"/>
              <a:chExt cx="344296" cy="119966"/>
            </a:xfrm>
          </p:grpSpPr>
          <p:cxnSp>
            <p:nvCxnSpPr>
              <p:cNvPr id="74" name="Straight Arrow Connector 73"/>
              <p:cNvCxnSpPr>
                <a:stCxn id="75" idx="2"/>
              </p:cNvCxnSpPr>
              <p:nvPr/>
            </p:nvCxnSpPr>
            <p:spPr>
              <a:xfrm flipH="1">
                <a:off x="4102101" y="1898650"/>
                <a:ext cx="225424" cy="0"/>
              </a:xfrm>
              <a:prstGeom prst="straightConnector1">
                <a:avLst/>
              </a:prstGeom>
              <a:ln>
                <a:solidFill>
                  <a:srgbClr val="CCFFCC"/>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5" name="Oval 74"/>
              <p:cNvSpPr/>
              <p:nvPr/>
            </p:nvSpPr>
            <p:spPr>
              <a:xfrm>
                <a:off x="4327525" y="1838667"/>
                <a:ext cx="118872" cy="119966"/>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4327525" y="3049291"/>
              <a:ext cx="344296" cy="119966"/>
              <a:chOff x="4102101" y="1838667"/>
              <a:chExt cx="344296" cy="119966"/>
            </a:xfrm>
          </p:grpSpPr>
          <p:cxnSp>
            <p:nvCxnSpPr>
              <p:cNvPr id="72" name="Straight Arrow Connector 71"/>
              <p:cNvCxnSpPr>
                <a:stCxn id="73" idx="2"/>
              </p:cNvCxnSpPr>
              <p:nvPr/>
            </p:nvCxnSpPr>
            <p:spPr>
              <a:xfrm flipH="1">
                <a:off x="4102101" y="1898650"/>
                <a:ext cx="225424" cy="0"/>
              </a:xfrm>
              <a:prstGeom prst="straightConnector1">
                <a:avLst/>
              </a:prstGeom>
              <a:ln>
                <a:solidFill>
                  <a:srgbClr val="CCFFCC"/>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3" name="Oval 72"/>
              <p:cNvSpPr/>
              <p:nvPr/>
            </p:nvSpPr>
            <p:spPr>
              <a:xfrm>
                <a:off x="4327525" y="1838667"/>
                <a:ext cx="118872" cy="119966"/>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4934965" y="3227231"/>
              <a:ext cx="344296" cy="119966"/>
              <a:chOff x="4102101" y="1838667"/>
              <a:chExt cx="344296" cy="119966"/>
            </a:xfrm>
          </p:grpSpPr>
          <p:cxnSp>
            <p:nvCxnSpPr>
              <p:cNvPr id="70" name="Straight Arrow Connector 69"/>
              <p:cNvCxnSpPr>
                <a:stCxn id="71" idx="2"/>
              </p:cNvCxnSpPr>
              <p:nvPr/>
            </p:nvCxnSpPr>
            <p:spPr>
              <a:xfrm flipH="1">
                <a:off x="4102101" y="1898650"/>
                <a:ext cx="225424" cy="0"/>
              </a:xfrm>
              <a:prstGeom prst="straightConnector1">
                <a:avLst/>
              </a:prstGeom>
              <a:ln>
                <a:solidFill>
                  <a:srgbClr val="CCFFCC"/>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1" name="Oval 70"/>
              <p:cNvSpPr/>
              <p:nvPr/>
            </p:nvSpPr>
            <p:spPr>
              <a:xfrm>
                <a:off x="4327525" y="1838667"/>
                <a:ext cx="118872" cy="119966"/>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4762817" y="1606221"/>
              <a:ext cx="344296" cy="119966"/>
              <a:chOff x="4102101" y="1838667"/>
              <a:chExt cx="344296" cy="119966"/>
            </a:xfrm>
          </p:grpSpPr>
          <p:cxnSp>
            <p:nvCxnSpPr>
              <p:cNvPr id="68" name="Straight Arrow Connector 67"/>
              <p:cNvCxnSpPr>
                <a:stCxn id="69" idx="2"/>
              </p:cNvCxnSpPr>
              <p:nvPr/>
            </p:nvCxnSpPr>
            <p:spPr>
              <a:xfrm flipH="1">
                <a:off x="4102101" y="1898650"/>
                <a:ext cx="225424" cy="0"/>
              </a:xfrm>
              <a:prstGeom prst="straightConnector1">
                <a:avLst/>
              </a:prstGeom>
              <a:ln>
                <a:solidFill>
                  <a:srgbClr val="CCFFCC"/>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9" name="Oval 68"/>
              <p:cNvSpPr/>
              <p:nvPr/>
            </p:nvSpPr>
            <p:spPr>
              <a:xfrm>
                <a:off x="4327525" y="1838667"/>
                <a:ext cx="118872" cy="119966"/>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5188649" y="2451911"/>
              <a:ext cx="344296" cy="119966"/>
              <a:chOff x="4102101" y="1838667"/>
              <a:chExt cx="344296" cy="119966"/>
            </a:xfrm>
          </p:grpSpPr>
          <p:cxnSp>
            <p:nvCxnSpPr>
              <p:cNvPr id="66" name="Straight Arrow Connector 65"/>
              <p:cNvCxnSpPr>
                <a:stCxn id="67" idx="2"/>
              </p:cNvCxnSpPr>
              <p:nvPr/>
            </p:nvCxnSpPr>
            <p:spPr>
              <a:xfrm flipH="1">
                <a:off x="4102101" y="1898650"/>
                <a:ext cx="225424" cy="0"/>
              </a:xfrm>
              <a:prstGeom prst="straightConnector1">
                <a:avLst/>
              </a:prstGeom>
              <a:ln>
                <a:solidFill>
                  <a:srgbClr val="CCFFCC"/>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7" name="Oval 66"/>
              <p:cNvSpPr/>
              <p:nvPr/>
            </p:nvSpPr>
            <p:spPr>
              <a:xfrm>
                <a:off x="4327525" y="1838667"/>
                <a:ext cx="118872" cy="119966"/>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5" name="Picture 64"/>
            <p:cNvPicPr>
              <a:picLocks noChangeAspect="1"/>
            </p:cNvPicPr>
            <p:nvPr/>
          </p:nvPicPr>
          <p:blipFill rotWithShape="1">
            <a:blip r:embed="rId2"/>
            <a:srcRect l="18347" t="5475" r="18517" b="4445"/>
            <a:stretch/>
          </p:blipFill>
          <p:spPr>
            <a:xfrm>
              <a:off x="1739900" y="1606221"/>
              <a:ext cx="1711934" cy="1669791"/>
            </a:xfrm>
            <a:prstGeom prst="rect">
              <a:avLst/>
            </a:prstGeom>
          </p:spPr>
        </p:pic>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162"/>
            <a:ext cx="8229600" cy="381917"/>
          </a:xfrm>
        </p:spPr>
        <p:txBody>
          <a:bodyPr/>
          <a:lstStyle/>
          <a:p>
            <a:r>
              <a:rPr lang="en-US" u="sng" dirty="0" smtClean="0"/>
              <a:t>Moving through the air</a:t>
            </a:r>
            <a:endParaRPr lang="en-US" u="sng" dirty="0"/>
          </a:p>
        </p:txBody>
      </p:sp>
      <p:graphicFrame>
        <p:nvGraphicFramePr>
          <p:cNvPr id="9" name="Object 8"/>
          <p:cNvGraphicFramePr>
            <a:graphicFrameLocks noChangeAspect="1"/>
          </p:cNvGraphicFramePr>
          <p:nvPr>
            <p:extLst>
              <p:ext uri="{D42A27DB-BD31-4B8C-83A1-F6EECF244321}">
                <p14:modId xmlns:p14="http://schemas.microsoft.com/office/powerpoint/2010/main" xmlns="" val="1858959039"/>
              </p:ext>
            </p:extLst>
          </p:nvPr>
        </p:nvGraphicFramePr>
        <p:xfrm>
          <a:off x="3182232" y="1516542"/>
          <a:ext cx="1865075" cy="705242"/>
        </p:xfrm>
        <a:graphic>
          <a:graphicData uri="http://schemas.openxmlformats.org/presentationml/2006/ole">
            <p:oleObj spid="_x0000_s2761180" name="Equation" r:id="rId3" imgW="849960" imgH="383760" progId="">
              <p:embed/>
            </p:oleObj>
          </a:graphicData>
        </a:graphic>
      </p:graphicFrame>
      <p:sp>
        <p:nvSpPr>
          <p:cNvPr id="10" name="TextBox 9"/>
          <p:cNvSpPr txBox="1"/>
          <p:nvPr/>
        </p:nvSpPr>
        <p:spPr>
          <a:xfrm>
            <a:off x="59123" y="1009464"/>
            <a:ext cx="3123109" cy="584775"/>
          </a:xfrm>
          <a:prstGeom prst="rect">
            <a:avLst/>
          </a:prstGeom>
          <a:noFill/>
        </p:spPr>
        <p:txBody>
          <a:bodyPr wrap="square" rtlCol="0">
            <a:spAutoFit/>
          </a:bodyPr>
          <a:lstStyle/>
          <a:p>
            <a:r>
              <a:rPr lang="en-US" sz="1600" b="1" dirty="0" smtClean="0"/>
              <a:t>C</a:t>
            </a:r>
            <a:r>
              <a:rPr lang="en-US" sz="1600" b="1" baseline="-25000" dirty="0" smtClean="0"/>
              <a:t>d</a:t>
            </a:r>
            <a:r>
              <a:rPr lang="en-US" sz="1600" b="1" dirty="0" smtClean="0"/>
              <a:t> – drag coefficient</a:t>
            </a:r>
            <a:r>
              <a:rPr lang="en-US" sz="1600" dirty="0" smtClean="0"/>
              <a:t>: depends on shape &amp; roughness of object</a:t>
            </a:r>
            <a:endParaRPr lang="en-US" sz="1600" dirty="0"/>
          </a:p>
        </p:txBody>
      </p:sp>
      <p:pic>
        <p:nvPicPr>
          <p:cNvPr id="11" name="Picture 10" descr="IMG.png"/>
          <p:cNvPicPr>
            <a:picLocks noChangeAspect="1"/>
          </p:cNvPicPr>
          <p:nvPr/>
        </p:nvPicPr>
        <p:blipFill>
          <a:blip r:embed="rId4">
            <a:clrChange>
              <a:clrFrom>
                <a:srgbClr val="FFFFFF"/>
              </a:clrFrom>
              <a:clrTo>
                <a:srgbClr val="FFFFFF">
                  <a:alpha val="0"/>
                </a:srgbClr>
              </a:clrTo>
            </a:clrChange>
          </a:blip>
          <a:srcRect t="47236" r="61314" b="30434"/>
          <a:stretch>
            <a:fillRect/>
          </a:stretch>
        </p:blipFill>
        <p:spPr>
          <a:xfrm>
            <a:off x="7828372" y="1386115"/>
            <a:ext cx="1421613" cy="670709"/>
          </a:xfrm>
          <a:prstGeom prst="rect">
            <a:avLst/>
          </a:prstGeom>
        </p:spPr>
      </p:pic>
      <p:grpSp>
        <p:nvGrpSpPr>
          <p:cNvPr id="6" name="Group 13"/>
          <p:cNvGrpSpPr/>
          <p:nvPr/>
        </p:nvGrpSpPr>
        <p:grpSpPr>
          <a:xfrm>
            <a:off x="8075498" y="252430"/>
            <a:ext cx="800596" cy="1019522"/>
            <a:chOff x="5749953" y="4992806"/>
            <a:chExt cx="600447" cy="1359362"/>
          </a:xfrm>
        </p:grpSpPr>
        <p:pic>
          <p:nvPicPr>
            <p:cNvPr id="12" name="Picture 11" descr="IMG.png"/>
            <p:cNvPicPr>
              <a:picLocks noChangeAspect="1"/>
            </p:cNvPicPr>
            <p:nvPr/>
          </p:nvPicPr>
          <p:blipFill>
            <a:blip r:embed="rId4">
              <a:clrChange>
                <a:clrFrom>
                  <a:srgbClr val="FFFFFF"/>
                </a:clrFrom>
                <a:clrTo>
                  <a:srgbClr val="FFFFFF">
                    <a:alpha val="0"/>
                  </a:srgbClr>
                </a:clrTo>
              </a:clrChange>
            </a:blip>
            <a:srcRect t="56393" r="61314" b="30434"/>
            <a:stretch>
              <a:fillRect/>
            </a:stretch>
          </p:blipFill>
          <p:spPr>
            <a:xfrm rot="5400000">
              <a:off x="5480636" y="5555275"/>
              <a:ext cx="1066210" cy="527575"/>
            </a:xfrm>
            <a:prstGeom prst="rect">
              <a:avLst/>
            </a:prstGeom>
          </p:spPr>
        </p:pic>
        <p:pic>
          <p:nvPicPr>
            <p:cNvPr id="13" name="Picture 12" descr="IMG.png"/>
            <p:cNvPicPr>
              <a:picLocks noChangeAspect="1"/>
            </p:cNvPicPr>
            <p:nvPr/>
          </p:nvPicPr>
          <p:blipFill>
            <a:blip r:embed="rId4">
              <a:clrChange>
                <a:clrFrom>
                  <a:srgbClr val="FFFFFF"/>
                </a:clrFrom>
                <a:clrTo>
                  <a:srgbClr val="FFFFFF">
                    <a:alpha val="0"/>
                  </a:srgbClr>
                </a:clrTo>
              </a:clrChange>
            </a:blip>
            <a:srcRect l="16906" t="47236" r="68334" b="41876"/>
            <a:stretch>
              <a:fillRect/>
            </a:stretch>
          </p:blipFill>
          <p:spPr>
            <a:xfrm>
              <a:off x="5943600" y="4992806"/>
              <a:ext cx="406800" cy="436031"/>
            </a:xfrm>
            <a:prstGeom prst="rect">
              <a:avLst/>
            </a:prstGeom>
          </p:spPr>
        </p:pic>
      </p:grpSp>
      <p:grpSp>
        <p:nvGrpSpPr>
          <p:cNvPr id="14" name="Group 30"/>
          <p:cNvGrpSpPr/>
          <p:nvPr/>
        </p:nvGrpSpPr>
        <p:grpSpPr>
          <a:xfrm>
            <a:off x="6013086" y="1218674"/>
            <a:ext cx="1534799" cy="357939"/>
            <a:chOff x="3943350" y="5953027"/>
            <a:chExt cx="1498600" cy="477252"/>
          </a:xfrm>
        </p:grpSpPr>
        <p:grpSp>
          <p:nvGrpSpPr>
            <p:cNvPr id="21" name="Group 21"/>
            <p:cNvGrpSpPr/>
            <p:nvPr/>
          </p:nvGrpSpPr>
          <p:grpSpPr>
            <a:xfrm>
              <a:off x="4400550" y="5953027"/>
              <a:ext cx="1041400" cy="477252"/>
              <a:chOff x="5122333" y="6583948"/>
              <a:chExt cx="1041400" cy="477252"/>
            </a:xfrm>
          </p:grpSpPr>
          <p:sp>
            <p:nvSpPr>
              <p:cNvPr id="15" name="Right Triangle 14"/>
              <p:cNvSpPr/>
              <p:nvPr/>
            </p:nvSpPr>
            <p:spPr>
              <a:xfrm>
                <a:off x="5122333" y="6583948"/>
                <a:ext cx="1041400" cy="346390"/>
              </a:xfrm>
              <a:prstGeom prst="rtTriangle">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6" name="Oval 15"/>
              <p:cNvSpPr/>
              <p:nvPr/>
            </p:nvSpPr>
            <p:spPr>
              <a:xfrm>
                <a:off x="5122333" y="6845300"/>
                <a:ext cx="220820" cy="215900"/>
              </a:xfrm>
              <a:prstGeom prst="ellipse">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 name="Oval 16"/>
              <p:cNvSpPr/>
              <p:nvPr/>
            </p:nvSpPr>
            <p:spPr>
              <a:xfrm>
                <a:off x="5710080" y="6838950"/>
                <a:ext cx="220820" cy="215900"/>
              </a:xfrm>
              <a:prstGeom prst="ellipse">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cxnSp>
          <p:nvCxnSpPr>
            <p:cNvPr id="24" name="Straight Connector 23"/>
            <p:cNvCxnSpPr/>
            <p:nvPr/>
          </p:nvCxnSpPr>
          <p:spPr>
            <a:xfrm rot="10800000">
              <a:off x="3943350" y="6003827"/>
              <a:ext cx="32202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a:off x="4013200" y="6137177"/>
              <a:ext cx="32202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a:off x="4057650" y="6264177"/>
              <a:ext cx="32202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2" name="Group 29"/>
          <p:cNvGrpSpPr/>
          <p:nvPr/>
        </p:nvGrpSpPr>
        <p:grpSpPr>
          <a:xfrm>
            <a:off x="5903645" y="602235"/>
            <a:ext cx="1354280" cy="375860"/>
            <a:chOff x="5209117" y="5572027"/>
            <a:chExt cx="1337730" cy="406400"/>
          </a:xfrm>
        </p:grpSpPr>
        <p:grpSp>
          <p:nvGrpSpPr>
            <p:cNvPr id="23" name="Group 20"/>
            <p:cNvGrpSpPr/>
            <p:nvPr/>
          </p:nvGrpSpPr>
          <p:grpSpPr>
            <a:xfrm>
              <a:off x="5725580" y="5572027"/>
              <a:ext cx="821267" cy="406400"/>
              <a:chOff x="5122333" y="7505700"/>
              <a:chExt cx="821267" cy="406400"/>
            </a:xfrm>
          </p:grpSpPr>
          <p:sp>
            <p:nvSpPr>
              <p:cNvPr id="18" name="Rectangle 17"/>
              <p:cNvSpPr/>
              <p:nvPr/>
            </p:nvSpPr>
            <p:spPr>
              <a:xfrm>
                <a:off x="5122333" y="7505700"/>
                <a:ext cx="821267" cy="298450"/>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 name="Oval 18"/>
              <p:cNvSpPr/>
              <p:nvPr/>
            </p:nvSpPr>
            <p:spPr>
              <a:xfrm>
                <a:off x="5135033" y="7696200"/>
                <a:ext cx="220820" cy="215900"/>
              </a:xfrm>
              <a:prstGeom prst="ellipse">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0" name="Oval 19"/>
              <p:cNvSpPr/>
              <p:nvPr/>
            </p:nvSpPr>
            <p:spPr>
              <a:xfrm>
                <a:off x="5722780" y="7689850"/>
                <a:ext cx="220820" cy="215900"/>
              </a:xfrm>
              <a:prstGeom prst="ellipse">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cxnSp>
          <p:nvCxnSpPr>
            <p:cNvPr id="27" name="Straight Connector 26"/>
            <p:cNvCxnSpPr/>
            <p:nvPr/>
          </p:nvCxnSpPr>
          <p:spPr>
            <a:xfrm rot="10800000">
              <a:off x="5209117" y="5610127"/>
              <a:ext cx="32202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a:off x="5278967" y="5743477"/>
              <a:ext cx="32202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10800000">
              <a:off x="5323417" y="5870477"/>
              <a:ext cx="32202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33" name="Straight Arrow Connector 32"/>
          <p:cNvCxnSpPr/>
          <p:nvPr/>
        </p:nvCxnSpPr>
        <p:spPr>
          <a:xfrm>
            <a:off x="2761471" y="1386113"/>
            <a:ext cx="602380" cy="828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479185" y="602235"/>
            <a:ext cx="2185214" cy="584775"/>
          </a:xfrm>
          <a:prstGeom prst="rect">
            <a:avLst/>
          </a:prstGeom>
          <a:noFill/>
        </p:spPr>
        <p:txBody>
          <a:bodyPr wrap="none" rtlCol="0">
            <a:spAutoFit/>
          </a:bodyPr>
          <a:lstStyle/>
          <a:p>
            <a:r>
              <a:rPr lang="en-US" sz="1600" b="1" dirty="0" smtClean="0"/>
              <a:t>A = cross-sectional area</a:t>
            </a:r>
          </a:p>
          <a:p>
            <a:r>
              <a:rPr lang="en-US" sz="1600" dirty="0" smtClean="0"/>
              <a:t>presented to the wind</a:t>
            </a:r>
            <a:endParaRPr lang="en-US" sz="1600" dirty="0"/>
          </a:p>
        </p:txBody>
      </p:sp>
      <p:cxnSp>
        <p:nvCxnSpPr>
          <p:cNvPr id="36" name="Straight Arrow Connector 35"/>
          <p:cNvCxnSpPr/>
          <p:nvPr/>
        </p:nvCxnSpPr>
        <p:spPr>
          <a:xfrm>
            <a:off x="4170860" y="1175935"/>
            <a:ext cx="0" cy="4287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490215" y="2417476"/>
            <a:ext cx="1545616" cy="338554"/>
          </a:xfrm>
          <a:prstGeom prst="rect">
            <a:avLst/>
          </a:prstGeom>
          <a:noFill/>
        </p:spPr>
        <p:txBody>
          <a:bodyPr wrap="none" rtlCol="0">
            <a:spAutoFit/>
          </a:bodyPr>
          <a:lstStyle/>
          <a:p>
            <a:r>
              <a:rPr lang="en-US" sz="1600" b="1" dirty="0" err="1" smtClean="0"/>
              <a:t>ρ</a:t>
            </a:r>
            <a:r>
              <a:rPr lang="en-US" sz="1600" b="1" dirty="0" smtClean="0"/>
              <a:t> = fluid density</a:t>
            </a:r>
            <a:endParaRPr lang="en-US" sz="1600" b="1" dirty="0"/>
          </a:p>
        </p:txBody>
      </p:sp>
      <p:cxnSp>
        <p:nvCxnSpPr>
          <p:cNvPr id="40" name="Straight Arrow Connector 39"/>
          <p:cNvCxnSpPr/>
          <p:nvPr/>
        </p:nvCxnSpPr>
        <p:spPr>
          <a:xfrm rot="5400000" flipH="1" flipV="1">
            <a:off x="4323990" y="2220724"/>
            <a:ext cx="250033" cy="21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388254" y="1718270"/>
            <a:ext cx="1824217" cy="338554"/>
          </a:xfrm>
          <a:prstGeom prst="rect">
            <a:avLst/>
          </a:prstGeom>
          <a:noFill/>
        </p:spPr>
        <p:txBody>
          <a:bodyPr wrap="none" rtlCol="0">
            <a:spAutoFit/>
          </a:bodyPr>
          <a:lstStyle/>
          <a:p>
            <a:r>
              <a:rPr lang="en-US" sz="1600" b="1" dirty="0" err="1" smtClean="0"/>
              <a:t>v</a:t>
            </a:r>
            <a:r>
              <a:rPr lang="en-US" sz="1600" b="1" dirty="0" smtClean="0"/>
              <a:t> = velocity thru air</a:t>
            </a:r>
            <a:endParaRPr lang="en-US" sz="1600" b="1" dirty="0"/>
          </a:p>
        </p:txBody>
      </p:sp>
      <p:cxnSp>
        <p:nvCxnSpPr>
          <p:cNvPr id="45" name="Straight Arrow Connector 44"/>
          <p:cNvCxnSpPr>
            <a:stCxn id="44" idx="1"/>
          </p:cNvCxnSpPr>
          <p:nvPr/>
        </p:nvCxnSpPr>
        <p:spPr>
          <a:xfrm flipH="1">
            <a:off x="5035831" y="1887547"/>
            <a:ext cx="35242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37" name="Object 36"/>
          <p:cNvGraphicFramePr>
            <a:graphicFrameLocks noChangeAspect="1"/>
          </p:cNvGraphicFramePr>
          <p:nvPr>
            <p:extLst>
              <p:ext uri="{D42A27DB-BD31-4B8C-83A1-F6EECF244321}">
                <p14:modId xmlns:p14="http://schemas.microsoft.com/office/powerpoint/2010/main" xmlns="" val="1290814934"/>
              </p:ext>
            </p:extLst>
          </p:nvPr>
        </p:nvGraphicFramePr>
        <p:xfrm>
          <a:off x="1270000" y="2729224"/>
          <a:ext cx="2996380" cy="289598"/>
        </p:xfrm>
        <a:graphic>
          <a:graphicData uri="http://schemas.openxmlformats.org/presentationml/2006/ole">
            <p:oleObj spid="_x0000_s2761181" name="Equation" r:id="rId5" imgW="1928880" imgH="237600" progId="">
              <p:embed/>
            </p:oleObj>
          </a:graphicData>
        </a:graphic>
      </p:graphicFrame>
      <p:graphicFrame>
        <p:nvGraphicFramePr>
          <p:cNvPr id="38" name="Object 4"/>
          <p:cNvGraphicFramePr>
            <a:graphicFrameLocks noChangeAspect="1"/>
          </p:cNvGraphicFramePr>
          <p:nvPr>
            <p:extLst>
              <p:ext uri="{D42A27DB-BD31-4B8C-83A1-F6EECF244321}">
                <p14:modId xmlns:p14="http://schemas.microsoft.com/office/powerpoint/2010/main" xmlns="" val="2974336914"/>
              </p:ext>
            </p:extLst>
          </p:nvPr>
        </p:nvGraphicFramePr>
        <p:xfrm>
          <a:off x="1270000" y="3018235"/>
          <a:ext cx="3124200" cy="255984"/>
        </p:xfrm>
        <a:graphic>
          <a:graphicData uri="http://schemas.openxmlformats.org/presentationml/2006/ole">
            <p:oleObj spid="_x0000_s2761182" name="Equation" r:id="rId6" imgW="1992960" imgH="219240" progId="">
              <p:embed/>
            </p:oleObj>
          </a:graphicData>
        </a:graphic>
      </p:graphicFrame>
      <p:sp>
        <p:nvSpPr>
          <p:cNvPr id="41" name="TextBox 40"/>
          <p:cNvSpPr txBox="1"/>
          <p:nvPr/>
        </p:nvSpPr>
        <p:spPr>
          <a:xfrm>
            <a:off x="172075" y="3299794"/>
            <a:ext cx="5106047" cy="307777"/>
          </a:xfrm>
          <a:prstGeom prst="rect">
            <a:avLst/>
          </a:prstGeom>
          <a:noFill/>
        </p:spPr>
        <p:txBody>
          <a:bodyPr wrap="square" rtlCol="0">
            <a:spAutoFit/>
          </a:bodyPr>
          <a:lstStyle/>
          <a:p>
            <a:r>
              <a:rPr lang="en-US" sz="1400" dirty="0"/>
              <a:t>@</a:t>
            </a:r>
            <a:r>
              <a:rPr lang="en-US" sz="1400" dirty="0" smtClean="0"/>
              <a:t> sea level with T≈70˚ F and clear skies</a:t>
            </a:r>
            <a:endParaRPr lang="en-US" sz="1400" dirty="0"/>
          </a:p>
        </p:txBody>
      </p:sp>
      <p:sp>
        <p:nvSpPr>
          <p:cNvPr id="48" name="Right Brace 47"/>
          <p:cNvSpPr/>
          <p:nvPr/>
        </p:nvSpPr>
        <p:spPr>
          <a:xfrm>
            <a:off x="4471004" y="2815318"/>
            <a:ext cx="295520" cy="40562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TextBox 48"/>
          <p:cNvSpPr txBox="1"/>
          <p:nvPr/>
        </p:nvSpPr>
        <p:spPr>
          <a:xfrm>
            <a:off x="4903877" y="2845307"/>
            <a:ext cx="1115482" cy="1384995"/>
          </a:xfrm>
          <a:prstGeom prst="rect">
            <a:avLst/>
          </a:prstGeom>
          <a:noFill/>
        </p:spPr>
        <p:txBody>
          <a:bodyPr wrap="square" rtlCol="0">
            <a:spAutoFit/>
          </a:bodyPr>
          <a:lstStyle/>
          <a:p>
            <a:r>
              <a:rPr lang="en-US" sz="1400" dirty="0" smtClean="0"/>
              <a:t>1000x greater drag in water,</a:t>
            </a:r>
          </a:p>
          <a:p>
            <a:r>
              <a:rPr lang="en-US" sz="1400" dirty="0" smtClean="0"/>
              <a:t>since water 1000x denser</a:t>
            </a:r>
          </a:p>
        </p:txBody>
      </p:sp>
      <p:sp>
        <p:nvSpPr>
          <p:cNvPr id="30" name="Slide Number Placeholder 29"/>
          <p:cNvSpPr>
            <a:spLocks noGrp="1"/>
          </p:cNvSpPr>
          <p:nvPr>
            <p:ph type="sldNum" sz="quarter" idx="4"/>
          </p:nvPr>
        </p:nvSpPr>
        <p:spPr/>
        <p:txBody>
          <a:bodyPr/>
          <a:lstStyle/>
          <a:p>
            <a:fld id="{5BE6E91C-2D6A-B04C-94FB-A9E324A509C5}" type="slidenum">
              <a:rPr lang="en-US" smtClean="0"/>
              <a:pPr/>
              <a:t>122</a:t>
            </a:fld>
            <a:endParaRPr lang="en-US" dirty="0"/>
          </a:p>
        </p:txBody>
      </p:sp>
      <p:pic>
        <p:nvPicPr>
          <p:cNvPr id="31" name="Picture 30"/>
          <p:cNvPicPr>
            <a:picLocks noChangeAspect="1"/>
          </p:cNvPicPr>
          <p:nvPr/>
        </p:nvPicPr>
        <p:blipFill rotWithShape="1">
          <a:blip r:embed="rId7"/>
          <a:srcRect b="49142"/>
          <a:stretch/>
        </p:blipFill>
        <p:spPr>
          <a:xfrm>
            <a:off x="4170860" y="4656554"/>
            <a:ext cx="4925802" cy="2166243"/>
          </a:xfrm>
          <a:prstGeom prst="rect">
            <a:avLst/>
          </a:prstGeom>
        </p:spPr>
      </p:pic>
      <p:sp>
        <p:nvSpPr>
          <p:cNvPr id="32" name="TextBox 31"/>
          <p:cNvSpPr txBox="1"/>
          <p:nvPr/>
        </p:nvSpPr>
        <p:spPr>
          <a:xfrm>
            <a:off x="4447948" y="4318000"/>
            <a:ext cx="3014671" cy="338554"/>
          </a:xfrm>
          <a:prstGeom prst="rect">
            <a:avLst/>
          </a:prstGeom>
          <a:noFill/>
        </p:spPr>
        <p:txBody>
          <a:bodyPr wrap="none" rtlCol="0">
            <a:spAutoFit/>
          </a:bodyPr>
          <a:lstStyle/>
          <a:p>
            <a:r>
              <a:rPr lang="en-US" sz="1600" dirty="0" smtClean="0"/>
              <a:t>for 11 March 2012, Columbus, OH</a:t>
            </a:r>
          </a:p>
        </p:txBody>
      </p:sp>
      <p:sp>
        <p:nvSpPr>
          <p:cNvPr id="46" name="TextBox 45"/>
          <p:cNvSpPr txBox="1"/>
          <p:nvPr/>
        </p:nvSpPr>
        <p:spPr>
          <a:xfrm>
            <a:off x="-16769" y="3659920"/>
            <a:ext cx="4809330" cy="1600438"/>
          </a:xfrm>
          <a:prstGeom prst="rect">
            <a:avLst/>
          </a:prstGeom>
          <a:noFill/>
        </p:spPr>
        <p:txBody>
          <a:bodyPr wrap="none" rtlCol="0">
            <a:spAutoFit/>
          </a:bodyPr>
          <a:lstStyle/>
          <a:p>
            <a:r>
              <a:rPr lang="en-US" sz="1400" dirty="0" smtClean="0"/>
              <a:t>A change in temp of 5 degrees [Fahrenheit] </a:t>
            </a:r>
            <a:r>
              <a:rPr lang="en-US" sz="1400" dirty="0" smtClean="0">
                <a:sym typeface="Wingdings"/>
              </a:rPr>
              <a:t> 1% change in </a:t>
            </a:r>
            <a:r>
              <a:rPr lang="en-US" sz="1400" dirty="0" err="1" smtClean="0">
                <a:sym typeface="Wingdings"/>
              </a:rPr>
              <a:t>ρ</a:t>
            </a:r>
            <a:r>
              <a:rPr lang="en-US" sz="1400" baseline="-25000" dirty="0" err="1" smtClean="0">
                <a:sym typeface="Wingdings"/>
              </a:rPr>
              <a:t>air</a:t>
            </a:r>
            <a:endParaRPr lang="en-US" sz="1400" baseline="-25000" dirty="0" smtClean="0">
              <a:sym typeface="Wingdings"/>
            </a:endParaRPr>
          </a:p>
          <a:p>
            <a:r>
              <a:rPr lang="en-US" sz="1400" dirty="0" smtClean="0">
                <a:sym typeface="Wingdings"/>
              </a:rPr>
              <a:t>	[cold air has higher density]</a:t>
            </a:r>
          </a:p>
          <a:p>
            <a:endParaRPr lang="en-US" sz="1400" dirty="0" smtClean="0">
              <a:sym typeface="Wingdings"/>
            </a:endParaRPr>
          </a:p>
          <a:p>
            <a:r>
              <a:rPr lang="en-US" sz="1400" dirty="0" smtClean="0">
                <a:sym typeface="Wingdings"/>
              </a:rPr>
              <a:t>A change in altitude of 275 feet  1% change </a:t>
            </a:r>
            <a:r>
              <a:rPr lang="en-US" sz="1400" dirty="0">
                <a:sym typeface="Wingdings"/>
              </a:rPr>
              <a:t>in </a:t>
            </a:r>
            <a:r>
              <a:rPr lang="en-US" sz="1400" dirty="0" err="1">
                <a:sym typeface="Wingdings"/>
              </a:rPr>
              <a:t>ρ</a:t>
            </a:r>
            <a:r>
              <a:rPr lang="en-US" sz="1400" baseline="-25000" dirty="0" err="1">
                <a:sym typeface="Wingdings"/>
              </a:rPr>
              <a:t>air</a:t>
            </a:r>
            <a:endParaRPr lang="en-US" sz="1400" dirty="0" smtClean="0">
              <a:sym typeface="Wingdings"/>
            </a:endParaRPr>
          </a:p>
          <a:p>
            <a:r>
              <a:rPr lang="en-US" sz="1400" dirty="0" smtClean="0">
                <a:sym typeface="Wingdings"/>
              </a:rPr>
              <a:t>	[less dense air higher]</a:t>
            </a:r>
          </a:p>
          <a:p>
            <a:endParaRPr lang="en-US" sz="1400" dirty="0" smtClean="0">
              <a:sym typeface="Wingdings"/>
            </a:endParaRPr>
          </a:p>
          <a:p>
            <a:r>
              <a:rPr lang="en-US" sz="1400" dirty="0" smtClean="0">
                <a:sym typeface="Wingdings"/>
              </a:rPr>
              <a:t>An impending storm may produce a 5% drop </a:t>
            </a:r>
            <a:r>
              <a:rPr lang="en-US" sz="1400" dirty="0">
                <a:sym typeface="Wingdings"/>
              </a:rPr>
              <a:t>in </a:t>
            </a:r>
            <a:r>
              <a:rPr lang="en-US" sz="1400" dirty="0" err="1">
                <a:sym typeface="Wingdings"/>
              </a:rPr>
              <a:t>ρ</a:t>
            </a:r>
            <a:r>
              <a:rPr lang="en-US" sz="1400" baseline="-25000" dirty="0" err="1">
                <a:sym typeface="Wingdings"/>
              </a:rPr>
              <a:t>air</a:t>
            </a:r>
            <a:endParaRPr lang="en-US" sz="1400" dirty="0"/>
          </a:p>
        </p:txBody>
      </p:sp>
      <p:sp>
        <p:nvSpPr>
          <p:cNvPr id="35" name="TextBox 34"/>
          <p:cNvSpPr txBox="1"/>
          <p:nvPr/>
        </p:nvSpPr>
        <p:spPr>
          <a:xfrm>
            <a:off x="4024457" y="6661792"/>
            <a:ext cx="5028941" cy="261610"/>
          </a:xfrm>
          <a:prstGeom prst="rect">
            <a:avLst/>
          </a:prstGeom>
          <a:noFill/>
        </p:spPr>
        <p:txBody>
          <a:bodyPr wrap="none" rtlCol="0">
            <a:spAutoFit/>
          </a:bodyPr>
          <a:lstStyle/>
          <a:p>
            <a:r>
              <a:rPr lang="en-US" sz="1100" dirty="0"/>
              <a:t>http://</a:t>
            </a:r>
            <a:r>
              <a:rPr lang="en-US" sz="1100" dirty="0" err="1"/>
              <a:t>www.wunderground.com</a:t>
            </a:r>
            <a:r>
              <a:rPr lang="en-US" sz="1100" dirty="0"/>
              <a:t>/history/airport/KOSU/2012/3/11/</a:t>
            </a:r>
            <a:r>
              <a:rPr lang="en-US" sz="1100" dirty="0" err="1"/>
              <a:t>DailyHistory.html</a:t>
            </a:r>
            <a:endParaRPr lang="en-US" sz="1100" dirty="0" smtClean="0"/>
          </a:p>
        </p:txBody>
      </p:sp>
      <p:sp>
        <p:nvSpPr>
          <p:cNvPr id="43" name="Rectangle 42"/>
          <p:cNvSpPr/>
          <p:nvPr/>
        </p:nvSpPr>
        <p:spPr>
          <a:xfrm>
            <a:off x="4000500" y="4318000"/>
            <a:ext cx="5143502" cy="254000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9124" y="5276850"/>
            <a:ext cx="1994585" cy="738664"/>
          </a:xfrm>
          <a:prstGeom prst="rect">
            <a:avLst/>
          </a:prstGeom>
          <a:noFill/>
        </p:spPr>
        <p:txBody>
          <a:bodyPr wrap="none" rtlCol="0">
            <a:spAutoFit/>
          </a:bodyPr>
          <a:lstStyle/>
          <a:p>
            <a:r>
              <a:rPr lang="en-US" sz="1400" dirty="0" smtClean="0"/>
              <a:t>rapid rise in T</a:t>
            </a:r>
          </a:p>
          <a:p>
            <a:r>
              <a:rPr lang="en-US" sz="1400" dirty="0" smtClean="0"/>
              <a:t>rapid fall in P</a:t>
            </a:r>
          </a:p>
          <a:p>
            <a:r>
              <a:rPr lang="en-US" sz="1400" dirty="0" smtClean="0">
                <a:sym typeface="Wingdings"/>
              </a:rPr>
              <a:t> big change in density!</a:t>
            </a:r>
            <a:endParaRPr lang="en-US" sz="1400" dirty="0" smtClean="0"/>
          </a:p>
        </p:txBody>
      </p:sp>
      <p:pic>
        <p:nvPicPr>
          <p:cNvPr id="2761184" name="Picture 480" descr="http://upload.wikimedia.org/wikipedia/commons/thumb/8/88/Atmospheric_Pressure_vs._Altitude.png/300px-Atmospheric_Pressure_vs._Altitude.png"/>
          <p:cNvPicPr>
            <a:picLocks noChangeAspect="1" noChangeArrowheads="1"/>
          </p:cNvPicPr>
          <p:nvPr/>
        </p:nvPicPr>
        <p:blipFill>
          <a:blip r:embed="rId8"/>
          <a:srcRect/>
          <a:stretch>
            <a:fillRect/>
          </a:stretch>
        </p:blipFill>
        <p:spPr bwMode="auto">
          <a:xfrm>
            <a:off x="6130147" y="2056824"/>
            <a:ext cx="2857500" cy="2143125"/>
          </a:xfrm>
          <a:prstGeom prst="rect">
            <a:avLst/>
          </a:prstGeom>
          <a:noFill/>
        </p:spPr>
      </p:pic>
      <p:sp>
        <p:nvSpPr>
          <p:cNvPr id="42" name="TextBox 41"/>
          <p:cNvSpPr txBox="1"/>
          <p:nvPr/>
        </p:nvSpPr>
        <p:spPr>
          <a:xfrm>
            <a:off x="7337173" y="2495602"/>
            <a:ext cx="1711687" cy="523220"/>
          </a:xfrm>
          <a:prstGeom prst="rect">
            <a:avLst/>
          </a:prstGeom>
          <a:noFill/>
          <a:ln>
            <a:solidFill>
              <a:srgbClr val="000000"/>
            </a:solidFill>
          </a:ln>
        </p:spPr>
        <p:txBody>
          <a:bodyPr wrap="none" rtlCol="0">
            <a:spAutoFit/>
          </a:bodyPr>
          <a:lstStyle/>
          <a:p>
            <a:r>
              <a:rPr lang="en-US" sz="1400" dirty="0" smtClean="0"/>
              <a:t>Balls hit farther</a:t>
            </a:r>
          </a:p>
          <a:p>
            <a:r>
              <a:rPr lang="en-US" sz="1400" dirty="0" smtClean="0"/>
              <a:t>at Mile High Stadium</a:t>
            </a:r>
          </a:p>
        </p:txBody>
      </p:sp>
    </p:spTree>
    <p:extLst>
      <p:ext uri="{BB962C8B-B14F-4D97-AF65-F5344CB8AC3E}">
        <p14:creationId xmlns:p14="http://schemas.microsoft.com/office/powerpoint/2010/main" xmlns="" val="9821535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5752"/>
            <a:ext cx="5097703" cy="572402"/>
          </a:xfrm>
        </p:spPr>
        <p:txBody>
          <a:bodyPr>
            <a:normAutofit fontScale="90000"/>
          </a:bodyPr>
          <a:lstStyle/>
          <a:p>
            <a:pPr algn="l"/>
            <a:r>
              <a:rPr lang="en-US" u="sng" dirty="0" smtClean="0"/>
              <a:t>Drag Coefficient versus shape</a:t>
            </a:r>
            <a:r>
              <a:rPr lang="en-US" dirty="0" smtClean="0"/>
              <a:t/>
            </a:r>
            <a:br>
              <a:rPr lang="en-US" dirty="0" smtClean="0"/>
            </a:br>
            <a:r>
              <a:rPr lang="en-US" sz="1600" dirty="0" smtClean="0"/>
              <a:t>(mostly we’re interested in spherical balls)</a:t>
            </a:r>
            <a:endParaRPr lang="en-US" sz="1600" dirty="0"/>
          </a:p>
        </p:txBody>
      </p:sp>
      <p:pic>
        <p:nvPicPr>
          <p:cNvPr id="5" name="Picture 4"/>
          <p:cNvPicPr>
            <a:picLocks noChangeAspect="1"/>
          </p:cNvPicPr>
          <p:nvPr/>
        </p:nvPicPr>
        <p:blipFill>
          <a:blip r:embed="rId2"/>
          <a:stretch>
            <a:fillRect/>
          </a:stretch>
        </p:blipFill>
        <p:spPr>
          <a:xfrm>
            <a:off x="5632396" y="411953"/>
            <a:ext cx="3206804" cy="6108963"/>
          </a:xfrm>
          <a:prstGeom prst="rect">
            <a:avLst/>
          </a:prstGeom>
        </p:spPr>
      </p:pic>
      <p:sp>
        <p:nvSpPr>
          <p:cNvPr id="6" name="TextBox 5"/>
          <p:cNvSpPr txBox="1"/>
          <p:nvPr/>
        </p:nvSpPr>
        <p:spPr>
          <a:xfrm>
            <a:off x="6635696" y="6513899"/>
            <a:ext cx="1566711" cy="276999"/>
          </a:xfrm>
          <a:prstGeom prst="rect">
            <a:avLst/>
          </a:prstGeom>
          <a:noFill/>
        </p:spPr>
        <p:txBody>
          <a:bodyPr wrap="none" rtlCol="0">
            <a:spAutoFit/>
          </a:bodyPr>
          <a:lstStyle/>
          <a:p>
            <a:r>
              <a:rPr lang="en-US" sz="1200" dirty="0" smtClean="0"/>
              <a:t>Figure from Wikipedia</a:t>
            </a:r>
            <a:endParaRPr lang="en-US" sz="1200" dirty="0"/>
          </a:p>
        </p:txBody>
      </p:sp>
      <p:sp>
        <p:nvSpPr>
          <p:cNvPr id="7" name="TextBox 6"/>
          <p:cNvSpPr txBox="1"/>
          <p:nvPr/>
        </p:nvSpPr>
        <p:spPr>
          <a:xfrm>
            <a:off x="117906" y="825517"/>
            <a:ext cx="4014873" cy="584775"/>
          </a:xfrm>
          <a:prstGeom prst="rect">
            <a:avLst/>
          </a:prstGeom>
          <a:noFill/>
        </p:spPr>
        <p:txBody>
          <a:bodyPr wrap="square" rtlCol="0">
            <a:spAutoFit/>
          </a:bodyPr>
          <a:lstStyle/>
          <a:p>
            <a:r>
              <a:rPr lang="en-US" sz="1600" dirty="0" smtClean="0"/>
              <a:t>Notice that the air “sees” the same front surface for these two</a:t>
            </a:r>
            <a:endParaRPr lang="en-US" sz="1600" dirty="0"/>
          </a:p>
        </p:txBody>
      </p:sp>
      <p:cxnSp>
        <p:nvCxnSpPr>
          <p:cNvPr id="9" name="Straight Arrow Connector 8"/>
          <p:cNvCxnSpPr/>
          <p:nvPr/>
        </p:nvCxnSpPr>
        <p:spPr>
          <a:xfrm flipV="1">
            <a:off x="4132779" y="823101"/>
            <a:ext cx="1499617" cy="1307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260223" y="1101307"/>
            <a:ext cx="1372173" cy="144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9" name="Picture 18" descr="Turbulence.png"/>
          <p:cNvPicPr>
            <a:picLocks noChangeAspect="1"/>
          </p:cNvPicPr>
          <p:nvPr/>
        </p:nvPicPr>
        <p:blipFill>
          <a:blip r:embed="rId3"/>
          <a:stretch>
            <a:fillRect/>
          </a:stretch>
        </p:blipFill>
        <p:spPr>
          <a:xfrm>
            <a:off x="117904" y="2783691"/>
            <a:ext cx="3526996" cy="3107427"/>
          </a:xfrm>
          <a:prstGeom prst="rect">
            <a:avLst/>
          </a:prstGeom>
        </p:spPr>
      </p:pic>
      <p:sp>
        <p:nvSpPr>
          <p:cNvPr id="20" name="TextBox 19"/>
          <p:cNvSpPr txBox="1"/>
          <p:nvPr/>
        </p:nvSpPr>
        <p:spPr>
          <a:xfrm>
            <a:off x="457200" y="1709172"/>
            <a:ext cx="3957943" cy="1077218"/>
          </a:xfrm>
          <a:prstGeom prst="rect">
            <a:avLst/>
          </a:prstGeom>
          <a:noFill/>
        </p:spPr>
        <p:txBody>
          <a:bodyPr wrap="square" rtlCol="0">
            <a:spAutoFit/>
          </a:bodyPr>
          <a:lstStyle/>
          <a:p>
            <a:r>
              <a:rPr lang="en-US" sz="1600" dirty="0" smtClean="0"/>
              <a:t>details of “back side” low-pressure (&amp; possibly turbulent) region reflected in C</a:t>
            </a:r>
            <a:r>
              <a:rPr lang="en-US" sz="1600" baseline="-25000" dirty="0" smtClean="0"/>
              <a:t>d</a:t>
            </a:r>
          </a:p>
          <a:p>
            <a:endParaRPr lang="en-US" sz="1600" dirty="0" smtClean="0"/>
          </a:p>
          <a:p>
            <a:r>
              <a:rPr lang="en-US" sz="1600" dirty="0" smtClean="0"/>
              <a:t>Drag is complicated</a:t>
            </a:r>
            <a:endParaRPr lang="en-US" sz="1600" dirty="0"/>
          </a:p>
        </p:txBody>
      </p:sp>
      <p:sp>
        <p:nvSpPr>
          <p:cNvPr id="8" name="Slide Number Placeholder 7"/>
          <p:cNvSpPr>
            <a:spLocks noGrp="1"/>
          </p:cNvSpPr>
          <p:nvPr>
            <p:ph type="sldNum" sz="quarter" idx="12"/>
          </p:nvPr>
        </p:nvSpPr>
        <p:spPr/>
        <p:txBody>
          <a:bodyPr/>
          <a:lstStyle/>
          <a:p>
            <a:fld id="{5BE6E91C-2D6A-B04C-94FB-A9E324A509C5}" type="slidenum">
              <a:rPr lang="en-US" smtClean="0"/>
              <a:pPr/>
              <a:t>123</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58"/>
            <a:ext cx="8229600" cy="381917"/>
          </a:xfrm>
        </p:spPr>
        <p:txBody>
          <a:bodyPr/>
          <a:lstStyle/>
          <a:p>
            <a:r>
              <a:rPr lang="en-US" u="sng" dirty="0" smtClean="0"/>
              <a:t>terminally insane?</a:t>
            </a:r>
            <a:endParaRPr lang="en-US" u="sng" dirty="0"/>
          </a:p>
        </p:txBody>
      </p:sp>
      <p:sp>
        <p:nvSpPr>
          <p:cNvPr id="5" name="TextBox 4"/>
          <p:cNvSpPr txBox="1"/>
          <p:nvPr/>
        </p:nvSpPr>
        <p:spPr>
          <a:xfrm>
            <a:off x="483094" y="356883"/>
            <a:ext cx="8523076" cy="1031051"/>
          </a:xfrm>
          <a:prstGeom prst="rect">
            <a:avLst/>
          </a:prstGeom>
          <a:noFill/>
        </p:spPr>
        <p:txBody>
          <a:bodyPr wrap="square" rtlCol="0">
            <a:spAutoFit/>
          </a:bodyPr>
          <a:lstStyle/>
          <a:p>
            <a:pPr>
              <a:spcAft>
                <a:spcPts val="600"/>
              </a:spcAft>
            </a:pPr>
            <a:r>
              <a:rPr lang="en-US" sz="1400" dirty="0" smtClean="0"/>
              <a:t>If you </a:t>
            </a:r>
            <a:r>
              <a:rPr lang="en-US" sz="1400" dirty="0" err="1" smtClean="0"/>
              <a:t>google</a:t>
            </a:r>
            <a:r>
              <a:rPr lang="en-US" sz="1400" dirty="0" smtClean="0"/>
              <a:t> “catch a baseball dropped from airplane,” you will find all sorts of claims from various years about various people (including an often-repeated one about a grapefruit).  One says:</a:t>
            </a:r>
          </a:p>
          <a:p>
            <a:pPr>
              <a:spcAft>
                <a:spcPts val="600"/>
              </a:spcAft>
            </a:pPr>
            <a:r>
              <a:rPr lang="en-US" sz="1400" i="1" dirty="0" smtClean="0"/>
              <a:t>On his fifth attempt he got a ball in his glove, but the impact drove hand, glove, and ball into his face, fracturing the upper jaw in 12 places, braking (sic) five teeth and knocking him unconscious</a:t>
            </a:r>
            <a:r>
              <a:rPr lang="en-US" sz="1400" dirty="0" smtClean="0"/>
              <a:t>.</a:t>
            </a:r>
            <a:endParaRPr lang="en-US" sz="1400" dirty="0"/>
          </a:p>
        </p:txBody>
      </p:sp>
      <p:sp>
        <p:nvSpPr>
          <p:cNvPr id="6" name="TextBox 5"/>
          <p:cNvSpPr txBox="1"/>
          <p:nvPr/>
        </p:nvSpPr>
        <p:spPr>
          <a:xfrm>
            <a:off x="170907" y="1941001"/>
            <a:ext cx="4742745" cy="584775"/>
          </a:xfrm>
          <a:prstGeom prst="rect">
            <a:avLst/>
          </a:prstGeom>
          <a:noFill/>
        </p:spPr>
        <p:txBody>
          <a:bodyPr wrap="square" rtlCol="0">
            <a:spAutoFit/>
          </a:bodyPr>
          <a:lstStyle/>
          <a:p>
            <a:r>
              <a:rPr lang="en-US" sz="1600" dirty="0" smtClean="0"/>
              <a:t>How fast </a:t>
            </a:r>
            <a:r>
              <a:rPr lang="en-US" sz="1600" i="1" dirty="0" smtClean="0"/>
              <a:t>would</a:t>
            </a:r>
            <a:r>
              <a:rPr lang="en-US" sz="1600" dirty="0" smtClean="0"/>
              <a:t> a ball hit the ground, dropped from a plane 10,000’?</a:t>
            </a:r>
            <a:endParaRPr lang="en-US" sz="1600" dirty="0"/>
          </a:p>
        </p:txBody>
      </p:sp>
      <p:cxnSp>
        <p:nvCxnSpPr>
          <p:cNvPr id="11" name="Straight Connector 10"/>
          <p:cNvCxnSpPr/>
          <p:nvPr/>
        </p:nvCxnSpPr>
        <p:spPr>
          <a:xfrm flipV="1">
            <a:off x="463816" y="1462862"/>
            <a:ext cx="7835413" cy="10823"/>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239928" y="4333006"/>
            <a:ext cx="8853769" cy="830997"/>
          </a:xfrm>
          <a:prstGeom prst="rect">
            <a:avLst/>
          </a:prstGeom>
          <a:noFill/>
        </p:spPr>
        <p:txBody>
          <a:bodyPr wrap="square" rtlCol="0">
            <a:spAutoFit/>
          </a:bodyPr>
          <a:lstStyle/>
          <a:p>
            <a:pPr>
              <a:spcAft>
                <a:spcPts val="1200"/>
              </a:spcAft>
            </a:pPr>
            <a:r>
              <a:rPr lang="en-US" sz="1600" dirty="0" smtClean="0"/>
              <a:t>However, drag slows the ball.  In fact, as the ball moves faster, the drag force increases until it is as large as the ball’s weight, at which point there is no net force, so no acceleration.  The ball has reached its “terminal velocity.”</a:t>
            </a:r>
            <a:endParaRPr lang="en-US" sz="1600" dirty="0"/>
          </a:p>
        </p:txBody>
      </p:sp>
      <p:grpSp>
        <p:nvGrpSpPr>
          <p:cNvPr id="58" name="Group 57"/>
          <p:cNvGrpSpPr/>
          <p:nvPr/>
        </p:nvGrpSpPr>
        <p:grpSpPr>
          <a:xfrm>
            <a:off x="8295338" y="5075672"/>
            <a:ext cx="517968" cy="1581113"/>
            <a:chOff x="6221504" y="6767562"/>
            <a:chExt cx="388476" cy="2108150"/>
          </a:xfrm>
        </p:grpSpPr>
        <p:cxnSp>
          <p:nvCxnSpPr>
            <p:cNvPr id="32" name="Straight Arrow Connector 31"/>
            <p:cNvCxnSpPr/>
            <p:nvPr/>
          </p:nvCxnSpPr>
          <p:spPr>
            <a:xfrm rot="5400000">
              <a:off x="5839022" y="8493228"/>
              <a:ext cx="764967"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33" name="Object 32"/>
            <p:cNvGraphicFramePr>
              <a:graphicFrameLocks noChangeAspect="1"/>
            </p:cNvGraphicFramePr>
            <p:nvPr/>
          </p:nvGraphicFramePr>
          <p:xfrm>
            <a:off x="6324290" y="6993789"/>
            <a:ext cx="284971" cy="320592"/>
          </p:xfrm>
          <a:graphic>
            <a:graphicData uri="http://schemas.openxmlformats.org/presentationml/2006/ole">
              <p:oleObj spid="_x0000_s2771646" name="Equation" r:id="rId3" imgW="191880" imgH="219240" progId="">
                <p:embed/>
              </p:oleObj>
            </a:graphicData>
          </a:graphic>
        </p:graphicFrame>
        <p:graphicFrame>
          <p:nvGraphicFramePr>
            <p:cNvPr id="34" name="Object 4"/>
            <p:cNvGraphicFramePr>
              <a:graphicFrameLocks noChangeAspect="1"/>
            </p:cNvGraphicFramePr>
            <p:nvPr/>
          </p:nvGraphicFramePr>
          <p:xfrm>
            <a:off x="6341692" y="8181238"/>
            <a:ext cx="268288" cy="266700"/>
          </p:xfrm>
          <a:graphic>
            <a:graphicData uri="http://schemas.openxmlformats.org/presentationml/2006/ole">
              <p:oleObj spid="_x0000_s2771647" name="Equation" r:id="rId4" imgW="182520" imgH="182520" progId="">
                <p:embed/>
              </p:oleObj>
            </a:graphicData>
          </a:graphic>
        </p:graphicFrame>
        <p:cxnSp>
          <p:nvCxnSpPr>
            <p:cNvPr id="38" name="Straight Arrow Connector 37"/>
            <p:cNvCxnSpPr/>
            <p:nvPr/>
          </p:nvCxnSpPr>
          <p:spPr>
            <a:xfrm rot="16200000" flipV="1">
              <a:off x="5839021" y="7150045"/>
              <a:ext cx="764967"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851999" y="5642143"/>
            <a:ext cx="758157" cy="1034234"/>
            <a:chOff x="6153634" y="7649133"/>
            <a:chExt cx="568616" cy="1378979"/>
          </a:xfrm>
        </p:grpSpPr>
        <p:pic>
          <p:nvPicPr>
            <p:cNvPr id="39" name="Picture 38"/>
            <p:cNvPicPr>
              <a:picLocks noChangeAspect="1"/>
            </p:cNvPicPr>
            <p:nvPr/>
          </p:nvPicPr>
          <p:blipFill>
            <a:blip r:embed="rId5">
              <a:clrChange>
                <a:clrFrom>
                  <a:srgbClr val="FFFFFF"/>
                </a:clrFrom>
                <a:clrTo>
                  <a:srgbClr val="FFFFFF">
                    <a:alpha val="0"/>
                  </a:srgbClr>
                </a:clrTo>
              </a:clrChange>
            </a:blip>
            <a:stretch>
              <a:fillRect/>
            </a:stretch>
          </p:blipFill>
          <p:spPr>
            <a:xfrm>
              <a:off x="6153634" y="7649133"/>
              <a:ext cx="428571" cy="764444"/>
            </a:xfrm>
            <a:prstGeom prst="rect">
              <a:avLst/>
            </a:prstGeom>
          </p:spPr>
        </p:pic>
        <p:cxnSp>
          <p:nvCxnSpPr>
            <p:cNvPr id="40" name="Straight Arrow Connector 39"/>
            <p:cNvCxnSpPr/>
            <p:nvPr/>
          </p:nvCxnSpPr>
          <p:spPr>
            <a:xfrm rot="5400000">
              <a:off x="5991422" y="8645628"/>
              <a:ext cx="764967"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41" name="Object 4"/>
            <p:cNvGraphicFramePr>
              <a:graphicFrameLocks noChangeAspect="1"/>
            </p:cNvGraphicFramePr>
            <p:nvPr/>
          </p:nvGraphicFramePr>
          <p:xfrm>
            <a:off x="6373903" y="8359761"/>
            <a:ext cx="348347" cy="437396"/>
          </p:xfrm>
          <a:graphic>
            <a:graphicData uri="http://schemas.openxmlformats.org/presentationml/2006/ole">
              <p:oleObj spid="_x0000_s2771648" name="Equation" r:id="rId6" imgW="182520" imgH="182520" progId="">
                <p:embed/>
              </p:oleObj>
            </a:graphicData>
          </a:graphic>
        </p:graphicFrame>
      </p:grpSp>
      <p:sp>
        <p:nvSpPr>
          <p:cNvPr id="43" name="TextBox 42"/>
          <p:cNvSpPr txBox="1"/>
          <p:nvPr/>
        </p:nvSpPr>
        <p:spPr>
          <a:xfrm>
            <a:off x="625267" y="5211626"/>
            <a:ext cx="984885" cy="523220"/>
          </a:xfrm>
          <a:prstGeom prst="rect">
            <a:avLst/>
          </a:prstGeom>
          <a:noFill/>
        </p:spPr>
        <p:txBody>
          <a:bodyPr wrap="none" rtlCol="0">
            <a:spAutoFit/>
          </a:bodyPr>
          <a:lstStyle/>
          <a:p>
            <a:r>
              <a:rPr lang="en-US" sz="1400" dirty="0" smtClean="0"/>
              <a:t>drop: v</a:t>
            </a:r>
            <a:r>
              <a:rPr lang="en-US" sz="1400" baseline="-25000" dirty="0" smtClean="0"/>
              <a:t>0</a:t>
            </a:r>
            <a:r>
              <a:rPr lang="en-US" sz="1400" dirty="0" smtClean="0"/>
              <a:t>=0.</a:t>
            </a:r>
          </a:p>
          <a:p>
            <a:r>
              <a:rPr lang="en-US" sz="1400" dirty="0" smtClean="0"/>
              <a:t>a</a:t>
            </a:r>
            <a:r>
              <a:rPr lang="en-US" sz="1400" baseline="-25000" dirty="0" smtClean="0"/>
              <a:t>y</a:t>
            </a:r>
            <a:r>
              <a:rPr lang="en-US" sz="1400" dirty="0" smtClean="0"/>
              <a:t> = </a:t>
            </a:r>
            <a:r>
              <a:rPr lang="en-US" sz="1400" dirty="0" err="1" smtClean="0"/>
              <a:t>g</a:t>
            </a:r>
            <a:endParaRPr lang="en-US" sz="1400" dirty="0"/>
          </a:p>
        </p:txBody>
      </p:sp>
      <p:grpSp>
        <p:nvGrpSpPr>
          <p:cNvPr id="54" name="Group 53"/>
          <p:cNvGrpSpPr/>
          <p:nvPr/>
        </p:nvGrpSpPr>
        <p:grpSpPr>
          <a:xfrm>
            <a:off x="4836026" y="5359642"/>
            <a:ext cx="551931" cy="1331504"/>
            <a:chOff x="2582527" y="7120789"/>
            <a:chExt cx="413948" cy="1775338"/>
          </a:xfrm>
        </p:grpSpPr>
        <p:grpSp>
          <p:nvGrpSpPr>
            <p:cNvPr id="44" name="Group 43"/>
            <p:cNvGrpSpPr/>
            <p:nvPr/>
          </p:nvGrpSpPr>
          <p:grpSpPr>
            <a:xfrm>
              <a:off x="2583318" y="8131160"/>
              <a:ext cx="388475" cy="764967"/>
              <a:chOff x="6373905" y="8263145"/>
              <a:chExt cx="388475" cy="764967"/>
            </a:xfrm>
          </p:grpSpPr>
          <p:cxnSp>
            <p:nvCxnSpPr>
              <p:cNvPr id="46" name="Straight Arrow Connector 45"/>
              <p:cNvCxnSpPr/>
              <p:nvPr/>
            </p:nvCxnSpPr>
            <p:spPr>
              <a:xfrm rot="5400000">
                <a:off x="5991422" y="8645628"/>
                <a:ext cx="764967"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47" name="Object 4"/>
              <p:cNvGraphicFramePr>
                <a:graphicFrameLocks noChangeAspect="1"/>
              </p:cNvGraphicFramePr>
              <p:nvPr/>
            </p:nvGraphicFramePr>
            <p:xfrm>
              <a:off x="6494092" y="8333638"/>
              <a:ext cx="268288" cy="266700"/>
            </p:xfrm>
            <a:graphic>
              <a:graphicData uri="http://schemas.openxmlformats.org/presentationml/2006/ole">
                <p:oleObj spid="_x0000_s2771649" name="Equation" r:id="rId7" imgW="182520" imgH="182520" progId="">
                  <p:embed/>
                </p:oleObj>
              </a:graphicData>
            </a:graphic>
          </p:graphicFrame>
        </p:grpSp>
        <p:graphicFrame>
          <p:nvGraphicFramePr>
            <p:cNvPr id="48" name="Object 47"/>
            <p:cNvGraphicFramePr>
              <a:graphicFrameLocks noChangeAspect="1"/>
            </p:cNvGraphicFramePr>
            <p:nvPr/>
          </p:nvGraphicFramePr>
          <p:xfrm>
            <a:off x="2711504" y="7120789"/>
            <a:ext cx="284971" cy="320592"/>
          </p:xfrm>
          <a:graphic>
            <a:graphicData uri="http://schemas.openxmlformats.org/presentationml/2006/ole">
              <p:oleObj spid="_x0000_s2771650" name="Equation" r:id="rId8" imgW="191880" imgH="219240" progId="">
                <p:embed/>
              </p:oleObj>
            </a:graphicData>
          </a:graphic>
        </p:graphicFrame>
        <p:cxnSp>
          <p:nvCxnSpPr>
            <p:cNvPr id="49" name="Straight Arrow Connector 48"/>
            <p:cNvCxnSpPr/>
            <p:nvPr/>
          </p:nvCxnSpPr>
          <p:spPr>
            <a:xfrm rot="5400000" flipH="1" flipV="1">
              <a:off x="2401401" y="7343927"/>
              <a:ext cx="370525" cy="82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aphicFrame>
        <p:nvGraphicFramePr>
          <p:cNvPr id="57" name="Object 56"/>
          <p:cNvGraphicFramePr>
            <a:graphicFrameLocks noChangeAspect="1"/>
          </p:cNvGraphicFramePr>
          <p:nvPr/>
        </p:nvGraphicFramePr>
        <p:xfrm>
          <a:off x="6213330" y="5245342"/>
          <a:ext cx="1374825" cy="1107990"/>
        </p:xfrm>
        <a:graphic>
          <a:graphicData uri="http://schemas.openxmlformats.org/presentationml/2006/ole">
            <p:oleObj spid="_x0000_s2771651" name="Equation" r:id="rId9" imgW="612360" imgH="740520" progId="">
              <p:embed/>
            </p:oleObj>
          </a:graphicData>
        </a:graphic>
      </p:graphicFrame>
      <p:graphicFrame>
        <p:nvGraphicFramePr>
          <p:cNvPr id="59" name="Object 58"/>
          <p:cNvGraphicFramePr>
            <a:graphicFrameLocks noChangeAspect="1"/>
          </p:cNvGraphicFramePr>
          <p:nvPr/>
        </p:nvGraphicFramePr>
        <p:xfrm>
          <a:off x="1978926" y="5149918"/>
          <a:ext cx="2292824" cy="1506867"/>
        </p:xfrm>
        <a:graphic>
          <a:graphicData uri="http://schemas.openxmlformats.org/presentationml/2006/ole">
            <p:oleObj spid="_x0000_s2771652" name="Equation" r:id="rId10" imgW="1133640" imgH="969120" progId="">
              <p:embed/>
            </p:oleObj>
          </a:graphicData>
        </a:graphic>
      </p:graphicFrame>
      <p:sp>
        <p:nvSpPr>
          <p:cNvPr id="4" name="Rectangle 3"/>
          <p:cNvSpPr/>
          <p:nvPr/>
        </p:nvSpPr>
        <p:spPr>
          <a:xfrm>
            <a:off x="22594" y="1863963"/>
            <a:ext cx="5394339" cy="226852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descr="xvVersusTime.png"/>
          <p:cNvPicPr>
            <a:picLocks noChangeAspect="1"/>
          </p:cNvPicPr>
          <p:nvPr/>
        </p:nvPicPr>
        <p:blipFill>
          <a:blip r:embed="rId11"/>
          <a:stretch>
            <a:fillRect/>
          </a:stretch>
        </p:blipFill>
        <p:spPr>
          <a:xfrm>
            <a:off x="5488242" y="1859542"/>
            <a:ext cx="3636788" cy="2292997"/>
          </a:xfrm>
          <a:prstGeom prst="rect">
            <a:avLst/>
          </a:prstGeom>
        </p:spPr>
      </p:pic>
      <p:sp>
        <p:nvSpPr>
          <p:cNvPr id="10" name="Slide Number Placeholder 9"/>
          <p:cNvSpPr>
            <a:spLocks noGrp="1"/>
          </p:cNvSpPr>
          <p:nvPr>
            <p:ph type="sldNum" sz="quarter" idx="12"/>
          </p:nvPr>
        </p:nvSpPr>
        <p:spPr/>
        <p:txBody>
          <a:bodyPr/>
          <a:lstStyle/>
          <a:p>
            <a:fld id="{5BE6E91C-2D6A-B04C-94FB-A9E324A509C5}" type="slidenum">
              <a:rPr lang="en-US" smtClean="0"/>
              <a:pPr/>
              <a:t>124</a:t>
            </a:fld>
            <a:endParaRPr lang="en-US" dirty="0"/>
          </a:p>
        </p:txBody>
      </p:sp>
      <p:pic>
        <p:nvPicPr>
          <p:cNvPr id="36" name="Picture 35"/>
          <p:cNvPicPr>
            <a:picLocks noChangeAspect="1"/>
          </p:cNvPicPr>
          <p:nvPr/>
        </p:nvPicPr>
        <p:blipFill>
          <a:blip r:embed="rId5">
            <a:clrChange>
              <a:clrFrom>
                <a:srgbClr val="FFFFFF"/>
              </a:clrFrom>
              <a:clrTo>
                <a:srgbClr val="FFFFFF">
                  <a:alpha val="0"/>
                </a:srgbClr>
              </a:clrTo>
            </a:clrChange>
          </a:blip>
          <a:stretch>
            <a:fillRect/>
          </a:stretch>
        </p:blipFill>
        <p:spPr>
          <a:xfrm>
            <a:off x="8009626" y="5562596"/>
            <a:ext cx="571429" cy="573333"/>
          </a:xfrm>
          <a:prstGeom prst="rect">
            <a:avLst/>
          </a:prstGeom>
        </p:spPr>
      </p:pic>
      <p:pic>
        <p:nvPicPr>
          <p:cNvPr id="37" name="Picture 36"/>
          <p:cNvPicPr>
            <a:picLocks noChangeAspect="1"/>
          </p:cNvPicPr>
          <p:nvPr/>
        </p:nvPicPr>
        <p:blipFill>
          <a:blip r:embed="rId5">
            <a:clrChange>
              <a:clrFrom>
                <a:srgbClr val="FFFFFF"/>
              </a:clrFrom>
              <a:clrTo>
                <a:srgbClr val="FFFFFF">
                  <a:alpha val="0"/>
                </a:srgbClr>
              </a:clrTo>
            </a:clrChange>
          </a:blip>
          <a:stretch>
            <a:fillRect/>
          </a:stretch>
        </p:blipFill>
        <p:spPr>
          <a:xfrm>
            <a:off x="4513763" y="5642143"/>
            <a:ext cx="571429" cy="573333"/>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32"/>
            <a:ext cx="8229600" cy="381917"/>
          </a:xfrm>
        </p:spPr>
        <p:txBody>
          <a:bodyPr/>
          <a:lstStyle/>
          <a:p>
            <a:r>
              <a:rPr lang="en-US" u="sng" dirty="0" smtClean="0"/>
              <a:t>Find the terminal velocity</a:t>
            </a:r>
            <a:endParaRPr lang="en-US" u="sng" dirty="0"/>
          </a:p>
        </p:txBody>
      </p:sp>
      <p:graphicFrame>
        <p:nvGraphicFramePr>
          <p:cNvPr id="13" name="Object 12"/>
          <p:cNvGraphicFramePr>
            <a:graphicFrameLocks noChangeAspect="1"/>
          </p:cNvGraphicFramePr>
          <p:nvPr>
            <p:extLst>
              <p:ext uri="{D42A27DB-BD31-4B8C-83A1-F6EECF244321}">
                <p14:modId xmlns:p14="http://schemas.microsoft.com/office/powerpoint/2010/main" xmlns="" val="3397244007"/>
              </p:ext>
            </p:extLst>
          </p:nvPr>
        </p:nvGraphicFramePr>
        <p:xfrm>
          <a:off x="243462" y="163870"/>
          <a:ext cx="3215023" cy="910673"/>
        </p:xfrm>
        <a:graphic>
          <a:graphicData uri="http://schemas.openxmlformats.org/presentationml/2006/ole">
            <p:oleObj spid="_x0000_s2707277" name="Equation" r:id="rId4" imgW="1947240" imgH="685440" progId="">
              <p:embed/>
            </p:oleObj>
          </a:graphicData>
        </a:graphic>
      </p:graphicFrame>
      <p:sp>
        <p:nvSpPr>
          <p:cNvPr id="14" name="TextBox 13"/>
          <p:cNvSpPr txBox="1"/>
          <p:nvPr/>
        </p:nvSpPr>
        <p:spPr>
          <a:xfrm>
            <a:off x="211059" y="2101271"/>
            <a:ext cx="8622856" cy="611706"/>
          </a:xfrm>
          <a:prstGeom prst="rect">
            <a:avLst/>
          </a:prstGeom>
          <a:noFill/>
        </p:spPr>
        <p:txBody>
          <a:bodyPr wrap="square" rtlCol="0">
            <a:spAutoFit/>
          </a:bodyPr>
          <a:lstStyle/>
          <a:p>
            <a:pPr>
              <a:spcAft>
                <a:spcPts val="600"/>
              </a:spcAft>
            </a:pPr>
            <a:r>
              <a:rPr lang="en-US" sz="1400" dirty="0" smtClean="0"/>
              <a:t>In fact, as we’ll soon see, we should use C</a:t>
            </a:r>
            <a:r>
              <a:rPr lang="en-US" sz="1400" baseline="-25000" dirty="0" smtClean="0"/>
              <a:t>d</a:t>
            </a:r>
            <a:r>
              <a:rPr lang="en-US" sz="1400" dirty="0" smtClean="0"/>
              <a:t>=0.3, making </a:t>
            </a:r>
            <a:r>
              <a:rPr lang="en-US" sz="1400" b="1" dirty="0" err="1" smtClean="0"/>
              <a:t>v</a:t>
            </a:r>
            <a:r>
              <a:rPr lang="en-US" sz="1400" b="1" baseline="-25000" dirty="0" err="1" smtClean="0"/>
              <a:t>T</a:t>
            </a:r>
            <a:r>
              <a:rPr lang="en-US" sz="1400" b="1" dirty="0" smtClean="0"/>
              <a:t>=43 m/s ~ 95 mph</a:t>
            </a:r>
            <a:endParaRPr lang="en-US" sz="1400" dirty="0" smtClean="0"/>
          </a:p>
          <a:p>
            <a:pPr>
              <a:spcAft>
                <a:spcPts val="600"/>
              </a:spcAft>
            </a:pPr>
            <a:r>
              <a:rPr lang="en-US" sz="1400" dirty="0" smtClean="0"/>
              <a:t>This speed is typical of ball speeds in a professional game, so a professional catcher should be able to handle it.</a:t>
            </a:r>
            <a:endParaRPr lang="en-US" sz="1400" dirty="0"/>
          </a:p>
        </p:txBody>
      </p:sp>
      <p:grpSp>
        <p:nvGrpSpPr>
          <p:cNvPr id="17" name="Group 16"/>
          <p:cNvGrpSpPr/>
          <p:nvPr/>
        </p:nvGrpSpPr>
        <p:grpSpPr>
          <a:xfrm>
            <a:off x="7883120" y="500819"/>
            <a:ext cx="803686" cy="1581113"/>
            <a:chOff x="6007216" y="6767562"/>
            <a:chExt cx="602764" cy="2108150"/>
          </a:xfrm>
        </p:grpSpPr>
        <p:pic>
          <p:nvPicPr>
            <p:cNvPr id="18" name="Picture 17"/>
            <p:cNvPicPr>
              <a:picLocks noChangeAspect="1"/>
            </p:cNvPicPr>
            <p:nvPr/>
          </p:nvPicPr>
          <p:blipFill>
            <a:blip r:embed="rId5">
              <a:clrChange>
                <a:clrFrom>
                  <a:srgbClr val="FFFFFF"/>
                </a:clrFrom>
                <a:clrTo>
                  <a:srgbClr val="FFFFFF">
                    <a:alpha val="0"/>
                  </a:srgbClr>
                </a:clrTo>
              </a:clrChange>
            </a:blip>
            <a:stretch>
              <a:fillRect/>
            </a:stretch>
          </p:blipFill>
          <p:spPr>
            <a:xfrm>
              <a:off x="6007216" y="7346302"/>
              <a:ext cx="428571" cy="764444"/>
            </a:xfrm>
            <a:prstGeom prst="rect">
              <a:avLst/>
            </a:prstGeom>
          </p:spPr>
        </p:pic>
        <p:cxnSp>
          <p:nvCxnSpPr>
            <p:cNvPr id="19" name="Straight Arrow Connector 18"/>
            <p:cNvCxnSpPr/>
            <p:nvPr/>
          </p:nvCxnSpPr>
          <p:spPr>
            <a:xfrm rot="5400000">
              <a:off x="5839022" y="8493228"/>
              <a:ext cx="764967"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20" name="Object 19"/>
            <p:cNvGraphicFramePr>
              <a:graphicFrameLocks noChangeAspect="1"/>
            </p:cNvGraphicFramePr>
            <p:nvPr/>
          </p:nvGraphicFramePr>
          <p:xfrm>
            <a:off x="6324290" y="6993789"/>
            <a:ext cx="284971" cy="320592"/>
          </p:xfrm>
          <a:graphic>
            <a:graphicData uri="http://schemas.openxmlformats.org/presentationml/2006/ole">
              <p:oleObj spid="_x0000_s2707278" name="Equation" r:id="rId6" imgW="191880" imgH="219240" progId="">
                <p:embed/>
              </p:oleObj>
            </a:graphicData>
          </a:graphic>
        </p:graphicFrame>
        <p:graphicFrame>
          <p:nvGraphicFramePr>
            <p:cNvPr id="21" name="Object 4"/>
            <p:cNvGraphicFramePr>
              <a:graphicFrameLocks noChangeAspect="1"/>
            </p:cNvGraphicFramePr>
            <p:nvPr/>
          </p:nvGraphicFramePr>
          <p:xfrm>
            <a:off x="6341692" y="8181238"/>
            <a:ext cx="268288" cy="266700"/>
          </p:xfrm>
          <a:graphic>
            <a:graphicData uri="http://schemas.openxmlformats.org/presentationml/2006/ole">
              <p:oleObj spid="_x0000_s2707279" name="Equation" r:id="rId7" imgW="182520" imgH="182520" progId="">
                <p:embed/>
              </p:oleObj>
            </a:graphicData>
          </a:graphic>
        </p:graphicFrame>
        <p:cxnSp>
          <p:nvCxnSpPr>
            <p:cNvPr id="22" name="Straight Arrow Connector 21"/>
            <p:cNvCxnSpPr/>
            <p:nvPr/>
          </p:nvCxnSpPr>
          <p:spPr>
            <a:xfrm rot="16200000" flipV="1">
              <a:off x="5839021" y="7150045"/>
              <a:ext cx="764967"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24" name="Straight Connector 23"/>
          <p:cNvCxnSpPr/>
          <p:nvPr/>
        </p:nvCxnSpPr>
        <p:spPr>
          <a:xfrm flipV="1">
            <a:off x="457201" y="2712977"/>
            <a:ext cx="7440699" cy="19050"/>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4584" y="2879809"/>
            <a:ext cx="5813258" cy="338554"/>
          </a:xfrm>
          <a:prstGeom prst="rect">
            <a:avLst/>
          </a:prstGeom>
          <a:noFill/>
        </p:spPr>
        <p:txBody>
          <a:bodyPr wrap="none" rtlCol="0">
            <a:spAutoFit/>
          </a:bodyPr>
          <a:lstStyle/>
          <a:p>
            <a:r>
              <a:rPr lang="en-US" sz="1600" u="sng" dirty="0" smtClean="0"/>
              <a:t>Example</a:t>
            </a:r>
            <a:r>
              <a:rPr lang="en-US" sz="1600" dirty="0" smtClean="0"/>
              <a:t>:  </a:t>
            </a:r>
            <a:r>
              <a:rPr lang="en-US" sz="1400" dirty="0" smtClean="0"/>
              <a:t>Do large hailstones have larger terminal velocity than small ones?</a:t>
            </a:r>
            <a:endParaRPr lang="en-US" sz="1400" dirty="0"/>
          </a:p>
        </p:txBody>
      </p:sp>
      <p:sp>
        <p:nvSpPr>
          <p:cNvPr id="5" name="Slide Number Placeholder 4"/>
          <p:cNvSpPr>
            <a:spLocks noGrp="1"/>
          </p:cNvSpPr>
          <p:nvPr>
            <p:ph type="sldNum" sz="quarter" idx="12"/>
          </p:nvPr>
        </p:nvSpPr>
        <p:spPr/>
        <p:txBody>
          <a:bodyPr/>
          <a:lstStyle/>
          <a:p>
            <a:fld id="{5BE6E91C-2D6A-B04C-94FB-A9E324A509C5}" type="slidenum">
              <a:rPr lang="en-US" smtClean="0"/>
              <a:pPr/>
              <a:t>125</a:t>
            </a:fld>
            <a:endParaRPr lang="en-US" dirty="0"/>
          </a:p>
        </p:txBody>
      </p:sp>
      <p:sp>
        <p:nvSpPr>
          <p:cNvPr id="3" name="TextBox 2"/>
          <p:cNvSpPr txBox="1"/>
          <p:nvPr/>
        </p:nvSpPr>
        <p:spPr>
          <a:xfrm>
            <a:off x="211059" y="1074544"/>
            <a:ext cx="1860317" cy="338554"/>
          </a:xfrm>
          <a:prstGeom prst="rect">
            <a:avLst/>
          </a:prstGeom>
          <a:noFill/>
        </p:spPr>
        <p:txBody>
          <a:bodyPr wrap="none" rtlCol="0">
            <a:spAutoFit/>
          </a:bodyPr>
          <a:lstStyle/>
          <a:p>
            <a:r>
              <a:rPr lang="en-US" sz="1600" dirty="0" smtClean="0"/>
              <a:t>Sphere C</a:t>
            </a:r>
            <a:r>
              <a:rPr lang="en-US" sz="1600" baseline="-25000" dirty="0" smtClean="0"/>
              <a:t>D</a:t>
            </a:r>
            <a:r>
              <a:rPr lang="en-US" sz="1600" dirty="0" smtClean="0"/>
              <a:t> ~ 0.47 </a:t>
            </a:r>
            <a:r>
              <a:rPr lang="en-US" sz="1600" dirty="0" smtClean="0">
                <a:sym typeface="Wingdings"/>
              </a:rPr>
              <a:t> </a:t>
            </a:r>
            <a:endParaRPr lang="en-US" sz="1600"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DragCoefficients.png"/>
          <p:cNvPicPr>
            <a:picLocks noChangeAspect="1"/>
          </p:cNvPicPr>
          <p:nvPr/>
        </p:nvPicPr>
        <p:blipFill>
          <a:blip r:embed="rId4"/>
          <a:stretch>
            <a:fillRect/>
          </a:stretch>
        </p:blipFill>
        <p:spPr>
          <a:xfrm>
            <a:off x="77061" y="1095457"/>
            <a:ext cx="3505607" cy="2800029"/>
          </a:xfrm>
          <a:prstGeom prst="rect">
            <a:avLst/>
          </a:prstGeom>
        </p:spPr>
      </p:pic>
      <p:sp>
        <p:nvSpPr>
          <p:cNvPr id="2" name="Title 1"/>
          <p:cNvSpPr>
            <a:spLocks noGrp="1"/>
          </p:cNvSpPr>
          <p:nvPr>
            <p:ph type="title"/>
          </p:nvPr>
        </p:nvSpPr>
        <p:spPr>
          <a:xfrm>
            <a:off x="457200" y="-83729"/>
            <a:ext cx="8229600" cy="366319"/>
          </a:xfrm>
        </p:spPr>
        <p:txBody>
          <a:bodyPr>
            <a:normAutofit/>
          </a:bodyPr>
          <a:lstStyle/>
          <a:p>
            <a:r>
              <a:rPr lang="en-US" u="sng" dirty="0" smtClean="0"/>
              <a:t>Drag versus velocity and roughness</a:t>
            </a:r>
            <a:endParaRPr lang="en-US" u="sng" dirty="0"/>
          </a:p>
        </p:txBody>
      </p:sp>
      <p:grpSp>
        <p:nvGrpSpPr>
          <p:cNvPr id="22" name="Group 21"/>
          <p:cNvGrpSpPr/>
          <p:nvPr/>
        </p:nvGrpSpPr>
        <p:grpSpPr>
          <a:xfrm>
            <a:off x="77063" y="261004"/>
            <a:ext cx="8409623" cy="643157"/>
            <a:chOff x="207883" y="945708"/>
            <a:chExt cx="6307217" cy="857544"/>
          </a:xfrm>
        </p:grpSpPr>
        <p:sp>
          <p:nvSpPr>
            <p:cNvPr id="8" name="TextBox 7"/>
            <p:cNvSpPr txBox="1"/>
            <p:nvPr/>
          </p:nvSpPr>
          <p:spPr>
            <a:xfrm>
              <a:off x="207883" y="1023551"/>
              <a:ext cx="6307217" cy="779701"/>
            </a:xfrm>
            <a:prstGeom prst="rect">
              <a:avLst/>
            </a:prstGeom>
            <a:noFill/>
          </p:spPr>
          <p:txBody>
            <a:bodyPr wrap="square" rtlCol="0">
              <a:spAutoFit/>
            </a:bodyPr>
            <a:lstStyle/>
            <a:p>
              <a:pPr>
                <a:spcAft>
                  <a:spcPts val="1200"/>
                </a:spcAft>
              </a:pPr>
              <a:r>
                <a:rPr lang="en-US" sz="1600" dirty="0" smtClean="0"/>
                <a:t>While the formula                                     contains most of the velocity dependence of the drag force, </a:t>
              </a:r>
              <a:r>
                <a:rPr lang="en-US" sz="1600" b="1" dirty="0" err="1" smtClean="0"/>
                <a:t>C</a:t>
              </a:r>
              <a:r>
                <a:rPr lang="en-US" sz="1600" b="1" baseline="-25000" dirty="0" err="1" smtClean="0"/>
                <a:t>d</a:t>
              </a:r>
              <a:r>
                <a:rPr lang="en-US" sz="1600" b="1" dirty="0" smtClean="0"/>
                <a:t> itself depends on v</a:t>
              </a:r>
              <a:endParaRPr lang="en-US" sz="1600" b="1" dirty="0"/>
            </a:p>
          </p:txBody>
        </p:sp>
        <p:graphicFrame>
          <p:nvGraphicFramePr>
            <p:cNvPr id="254978" name="Object 2"/>
            <p:cNvGraphicFramePr>
              <a:graphicFrameLocks noChangeAspect="1"/>
            </p:cNvGraphicFramePr>
            <p:nvPr>
              <p:extLst>
                <p:ext uri="{D42A27DB-BD31-4B8C-83A1-F6EECF244321}">
                  <p14:modId xmlns:p14="http://schemas.microsoft.com/office/powerpoint/2010/main" xmlns="" val="303200867"/>
                </p:ext>
              </p:extLst>
            </p:nvPr>
          </p:nvGraphicFramePr>
          <p:xfrm>
            <a:off x="1519177" y="945708"/>
            <a:ext cx="893026" cy="648941"/>
          </p:xfrm>
          <a:graphic>
            <a:graphicData uri="http://schemas.openxmlformats.org/presentationml/2006/ole">
              <p:oleObj spid="_x0000_s255612" name="Equation" r:id="rId5" imgW="849960" imgH="383760" progId="">
                <p:embed/>
              </p:oleObj>
            </a:graphicData>
          </a:graphic>
        </p:graphicFrame>
      </p:grpSp>
      <p:sp>
        <p:nvSpPr>
          <p:cNvPr id="21" name="TextBox 20"/>
          <p:cNvSpPr txBox="1"/>
          <p:nvPr/>
        </p:nvSpPr>
        <p:spPr>
          <a:xfrm>
            <a:off x="2276" y="4584858"/>
            <a:ext cx="3580392" cy="1815882"/>
          </a:xfrm>
          <a:prstGeom prst="rect">
            <a:avLst/>
          </a:prstGeom>
          <a:noFill/>
        </p:spPr>
        <p:txBody>
          <a:bodyPr wrap="square" rtlCol="0">
            <a:spAutoFit/>
          </a:bodyPr>
          <a:lstStyle/>
          <a:p>
            <a:r>
              <a:rPr lang="en-US" sz="1400" dirty="0" smtClean="0"/>
              <a:t>At high speed, airflow at surface transitions from laminar (smooth) to turbulent, producing </a:t>
            </a:r>
            <a:r>
              <a:rPr lang="en-US" sz="1400" i="1" dirty="0" smtClean="0"/>
              <a:t>less</a:t>
            </a:r>
            <a:r>
              <a:rPr lang="en-US" sz="1400" dirty="0" smtClean="0"/>
              <a:t> drag</a:t>
            </a:r>
          </a:p>
          <a:p>
            <a:endParaRPr lang="en-US" sz="1400" dirty="0" smtClean="0"/>
          </a:p>
          <a:p>
            <a:endParaRPr lang="en-US" sz="1400" dirty="0" smtClean="0"/>
          </a:p>
          <a:p>
            <a:r>
              <a:rPr lang="en-US" sz="1400" dirty="0" smtClean="0"/>
              <a:t>Rough surface </a:t>
            </a:r>
            <a:r>
              <a:rPr lang="en-US" sz="1400" dirty="0" err="1" smtClean="0">
                <a:sym typeface="Wingdings"/>
              </a:rPr>
              <a:t></a:t>
            </a:r>
            <a:r>
              <a:rPr lang="en-US" sz="1400" dirty="0" smtClean="0">
                <a:sym typeface="Wingdings"/>
              </a:rPr>
              <a:t> turbulence even at low speeds </a:t>
            </a:r>
            <a:r>
              <a:rPr lang="en-US" sz="1400" dirty="0" err="1" smtClean="0">
                <a:sym typeface="Wingdings"/>
              </a:rPr>
              <a:t></a:t>
            </a:r>
            <a:r>
              <a:rPr lang="en-US" sz="1400" dirty="0" smtClean="0">
                <a:sym typeface="Wingdings"/>
              </a:rPr>
              <a:t> </a:t>
            </a:r>
            <a:r>
              <a:rPr lang="en-US" sz="1400" i="1" dirty="0" smtClean="0">
                <a:sym typeface="Wingdings"/>
              </a:rPr>
              <a:t>less</a:t>
            </a:r>
            <a:r>
              <a:rPr lang="en-US" sz="1400" dirty="0" smtClean="0">
                <a:sym typeface="Wingdings"/>
              </a:rPr>
              <a:t> drag for rough balls!</a:t>
            </a:r>
          </a:p>
          <a:p>
            <a:r>
              <a:rPr lang="en-US" sz="1400" dirty="0" smtClean="0">
                <a:sym typeface="Wingdings"/>
              </a:rPr>
              <a:t>(hence the dimples on a golf ball)</a:t>
            </a:r>
            <a:endParaRPr lang="en-US" sz="1400" dirty="0"/>
          </a:p>
        </p:txBody>
      </p:sp>
      <p:sp>
        <p:nvSpPr>
          <p:cNvPr id="12" name="TextBox 11"/>
          <p:cNvSpPr txBox="1"/>
          <p:nvPr/>
        </p:nvSpPr>
        <p:spPr>
          <a:xfrm>
            <a:off x="1478559" y="1016383"/>
            <a:ext cx="2082621" cy="430887"/>
          </a:xfrm>
          <a:prstGeom prst="rect">
            <a:avLst/>
          </a:prstGeom>
          <a:solidFill>
            <a:srgbClr val="FFFFFF"/>
          </a:solidFill>
        </p:spPr>
        <p:txBody>
          <a:bodyPr wrap="none" rtlCol="0">
            <a:spAutoFit/>
          </a:bodyPr>
          <a:lstStyle/>
          <a:p>
            <a:r>
              <a:rPr lang="en-US" sz="1100" dirty="0" smtClean="0"/>
              <a:t>based on </a:t>
            </a:r>
            <a:r>
              <a:rPr lang="en-US" sz="1100" u="sng" dirty="0" smtClean="0"/>
              <a:t>The Physics of Baseball</a:t>
            </a:r>
            <a:r>
              <a:rPr lang="en-US" sz="1100" dirty="0" smtClean="0"/>
              <a:t>,</a:t>
            </a:r>
          </a:p>
          <a:p>
            <a:r>
              <a:rPr lang="en-US" sz="1100" dirty="0" smtClean="0"/>
              <a:t>R. Adair, </a:t>
            </a:r>
            <a:r>
              <a:rPr lang="en-US" sz="1100" dirty="0" err="1" smtClean="0"/>
              <a:t>itBooks</a:t>
            </a:r>
            <a:r>
              <a:rPr lang="en-US" sz="1100" dirty="0" smtClean="0"/>
              <a:t>.  </a:t>
            </a:r>
            <a:endParaRPr lang="en-US" sz="1100" dirty="0"/>
          </a:p>
        </p:txBody>
      </p:sp>
      <p:pic>
        <p:nvPicPr>
          <p:cNvPr id="23" name="Picture 22"/>
          <p:cNvPicPr>
            <a:picLocks noChangeAspect="1"/>
          </p:cNvPicPr>
          <p:nvPr/>
        </p:nvPicPr>
        <p:blipFill>
          <a:blip r:embed="rId6"/>
          <a:stretch>
            <a:fillRect/>
          </a:stretch>
        </p:blipFill>
        <p:spPr>
          <a:xfrm>
            <a:off x="3402153" y="4353936"/>
            <a:ext cx="2125363" cy="2504064"/>
          </a:xfrm>
          <a:prstGeom prst="rect">
            <a:avLst/>
          </a:prstGeom>
        </p:spPr>
      </p:pic>
      <p:pic>
        <p:nvPicPr>
          <p:cNvPr id="11" name="Picture 10"/>
          <p:cNvPicPr>
            <a:picLocks noChangeAspect="1"/>
          </p:cNvPicPr>
          <p:nvPr/>
        </p:nvPicPr>
        <p:blipFill rotWithShape="1">
          <a:blip r:embed="rId7"/>
          <a:srcRect l="16589" r="15559" b="10436"/>
          <a:stretch/>
        </p:blipFill>
        <p:spPr>
          <a:xfrm>
            <a:off x="6363369" y="4290764"/>
            <a:ext cx="1958428" cy="2683185"/>
          </a:xfrm>
          <a:prstGeom prst="rect">
            <a:avLst/>
          </a:prstGeom>
        </p:spPr>
      </p:pic>
      <p:sp>
        <p:nvSpPr>
          <p:cNvPr id="14" name="TextBox 13"/>
          <p:cNvSpPr txBox="1"/>
          <p:nvPr/>
        </p:nvSpPr>
        <p:spPr>
          <a:xfrm>
            <a:off x="-39549" y="3868077"/>
            <a:ext cx="9183549" cy="584775"/>
          </a:xfrm>
          <a:prstGeom prst="rect">
            <a:avLst/>
          </a:prstGeom>
          <a:noFill/>
        </p:spPr>
        <p:txBody>
          <a:bodyPr wrap="square" rtlCol="0">
            <a:spAutoFit/>
          </a:bodyPr>
          <a:lstStyle/>
          <a:p>
            <a:r>
              <a:rPr lang="en-US" sz="1600" dirty="0" smtClean="0"/>
              <a:t>Details are complicated.  Turbulent flow at surface (generated either by high speeds and/or rough surface) is less “sticky” than laminar flow</a:t>
            </a:r>
          </a:p>
        </p:txBody>
      </p:sp>
      <p:sp>
        <p:nvSpPr>
          <p:cNvPr id="5" name="Slide Number Placeholder 4"/>
          <p:cNvSpPr>
            <a:spLocks noGrp="1"/>
          </p:cNvSpPr>
          <p:nvPr>
            <p:ph type="sldNum" sz="quarter" idx="12"/>
          </p:nvPr>
        </p:nvSpPr>
        <p:spPr/>
        <p:txBody>
          <a:bodyPr/>
          <a:lstStyle/>
          <a:p>
            <a:fld id="{5BE6E91C-2D6A-B04C-94FB-A9E324A509C5}" type="slidenum">
              <a:rPr lang="en-US" smtClean="0"/>
              <a:pPr/>
              <a:t>126</a:t>
            </a:fld>
            <a:endParaRPr lang="en-US" dirty="0"/>
          </a:p>
        </p:txBody>
      </p:sp>
      <p:pic>
        <p:nvPicPr>
          <p:cNvPr id="16" name="Picture 15"/>
          <p:cNvPicPr>
            <a:picLocks noChangeAspect="1"/>
          </p:cNvPicPr>
          <p:nvPr/>
        </p:nvPicPr>
        <p:blipFill rotWithShape="1">
          <a:blip r:embed="rId8"/>
          <a:srcRect l="5833" t="5417" r="7084" b="12500"/>
          <a:stretch/>
        </p:blipFill>
        <p:spPr>
          <a:xfrm>
            <a:off x="6040403" y="2569690"/>
            <a:ext cx="1978276" cy="1243127"/>
          </a:xfrm>
          <a:prstGeom prst="rect">
            <a:avLst/>
          </a:prstGeom>
        </p:spPr>
      </p:pic>
      <p:pic>
        <p:nvPicPr>
          <p:cNvPr id="17" name="Picture 16"/>
          <p:cNvPicPr>
            <a:picLocks noChangeAspect="1"/>
          </p:cNvPicPr>
          <p:nvPr/>
        </p:nvPicPr>
        <p:blipFill>
          <a:blip r:embed="rId9"/>
          <a:stretch>
            <a:fillRect/>
          </a:stretch>
        </p:blipFill>
        <p:spPr>
          <a:xfrm>
            <a:off x="6582419" y="1271308"/>
            <a:ext cx="1371600" cy="1371600"/>
          </a:xfrm>
          <a:prstGeom prst="rect">
            <a:avLst/>
          </a:prstGeom>
        </p:spPr>
      </p:pic>
      <p:sp>
        <p:nvSpPr>
          <p:cNvPr id="7" name="TextBox 6"/>
          <p:cNvSpPr txBox="1"/>
          <p:nvPr/>
        </p:nvSpPr>
        <p:spPr>
          <a:xfrm>
            <a:off x="6048546" y="1028868"/>
            <a:ext cx="2273251" cy="307777"/>
          </a:xfrm>
          <a:prstGeom prst="rect">
            <a:avLst/>
          </a:prstGeom>
          <a:noFill/>
        </p:spPr>
        <p:txBody>
          <a:bodyPr wrap="none" rtlCol="0">
            <a:spAutoFit/>
          </a:bodyPr>
          <a:lstStyle/>
          <a:p>
            <a:r>
              <a:rPr lang="en-US" sz="1400" dirty="0" smtClean="0"/>
              <a:t>It’s not “high school physics”</a:t>
            </a:r>
          </a:p>
        </p:txBody>
      </p:sp>
      <p:sp>
        <p:nvSpPr>
          <p:cNvPr id="9" name="Rectangle 8"/>
          <p:cNvSpPr/>
          <p:nvPr/>
        </p:nvSpPr>
        <p:spPr>
          <a:xfrm>
            <a:off x="6020005" y="948142"/>
            <a:ext cx="3093305" cy="279284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114800" y="624976"/>
            <a:ext cx="5029200" cy="369332"/>
          </a:xfrm>
          <a:prstGeom prst="rect">
            <a:avLst/>
          </a:prstGeom>
        </p:spPr>
        <p:txBody>
          <a:bodyPr wrap="square">
            <a:spAutoFit/>
          </a:bodyPr>
          <a:lstStyle/>
          <a:p>
            <a:r>
              <a:rPr lang="en-US" dirty="0" smtClean="0"/>
              <a:t>https://www.youtube.com/watch?v=XkaLsVOrBk0</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the importance of the effect</a:t>
            </a:r>
            <a:endParaRPr lang="en-US" dirty="0"/>
          </a:p>
        </p:txBody>
      </p:sp>
      <p:sp>
        <p:nvSpPr>
          <p:cNvPr id="5" name="TextBox 4"/>
          <p:cNvSpPr txBox="1"/>
          <p:nvPr/>
        </p:nvSpPr>
        <p:spPr>
          <a:xfrm>
            <a:off x="90012" y="380292"/>
            <a:ext cx="8921493" cy="954107"/>
          </a:xfrm>
          <a:prstGeom prst="rect">
            <a:avLst/>
          </a:prstGeom>
          <a:noFill/>
        </p:spPr>
        <p:txBody>
          <a:bodyPr wrap="square" rtlCol="0">
            <a:spAutoFit/>
          </a:bodyPr>
          <a:lstStyle/>
          <a:p>
            <a:r>
              <a:rPr lang="en-US" sz="1400" dirty="0" smtClean="0"/>
              <a:t>Even if C</a:t>
            </a:r>
            <a:r>
              <a:rPr lang="en-US" sz="1400" baseline="-25000" dirty="0" smtClean="0"/>
              <a:t>D</a:t>
            </a:r>
            <a:r>
              <a:rPr lang="en-US" sz="1400" dirty="0" smtClean="0"/>
              <a:t> were constant, we now have a force which is </a:t>
            </a:r>
            <a:r>
              <a:rPr lang="en-US" sz="1400" i="1" dirty="0" smtClean="0"/>
              <a:t>not</a:t>
            </a:r>
            <a:r>
              <a:rPr lang="en-US" sz="1400" dirty="0" smtClean="0"/>
              <a:t> constant, either in its strength or its direction.  Detailed calculations require a computer.</a:t>
            </a:r>
          </a:p>
          <a:p>
            <a:endParaRPr lang="en-US" sz="1400" dirty="0" smtClean="0"/>
          </a:p>
          <a:p>
            <a:r>
              <a:rPr lang="en-US" sz="1400" dirty="0" smtClean="0"/>
              <a:t>In complicated situations, making estimates helps guide intuition</a:t>
            </a:r>
          </a:p>
        </p:txBody>
      </p:sp>
      <p:sp>
        <p:nvSpPr>
          <p:cNvPr id="6" name="TextBox 5"/>
          <p:cNvSpPr txBox="1"/>
          <p:nvPr/>
        </p:nvSpPr>
        <p:spPr>
          <a:xfrm>
            <a:off x="90013" y="1444781"/>
            <a:ext cx="6708888" cy="738664"/>
          </a:xfrm>
          <a:prstGeom prst="rect">
            <a:avLst/>
          </a:prstGeom>
          <a:noFill/>
        </p:spPr>
        <p:txBody>
          <a:bodyPr wrap="none" rtlCol="0">
            <a:spAutoFit/>
          </a:bodyPr>
          <a:lstStyle/>
          <a:p>
            <a:r>
              <a:rPr lang="en-US" sz="1400" u="sng" dirty="0" smtClean="0"/>
              <a:t>Example</a:t>
            </a:r>
            <a:r>
              <a:rPr lang="en-US" sz="1400" dirty="0" smtClean="0"/>
              <a:t>: a horizontally-pitched fastball (93 mph)</a:t>
            </a:r>
          </a:p>
          <a:p>
            <a:r>
              <a:rPr lang="en-US" sz="1400" dirty="0" smtClean="0"/>
              <a:t>Ignoring drag, how long does it take to reach home (60’ 6”), accounting for 1.5-m stretch?</a:t>
            </a:r>
          </a:p>
          <a:p>
            <a:r>
              <a:rPr lang="en-US" sz="1400" dirty="0" smtClean="0"/>
              <a:t>How much different is it, with drag?</a:t>
            </a:r>
            <a:endParaRPr lang="en-US" sz="1400" dirty="0"/>
          </a:p>
        </p:txBody>
      </p:sp>
      <p:sp>
        <p:nvSpPr>
          <p:cNvPr id="10" name="TextBox 9"/>
          <p:cNvSpPr txBox="1"/>
          <p:nvPr/>
        </p:nvSpPr>
        <p:spPr>
          <a:xfrm>
            <a:off x="287867" y="3560678"/>
            <a:ext cx="8670361" cy="523220"/>
          </a:xfrm>
          <a:prstGeom prst="rect">
            <a:avLst/>
          </a:prstGeom>
          <a:noFill/>
        </p:spPr>
        <p:txBody>
          <a:bodyPr wrap="square" rtlCol="0">
            <a:spAutoFit/>
          </a:bodyPr>
          <a:lstStyle/>
          <a:p>
            <a:r>
              <a:rPr lang="en-US" sz="1400" dirty="0" smtClean="0"/>
              <a:t>How to handle drag???  That’s hard.</a:t>
            </a:r>
          </a:p>
          <a:p>
            <a:r>
              <a:rPr lang="en-US" sz="1400" dirty="0" smtClean="0"/>
              <a:t>Force varies throughout flight </a:t>
            </a:r>
            <a:r>
              <a:rPr lang="en-US" sz="1400" dirty="0" err="1" smtClean="0">
                <a:sym typeface="Wingdings"/>
              </a:rPr>
              <a:t></a:t>
            </a:r>
            <a:r>
              <a:rPr lang="en-US" sz="1400" dirty="0" smtClean="0">
                <a:sym typeface="Wingdings"/>
              </a:rPr>
              <a:t> this is </a:t>
            </a:r>
            <a:r>
              <a:rPr lang="en-US" sz="1400" i="1" dirty="0" smtClean="0">
                <a:sym typeface="Wingdings"/>
              </a:rPr>
              <a:t>not</a:t>
            </a:r>
            <a:r>
              <a:rPr lang="en-US" sz="1400" dirty="0" smtClean="0">
                <a:sym typeface="Wingdings"/>
              </a:rPr>
              <a:t> a constant-acceleration problem.</a:t>
            </a:r>
            <a:endParaRPr lang="en-US" sz="1400" dirty="0" smtClean="0"/>
          </a:p>
        </p:txBody>
      </p:sp>
      <p:pic>
        <p:nvPicPr>
          <p:cNvPr id="11" name="Picture 10" descr="dragOnPitch.png"/>
          <p:cNvPicPr>
            <a:picLocks noChangeAspect="1"/>
          </p:cNvPicPr>
          <p:nvPr/>
        </p:nvPicPr>
        <p:blipFill>
          <a:blip r:embed="rId3"/>
          <a:stretch>
            <a:fillRect/>
          </a:stretch>
        </p:blipFill>
        <p:spPr>
          <a:xfrm>
            <a:off x="133690" y="4107724"/>
            <a:ext cx="7229138" cy="2750275"/>
          </a:xfrm>
          <a:prstGeom prst="rect">
            <a:avLst/>
          </a:prstGeom>
        </p:spPr>
      </p:pic>
      <p:sp>
        <p:nvSpPr>
          <p:cNvPr id="7" name="Slide Number Placeholder 6"/>
          <p:cNvSpPr>
            <a:spLocks noGrp="1"/>
          </p:cNvSpPr>
          <p:nvPr>
            <p:ph type="sldNum" sz="quarter" idx="12"/>
          </p:nvPr>
        </p:nvSpPr>
        <p:spPr/>
        <p:txBody>
          <a:bodyPr/>
          <a:lstStyle/>
          <a:p>
            <a:fld id="{5BE6E91C-2D6A-B04C-94FB-A9E324A509C5}" type="slidenum">
              <a:rPr lang="en-US" smtClean="0"/>
              <a:pPr/>
              <a:t>127</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drag on pitch</a:t>
            </a:r>
            <a:endParaRPr lang="en-US" dirty="0"/>
          </a:p>
        </p:txBody>
      </p:sp>
      <p:sp>
        <p:nvSpPr>
          <p:cNvPr id="5" name="TextBox 4"/>
          <p:cNvSpPr txBox="1"/>
          <p:nvPr/>
        </p:nvSpPr>
        <p:spPr>
          <a:xfrm>
            <a:off x="817416" y="387941"/>
            <a:ext cx="5212196" cy="954107"/>
          </a:xfrm>
          <a:prstGeom prst="rect">
            <a:avLst/>
          </a:prstGeom>
          <a:noFill/>
        </p:spPr>
        <p:txBody>
          <a:bodyPr wrap="none" rtlCol="0">
            <a:spAutoFit/>
          </a:bodyPr>
          <a:lstStyle/>
          <a:p>
            <a:r>
              <a:rPr lang="en-US" sz="1400" dirty="0" smtClean="0"/>
              <a:t>Approximation: assume </a:t>
            </a:r>
            <a:r>
              <a:rPr lang="en-US" sz="1400" dirty="0" err="1" smtClean="0"/>
              <a:t>F</a:t>
            </a:r>
            <a:r>
              <a:rPr lang="en-US" sz="1400" baseline="-25000" dirty="0" err="1" smtClean="0"/>
              <a:t>x</a:t>
            </a:r>
            <a:r>
              <a:rPr lang="en-US" sz="1400" dirty="0" smtClean="0"/>
              <a:t>=constant (</a:t>
            </a:r>
            <a:r>
              <a:rPr lang="en-US" sz="1400" dirty="0" err="1" smtClean="0">
                <a:sym typeface="Wingdings"/>
              </a:rPr>
              <a:t></a:t>
            </a:r>
            <a:r>
              <a:rPr lang="en-US" sz="1400" dirty="0" smtClean="0">
                <a:sym typeface="Wingdings"/>
              </a:rPr>
              <a:t> </a:t>
            </a:r>
            <a:r>
              <a:rPr lang="en-US" sz="1400" dirty="0" err="1" smtClean="0">
                <a:sym typeface="Wingdings"/>
              </a:rPr>
              <a:t>v</a:t>
            </a:r>
            <a:r>
              <a:rPr lang="en-US" sz="1400" baseline="-25000" dirty="0" err="1" smtClean="0">
                <a:sym typeface="Wingdings"/>
              </a:rPr>
              <a:t>x</a:t>
            </a:r>
            <a:r>
              <a:rPr lang="en-US" sz="1400" dirty="0" smtClean="0">
                <a:sym typeface="Wingdings"/>
              </a:rPr>
              <a:t>=constant), so a</a:t>
            </a:r>
            <a:r>
              <a:rPr lang="en-US" sz="1400" baseline="-25000" dirty="0" smtClean="0">
                <a:sym typeface="Wingdings"/>
              </a:rPr>
              <a:t>x</a:t>
            </a:r>
            <a:r>
              <a:rPr lang="en-US" sz="1400" dirty="0" smtClean="0">
                <a:sym typeface="Wingdings"/>
              </a:rPr>
              <a:t>=constant</a:t>
            </a:r>
          </a:p>
          <a:p>
            <a:endParaRPr lang="en-US" sz="1400" b="1" dirty="0" smtClean="0"/>
          </a:p>
          <a:p>
            <a:r>
              <a:rPr lang="en-US" sz="1400" b="1" dirty="0" smtClean="0"/>
              <a:t>?!?!?  </a:t>
            </a:r>
            <a:r>
              <a:rPr lang="en-US" sz="1400" dirty="0" smtClean="0"/>
              <a:t>But isn’t the whole point that if a</a:t>
            </a:r>
            <a:r>
              <a:rPr lang="en-US" sz="1400" baseline="-25000" dirty="0" smtClean="0"/>
              <a:t>x</a:t>
            </a:r>
            <a:r>
              <a:rPr lang="en-US" sz="1400" dirty="0" smtClean="0"/>
              <a:t> ≠ 0, then </a:t>
            </a:r>
            <a:r>
              <a:rPr lang="en-US" sz="1400" dirty="0" err="1" smtClean="0"/>
              <a:t>v</a:t>
            </a:r>
            <a:r>
              <a:rPr lang="en-US" sz="1400" baseline="-25000" dirty="0" err="1" smtClean="0"/>
              <a:t>x</a:t>
            </a:r>
            <a:r>
              <a:rPr lang="en-US" sz="1400" dirty="0" smtClean="0"/>
              <a:t> is NOT constant?</a:t>
            </a:r>
          </a:p>
          <a:p>
            <a:r>
              <a:rPr lang="en-US" sz="1400" dirty="0" smtClean="0"/>
              <a:t>A) yes.  But let’s start with this, and see where we get.</a:t>
            </a:r>
          </a:p>
        </p:txBody>
      </p:sp>
      <p:graphicFrame>
        <p:nvGraphicFramePr>
          <p:cNvPr id="6" name="Object 5"/>
          <p:cNvGraphicFramePr>
            <a:graphicFrameLocks noChangeAspect="1"/>
          </p:cNvGraphicFramePr>
          <p:nvPr>
            <p:extLst>
              <p:ext uri="{D42A27DB-BD31-4B8C-83A1-F6EECF244321}">
                <p14:modId xmlns:p14="http://schemas.microsoft.com/office/powerpoint/2010/main" xmlns="" val="16960459"/>
              </p:ext>
            </p:extLst>
          </p:nvPr>
        </p:nvGraphicFramePr>
        <p:xfrm>
          <a:off x="203202" y="1285675"/>
          <a:ext cx="3907367" cy="200025"/>
        </p:xfrm>
        <a:graphic>
          <a:graphicData uri="http://schemas.openxmlformats.org/presentationml/2006/ole">
            <p:oleObj spid="_x0000_s2954399" name="Equation" r:id="rId3" imgW="2221560" imgH="191880" progId="">
              <p:embed/>
            </p:oleObj>
          </a:graphicData>
        </a:graphic>
      </p:graphicFrame>
      <p:sp>
        <p:nvSpPr>
          <p:cNvPr id="7" name="Slide Number Placeholder 6"/>
          <p:cNvSpPr>
            <a:spLocks noGrp="1"/>
          </p:cNvSpPr>
          <p:nvPr>
            <p:ph type="sldNum" sz="quarter" idx="12"/>
          </p:nvPr>
        </p:nvSpPr>
        <p:spPr/>
        <p:txBody>
          <a:bodyPr/>
          <a:lstStyle/>
          <a:p>
            <a:fld id="{5BE6E91C-2D6A-B04C-94FB-A9E324A509C5}" type="slidenum">
              <a:rPr lang="en-US" smtClean="0"/>
              <a:pPr/>
              <a:t>128</a:t>
            </a:fld>
            <a:endParaRPr lang="en-US" dirty="0"/>
          </a:p>
        </p:txBody>
      </p:sp>
      <p:sp>
        <p:nvSpPr>
          <p:cNvPr id="3" name="TextBox 2"/>
          <p:cNvSpPr txBox="1"/>
          <p:nvPr/>
        </p:nvSpPr>
        <p:spPr>
          <a:xfrm>
            <a:off x="203202" y="1534712"/>
            <a:ext cx="5407699" cy="5478423"/>
          </a:xfrm>
          <a:prstGeom prst="rect">
            <a:avLst/>
          </a:prstGeom>
          <a:noFill/>
        </p:spPr>
        <p:txBody>
          <a:bodyPr wrap="none" rtlCol="0">
            <a:spAutoFit/>
          </a:bodyPr>
          <a:lstStyle/>
          <a:p>
            <a:r>
              <a:rPr lang="en-US" sz="1400" dirty="0" smtClean="0"/>
              <a:t>Find F</a:t>
            </a:r>
          </a:p>
          <a:p>
            <a:endParaRPr lang="en-US" sz="1400" dirty="0"/>
          </a:p>
          <a:p>
            <a:endParaRPr lang="en-US" sz="1400" dirty="0" smtClean="0"/>
          </a:p>
          <a:p>
            <a:endParaRPr lang="en-US" sz="1400" dirty="0" smtClean="0"/>
          </a:p>
          <a:p>
            <a:endParaRPr lang="en-US" sz="1400" dirty="0"/>
          </a:p>
          <a:p>
            <a:endParaRPr lang="en-US" sz="1400" dirty="0" smtClean="0"/>
          </a:p>
          <a:p>
            <a:endParaRPr lang="en-US" sz="1400" dirty="0" smtClean="0"/>
          </a:p>
          <a:p>
            <a:endParaRPr lang="en-US" sz="1400" dirty="0"/>
          </a:p>
          <a:p>
            <a:r>
              <a:rPr lang="en-US" sz="1400" dirty="0" smtClean="0"/>
              <a:t>Find a (“deceleration”)</a:t>
            </a:r>
          </a:p>
          <a:p>
            <a:endParaRPr lang="en-US" sz="1400" dirty="0" smtClean="0"/>
          </a:p>
          <a:p>
            <a:endParaRPr lang="en-US" sz="1400" dirty="0"/>
          </a:p>
          <a:p>
            <a:endParaRPr lang="en-US" sz="1400" dirty="0"/>
          </a:p>
          <a:p>
            <a:endParaRPr lang="en-US" sz="1400" dirty="0" smtClean="0"/>
          </a:p>
          <a:p>
            <a:endParaRPr lang="en-US" sz="1400" dirty="0"/>
          </a:p>
          <a:p>
            <a:endParaRPr lang="en-US" sz="1400" dirty="0" smtClean="0"/>
          </a:p>
          <a:p>
            <a:endParaRPr lang="en-US" sz="1400" dirty="0"/>
          </a:p>
          <a:p>
            <a:endParaRPr lang="en-US" sz="1400" dirty="0" smtClean="0"/>
          </a:p>
          <a:p>
            <a:r>
              <a:rPr lang="en-US" sz="1400" dirty="0" smtClean="0"/>
              <a:t>Find </a:t>
            </a:r>
            <a:r>
              <a:rPr lang="en-US" sz="1400" dirty="0" err="1" smtClean="0"/>
              <a:t>v</a:t>
            </a:r>
            <a:r>
              <a:rPr lang="en-US" sz="1400" baseline="-25000" dirty="0" err="1" smtClean="0"/>
              <a:t>x</a:t>
            </a:r>
            <a:r>
              <a:rPr lang="en-US" sz="1400" dirty="0" smtClean="0"/>
              <a:t> when ball crosses plate</a:t>
            </a:r>
          </a:p>
          <a:p>
            <a:endParaRPr lang="en-US" sz="1400" dirty="0"/>
          </a:p>
          <a:p>
            <a:endParaRPr lang="en-US" sz="1400" dirty="0" smtClean="0"/>
          </a:p>
          <a:p>
            <a:endParaRPr lang="en-US" sz="1400" dirty="0"/>
          </a:p>
          <a:p>
            <a:endParaRPr lang="en-US" sz="1400" dirty="0" smtClean="0"/>
          </a:p>
          <a:p>
            <a:endParaRPr lang="en-US" sz="1400" dirty="0" smtClean="0"/>
          </a:p>
          <a:p>
            <a:endParaRPr lang="en-US" sz="1400" dirty="0"/>
          </a:p>
          <a:p>
            <a:r>
              <a:rPr lang="en-US" sz="1400" dirty="0" smtClean="0"/>
              <a:t>Find time of the journey.  How much “extra time” does the batter have?</a:t>
            </a:r>
          </a:p>
        </p:txBody>
      </p:sp>
      <p:pic>
        <p:nvPicPr>
          <p:cNvPr id="8" name="Picture 7"/>
          <p:cNvPicPr>
            <a:picLocks noChangeAspect="1"/>
          </p:cNvPicPr>
          <p:nvPr/>
        </p:nvPicPr>
        <p:blipFill>
          <a:blip r:embed="rId4">
            <a:clrChange>
              <a:clrFrom>
                <a:srgbClr val="FFFFFF"/>
              </a:clrFrom>
              <a:clrTo>
                <a:srgbClr val="FFFFFF">
                  <a:alpha val="0"/>
                </a:srgbClr>
              </a:clrTo>
            </a:clrChange>
          </a:blip>
          <a:stretch>
            <a:fillRect/>
          </a:stretch>
        </p:blipFill>
        <p:spPr>
          <a:xfrm>
            <a:off x="5556472" y="3433524"/>
            <a:ext cx="228571" cy="229333"/>
          </a:xfrm>
          <a:prstGeom prst="rect">
            <a:avLst/>
          </a:prstGeom>
        </p:spPr>
      </p:pic>
      <p:cxnSp>
        <p:nvCxnSpPr>
          <p:cNvPr id="9" name="Straight Connector 8"/>
          <p:cNvCxnSpPr/>
          <p:nvPr/>
        </p:nvCxnSpPr>
        <p:spPr>
          <a:xfrm>
            <a:off x="5916476" y="3521114"/>
            <a:ext cx="872925" cy="0"/>
          </a:xfrm>
          <a:prstGeom prst="line">
            <a:avLst/>
          </a:prstGeom>
          <a:ln>
            <a:headEnd type="none"/>
            <a:tailEnd type="arrow"/>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374198" y="3617006"/>
            <a:ext cx="600471" cy="77964"/>
          </a:xfrm>
          <a:prstGeom prst="line">
            <a:avLst/>
          </a:prstGeom>
          <a:ln>
            <a:headEnd type="none"/>
            <a:tailEnd type="arrow"/>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4">
            <a:clrChange>
              <a:clrFrom>
                <a:srgbClr val="FFFFFF"/>
              </a:clrFrom>
              <a:clrTo>
                <a:srgbClr val="FFFFFF">
                  <a:alpha val="0"/>
                </a:srgbClr>
              </a:clrTo>
            </a:clrChange>
          </a:blip>
          <a:stretch>
            <a:fillRect/>
          </a:stretch>
        </p:blipFill>
        <p:spPr>
          <a:xfrm>
            <a:off x="8048660" y="3475996"/>
            <a:ext cx="228571" cy="229333"/>
          </a:xfrm>
          <a:prstGeom prst="rect">
            <a:avLst/>
          </a:prstGeom>
        </p:spPr>
      </p:pic>
      <p:sp>
        <p:nvSpPr>
          <p:cNvPr id="15" name="Notched Right Arrow 14"/>
          <p:cNvSpPr/>
          <p:nvPr/>
        </p:nvSpPr>
        <p:spPr>
          <a:xfrm flipH="1">
            <a:off x="7042455" y="3225498"/>
            <a:ext cx="739696" cy="177346"/>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xmlns="" val="3763519144"/>
              </p:ext>
            </p:extLst>
          </p:nvPr>
        </p:nvGraphicFramePr>
        <p:xfrm>
          <a:off x="7216699" y="2870009"/>
          <a:ext cx="395326" cy="355488"/>
        </p:xfrm>
        <a:graphic>
          <a:graphicData uri="http://schemas.openxmlformats.org/presentationml/2006/ole">
            <p:oleObj spid="_x0000_s2954400" name="Equation" r:id="rId5" imgW="200880" imgH="228240" progId="">
              <p:embed/>
            </p:oleObj>
          </a:graphicData>
        </a:graphic>
      </p:graphicFrame>
      <p:sp>
        <p:nvSpPr>
          <p:cNvPr id="18" name="Notched Right Arrow 17"/>
          <p:cNvSpPr/>
          <p:nvPr/>
        </p:nvSpPr>
        <p:spPr>
          <a:xfrm rot="16200000" flipH="1">
            <a:off x="7574111" y="3667407"/>
            <a:ext cx="416079" cy="315281"/>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xmlns="" val="4268451838"/>
              </p:ext>
            </p:extLst>
          </p:nvPr>
        </p:nvGraphicFramePr>
        <p:xfrm>
          <a:off x="7216699" y="3751037"/>
          <a:ext cx="395325" cy="238255"/>
        </p:xfrm>
        <a:graphic>
          <a:graphicData uri="http://schemas.openxmlformats.org/presentationml/2006/ole">
            <p:oleObj spid="_x0000_s2954401" name="Equation" r:id="rId6" imgW="164520" imgH="182520" progId="">
              <p:embed/>
            </p:oleObj>
          </a:graphicData>
        </a:graphic>
      </p:graphicFrame>
    </p:spTree>
    <p:extLst>
      <p:ext uri="{BB962C8B-B14F-4D97-AF65-F5344CB8AC3E}">
        <p14:creationId xmlns:p14="http://schemas.microsoft.com/office/powerpoint/2010/main" xmlns="" val="12818965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827"/>
            <a:ext cx="8229600" cy="381917"/>
          </a:xfrm>
        </p:spPr>
        <p:txBody>
          <a:bodyPr/>
          <a:lstStyle/>
          <a:p>
            <a:r>
              <a:rPr lang="en-US" dirty="0" smtClean="0"/>
              <a:t>Constant-acceleration calculation versus full calculation</a:t>
            </a:r>
            <a:endParaRPr lang="en-US" dirty="0"/>
          </a:p>
        </p:txBody>
      </p:sp>
      <p:sp>
        <p:nvSpPr>
          <p:cNvPr id="5" name="TextBox 4"/>
          <p:cNvSpPr txBox="1"/>
          <p:nvPr/>
        </p:nvSpPr>
        <p:spPr>
          <a:xfrm>
            <a:off x="5273081" y="624533"/>
            <a:ext cx="2519725" cy="1846660"/>
          </a:xfrm>
          <a:prstGeom prst="rect">
            <a:avLst/>
          </a:prstGeom>
          <a:noFill/>
          <a:ln>
            <a:solidFill>
              <a:srgbClr val="000000"/>
            </a:solidFill>
          </a:ln>
        </p:spPr>
        <p:txBody>
          <a:bodyPr wrap="square" rtlCol="0">
            <a:spAutoFit/>
          </a:bodyPr>
          <a:lstStyle/>
          <a:p>
            <a:r>
              <a:rPr lang="en-US" sz="1400" dirty="0" smtClean="0"/>
              <a:t>Approximations like this are extremely useful in any study of complex systems.</a:t>
            </a:r>
          </a:p>
          <a:p>
            <a:endParaRPr lang="en-US" sz="1400" dirty="0"/>
          </a:p>
          <a:p>
            <a:r>
              <a:rPr lang="en-US" sz="1400" dirty="0" smtClean="0"/>
              <a:t>A good feeling for each effect can be built on what we already know, then we do more exact calculations and experiments.</a:t>
            </a:r>
          </a:p>
        </p:txBody>
      </p:sp>
      <p:pic>
        <p:nvPicPr>
          <p:cNvPr id="11" name="Picture 10" descr="BaseballCdrag4.0.png"/>
          <p:cNvPicPr>
            <a:picLocks noChangeAspect="1"/>
          </p:cNvPicPr>
          <p:nvPr/>
        </p:nvPicPr>
        <p:blipFill rotWithShape="1">
          <a:blip r:embed="rId2"/>
          <a:srcRect r="18257"/>
          <a:stretch/>
        </p:blipFill>
        <p:spPr>
          <a:xfrm>
            <a:off x="4537955" y="4935192"/>
            <a:ext cx="2517131" cy="1850044"/>
          </a:xfrm>
          <a:prstGeom prst="rect">
            <a:avLst/>
          </a:prstGeom>
        </p:spPr>
      </p:pic>
      <p:sp>
        <p:nvSpPr>
          <p:cNvPr id="12" name="TextBox 11"/>
          <p:cNvSpPr txBox="1"/>
          <p:nvPr/>
        </p:nvSpPr>
        <p:spPr>
          <a:xfrm>
            <a:off x="5273081" y="4764434"/>
            <a:ext cx="2776081" cy="276999"/>
          </a:xfrm>
          <a:prstGeom prst="rect">
            <a:avLst/>
          </a:prstGeom>
          <a:noFill/>
        </p:spPr>
        <p:txBody>
          <a:bodyPr wrap="none" rtlCol="0">
            <a:spAutoFit/>
          </a:bodyPr>
          <a:lstStyle/>
          <a:p>
            <a:r>
              <a:rPr lang="en-US" sz="1200" dirty="0" smtClean="0"/>
              <a:t>v0 = 110 mph </a:t>
            </a:r>
            <a:r>
              <a:rPr lang="en-US" sz="1200" dirty="0"/>
              <a:t>@</a:t>
            </a:r>
            <a:r>
              <a:rPr lang="en-US" sz="1200" dirty="0" smtClean="0"/>
              <a:t> 35 degrees </a:t>
            </a:r>
            <a:r>
              <a:rPr lang="en-US" sz="1200" b="1" dirty="0" smtClean="0"/>
              <a:t>C[drag] = 4.0</a:t>
            </a:r>
            <a:endParaRPr lang="en-US" sz="1200" b="1" dirty="0"/>
          </a:p>
        </p:txBody>
      </p:sp>
      <p:sp>
        <p:nvSpPr>
          <p:cNvPr id="13" name="TextBox 12"/>
          <p:cNvSpPr txBox="1"/>
          <p:nvPr/>
        </p:nvSpPr>
        <p:spPr>
          <a:xfrm>
            <a:off x="-22289" y="4810740"/>
            <a:ext cx="4980153" cy="2062103"/>
          </a:xfrm>
          <a:prstGeom prst="rect">
            <a:avLst/>
          </a:prstGeom>
          <a:noFill/>
        </p:spPr>
        <p:txBody>
          <a:bodyPr wrap="square" rtlCol="0">
            <a:spAutoFit/>
          </a:bodyPr>
          <a:lstStyle/>
          <a:p>
            <a:pPr>
              <a:spcAft>
                <a:spcPts val="600"/>
              </a:spcAft>
            </a:pPr>
            <a:r>
              <a:rPr lang="en-US" sz="1400" u="sng" dirty="0" smtClean="0"/>
              <a:t>Drag force</a:t>
            </a:r>
          </a:p>
          <a:p>
            <a:pPr marL="225425" indent="-225425">
              <a:spcAft>
                <a:spcPts val="600"/>
              </a:spcAft>
              <a:buFontTx/>
              <a:buChar char="•"/>
            </a:pPr>
            <a:r>
              <a:rPr lang="en-US" sz="1400" dirty="0" smtClean="0"/>
              <a:t>reduces range – significantly for v</a:t>
            </a:r>
            <a:r>
              <a:rPr lang="en-US" sz="1400" baseline="-25000" dirty="0" smtClean="0"/>
              <a:t>0</a:t>
            </a:r>
            <a:r>
              <a:rPr lang="en-US" sz="1400" dirty="0" smtClean="0"/>
              <a:t>~v</a:t>
            </a:r>
            <a:r>
              <a:rPr lang="en-US" sz="1400" baseline="-25000" dirty="0" smtClean="0"/>
              <a:t>T</a:t>
            </a:r>
          </a:p>
          <a:p>
            <a:pPr marL="225425" indent="-225425">
              <a:spcAft>
                <a:spcPts val="600"/>
              </a:spcAft>
              <a:buFontTx/>
              <a:buChar char="•"/>
            </a:pPr>
            <a:r>
              <a:rPr lang="en-US" sz="1400" dirty="0" smtClean="0"/>
              <a:t>reduces flight time</a:t>
            </a:r>
          </a:p>
          <a:p>
            <a:pPr marL="225425" indent="-225425">
              <a:spcAft>
                <a:spcPts val="600"/>
              </a:spcAft>
              <a:buFontTx/>
              <a:buChar char="•"/>
            </a:pPr>
            <a:r>
              <a:rPr lang="en-US" sz="1400" dirty="0" smtClean="0"/>
              <a:t>reduces maximum height</a:t>
            </a:r>
          </a:p>
          <a:p>
            <a:pPr marL="225425" indent="-225425">
              <a:spcAft>
                <a:spcPts val="600"/>
              </a:spcAft>
              <a:buFontTx/>
              <a:buChar char="•"/>
            </a:pPr>
            <a:r>
              <a:rPr lang="en-US" sz="1400" dirty="0" smtClean="0"/>
              <a:t>generates asymmetric flight paths</a:t>
            </a:r>
          </a:p>
          <a:p>
            <a:pPr marL="406400" lvl="1" indent="-225425">
              <a:spcAft>
                <a:spcPts val="600"/>
              </a:spcAft>
              <a:buFontTx/>
              <a:buChar char="•"/>
            </a:pPr>
            <a:r>
              <a:rPr lang="en-US" sz="1400" dirty="0" smtClean="0"/>
              <a:t>reduces angle producing max range</a:t>
            </a:r>
          </a:p>
          <a:p>
            <a:pPr lvl="1">
              <a:spcAft>
                <a:spcPts val="600"/>
              </a:spcAft>
            </a:pPr>
            <a:r>
              <a:rPr lang="en-US" sz="1400" dirty="0" smtClean="0"/>
              <a:t>(to about 35</a:t>
            </a:r>
            <a:r>
              <a:rPr lang="en-US" sz="1400" baseline="30000" dirty="0" smtClean="0"/>
              <a:t>o</a:t>
            </a:r>
            <a:r>
              <a:rPr lang="en-US" sz="1400" dirty="0" smtClean="0"/>
              <a:t> for v ~ </a:t>
            </a:r>
            <a:r>
              <a:rPr lang="en-US" sz="1400" dirty="0" err="1" smtClean="0"/>
              <a:t>v</a:t>
            </a:r>
            <a:r>
              <a:rPr lang="en-US" sz="1400" baseline="-25000" dirty="0" err="1" smtClean="0"/>
              <a:t>T</a:t>
            </a:r>
            <a:r>
              <a:rPr lang="en-US" sz="1400" dirty="0" smtClean="0"/>
              <a:t>)</a:t>
            </a:r>
            <a:endParaRPr lang="en-US" sz="1400" dirty="0"/>
          </a:p>
        </p:txBody>
      </p:sp>
      <p:cxnSp>
        <p:nvCxnSpPr>
          <p:cNvPr id="16" name="Straight Connector 15"/>
          <p:cNvCxnSpPr/>
          <p:nvPr/>
        </p:nvCxnSpPr>
        <p:spPr>
          <a:xfrm>
            <a:off x="237428" y="4753736"/>
            <a:ext cx="8447869"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Slide Number Placeholder 14"/>
          <p:cNvSpPr>
            <a:spLocks noGrp="1"/>
          </p:cNvSpPr>
          <p:nvPr>
            <p:ph type="sldNum" sz="quarter" idx="12"/>
          </p:nvPr>
        </p:nvSpPr>
        <p:spPr/>
        <p:txBody>
          <a:bodyPr/>
          <a:lstStyle/>
          <a:p>
            <a:fld id="{5BE6E91C-2D6A-B04C-94FB-A9E324A509C5}" type="slidenum">
              <a:rPr lang="en-US" smtClean="0"/>
              <a:pPr/>
              <a:t>129</a:t>
            </a:fld>
            <a:endParaRPr lang="en-US" dirty="0"/>
          </a:p>
        </p:txBody>
      </p:sp>
      <p:grpSp>
        <p:nvGrpSpPr>
          <p:cNvPr id="17" name="Group 16"/>
          <p:cNvGrpSpPr>
            <a:grpSpLocks noChangeAspect="1"/>
          </p:cNvGrpSpPr>
          <p:nvPr/>
        </p:nvGrpSpPr>
        <p:grpSpPr>
          <a:xfrm>
            <a:off x="114664" y="338178"/>
            <a:ext cx="3732112" cy="2177429"/>
            <a:chOff x="3913481" y="880482"/>
            <a:chExt cx="3052366" cy="3277557"/>
          </a:xfrm>
        </p:grpSpPr>
        <p:pic>
          <p:nvPicPr>
            <p:cNvPr id="20" name="Picture 19" descr="PitchDragApprox.png"/>
            <p:cNvPicPr>
              <a:picLocks noChangeAspect="1"/>
            </p:cNvPicPr>
            <p:nvPr/>
          </p:nvPicPr>
          <p:blipFill rotWithShape="1">
            <a:blip r:embed="rId3">
              <a:extLst>
                <a:ext uri="{28A0092B-C50C-407E-A947-70E740481C1C}">
                  <a14:useLocalDpi xmlns:a14="http://schemas.microsoft.com/office/drawing/2010/main" xmlns="" val="0"/>
                </a:ext>
              </a:extLst>
            </a:blip>
            <a:srcRect l="646" t="1610" r="3020" b="1805"/>
            <a:stretch/>
          </p:blipFill>
          <p:spPr>
            <a:xfrm>
              <a:off x="4233334" y="984250"/>
              <a:ext cx="2422928" cy="2689663"/>
            </a:xfrm>
            <a:prstGeom prst="rect">
              <a:avLst/>
            </a:prstGeom>
          </p:spPr>
        </p:pic>
        <p:sp>
          <p:nvSpPr>
            <p:cNvPr id="21" name="TextBox 20"/>
            <p:cNvSpPr txBox="1"/>
            <p:nvPr/>
          </p:nvSpPr>
          <p:spPr>
            <a:xfrm rot="16200000">
              <a:off x="3619561" y="1174402"/>
              <a:ext cx="850888" cy="263047"/>
            </a:xfrm>
            <a:prstGeom prst="rect">
              <a:avLst/>
            </a:prstGeom>
            <a:noFill/>
          </p:spPr>
          <p:txBody>
            <a:bodyPr wrap="none" rtlCol="0">
              <a:spAutoFit/>
            </a:bodyPr>
            <a:lstStyle/>
            <a:p>
              <a:r>
                <a:rPr lang="en-US" sz="1600" dirty="0" smtClean="0"/>
                <a:t>h (</a:t>
              </a:r>
              <a:r>
                <a:rPr lang="en-US" sz="1600" dirty="0" err="1" smtClean="0"/>
                <a:t>ft</a:t>
              </a:r>
              <a:r>
                <a:rPr lang="en-US" sz="1600" dirty="0" smtClean="0"/>
                <a:t>)</a:t>
              </a:r>
              <a:endParaRPr lang="en-US" sz="1600" dirty="0"/>
            </a:p>
          </p:txBody>
        </p:sp>
        <p:sp>
          <p:nvSpPr>
            <p:cNvPr id="22" name="TextBox 21"/>
            <p:cNvSpPr txBox="1"/>
            <p:nvPr/>
          </p:nvSpPr>
          <p:spPr>
            <a:xfrm>
              <a:off x="6518467" y="3673914"/>
              <a:ext cx="447380" cy="484125"/>
            </a:xfrm>
            <a:prstGeom prst="rect">
              <a:avLst/>
            </a:prstGeom>
            <a:noFill/>
          </p:spPr>
          <p:txBody>
            <a:bodyPr wrap="none" rtlCol="0">
              <a:spAutoFit/>
            </a:bodyPr>
            <a:lstStyle/>
            <a:p>
              <a:r>
                <a:rPr lang="en-US" sz="1600" dirty="0" smtClean="0"/>
                <a:t>x (</a:t>
              </a:r>
              <a:r>
                <a:rPr lang="en-US" sz="1600" dirty="0" err="1" smtClean="0"/>
                <a:t>ft</a:t>
              </a:r>
              <a:r>
                <a:rPr lang="en-US" sz="1600" dirty="0" smtClean="0"/>
                <a:t>)</a:t>
              </a:r>
              <a:endParaRPr lang="en-US" sz="1600" dirty="0"/>
            </a:p>
          </p:txBody>
        </p:sp>
      </p:grpSp>
      <p:grpSp>
        <p:nvGrpSpPr>
          <p:cNvPr id="23" name="Group 22"/>
          <p:cNvGrpSpPr/>
          <p:nvPr/>
        </p:nvGrpSpPr>
        <p:grpSpPr>
          <a:xfrm>
            <a:off x="51729" y="2490786"/>
            <a:ext cx="4638643" cy="2146365"/>
            <a:chOff x="3827417" y="3968750"/>
            <a:chExt cx="3526438" cy="2968060"/>
          </a:xfrm>
        </p:grpSpPr>
        <p:pic>
          <p:nvPicPr>
            <p:cNvPr id="24" name="Picture 23" descr="PitchDragApproxBlowUp.png"/>
            <p:cNvPicPr>
              <a:picLocks noChangeAspect="1"/>
            </p:cNvPicPr>
            <p:nvPr/>
          </p:nvPicPr>
          <p:blipFill rotWithShape="1">
            <a:blip r:embed="rId4">
              <a:extLst>
                <a:ext uri="{28A0092B-C50C-407E-A947-70E740481C1C}">
                  <a14:useLocalDpi xmlns:a14="http://schemas.microsoft.com/office/drawing/2010/main" xmlns="" val="0"/>
                </a:ext>
              </a:extLst>
            </a:blip>
            <a:srcRect l="646" t="2522" r="3020" b="2522"/>
            <a:stretch/>
          </p:blipFill>
          <p:spPr>
            <a:xfrm>
              <a:off x="4125384" y="3968750"/>
              <a:ext cx="2353027" cy="2532428"/>
            </a:xfrm>
            <a:prstGeom prst="rect">
              <a:avLst/>
            </a:prstGeom>
          </p:spPr>
        </p:pic>
        <p:sp>
          <p:nvSpPr>
            <p:cNvPr id="25" name="TextBox 24"/>
            <p:cNvSpPr txBox="1"/>
            <p:nvPr/>
          </p:nvSpPr>
          <p:spPr>
            <a:xfrm rot="16200000">
              <a:off x="3544690" y="4326836"/>
              <a:ext cx="822833" cy="257379"/>
            </a:xfrm>
            <a:prstGeom prst="rect">
              <a:avLst/>
            </a:prstGeom>
            <a:noFill/>
          </p:spPr>
          <p:txBody>
            <a:bodyPr wrap="none" rtlCol="0">
              <a:spAutoFit/>
            </a:bodyPr>
            <a:lstStyle/>
            <a:p>
              <a:r>
                <a:rPr lang="en-US" sz="1600" dirty="0" smtClean="0"/>
                <a:t>h (</a:t>
              </a:r>
              <a:r>
                <a:rPr lang="en-US" sz="1600" dirty="0" err="1" smtClean="0"/>
                <a:t>ft</a:t>
              </a:r>
              <a:r>
                <a:rPr lang="en-US" sz="1600" dirty="0" smtClean="0"/>
                <a:t>)</a:t>
              </a:r>
              <a:endParaRPr lang="en-US" sz="1600" dirty="0"/>
            </a:p>
          </p:txBody>
        </p:sp>
        <p:sp>
          <p:nvSpPr>
            <p:cNvPr id="26" name="TextBox 25"/>
            <p:cNvSpPr txBox="1"/>
            <p:nvPr/>
          </p:nvSpPr>
          <p:spPr>
            <a:xfrm>
              <a:off x="6205888" y="6468647"/>
              <a:ext cx="437740" cy="468163"/>
            </a:xfrm>
            <a:prstGeom prst="rect">
              <a:avLst/>
            </a:prstGeom>
            <a:noFill/>
          </p:spPr>
          <p:txBody>
            <a:bodyPr wrap="none" rtlCol="0">
              <a:spAutoFit/>
            </a:bodyPr>
            <a:lstStyle/>
            <a:p>
              <a:r>
                <a:rPr lang="en-US" sz="1600" dirty="0" smtClean="0"/>
                <a:t>x (</a:t>
              </a:r>
              <a:r>
                <a:rPr lang="en-US" sz="1600" dirty="0" err="1" smtClean="0"/>
                <a:t>ft</a:t>
              </a:r>
              <a:r>
                <a:rPr lang="en-US" sz="1600" dirty="0" smtClean="0"/>
                <a:t>)</a:t>
              </a:r>
              <a:endParaRPr lang="en-US" sz="1600" dirty="0"/>
            </a:p>
          </p:txBody>
        </p:sp>
        <p:sp>
          <p:nvSpPr>
            <p:cNvPr id="27" name="TextBox 26"/>
            <p:cNvSpPr txBox="1"/>
            <p:nvPr/>
          </p:nvSpPr>
          <p:spPr>
            <a:xfrm>
              <a:off x="6504601" y="4186116"/>
              <a:ext cx="849254" cy="638405"/>
            </a:xfrm>
            <a:prstGeom prst="rect">
              <a:avLst/>
            </a:prstGeom>
            <a:solidFill>
              <a:srgbClr val="FFFFFF"/>
            </a:solidFill>
            <a:ln>
              <a:solidFill>
                <a:srgbClr val="000000"/>
              </a:solidFill>
            </a:ln>
          </p:spPr>
          <p:txBody>
            <a:bodyPr wrap="none" rtlCol="0">
              <a:spAutoFit/>
            </a:bodyPr>
            <a:lstStyle/>
            <a:p>
              <a:r>
                <a:rPr lang="en-US" sz="1200" dirty="0" smtClean="0"/>
                <a:t>markers drawn</a:t>
              </a:r>
            </a:p>
            <a:p>
              <a:r>
                <a:rPr lang="en-US" sz="1200" dirty="0" smtClean="0"/>
                <a:t>every 0.01 sec</a:t>
              </a:r>
              <a:endParaRPr lang="en-US" sz="1200" dirty="0"/>
            </a:p>
          </p:txBody>
        </p:sp>
        <p:sp>
          <p:nvSpPr>
            <p:cNvPr id="28" name="TextBox 27"/>
            <p:cNvSpPr txBox="1"/>
            <p:nvPr/>
          </p:nvSpPr>
          <p:spPr>
            <a:xfrm>
              <a:off x="6424758" y="5475586"/>
              <a:ext cx="704430" cy="638405"/>
            </a:xfrm>
            <a:prstGeom prst="rect">
              <a:avLst/>
            </a:prstGeom>
            <a:solidFill>
              <a:srgbClr val="FFFFFF"/>
            </a:solidFill>
            <a:ln>
              <a:solidFill>
                <a:srgbClr val="000000"/>
              </a:solidFill>
            </a:ln>
          </p:spPr>
          <p:txBody>
            <a:bodyPr wrap="none" rtlCol="0">
              <a:spAutoFit/>
            </a:bodyPr>
            <a:lstStyle/>
            <a:p>
              <a:r>
                <a:rPr lang="en-US" sz="1200" dirty="0" smtClean="0"/>
                <a:t>last marker:</a:t>
              </a:r>
            </a:p>
            <a:p>
              <a:r>
                <a:rPr lang="en-US" sz="1200" dirty="0" smtClean="0"/>
                <a:t>t=0.42 sec</a:t>
              </a:r>
              <a:endParaRPr lang="en-US" sz="1200" dirty="0"/>
            </a:p>
          </p:txBody>
        </p:sp>
        <p:cxnSp>
          <p:nvCxnSpPr>
            <p:cNvPr id="29" name="Straight Connector 28"/>
            <p:cNvCxnSpPr/>
            <p:nvPr/>
          </p:nvCxnSpPr>
          <p:spPr>
            <a:xfrm>
              <a:off x="5488877" y="6197600"/>
              <a:ext cx="415804" cy="12700"/>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488877" y="5730948"/>
              <a:ext cx="415804" cy="383043"/>
            </a:xfrm>
            <a:prstGeom prst="rect">
              <a:avLst/>
            </a:prstGeom>
            <a:noFill/>
          </p:spPr>
          <p:txBody>
            <a:bodyPr wrap="none" rtlCol="0">
              <a:spAutoFit/>
            </a:bodyPr>
            <a:lstStyle/>
            <a:p>
              <a:r>
                <a:rPr lang="en-US" sz="1200" dirty="0" smtClean="0"/>
                <a:t>home</a:t>
              </a:r>
              <a:endParaRPr lang="en-US" sz="1200" dirty="0"/>
            </a:p>
          </p:txBody>
        </p:sp>
      </p:grpSp>
      <p:sp>
        <p:nvSpPr>
          <p:cNvPr id="3" name="TextBox 2"/>
          <p:cNvSpPr txBox="1"/>
          <p:nvPr/>
        </p:nvSpPr>
        <p:spPr>
          <a:xfrm>
            <a:off x="5343663" y="2721684"/>
            <a:ext cx="2705499" cy="1600438"/>
          </a:xfrm>
          <a:prstGeom prst="rect">
            <a:avLst/>
          </a:prstGeom>
          <a:noFill/>
        </p:spPr>
        <p:txBody>
          <a:bodyPr wrap="square" rtlCol="0">
            <a:spAutoFit/>
          </a:bodyPr>
          <a:lstStyle/>
          <a:p>
            <a:r>
              <a:rPr lang="en-US" sz="1400" dirty="0" smtClean="0"/>
              <a:t>How could we do a better approximation?</a:t>
            </a:r>
          </a:p>
          <a:p>
            <a:endParaRPr lang="en-US" sz="1400" dirty="0" smtClean="0"/>
          </a:p>
          <a:p>
            <a:endParaRPr lang="en-US" sz="1400" dirty="0"/>
          </a:p>
          <a:p>
            <a:endParaRPr lang="en-US" sz="1400" dirty="0" smtClean="0"/>
          </a:p>
          <a:p>
            <a:r>
              <a:rPr lang="en-US" sz="1400" dirty="0" smtClean="0"/>
              <a:t>Why does the constant-drag case fall </a:t>
            </a:r>
            <a:r>
              <a:rPr lang="en-US" sz="1400" i="1" dirty="0" smtClean="0"/>
              <a:t>more?</a:t>
            </a:r>
            <a:endParaRPr lang="en-US" sz="1400"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697"/>
            <a:ext cx="8229600" cy="381917"/>
          </a:xfrm>
        </p:spPr>
        <p:txBody>
          <a:bodyPr>
            <a:normAutofit/>
          </a:bodyPr>
          <a:lstStyle/>
          <a:p>
            <a:r>
              <a:rPr lang="en-US" dirty="0" smtClean="0"/>
              <a:t>the effect for longer trajectories</a:t>
            </a:r>
            <a:endParaRPr lang="en-US" dirty="0"/>
          </a:p>
        </p:txBody>
      </p:sp>
      <p:sp>
        <p:nvSpPr>
          <p:cNvPr id="13" name="TextBox 12"/>
          <p:cNvSpPr txBox="1"/>
          <p:nvPr/>
        </p:nvSpPr>
        <p:spPr>
          <a:xfrm rot="16200000">
            <a:off x="-367239" y="1492849"/>
            <a:ext cx="913968" cy="307777"/>
          </a:xfrm>
          <a:prstGeom prst="rect">
            <a:avLst/>
          </a:prstGeom>
          <a:noFill/>
        </p:spPr>
        <p:txBody>
          <a:bodyPr wrap="none" rtlCol="0">
            <a:spAutoFit/>
          </a:bodyPr>
          <a:lstStyle/>
          <a:p>
            <a:r>
              <a:rPr lang="en-US" sz="1400" dirty="0" smtClean="0"/>
              <a:t>height (ft)</a:t>
            </a:r>
            <a:endParaRPr lang="en-US" sz="1400" dirty="0"/>
          </a:p>
        </p:txBody>
      </p:sp>
      <p:sp>
        <p:nvSpPr>
          <p:cNvPr id="14" name="TextBox 13"/>
          <p:cNvSpPr txBox="1"/>
          <p:nvPr/>
        </p:nvSpPr>
        <p:spPr>
          <a:xfrm>
            <a:off x="4675927" y="3421701"/>
            <a:ext cx="1058944" cy="307777"/>
          </a:xfrm>
          <a:prstGeom prst="rect">
            <a:avLst/>
          </a:prstGeom>
          <a:noFill/>
        </p:spPr>
        <p:txBody>
          <a:bodyPr wrap="none" rtlCol="0">
            <a:spAutoFit/>
          </a:bodyPr>
          <a:lstStyle/>
          <a:p>
            <a:r>
              <a:rPr lang="en-US" sz="1400" dirty="0" smtClean="0"/>
              <a:t>distance (ft)</a:t>
            </a:r>
            <a:endParaRPr lang="en-US" sz="1400" dirty="0"/>
          </a:p>
        </p:txBody>
      </p:sp>
      <p:sp>
        <p:nvSpPr>
          <p:cNvPr id="15" name="TextBox 14"/>
          <p:cNvSpPr txBox="1"/>
          <p:nvPr/>
        </p:nvSpPr>
        <p:spPr>
          <a:xfrm>
            <a:off x="182581" y="432124"/>
            <a:ext cx="5787003" cy="830997"/>
          </a:xfrm>
          <a:prstGeom prst="rect">
            <a:avLst/>
          </a:prstGeom>
          <a:noFill/>
        </p:spPr>
        <p:txBody>
          <a:bodyPr wrap="square" rtlCol="0">
            <a:spAutoFit/>
          </a:bodyPr>
          <a:lstStyle/>
          <a:p>
            <a:r>
              <a:rPr lang="en-US" sz="1600" b="1" dirty="0" smtClean="0">
                <a:solidFill>
                  <a:srgbClr val="000090"/>
                </a:solidFill>
              </a:rPr>
              <a:t>With drag, max range at 35 degrees (not 45)</a:t>
            </a:r>
            <a:r>
              <a:rPr lang="en-US" sz="1600" dirty="0" smtClean="0">
                <a:solidFill>
                  <a:srgbClr val="FF0000"/>
                </a:solidFill>
              </a:rPr>
              <a:t>*</a:t>
            </a:r>
          </a:p>
          <a:p>
            <a:r>
              <a:rPr lang="en-US" sz="1600" dirty="0" smtClean="0"/>
              <a:t>(recall without drag, range for 35 = that for 55)</a:t>
            </a:r>
          </a:p>
          <a:p>
            <a:r>
              <a:rPr lang="en-US" sz="1600" dirty="0" smtClean="0">
                <a:solidFill>
                  <a:srgbClr val="FF0000"/>
                </a:solidFill>
              </a:rPr>
              <a:t>*</a:t>
            </a:r>
            <a:r>
              <a:rPr lang="en-US" sz="1600" dirty="0" smtClean="0"/>
              <a:t> </a:t>
            </a:r>
            <a:r>
              <a:rPr lang="en-US" sz="1100" dirty="0" smtClean="0"/>
              <a:t>this optimum angle will be different for different balls</a:t>
            </a:r>
            <a:endParaRPr lang="en-US" sz="1100" dirty="0"/>
          </a:p>
        </p:txBody>
      </p:sp>
      <p:sp>
        <p:nvSpPr>
          <p:cNvPr id="18" name="TextBox 17"/>
          <p:cNvSpPr txBox="1"/>
          <p:nvPr/>
        </p:nvSpPr>
        <p:spPr>
          <a:xfrm>
            <a:off x="6482713" y="2947451"/>
            <a:ext cx="2661289" cy="1015663"/>
          </a:xfrm>
          <a:prstGeom prst="rect">
            <a:avLst/>
          </a:prstGeom>
          <a:solidFill>
            <a:srgbClr val="CCFFCC"/>
          </a:solidFill>
        </p:spPr>
        <p:txBody>
          <a:bodyPr wrap="square" rtlCol="0">
            <a:spAutoFit/>
          </a:bodyPr>
          <a:lstStyle/>
          <a:p>
            <a:r>
              <a:rPr lang="en-US" sz="1200" dirty="0" smtClean="0"/>
              <a:t>calculations here: baseball on 70-degree day at sea level</a:t>
            </a:r>
          </a:p>
          <a:p>
            <a:r>
              <a:rPr lang="en-US" sz="1200" dirty="0" smtClean="0"/>
              <a:t>launch: v0 = 110 mph </a:t>
            </a:r>
            <a:br>
              <a:rPr lang="en-US" sz="1200" dirty="0" smtClean="0"/>
            </a:br>
            <a:r>
              <a:rPr lang="en-US" sz="1200" dirty="0" smtClean="0"/>
              <a:t>(49.5 </a:t>
            </a:r>
            <a:r>
              <a:rPr lang="en-US" sz="1200" dirty="0" err="1" smtClean="0"/>
              <a:t>m/s</a:t>
            </a:r>
            <a:r>
              <a:rPr lang="en-US" sz="1200" dirty="0" smtClean="0"/>
              <a:t>) at 35 degrees</a:t>
            </a:r>
          </a:p>
          <a:p>
            <a:r>
              <a:rPr lang="en-US" sz="1200" i="1" dirty="0" smtClean="0"/>
              <a:t>no backspin</a:t>
            </a:r>
            <a:endParaRPr lang="en-US" sz="1200" i="1" dirty="0"/>
          </a:p>
        </p:txBody>
      </p:sp>
      <p:graphicFrame>
        <p:nvGraphicFramePr>
          <p:cNvPr id="19" name="Chart 18"/>
          <p:cNvGraphicFramePr/>
          <p:nvPr>
            <p:extLst>
              <p:ext uri="{D42A27DB-BD31-4B8C-83A1-F6EECF244321}">
                <p14:modId xmlns:p14="http://schemas.microsoft.com/office/powerpoint/2010/main" xmlns="" val="1707198677"/>
              </p:ext>
            </p:extLst>
          </p:nvPr>
        </p:nvGraphicFramePr>
        <p:xfrm>
          <a:off x="92048" y="4471489"/>
          <a:ext cx="8823992" cy="1664875"/>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p:cNvSpPr txBox="1"/>
          <p:nvPr/>
        </p:nvSpPr>
        <p:spPr>
          <a:xfrm>
            <a:off x="6530755" y="6137686"/>
            <a:ext cx="1058944" cy="307777"/>
          </a:xfrm>
          <a:prstGeom prst="rect">
            <a:avLst/>
          </a:prstGeom>
          <a:noFill/>
        </p:spPr>
        <p:txBody>
          <a:bodyPr wrap="none" rtlCol="0">
            <a:spAutoFit/>
          </a:bodyPr>
          <a:lstStyle/>
          <a:p>
            <a:r>
              <a:rPr lang="en-US" sz="1400" dirty="0" smtClean="0"/>
              <a:t>distance (ft)</a:t>
            </a:r>
            <a:endParaRPr lang="en-US" sz="1400" dirty="0"/>
          </a:p>
        </p:txBody>
      </p:sp>
      <p:sp>
        <p:nvSpPr>
          <p:cNvPr id="21" name="TextBox 20"/>
          <p:cNvSpPr txBox="1"/>
          <p:nvPr/>
        </p:nvSpPr>
        <p:spPr>
          <a:xfrm rot="16200000">
            <a:off x="-312484" y="4719715"/>
            <a:ext cx="913968" cy="307777"/>
          </a:xfrm>
          <a:prstGeom prst="rect">
            <a:avLst/>
          </a:prstGeom>
          <a:noFill/>
        </p:spPr>
        <p:txBody>
          <a:bodyPr wrap="none" rtlCol="0">
            <a:spAutoFit/>
          </a:bodyPr>
          <a:lstStyle/>
          <a:p>
            <a:r>
              <a:rPr lang="en-US" sz="1400" dirty="0" smtClean="0"/>
              <a:t>height (ft)</a:t>
            </a:r>
            <a:endParaRPr lang="en-US" sz="1400" dirty="0"/>
          </a:p>
        </p:txBody>
      </p:sp>
      <p:sp>
        <p:nvSpPr>
          <p:cNvPr id="22" name="TextBox 21"/>
          <p:cNvSpPr txBox="1"/>
          <p:nvPr/>
        </p:nvSpPr>
        <p:spPr>
          <a:xfrm>
            <a:off x="3454670" y="6541973"/>
            <a:ext cx="2319359" cy="338554"/>
          </a:xfrm>
          <a:prstGeom prst="rect">
            <a:avLst/>
          </a:prstGeom>
          <a:solidFill>
            <a:srgbClr val="FFFFFF"/>
          </a:solidFill>
        </p:spPr>
        <p:txBody>
          <a:bodyPr wrap="square" rtlCol="0">
            <a:spAutoFit/>
          </a:bodyPr>
          <a:lstStyle/>
          <a:p>
            <a:pPr algn="ctr"/>
            <a:r>
              <a:rPr lang="en-US" sz="1600" dirty="0" smtClean="0"/>
              <a:t>center field fence</a:t>
            </a:r>
          </a:p>
        </p:txBody>
      </p:sp>
      <p:cxnSp>
        <p:nvCxnSpPr>
          <p:cNvPr id="28" name="Straight Arrow Connector 27"/>
          <p:cNvCxnSpPr/>
          <p:nvPr/>
        </p:nvCxnSpPr>
        <p:spPr>
          <a:xfrm rot="5400000" flipH="1" flipV="1">
            <a:off x="4441952" y="6367459"/>
            <a:ext cx="346913" cy="2117"/>
          </a:xfrm>
          <a:prstGeom prst="straightConnector1">
            <a:avLst/>
          </a:prstGeom>
          <a:ln w="57150" cap="flat" cmpd="sng" algn="ctr">
            <a:solidFill>
              <a:srgbClr val="00009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aphicFrame>
        <p:nvGraphicFramePr>
          <p:cNvPr id="29" name="Chart 28"/>
          <p:cNvGraphicFramePr/>
          <p:nvPr>
            <p:extLst>
              <p:ext uri="{D42A27DB-BD31-4B8C-83A1-F6EECF244321}">
                <p14:modId xmlns:p14="http://schemas.microsoft.com/office/powerpoint/2010/main" xmlns="" val="850719654"/>
              </p:ext>
            </p:extLst>
          </p:nvPr>
        </p:nvGraphicFramePr>
        <p:xfrm>
          <a:off x="92048" y="1135555"/>
          <a:ext cx="6415631" cy="2532908"/>
        </p:xfrm>
        <a:graphic>
          <a:graphicData uri="http://schemas.openxmlformats.org/drawingml/2006/chart">
            <c:chart xmlns:c="http://schemas.openxmlformats.org/drawingml/2006/chart" xmlns:r="http://schemas.openxmlformats.org/officeDocument/2006/relationships" r:id="rId4"/>
          </a:graphicData>
        </a:graphic>
      </p:graphicFrame>
      <p:sp>
        <p:nvSpPr>
          <p:cNvPr id="17" name="Rounded Rectangle 16"/>
          <p:cNvSpPr/>
          <p:nvPr/>
        </p:nvSpPr>
        <p:spPr>
          <a:xfrm>
            <a:off x="5266235" y="1135555"/>
            <a:ext cx="3865749" cy="1702496"/>
          </a:xfrm>
          <a:prstGeom prst="roundRect">
            <a:avLst>
              <a:gd name="adj" fmla="val 7959"/>
            </a:avLst>
          </a:prstGeom>
          <a:solidFill>
            <a:schemeClr val="bg1"/>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0" name="Chart 29"/>
          <p:cNvGraphicFramePr/>
          <p:nvPr>
            <p:extLst>
              <p:ext uri="{D42A27DB-BD31-4B8C-83A1-F6EECF244321}">
                <p14:modId xmlns:p14="http://schemas.microsoft.com/office/powerpoint/2010/main" xmlns="" val="911229469"/>
              </p:ext>
            </p:extLst>
          </p:nvPr>
        </p:nvGraphicFramePr>
        <p:xfrm>
          <a:off x="5395443" y="1181771"/>
          <a:ext cx="3625820" cy="1707424"/>
        </p:xfrm>
        <a:graphic>
          <a:graphicData uri="http://schemas.openxmlformats.org/drawingml/2006/chart">
            <c:chart xmlns:c="http://schemas.openxmlformats.org/drawingml/2006/chart" xmlns:r="http://schemas.openxmlformats.org/officeDocument/2006/relationships" r:id="rId5"/>
          </a:graphicData>
        </a:graphic>
      </p:graphicFrame>
      <p:cxnSp>
        <p:nvCxnSpPr>
          <p:cNvPr id="32" name="Straight Connector 31"/>
          <p:cNvCxnSpPr/>
          <p:nvPr/>
        </p:nvCxnSpPr>
        <p:spPr>
          <a:xfrm>
            <a:off x="590641" y="3667270"/>
            <a:ext cx="5787003" cy="1191"/>
          </a:xfrm>
          <a:prstGeom prst="line">
            <a:avLst/>
          </a:prstGeom>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259295" y="4103447"/>
            <a:ext cx="4602350" cy="338554"/>
          </a:xfrm>
          <a:prstGeom prst="rect">
            <a:avLst/>
          </a:prstGeom>
          <a:noFill/>
        </p:spPr>
        <p:txBody>
          <a:bodyPr wrap="none" rtlCol="0">
            <a:spAutoFit/>
          </a:bodyPr>
          <a:lstStyle/>
          <a:p>
            <a:r>
              <a:rPr lang="en-US" sz="1600" b="1" dirty="0" smtClean="0">
                <a:solidFill>
                  <a:srgbClr val="000090"/>
                </a:solidFill>
              </a:rPr>
              <a:t>roughness: the difference between home run or not</a:t>
            </a:r>
          </a:p>
        </p:txBody>
      </p:sp>
      <p:sp>
        <p:nvSpPr>
          <p:cNvPr id="5" name="Slide Number Placeholder 4"/>
          <p:cNvSpPr>
            <a:spLocks noGrp="1"/>
          </p:cNvSpPr>
          <p:nvPr>
            <p:ph type="sldNum" sz="quarter" idx="12"/>
          </p:nvPr>
        </p:nvSpPr>
        <p:spPr/>
        <p:txBody>
          <a:bodyPr/>
          <a:lstStyle/>
          <a:p>
            <a:fld id="{5BE6E91C-2D6A-B04C-94FB-A9E324A509C5}" type="slidenum">
              <a:rPr lang="en-US" smtClean="0"/>
              <a:pPr/>
              <a:t>130</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effects of air or water</a:t>
            </a:r>
            <a:endParaRPr lang="en-US" dirty="0"/>
          </a:p>
        </p:txBody>
      </p:sp>
      <p:sp>
        <p:nvSpPr>
          <p:cNvPr id="3" name="Content Placeholder 2"/>
          <p:cNvSpPr>
            <a:spLocks noGrp="1"/>
          </p:cNvSpPr>
          <p:nvPr>
            <p:ph idx="1"/>
          </p:nvPr>
        </p:nvSpPr>
        <p:spPr>
          <a:xfrm>
            <a:off x="555362" y="592348"/>
            <a:ext cx="8572201" cy="1734978"/>
          </a:xfrm>
        </p:spPr>
        <p:txBody>
          <a:bodyPr>
            <a:normAutofit fontScale="92500" lnSpcReduction="20000"/>
          </a:bodyPr>
          <a:lstStyle/>
          <a:p>
            <a:pPr>
              <a:spcAft>
                <a:spcPts val="600"/>
              </a:spcAft>
            </a:pPr>
            <a:r>
              <a:rPr lang="en-US" sz="1600" dirty="0" smtClean="0"/>
              <a:t>Most sports are played in the presence of air, but so far, the trajectories we have calculated are correct only in the vacuum</a:t>
            </a:r>
            <a:br>
              <a:rPr lang="en-US" sz="1600" dirty="0" smtClean="0"/>
            </a:br>
            <a:r>
              <a:rPr lang="en-US" sz="1600" dirty="0" smtClean="0"/>
              <a:t>[that’s </a:t>
            </a:r>
            <a:r>
              <a:rPr lang="en-US" sz="1600" i="1" dirty="0" smtClean="0"/>
              <a:t>all</a:t>
            </a:r>
            <a:r>
              <a:rPr lang="en-US" sz="1600" dirty="0" smtClean="0"/>
              <a:t> that is done in Physics 7, or Physics 9 series courses for science-based majors]</a:t>
            </a:r>
          </a:p>
          <a:p>
            <a:r>
              <a:rPr lang="en-US" sz="1600" dirty="0" smtClean="0"/>
              <a:t>Three additional forces for object moving through air</a:t>
            </a:r>
          </a:p>
          <a:p>
            <a:pPr lvl="1"/>
            <a:r>
              <a:rPr lang="en-US" sz="1600" dirty="0"/>
              <a:t>buoyancy – “bubble” effect – </a:t>
            </a:r>
            <a:r>
              <a:rPr lang="en-US" sz="1600" u="sng" dirty="0"/>
              <a:t>upward</a:t>
            </a:r>
            <a:r>
              <a:rPr lang="en-US" sz="1600" dirty="0"/>
              <a:t> force</a:t>
            </a:r>
          </a:p>
          <a:p>
            <a:pPr lvl="1"/>
            <a:r>
              <a:rPr lang="en-US" sz="1600" dirty="0" smtClean="0"/>
              <a:t>drag – </a:t>
            </a:r>
            <a:r>
              <a:rPr lang="en-US" sz="1600" u="sng" dirty="0" smtClean="0"/>
              <a:t>backward</a:t>
            </a:r>
            <a:r>
              <a:rPr lang="en-US" sz="1600" dirty="0" smtClean="0"/>
              <a:t> “resistance” as object forces its way through air</a:t>
            </a:r>
          </a:p>
          <a:p>
            <a:pPr lvl="1"/>
            <a:r>
              <a:rPr lang="en-US" sz="1600" dirty="0" smtClean="0"/>
              <a:t>Magnus – </a:t>
            </a:r>
            <a:r>
              <a:rPr lang="en-US" sz="1600" u="sng" dirty="0" smtClean="0"/>
              <a:t>sideways</a:t>
            </a:r>
            <a:r>
              <a:rPr lang="en-US" sz="1600" dirty="0" smtClean="0"/>
              <a:t> force on a spinning object moving through air</a:t>
            </a:r>
          </a:p>
        </p:txBody>
      </p:sp>
      <p:sp>
        <p:nvSpPr>
          <p:cNvPr id="38" name="TextBox 37"/>
          <p:cNvSpPr txBox="1"/>
          <p:nvPr/>
        </p:nvSpPr>
        <p:spPr>
          <a:xfrm>
            <a:off x="129411" y="5254836"/>
            <a:ext cx="1274708" cy="338554"/>
          </a:xfrm>
          <a:prstGeom prst="rect">
            <a:avLst/>
          </a:prstGeom>
          <a:noFill/>
        </p:spPr>
        <p:txBody>
          <a:bodyPr wrap="none" rtlCol="0">
            <a:spAutoFit/>
          </a:bodyPr>
          <a:lstStyle/>
          <a:p>
            <a:r>
              <a:rPr lang="en-US" sz="1600" dirty="0" smtClean="0"/>
              <a:t>if ball is </a:t>
            </a:r>
            <a:r>
              <a:rPr lang="en-US" sz="1600" u="sng" dirty="0" smtClean="0"/>
              <a:t>in</a:t>
            </a:r>
            <a:r>
              <a:rPr lang="en-US" sz="1600" dirty="0" smtClean="0"/>
              <a:t> air</a:t>
            </a:r>
            <a:endParaRPr lang="en-US" sz="1600" dirty="0"/>
          </a:p>
        </p:txBody>
      </p:sp>
      <p:sp>
        <p:nvSpPr>
          <p:cNvPr id="41" name="TextBox 40"/>
          <p:cNvSpPr txBox="1"/>
          <p:nvPr/>
        </p:nvSpPr>
        <p:spPr>
          <a:xfrm>
            <a:off x="117223" y="5613425"/>
            <a:ext cx="2294924" cy="338554"/>
          </a:xfrm>
          <a:prstGeom prst="rect">
            <a:avLst/>
          </a:prstGeom>
          <a:noFill/>
        </p:spPr>
        <p:txBody>
          <a:bodyPr wrap="none" rtlCol="0">
            <a:spAutoFit/>
          </a:bodyPr>
          <a:lstStyle/>
          <a:p>
            <a:r>
              <a:rPr lang="en-US" sz="1600" dirty="0" smtClean="0"/>
              <a:t>if ball is in air </a:t>
            </a:r>
            <a:r>
              <a:rPr lang="en-US" sz="1600" u="sng" dirty="0" smtClean="0"/>
              <a:t>and moving</a:t>
            </a:r>
            <a:endParaRPr lang="en-US" sz="1600" u="sng" dirty="0"/>
          </a:p>
        </p:txBody>
      </p:sp>
      <p:sp>
        <p:nvSpPr>
          <p:cNvPr id="42" name="TextBox 41"/>
          <p:cNvSpPr txBox="1"/>
          <p:nvPr/>
        </p:nvSpPr>
        <p:spPr>
          <a:xfrm>
            <a:off x="117221" y="6030144"/>
            <a:ext cx="4486200" cy="338554"/>
          </a:xfrm>
          <a:prstGeom prst="rect">
            <a:avLst/>
          </a:prstGeom>
          <a:noFill/>
        </p:spPr>
        <p:txBody>
          <a:bodyPr wrap="square" rtlCol="0">
            <a:spAutoFit/>
          </a:bodyPr>
          <a:lstStyle/>
          <a:p>
            <a:r>
              <a:rPr lang="en-US" sz="1600" dirty="0" smtClean="0"/>
              <a:t>if ball is in air and moving </a:t>
            </a:r>
            <a:r>
              <a:rPr lang="en-US" sz="1600" u="sng" dirty="0" smtClean="0"/>
              <a:t>&amp; spinning</a:t>
            </a:r>
          </a:p>
        </p:txBody>
      </p:sp>
      <p:sp>
        <p:nvSpPr>
          <p:cNvPr id="43" name="TextBox 42"/>
          <p:cNvSpPr txBox="1"/>
          <p:nvPr/>
        </p:nvSpPr>
        <p:spPr>
          <a:xfrm>
            <a:off x="83355" y="4931107"/>
            <a:ext cx="2804550" cy="338554"/>
          </a:xfrm>
          <a:prstGeom prst="rect">
            <a:avLst/>
          </a:prstGeom>
          <a:noFill/>
        </p:spPr>
        <p:txBody>
          <a:bodyPr wrap="none" rtlCol="0">
            <a:spAutoFit/>
          </a:bodyPr>
          <a:lstStyle/>
          <a:p>
            <a:r>
              <a:rPr lang="en-US" sz="1600" dirty="0" smtClean="0"/>
              <a:t>7ABC, 9ABCD only consider this</a:t>
            </a:r>
            <a:endParaRPr lang="en-US" sz="1600" dirty="0"/>
          </a:p>
        </p:txBody>
      </p:sp>
      <p:cxnSp>
        <p:nvCxnSpPr>
          <p:cNvPr id="46" name="Straight Arrow Connector 45"/>
          <p:cNvCxnSpPr/>
          <p:nvPr/>
        </p:nvCxnSpPr>
        <p:spPr>
          <a:xfrm>
            <a:off x="3438556" y="5073881"/>
            <a:ext cx="872005"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69" name="Group 68"/>
          <p:cNvGrpSpPr/>
          <p:nvPr/>
        </p:nvGrpSpPr>
        <p:grpSpPr>
          <a:xfrm>
            <a:off x="292101" y="2402884"/>
            <a:ext cx="3823008" cy="2214968"/>
            <a:chOff x="2001992" y="3251200"/>
            <a:chExt cx="2867256" cy="2953291"/>
          </a:xfrm>
        </p:grpSpPr>
        <p:cxnSp>
          <p:nvCxnSpPr>
            <p:cNvPr id="47" name="Straight Arrow Connector 46"/>
            <p:cNvCxnSpPr/>
            <p:nvPr/>
          </p:nvCxnSpPr>
          <p:spPr>
            <a:xfrm rot="16200000" flipH="1">
              <a:off x="2846274" y="5434553"/>
              <a:ext cx="1524000" cy="15875"/>
            </a:xfrm>
            <a:prstGeom prst="straightConnector1">
              <a:avLst/>
            </a:prstGeom>
            <a:ln w="28575" cap="flat" cmpd="sng" algn="ctr">
              <a:solidFill>
                <a:schemeClr val="tx1">
                  <a:lumMod val="95000"/>
                  <a:lumOff val="5000"/>
                </a:schemeClr>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9" name="Arc 48"/>
            <p:cNvSpPr/>
            <p:nvPr/>
          </p:nvSpPr>
          <p:spPr>
            <a:xfrm>
              <a:off x="3178342" y="4077281"/>
              <a:ext cx="1300420" cy="1365208"/>
            </a:xfrm>
            <a:prstGeom prst="arc">
              <a:avLst>
                <a:gd name="adj1" fmla="val 19592039"/>
                <a:gd name="adj2" fmla="val 3117008"/>
              </a:avLst>
            </a:prstGeom>
            <a:ln w="25400" cap="flat" cmpd="sng" algn="ctr">
              <a:solidFill>
                <a:srgbClr val="0D0D0D"/>
              </a:solidFill>
              <a:prstDash val="sysDash"/>
              <a:round/>
              <a:headEnd type="triangl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TextBox 49"/>
            <p:cNvSpPr txBox="1"/>
            <p:nvPr/>
          </p:nvSpPr>
          <p:spPr>
            <a:xfrm rot="3529794">
              <a:off x="4429812" y="4611372"/>
              <a:ext cx="648040" cy="230833"/>
            </a:xfrm>
            <a:prstGeom prst="rect">
              <a:avLst/>
            </a:prstGeom>
            <a:noFill/>
          </p:spPr>
          <p:txBody>
            <a:bodyPr wrap="none" rtlCol="0">
              <a:spAutoFit/>
            </a:bodyPr>
            <a:lstStyle/>
            <a:p>
              <a:r>
                <a:rPr lang="en-US" sz="1400" dirty="0" smtClean="0"/>
                <a:t>spin</a:t>
              </a:r>
              <a:endParaRPr lang="en-US" sz="1400" dirty="0"/>
            </a:p>
          </p:txBody>
        </p:sp>
        <p:cxnSp>
          <p:nvCxnSpPr>
            <p:cNvPr id="51" name="Straight Arrow Connector 50"/>
            <p:cNvCxnSpPr/>
            <p:nvPr/>
          </p:nvCxnSpPr>
          <p:spPr>
            <a:xfrm rot="5400000" flipH="1" flipV="1">
              <a:off x="3938060" y="3855494"/>
              <a:ext cx="384412" cy="363962"/>
            </a:xfrm>
            <a:prstGeom prst="straightConnector1">
              <a:avLst/>
            </a:prstGeom>
            <a:ln w="25400" cap="flat" cmpd="sng" algn="ctr">
              <a:solidFill>
                <a:srgbClr val="0D0D0D"/>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rot="5400000">
              <a:off x="2979896" y="5172201"/>
              <a:ext cx="241712" cy="229748"/>
            </a:xfrm>
            <a:prstGeom prst="straightConnector1">
              <a:avLst/>
            </a:prstGeom>
            <a:ln>
              <a:solidFill>
                <a:srgbClr val="0D0D0D"/>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flipV="1">
              <a:off x="2797651" y="3946724"/>
              <a:ext cx="418055" cy="356540"/>
            </a:xfrm>
            <a:prstGeom prst="straightConnector1">
              <a:avLst/>
            </a:prstGeom>
            <a:ln>
              <a:solidFill>
                <a:srgbClr val="0D0D0D"/>
              </a:solidFill>
              <a:tailEnd type="arrow"/>
            </a:ln>
          </p:spPr>
          <p:style>
            <a:lnRef idx="2">
              <a:schemeClr val="accent1"/>
            </a:lnRef>
            <a:fillRef idx="0">
              <a:schemeClr val="accent1"/>
            </a:fillRef>
            <a:effectRef idx="1">
              <a:schemeClr val="accent1"/>
            </a:effectRef>
            <a:fontRef idx="minor">
              <a:schemeClr val="tx1"/>
            </a:fontRef>
          </p:style>
        </p:cxnSp>
        <p:pic>
          <p:nvPicPr>
            <p:cNvPr id="57" name="Picture 56"/>
            <p:cNvPicPr>
              <a:picLocks noChangeAspect="1"/>
            </p:cNvPicPr>
            <p:nvPr/>
          </p:nvPicPr>
          <p:blipFill>
            <a:blip r:embed="rId3">
              <a:clrChange>
                <a:clrFrom>
                  <a:srgbClr val="FFFFFF"/>
                </a:clrFrom>
                <a:clrTo>
                  <a:srgbClr val="FFFFFF">
                    <a:alpha val="0"/>
                  </a:srgbClr>
                </a:clrTo>
              </a:clrChange>
            </a:blip>
            <a:stretch>
              <a:fillRect/>
            </a:stretch>
          </p:blipFill>
          <p:spPr>
            <a:xfrm>
              <a:off x="3179597" y="3962380"/>
              <a:ext cx="857143" cy="1528890"/>
            </a:xfrm>
            <a:prstGeom prst="rect">
              <a:avLst/>
            </a:prstGeom>
          </p:spPr>
        </p:pic>
        <p:graphicFrame>
          <p:nvGraphicFramePr>
            <p:cNvPr id="59" name="Object 58"/>
            <p:cNvGraphicFramePr>
              <a:graphicFrameLocks noChangeAspect="1"/>
            </p:cNvGraphicFramePr>
            <p:nvPr/>
          </p:nvGraphicFramePr>
          <p:xfrm>
            <a:off x="3830790" y="5619228"/>
            <a:ext cx="491956" cy="585263"/>
          </p:xfrm>
          <a:graphic>
            <a:graphicData uri="http://schemas.openxmlformats.org/presentationml/2006/ole">
              <p:oleObj spid="_x0000_s2764440" name="Equation" r:id="rId4" imgW="283320" imgH="237600" progId="">
                <p:embed/>
              </p:oleObj>
            </a:graphicData>
          </a:graphic>
        </p:graphicFrame>
        <p:graphicFrame>
          <p:nvGraphicFramePr>
            <p:cNvPr id="61" name="Object 60"/>
            <p:cNvGraphicFramePr>
              <a:graphicFrameLocks noChangeAspect="1"/>
            </p:cNvGraphicFramePr>
            <p:nvPr/>
          </p:nvGraphicFramePr>
          <p:xfrm>
            <a:off x="2335366" y="5255531"/>
            <a:ext cx="525999" cy="633824"/>
          </p:xfrm>
          <a:graphic>
            <a:graphicData uri="http://schemas.openxmlformats.org/presentationml/2006/ole">
              <p:oleObj spid="_x0000_s2764441" name="Equation" r:id="rId5" imgW="283320" imgH="237600" progId="">
                <p:embed/>
              </p:oleObj>
            </a:graphicData>
          </a:graphic>
        </p:graphicFrame>
        <p:graphicFrame>
          <p:nvGraphicFramePr>
            <p:cNvPr id="63" name="Object 62"/>
            <p:cNvGraphicFramePr>
              <a:graphicFrameLocks noChangeAspect="1"/>
            </p:cNvGraphicFramePr>
            <p:nvPr/>
          </p:nvGraphicFramePr>
          <p:xfrm>
            <a:off x="2001992" y="3645116"/>
            <a:ext cx="647181" cy="584564"/>
          </p:xfrm>
          <a:graphic>
            <a:graphicData uri="http://schemas.openxmlformats.org/presentationml/2006/ole">
              <p:oleObj spid="_x0000_s2764442" name="Equation" r:id="rId6" imgW="411120" imgH="237600" progId="">
                <p:embed/>
              </p:oleObj>
            </a:graphicData>
          </a:graphic>
        </p:graphicFrame>
        <p:graphicFrame>
          <p:nvGraphicFramePr>
            <p:cNvPr id="64" name="Object 63"/>
            <p:cNvGraphicFramePr>
              <a:graphicFrameLocks noChangeAspect="1"/>
            </p:cNvGraphicFramePr>
            <p:nvPr/>
          </p:nvGraphicFramePr>
          <p:xfrm>
            <a:off x="4423033" y="3628185"/>
            <a:ext cx="296650" cy="385645"/>
          </p:xfrm>
          <a:graphic>
            <a:graphicData uri="http://schemas.openxmlformats.org/presentationml/2006/ole">
              <p:oleObj spid="_x0000_s2764443" name="Equation" r:id="rId7" imgW="118800" imgH="155160" progId="">
                <p:embed/>
              </p:oleObj>
            </a:graphicData>
          </a:graphic>
        </p:graphicFrame>
        <p:graphicFrame>
          <p:nvGraphicFramePr>
            <p:cNvPr id="65" name="Object 64"/>
            <p:cNvGraphicFramePr>
              <a:graphicFrameLocks noChangeAspect="1"/>
            </p:cNvGraphicFramePr>
            <p:nvPr/>
          </p:nvGraphicFramePr>
          <p:xfrm>
            <a:off x="3072293" y="3251200"/>
            <a:ext cx="559036" cy="594069"/>
          </p:xfrm>
          <a:graphic>
            <a:graphicData uri="http://schemas.openxmlformats.org/presentationml/2006/ole">
              <p:oleObj spid="_x0000_s2764444" name="Equation" r:id="rId8" imgW="292320" imgH="237600" progId="">
                <p:embed/>
              </p:oleObj>
            </a:graphicData>
          </a:graphic>
        </p:graphicFrame>
        <p:cxnSp>
          <p:nvCxnSpPr>
            <p:cNvPr id="67" name="Straight Arrow Connector 66"/>
            <p:cNvCxnSpPr>
              <a:stCxn id="57" idx="0"/>
            </p:cNvCxnSpPr>
            <p:nvPr/>
          </p:nvCxnSpPr>
          <p:spPr>
            <a:xfrm flipV="1">
              <a:off x="3608169" y="3255489"/>
              <a:ext cx="8043" cy="7068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aphicFrame>
        <p:nvGraphicFramePr>
          <p:cNvPr id="4" name="Object 3"/>
          <p:cNvGraphicFramePr>
            <a:graphicFrameLocks noChangeAspect="1"/>
          </p:cNvGraphicFramePr>
          <p:nvPr>
            <p:extLst>
              <p:ext uri="{D42A27DB-BD31-4B8C-83A1-F6EECF244321}">
                <p14:modId xmlns:p14="http://schemas.microsoft.com/office/powerpoint/2010/main" xmlns="" val="3504955846"/>
              </p:ext>
            </p:extLst>
          </p:nvPr>
        </p:nvGraphicFramePr>
        <p:xfrm>
          <a:off x="4603421" y="4928305"/>
          <a:ext cx="3511879" cy="1370240"/>
        </p:xfrm>
        <a:graphic>
          <a:graphicData uri="http://schemas.openxmlformats.org/presentationml/2006/ole">
            <p:oleObj spid="_x0000_s2764445" name="Equation" r:id="rId9" imgW="1883160" imgH="1005480" progId="">
              <p:embed/>
            </p:oleObj>
          </a:graphicData>
        </a:graphic>
      </p:graphicFrame>
      <p:sp>
        <p:nvSpPr>
          <p:cNvPr id="7" name="Slide Number Placeholder 6"/>
          <p:cNvSpPr>
            <a:spLocks noGrp="1"/>
          </p:cNvSpPr>
          <p:nvPr>
            <p:ph type="sldNum" sz="quarter" idx="4"/>
          </p:nvPr>
        </p:nvSpPr>
        <p:spPr/>
        <p:txBody>
          <a:bodyPr/>
          <a:lstStyle/>
          <a:p>
            <a:fld id="{5BE6E91C-2D6A-B04C-94FB-A9E324A509C5}" type="slidenum">
              <a:rPr lang="en-US" smtClean="0"/>
              <a:pPr/>
              <a:t>113</a:t>
            </a:fld>
            <a:endParaRPr lang="en-US" dirty="0"/>
          </a:p>
        </p:txBody>
      </p:sp>
      <p:pic>
        <p:nvPicPr>
          <p:cNvPr id="25" name="Picture 24" descr="BaseballFromBloomfield.png"/>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5216333" y="2406101"/>
            <a:ext cx="3058415" cy="2249238"/>
          </a:xfrm>
          <a:prstGeom prst="rect">
            <a:avLst/>
          </a:prstGeom>
        </p:spPr>
      </p:pic>
      <p:cxnSp>
        <p:nvCxnSpPr>
          <p:cNvPr id="26" name="Straight Arrow Connector 25"/>
          <p:cNvCxnSpPr/>
          <p:nvPr/>
        </p:nvCxnSpPr>
        <p:spPr>
          <a:xfrm>
            <a:off x="3520156" y="5400518"/>
            <a:ext cx="872005"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520156" y="5767256"/>
            <a:ext cx="872005"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3520156" y="6157654"/>
            <a:ext cx="872005"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r>
              <a:rPr lang="en-US" dirty="0" smtClean="0"/>
              <a:t>91</a:t>
            </a:r>
          </a:p>
        </p:txBody>
      </p:sp>
      <p:sp>
        <p:nvSpPr>
          <p:cNvPr id="4" name="TextBox 3"/>
          <p:cNvSpPr txBox="1"/>
          <p:nvPr/>
        </p:nvSpPr>
        <p:spPr>
          <a:xfrm>
            <a:off x="2870200" y="2707481"/>
            <a:ext cx="2375650" cy="707886"/>
          </a:xfrm>
          <a:prstGeom prst="rect">
            <a:avLst/>
          </a:prstGeom>
          <a:noFill/>
        </p:spPr>
        <p:txBody>
          <a:bodyPr wrap="none" rtlCol="0">
            <a:spAutoFit/>
          </a:bodyPr>
          <a:lstStyle/>
          <a:p>
            <a:r>
              <a:rPr lang="en-US" sz="4000" dirty="0" smtClean="0"/>
              <a:t>Lecture 13</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Effects of temperature, altitude on density (and drag)</a:t>
            </a:r>
            <a:endParaRPr lang="en-US" dirty="0"/>
          </a:p>
        </p:txBody>
      </p:sp>
      <p:grpSp>
        <p:nvGrpSpPr>
          <p:cNvPr id="11" name="Group 10"/>
          <p:cNvGrpSpPr/>
          <p:nvPr/>
        </p:nvGrpSpPr>
        <p:grpSpPr>
          <a:xfrm>
            <a:off x="762925" y="1038500"/>
            <a:ext cx="4426725" cy="2301760"/>
            <a:chOff x="1130998" y="984800"/>
            <a:chExt cx="3320044" cy="3069013"/>
          </a:xfrm>
        </p:grpSpPr>
        <p:pic>
          <p:nvPicPr>
            <p:cNvPr id="5" name="Picture 4" descr="DragSeaLevelHotColdDay.png"/>
            <p:cNvPicPr>
              <a:picLocks noChangeAspect="1"/>
            </p:cNvPicPr>
            <p:nvPr/>
          </p:nvPicPr>
          <p:blipFill>
            <a:blip r:embed="rId4"/>
            <a:stretch>
              <a:fillRect/>
            </a:stretch>
          </p:blipFill>
          <p:spPr>
            <a:xfrm>
              <a:off x="1130998" y="1323356"/>
              <a:ext cx="2550782" cy="2730457"/>
            </a:xfrm>
            <a:prstGeom prst="rect">
              <a:avLst/>
            </a:prstGeom>
          </p:spPr>
        </p:pic>
        <p:sp>
          <p:nvSpPr>
            <p:cNvPr id="6" name="TextBox 5"/>
            <p:cNvSpPr txBox="1"/>
            <p:nvPr/>
          </p:nvSpPr>
          <p:spPr>
            <a:xfrm>
              <a:off x="1130998" y="984800"/>
              <a:ext cx="3320044" cy="451405"/>
            </a:xfrm>
            <a:prstGeom prst="rect">
              <a:avLst/>
            </a:prstGeom>
            <a:noFill/>
          </p:spPr>
          <p:txBody>
            <a:bodyPr wrap="none" rtlCol="0">
              <a:spAutoFit/>
            </a:bodyPr>
            <a:lstStyle/>
            <a:p>
              <a:r>
                <a:rPr lang="en-US" sz="1600" dirty="0" smtClean="0"/>
                <a:t>In Davis (sea level) v</a:t>
              </a:r>
              <a:r>
                <a:rPr lang="en-US" sz="1600" baseline="-25000" dirty="0" smtClean="0"/>
                <a:t>0</a:t>
              </a:r>
              <a:r>
                <a:rPr lang="en-US" sz="1600" dirty="0" smtClean="0"/>
                <a:t> = 100 mph, 35 degree launch</a:t>
              </a:r>
              <a:endParaRPr lang="en-US" sz="1600" dirty="0"/>
            </a:p>
          </p:txBody>
        </p:sp>
      </p:grpSp>
      <p:grpSp>
        <p:nvGrpSpPr>
          <p:cNvPr id="17" name="Group 16"/>
          <p:cNvGrpSpPr/>
          <p:nvPr/>
        </p:nvGrpSpPr>
        <p:grpSpPr>
          <a:xfrm>
            <a:off x="770735" y="3473950"/>
            <a:ext cx="4485386" cy="2347052"/>
            <a:chOff x="641550" y="5203431"/>
            <a:chExt cx="3364040" cy="3129402"/>
          </a:xfrm>
        </p:grpSpPr>
        <p:pic>
          <p:nvPicPr>
            <p:cNvPr id="7" name="Picture 6" descr="T70degreesVaryAltitudeDrag.png"/>
            <p:cNvPicPr>
              <a:picLocks noChangeAspect="1"/>
            </p:cNvPicPr>
            <p:nvPr/>
          </p:nvPicPr>
          <p:blipFill>
            <a:blip r:embed="rId5"/>
            <a:stretch>
              <a:fillRect/>
            </a:stretch>
          </p:blipFill>
          <p:spPr>
            <a:xfrm>
              <a:off x="641550" y="5608391"/>
              <a:ext cx="2547400" cy="2724442"/>
            </a:xfrm>
            <a:prstGeom prst="rect">
              <a:avLst/>
            </a:prstGeom>
          </p:spPr>
        </p:pic>
        <p:sp>
          <p:nvSpPr>
            <p:cNvPr id="8" name="TextBox 7"/>
            <p:cNvSpPr txBox="1"/>
            <p:nvPr/>
          </p:nvSpPr>
          <p:spPr>
            <a:xfrm>
              <a:off x="740898" y="5203431"/>
              <a:ext cx="3264692" cy="451405"/>
            </a:xfrm>
            <a:prstGeom prst="rect">
              <a:avLst/>
            </a:prstGeom>
            <a:noFill/>
          </p:spPr>
          <p:txBody>
            <a:bodyPr wrap="none" rtlCol="0">
              <a:spAutoFit/>
            </a:bodyPr>
            <a:lstStyle/>
            <a:p>
              <a:r>
                <a:rPr lang="en-US" sz="1600" dirty="0" smtClean="0"/>
                <a:t>70-degree (F) day v</a:t>
              </a:r>
              <a:r>
                <a:rPr lang="en-US" sz="1600" baseline="-25000" dirty="0" smtClean="0"/>
                <a:t>0</a:t>
              </a:r>
              <a:r>
                <a:rPr lang="en-US" sz="1600" dirty="0" smtClean="0"/>
                <a:t> = 100 mph, 35 degree launch</a:t>
              </a:r>
              <a:endParaRPr lang="en-US" sz="1600" dirty="0"/>
            </a:p>
          </p:txBody>
        </p:sp>
      </p:grpSp>
      <p:sp>
        <p:nvSpPr>
          <p:cNvPr id="9" name="TextBox 8"/>
          <p:cNvSpPr txBox="1"/>
          <p:nvPr/>
        </p:nvSpPr>
        <p:spPr>
          <a:xfrm>
            <a:off x="2534419" y="3908039"/>
            <a:ext cx="1629549" cy="276999"/>
          </a:xfrm>
          <a:prstGeom prst="rect">
            <a:avLst/>
          </a:prstGeom>
          <a:noFill/>
        </p:spPr>
        <p:txBody>
          <a:bodyPr wrap="none" rtlCol="0">
            <a:spAutoFit/>
          </a:bodyPr>
          <a:lstStyle/>
          <a:p>
            <a:r>
              <a:rPr lang="en-US" sz="1200" dirty="0" smtClean="0"/>
              <a:t>(markers every 0.5 sec)</a:t>
            </a:r>
            <a:endParaRPr lang="en-US" sz="1200" dirty="0"/>
          </a:p>
        </p:txBody>
      </p:sp>
      <p:sp>
        <p:nvSpPr>
          <p:cNvPr id="10" name="TextBox 9"/>
          <p:cNvSpPr txBox="1"/>
          <p:nvPr/>
        </p:nvSpPr>
        <p:spPr>
          <a:xfrm>
            <a:off x="1133792" y="6100604"/>
            <a:ext cx="4364208" cy="369332"/>
          </a:xfrm>
          <a:prstGeom prst="rect">
            <a:avLst/>
          </a:prstGeom>
          <a:noFill/>
        </p:spPr>
        <p:txBody>
          <a:bodyPr wrap="none" rtlCol="0">
            <a:spAutoFit/>
          </a:bodyPr>
          <a:lstStyle/>
          <a:p>
            <a:r>
              <a:rPr lang="en-US" dirty="0" smtClean="0"/>
              <a:t>Tough to be a fielder on a hot day in Denver!</a:t>
            </a:r>
            <a:endParaRPr lang="en-US" dirty="0"/>
          </a:p>
        </p:txBody>
      </p:sp>
      <p:cxnSp>
        <p:nvCxnSpPr>
          <p:cNvPr id="14" name="Straight Connector 13"/>
          <p:cNvCxnSpPr/>
          <p:nvPr/>
        </p:nvCxnSpPr>
        <p:spPr>
          <a:xfrm flipV="1">
            <a:off x="437279" y="3459809"/>
            <a:ext cx="8229600" cy="11206"/>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1420290" name="Object 2"/>
          <p:cNvGraphicFramePr>
            <a:graphicFrameLocks noChangeAspect="1"/>
          </p:cNvGraphicFramePr>
          <p:nvPr/>
        </p:nvGraphicFramePr>
        <p:xfrm>
          <a:off x="3076085" y="416994"/>
          <a:ext cx="1864405" cy="621506"/>
        </p:xfrm>
        <a:graphic>
          <a:graphicData uri="http://schemas.openxmlformats.org/presentationml/2006/ole">
            <p:oleObj spid="_x0000_s2714439" name="Equation" r:id="rId6" imgW="849960" imgH="383760" progId="">
              <p:embed/>
            </p:oleObj>
          </a:graphicData>
        </a:graphic>
      </p:graphicFrame>
      <p:sp>
        <p:nvSpPr>
          <p:cNvPr id="19" name="Rounded Rectangle 18"/>
          <p:cNvSpPr/>
          <p:nvPr/>
        </p:nvSpPr>
        <p:spPr>
          <a:xfrm>
            <a:off x="4225598" y="2103611"/>
            <a:ext cx="4868875" cy="473832"/>
          </a:xfrm>
          <a:prstGeom prst="round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8" name="Object 17"/>
          <p:cNvGraphicFramePr>
            <a:graphicFrameLocks noChangeAspect="1"/>
          </p:cNvGraphicFramePr>
          <p:nvPr/>
        </p:nvGraphicFramePr>
        <p:xfrm>
          <a:off x="4468558" y="2140707"/>
          <a:ext cx="4521494" cy="452367"/>
        </p:xfrm>
        <a:graphic>
          <a:graphicData uri="http://schemas.openxmlformats.org/presentationml/2006/ole">
            <p:oleObj spid="_x0000_s2714440" name="Equation" r:id="rId7" imgW="1663920" imgH="219240" progId="">
              <p:embed/>
            </p:oleObj>
          </a:graphicData>
        </a:graphic>
      </p:graphicFrame>
      <p:sp>
        <p:nvSpPr>
          <p:cNvPr id="20" name="Rounded Rectangle 19"/>
          <p:cNvSpPr/>
          <p:nvPr/>
        </p:nvSpPr>
        <p:spPr>
          <a:xfrm>
            <a:off x="4225598" y="4379118"/>
            <a:ext cx="4901965" cy="424893"/>
          </a:xfrm>
          <a:prstGeom prst="round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1" name="Object 20"/>
          <p:cNvGraphicFramePr>
            <a:graphicFrameLocks noChangeAspect="1"/>
          </p:cNvGraphicFramePr>
          <p:nvPr/>
        </p:nvGraphicFramePr>
        <p:xfrm>
          <a:off x="4225598" y="4402933"/>
          <a:ext cx="4764454" cy="401079"/>
        </p:xfrm>
        <a:graphic>
          <a:graphicData uri="http://schemas.openxmlformats.org/presentationml/2006/ole">
            <p:oleObj spid="_x0000_s2714441" name="Equation" r:id="rId8" imgW="1791720" imgH="191880" progId="">
              <p:embed/>
            </p:oleObj>
          </a:graphicData>
        </a:graphic>
      </p:graphicFrame>
      <p:sp>
        <p:nvSpPr>
          <p:cNvPr id="22" name="TextBox 21"/>
          <p:cNvSpPr txBox="1"/>
          <p:nvPr/>
        </p:nvSpPr>
        <p:spPr>
          <a:xfrm>
            <a:off x="762924" y="6411113"/>
            <a:ext cx="7923875" cy="338554"/>
          </a:xfrm>
          <a:prstGeom prst="rect">
            <a:avLst/>
          </a:prstGeom>
          <a:solidFill>
            <a:srgbClr val="FFFFFF"/>
          </a:solidFill>
        </p:spPr>
        <p:txBody>
          <a:bodyPr wrap="square" rtlCol="0">
            <a:spAutoFit/>
          </a:bodyPr>
          <a:lstStyle/>
          <a:p>
            <a:pPr algn="ctr"/>
            <a:r>
              <a:rPr lang="en-US" sz="1600" dirty="0" smtClean="0"/>
              <a:t>&amp; an incoming storm front can reduce density by ~5% in minutes </a:t>
            </a:r>
            <a:r>
              <a:rPr lang="en-US" sz="1600" dirty="0" smtClean="0">
                <a:sym typeface="Wingdings"/>
              </a:rPr>
              <a:t></a:t>
            </a:r>
            <a:r>
              <a:rPr lang="en-US" sz="1600" dirty="0" smtClean="0"/>
              <a:t> noticeable to players</a:t>
            </a:r>
          </a:p>
        </p:txBody>
      </p:sp>
      <p:cxnSp>
        <p:nvCxnSpPr>
          <p:cNvPr id="23" name="Straight Connector 22"/>
          <p:cNvCxnSpPr/>
          <p:nvPr/>
        </p:nvCxnSpPr>
        <p:spPr>
          <a:xfrm flipV="1">
            <a:off x="471145" y="6058248"/>
            <a:ext cx="8229600" cy="11206"/>
          </a:xfrm>
          <a:prstGeom prst="line">
            <a:avLst/>
          </a:prstGeom>
        </p:spPr>
        <p:style>
          <a:lnRef idx="2">
            <a:schemeClr val="accent1"/>
          </a:lnRef>
          <a:fillRef idx="0">
            <a:schemeClr val="accent1"/>
          </a:fillRef>
          <a:effectRef idx="1">
            <a:schemeClr val="accent1"/>
          </a:effectRef>
          <a:fontRef idx="minor">
            <a:schemeClr val="tx1"/>
          </a:fontRef>
        </p:style>
      </p:cxnSp>
      <p:sp>
        <p:nvSpPr>
          <p:cNvPr id="12" name="Slide Number Placeholder 11"/>
          <p:cNvSpPr>
            <a:spLocks noGrp="1"/>
          </p:cNvSpPr>
          <p:nvPr>
            <p:ph type="sldNum" sz="quarter" idx="12"/>
          </p:nvPr>
        </p:nvSpPr>
        <p:spPr/>
        <p:txBody>
          <a:bodyPr/>
          <a:lstStyle/>
          <a:p>
            <a:fld id="{5BE6E91C-2D6A-B04C-94FB-A9E324A509C5}" type="slidenum">
              <a:rPr lang="en-US" smtClean="0"/>
              <a:pPr/>
              <a:t>132</a:t>
            </a:fld>
            <a:endParaRPr lang="en-US" dirty="0"/>
          </a:p>
        </p:txBody>
      </p:sp>
      <p:sp>
        <p:nvSpPr>
          <p:cNvPr id="3" name="TextBox 2"/>
          <p:cNvSpPr txBox="1"/>
          <p:nvPr/>
        </p:nvSpPr>
        <p:spPr>
          <a:xfrm rot="16200000">
            <a:off x="247516" y="1344247"/>
            <a:ext cx="595035" cy="338554"/>
          </a:xfrm>
          <a:prstGeom prst="rect">
            <a:avLst/>
          </a:prstGeom>
          <a:noFill/>
        </p:spPr>
        <p:txBody>
          <a:bodyPr wrap="none" rtlCol="0">
            <a:spAutoFit/>
          </a:bodyPr>
          <a:lstStyle/>
          <a:p>
            <a:r>
              <a:rPr lang="en-US" sz="1600" dirty="0" smtClean="0"/>
              <a:t>h (</a:t>
            </a:r>
            <a:r>
              <a:rPr lang="en-US" sz="1600" dirty="0" err="1" smtClean="0"/>
              <a:t>ft</a:t>
            </a:r>
            <a:r>
              <a:rPr lang="en-US" sz="1600" dirty="0" smtClean="0"/>
              <a:t>)</a:t>
            </a:r>
          </a:p>
        </p:txBody>
      </p:sp>
      <p:sp>
        <p:nvSpPr>
          <p:cNvPr id="24" name="TextBox 23"/>
          <p:cNvSpPr txBox="1"/>
          <p:nvPr/>
        </p:nvSpPr>
        <p:spPr>
          <a:xfrm>
            <a:off x="3879368" y="3132461"/>
            <a:ext cx="575799" cy="338554"/>
          </a:xfrm>
          <a:prstGeom prst="rect">
            <a:avLst/>
          </a:prstGeom>
          <a:noFill/>
        </p:spPr>
        <p:txBody>
          <a:bodyPr wrap="none" rtlCol="0">
            <a:spAutoFit/>
          </a:bodyPr>
          <a:lstStyle/>
          <a:p>
            <a:r>
              <a:rPr lang="en-US" sz="1600" dirty="0"/>
              <a:t>x</a:t>
            </a:r>
            <a:r>
              <a:rPr lang="en-US" sz="1600" dirty="0" smtClean="0"/>
              <a:t> (</a:t>
            </a:r>
            <a:r>
              <a:rPr lang="en-US" sz="1600" dirty="0" err="1" smtClean="0"/>
              <a:t>ft</a:t>
            </a:r>
            <a:r>
              <a:rPr lang="en-US" sz="1600" dirty="0" smtClean="0"/>
              <a:t>)</a:t>
            </a:r>
          </a:p>
        </p:txBody>
      </p:sp>
      <p:sp>
        <p:nvSpPr>
          <p:cNvPr id="25" name="TextBox 24"/>
          <p:cNvSpPr txBox="1"/>
          <p:nvPr/>
        </p:nvSpPr>
        <p:spPr>
          <a:xfrm rot="16200000">
            <a:off x="376178" y="3877156"/>
            <a:ext cx="595035" cy="338554"/>
          </a:xfrm>
          <a:prstGeom prst="rect">
            <a:avLst/>
          </a:prstGeom>
          <a:noFill/>
        </p:spPr>
        <p:txBody>
          <a:bodyPr wrap="none" rtlCol="0">
            <a:spAutoFit/>
          </a:bodyPr>
          <a:lstStyle/>
          <a:p>
            <a:r>
              <a:rPr lang="en-US" sz="1600" dirty="0" smtClean="0"/>
              <a:t>h (</a:t>
            </a:r>
            <a:r>
              <a:rPr lang="en-US" sz="1600" dirty="0" err="1" smtClean="0"/>
              <a:t>ft</a:t>
            </a:r>
            <a:r>
              <a:rPr lang="en-US" sz="1600" dirty="0" smtClean="0"/>
              <a:t>)</a:t>
            </a:r>
          </a:p>
        </p:txBody>
      </p:sp>
      <p:sp>
        <p:nvSpPr>
          <p:cNvPr id="26" name="TextBox 25"/>
          <p:cNvSpPr txBox="1"/>
          <p:nvPr/>
        </p:nvSpPr>
        <p:spPr>
          <a:xfrm>
            <a:off x="3876068" y="5719694"/>
            <a:ext cx="575799" cy="338554"/>
          </a:xfrm>
          <a:prstGeom prst="rect">
            <a:avLst/>
          </a:prstGeom>
          <a:noFill/>
        </p:spPr>
        <p:txBody>
          <a:bodyPr wrap="none" rtlCol="0">
            <a:spAutoFit/>
          </a:bodyPr>
          <a:lstStyle/>
          <a:p>
            <a:r>
              <a:rPr lang="en-US" sz="1600" dirty="0"/>
              <a:t>x</a:t>
            </a:r>
            <a:r>
              <a:rPr lang="en-US" sz="1600" dirty="0" smtClean="0"/>
              <a:t> (</a:t>
            </a:r>
            <a:r>
              <a:rPr lang="en-US" sz="1600" dirty="0" err="1" smtClean="0"/>
              <a:t>ft</a:t>
            </a:r>
            <a:r>
              <a:rPr lang="en-US" sz="1600" dirty="0" smtClean="0"/>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8"/>
            <a:ext cx="8229600" cy="381917"/>
          </a:xfrm>
        </p:spPr>
        <p:txBody>
          <a:bodyPr/>
          <a:lstStyle/>
          <a:p>
            <a:r>
              <a:rPr lang="en-US" dirty="0"/>
              <a:t>weather and drag effects on a hit </a:t>
            </a:r>
            <a:r>
              <a:rPr lang="en-US" dirty="0" smtClean="0"/>
              <a:t>ball</a:t>
            </a:r>
            <a:endParaRPr lang="en-US"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133</a:t>
            </a:fld>
            <a:endParaRPr lang="en-US" dirty="0"/>
          </a:p>
        </p:txBody>
      </p:sp>
      <p:pic>
        <p:nvPicPr>
          <p:cNvPr id="4" name="Picture 3"/>
          <p:cNvPicPr>
            <a:picLocks noChangeAspect="1"/>
          </p:cNvPicPr>
          <p:nvPr/>
        </p:nvPicPr>
        <p:blipFill>
          <a:blip r:embed="rId2"/>
          <a:stretch>
            <a:fillRect/>
          </a:stretch>
        </p:blipFill>
        <p:spPr>
          <a:xfrm>
            <a:off x="1" y="978291"/>
            <a:ext cx="4163926" cy="1809588"/>
          </a:xfrm>
          <a:prstGeom prst="rect">
            <a:avLst/>
          </a:prstGeom>
        </p:spPr>
      </p:pic>
      <p:pic>
        <p:nvPicPr>
          <p:cNvPr id="5" name="Picture 4"/>
          <p:cNvPicPr>
            <a:picLocks noChangeAspect="1"/>
          </p:cNvPicPr>
          <p:nvPr/>
        </p:nvPicPr>
        <p:blipFill>
          <a:blip r:embed="rId3"/>
          <a:stretch>
            <a:fillRect/>
          </a:stretch>
        </p:blipFill>
        <p:spPr>
          <a:xfrm>
            <a:off x="4163927" y="1046533"/>
            <a:ext cx="4894839" cy="1667220"/>
          </a:xfrm>
          <a:prstGeom prst="rect">
            <a:avLst/>
          </a:prstGeom>
        </p:spPr>
      </p:pic>
      <p:sp>
        <p:nvSpPr>
          <p:cNvPr id="7" name="TextBox 6"/>
          <p:cNvSpPr txBox="1"/>
          <p:nvPr/>
        </p:nvSpPr>
        <p:spPr>
          <a:xfrm>
            <a:off x="457200" y="510694"/>
            <a:ext cx="5299336" cy="523220"/>
          </a:xfrm>
          <a:prstGeom prst="rect">
            <a:avLst/>
          </a:prstGeom>
          <a:noFill/>
        </p:spPr>
        <p:txBody>
          <a:bodyPr wrap="none" rtlCol="0">
            <a:spAutoFit/>
          </a:bodyPr>
          <a:lstStyle/>
          <a:p>
            <a:r>
              <a:rPr lang="en-US" sz="1400" dirty="0" smtClean="0">
                <a:hlinkClick r:id="rId4"/>
              </a:rPr>
              <a:t>http</a:t>
            </a:r>
            <a:r>
              <a:rPr lang="en-US" sz="1400" dirty="0">
                <a:hlinkClick r:id="rId4"/>
              </a:rPr>
              <a:t>://www.grc.nasa.gov/WWW/k-12/InteractProgs/</a:t>
            </a:r>
            <a:r>
              <a:rPr lang="en-US" sz="1400" dirty="0" smtClean="0">
                <a:hlinkClick r:id="rId4"/>
              </a:rPr>
              <a:t>sportsdown.html</a:t>
            </a:r>
            <a:endParaRPr lang="en-US" sz="1400" dirty="0" smtClean="0"/>
          </a:p>
          <a:p>
            <a:r>
              <a:rPr lang="en-US" sz="1400" dirty="0" smtClean="0"/>
              <a:t>from our friends at NASA.  </a:t>
            </a:r>
          </a:p>
        </p:txBody>
      </p:sp>
      <p:sp>
        <p:nvSpPr>
          <p:cNvPr id="6" name="TextBox 5"/>
          <p:cNvSpPr txBox="1"/>
          <p:nvPr/>
        </p:nvSpPr>
        <p:spPr>
          <a:xfrm>
            <a:off x="2193499" y="2787879"/>
            <a:ext cx="4474302" cy="430887"/>
          </a:xfrm>
          <a:prstGeom prst="rect">
            <a:avLst/>
          </a:prstGeom>
          <a:noFill/>
        </p:spPr>
        <p:txBody>
          <a:bodyPr wrap="none" rtlCol="0">
            <a:spAutoFit/>
          </a:bodyPr>
          <a:lstStyle/>
          <a:p>
            <a:r>
              <a:rPr lang="en-US" sz="1100" dirty="0" smtClean="0"/>
              <a:t>c/o Jeff Masters at </a:t>
            </a:r>
            <a:r>
              <a:rPr lang="en-US" sz="1100" dirty="0"/>
              <a:t>Weather Underground </a:t>
            </a:r>
            <a:r>
              <a:rPr lang="en-US" sz="1100" dirty="0">
                <a:hlinkClick r:id="rId5"/>
              </a:rPr>
              <a:t>http://</a:t>
            </a:r>
            <a:r>
              <a:rPr lang="en-US" sz="1100" dirty="0" smtClean="0">
                <a:hlinkClick r:id="rId5"/>
              </a:rPr>
              <a:t>www.wunderground.com</a:t>
            </a:r>
            <a:endParaRPr lang="en-US" sz="1100" dirty="0" smtClean="0"/>
          </a:p>
          <a:p>
            <a:r>
              <a:rPr lang="en-US" sz="1100" dirty="0" smtClean="0"/>
              <a:t>Last big  storm in Davis --- February 7</a:t>
            </a:r>
            <a:r>
              <a:rPr lang="en-US" sz="1100" baseline="30000" dirty="0" smtClean="0"/>
              <a:t>th</a:t>
            </a:r>
            <a:r>
              <a:rPr lang="en-US" sz="1100" dirty="0" smtClean="0"/>
              <a:t>, 2014</a:t>
            </a:r>
          </a:p>
        </p:txBody>
      </p:sp>
      <p:pic>
        <p:nvPicPr>
          <p:cNvPr id="2961409" name="Picture 1"/>
          <p:cNvPicPr>
            <a:picLocks noChangeAspect="1" noChangeArrowheads="1"/>
          </p:cNvPicPr>
          <p:nvPr/>
        </p:nvPicPr>
        <p:blipFill>
          <a:blip r:embed="rId6"/>
          <a:srcRect t="31088" r="36261" b="3766"/>
          <a:stretch>
            <a:fillRect/>
          </a:stretch>
        </p:blipFill>
        <p:spPr bwMode="auto">
          <a:xfrm>
            <a:off x="457200" y="3218766"/>
            <a:ext cx="7924800" cy="3583445"/>
          </a:xfrm>
          <a:prstGeom prst="rect">
            <a:avLst/>
          </a:prstGeom>
          <a:noFill/>
          <a:ln w="9525">
            <a:noFill/>
            <a:miter lim="800000"/>
            <a:headEnd/>
            <a:tailEnd/>
          </a:ln>
        </p:spPr>
      </p:pic>
    </p:spTree>
    <p:extLst>
      <p:ext uri="{BB962C8B-B14F-4D97-AF65-F5344CB8AC3E}">
        <p14:creationId xmlns:p14="http://schemas.microsoft.com/office/powerpoint/2010/main" xmlns="" val="10993512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drag – other sports</a:t>
            </a:r>
            <a:endParaRPr lang="en-US" dirty="0"/>
          </a:p>
        </p:txBody>
      </p:sp>
      <p:sp>
        <p:nvSpPr>
          <p:cNvPr id="5" name="TextBox 4"/>
          <p:cNvSpPr txBox="1"/>
          <p:nvPr/>
        </p:nvSpPr>
        <p:spPr>
          <a:xfrm>
            <a:off x="457202" y="527907"/>
            <a:ext cx="7992412" cy="1323439"/>
          </a:xfrm>
          <a:prstGeom prst="rect">
            <a:avLst/>
          </a:prstGeom>
          <a:noFill/>
        </p:spPr>
        <p:txBody>
          <a:bodyPr wrap="square" rtlCol="0">
            <a:spAutoFit/>
          </a:bodyPr>
          <a:lstStyle/>
          <a:p>
            <a:r>
              <a:rPr lang="en-US" sz="1600" dirty="0" smtClean="0"/>
              <a:t>we saw that the buoyant force is negligible for many sports (shot, baseball), but can be significant for some (basketball, table tennis).  The important quantity was </a:t>
            </a:r>
            <a:r>
              <a:rPr lang="en-US" sz="1600" dirty="0" err="1" smtClean="0"/>
              <a:t>F</a:t>
            </a:r>
            <a:r>
              <a:rPr lang="en-US" sz="1600" baseline="-25000" dirty="0" err="1" smtClean="0"/>
              <a:t>b</a:t>
            </a:r>
            <a:r>
              <a:rPr lang="en-US" sz="1600" dirty="0" smtClean="0"/>
              <a:t>/W.</a:t>
            </a:r>
          </a:p>
          <a:p>
            <a:endParaRPr lang="en-US" sz="1600" dirty="0" smtClean="0"/>
          </a:p>
          <a:p>
            <a:r>
              <a:rPr lang="en-US" sz="1600" dirty="0" smtClean="0"/>
              <a:t>With drag, the situation is much more complicated.  Now, the object’s mass, drag coefficient, and </a:t>
            </a:r>
            <a:r>
              <a:rPr lang="en-US" sz="1600" b="1" dirty="0" smtClean="0"/>
              <a:t>velocity</a:t>
            </a:r>
            <a:r>
              <a:rPr lang="en-US" sz="1600" dirty="0" smtClean="0"/>
              <a:t> are important.</a:t>
            </a:r>
            <a:endParaRPr lang="en-US" sz="1600" dirty="0"/>
          </a:p>
        </p:txBody>
      </p:sp>
      <p:sp>
        <p:nvSpPr>
          <p:cNvPr id="11" name="TextBox 10"/>
          <p:cNvSpPr txBox="1"/>
          <p:nvPr/>
        </p:nvSpPr>
        <p:spPr>
          <a:xfrm>
            <a:off x="457200" y="5688449"/>
            <a:ext cx="5510611" cy="1169551"/>
          </a:xfrm>
          <a:prstGeom prst="rect">
            <a:avLst/>
          </a:prstGeom>
          <a:noFill/>
        </p:spPr>
        <p:txBody>
          <a:bodyPr wrap="none" rtlCol="0">
            <a:spAutoFit/>
          </a:bodyPr>
          <a:lstStyle/>
          <a:p>
            <a:r>
              <a:rPr lang="en-US" sz="1400" dirty="0" smtClean="0"/>
              <a:t>many/most games are played near their terminal velocity (</a:t>
            </a:r>
            <a:r>
              <a:rPr lang="en-US" sz="1400" dirty="0" err="1" smtClean="0"/>
              <a:t>F</a:t>
            </a:r>
            <a:r>
              <a:rPr lang="en-US" sz="1400" baseline="-25000" dirty="0" err="1" smtClean="0"/>
              <a:t>drag</a:t>
            </a:r>
            <a:r>
              <a:rPr lang="en-US" sz="1400" dirty="0" smtClean="0"/>
              <a:t> = W).</a:t>
            </a:r>
          </a:p>
          <a:p>
            <a:r>
              <a:rPr lang="en-US" sz="1400" dirty="0" smtClean="0"/>
              <a:t>basketball is an exception (so is bowling…)</a:t>
            </a:r>
          </a:p>
          <a:p>
            <a:r>
              <a:rPr lang="en-US" sz="1400" dirty="0" smtClean="0"/>
              <a:t>in the other direction… so is table tennis (</a:t>
            </a:r>
            <a:r>
              <a:rPr lang="en-US" sz="1400" b="1" dirty="0" smtClean="0"/>
              <a:t>where v~60 mph are possible</a:t>
            </a:r>
            <a:r>
              <a:rPr lang="en-US" sz="1400" dirty="0" smtClean="0"/>
              <a:t>!)</a:t>
            </a:r>
          </a:p>
          <a:p>
            <a:endParaRPr lang="en-US" sz="1400" dirty="0" smtClean="0"/>
          </a:p>
          <a:p>
            <a:r>
              <a:rPr lang="en-US" sz="1400" dirty="0" smtClean="0"/>
              <a:t>how about football?  (coming up)</a:t>
            </a:r>
            <a:endParaRPr lang="en-US" sz="1400" dirty="0"/>
          </a:p>
        </p:txBody>
      </p:sp>
      <p:grpSp>
        <p:nvGrpSpPr>
          <p:cNvPr id="14" name="Group 13"/>
          <p:cNvGrpSpPr/>
          <p:nvPr/>
        </p:nvGrpSpPr>
        <p:grpSpPr>
          <a:xfrm>
            <a:off x="276408" y="1590336"/>
            <a:ext cx="9310191" cy="2525191"/>
            <a:chOff x="207306" y="2254917"/>
            <a:chExt cx="6982643" cy="3366921"/>
          </a:xfrm>
        </p:grpSpPr>
        <p:sp>
          <p:nvSpPr>
            <p:cNvPr id="7" name="TextBox 6"/>
            <p:cNvSpPr txBox="1"/>
            <p:nvPr/>
          </p:nvSpPr>
          <p:spPr>
            <a:xfrm>
              <a:off x="342902" y="2914812"/>
              <a:ext cx="1550726" cy="1600438"/>
            </a:xfrm>
            <a:prstGeom prst="rect">
              <a:avLst/>
            </a:prstGeom>
            <a:noFill/>
          </p:spPr>
          <p:txBody>
            <a:bodyPr wrap="square" rtlCol="0">
              <a:spAutoFit/>
            </a:bodyPr>
            <a:lstStyle/>
            <a:p>
              <a:r>
                <a:rPr lang="en-US" dirty="0" smtClean="0"/>
                <a:t>Here are some balls and high speeds associated with them.</a:t>
              </a:r>
              <a:endParaRPr lang="en-US" dirty="0"/>
            </a:p>
          </p:txBody>
        </p:sp>
        <p:sp>
          <p:nvSpPr>
            <p:cNvPr id="9" name="TextBox 8"/>
            <p:cNvSpPr txBox="1"/>
            <p:nvPr/>
          </p:nvSpPr>
          <p:spPr>
            <a:xfrm>
              <a:off x="207306" y="4842138"/>
              <a:ext cx="6530045" cy="779700"/>
            </a:xfrm>
            <a:prstGeom prst="rect">
              <a:avLst/>
            </a:prstGeom>
            <a:noFill/>
          </p:spPr>
          <p:txBody>
            <a:bodyPr wrap="square" rtlCol="0">
              <a:spAutoFit/>
            </a:bodyPr>
            <a:lstStyle/>
            <a:p>
              <a:pPr marL="920750" indent="-920750"/>
              <a:r>
                <a:rPr lang="en-US" sz="1600" u="sng" dirty="0" smtClean="0"/>
                <a:t>Example</a:t>
              </a:r>
              <a:r>
                <a:rPr lang="en-US" sz="1600" dirty="0" smtClean="0"/>
                <a:t>: How does the drag force on a well-shot soccer ball compare with its weight?  A good table tennis shot?</a:t>
              </a:r>
              <a:endParaRPr lang="en-US" sz="1600" dirty="0"/>
            </a:p>
          </p:txBody>
        </p:sp>
        <p:pic>
          <p:nvPicPr>
            <p:cNvPr id="10" name="Picture 9" descr="DragForceTable.png"/>
            <p:cNvPicPr>
              <a:picLocks noChangeAspect="1"/>
            </p:cNvPicPr>
            <p:nvPr/>
          </p:nvPicPr>
          <p:blipFill>
            <a:blip r:embed="rId3"/>
            <a:srcRect l="2198" r="2189"/>
            <a:stretch>
              <a:fillRect/>
            </a:stretch>
          </p:blipFill>
          <p:spPr>
            <a:xfrm>
              <a:off x="2139930" y="2254917"/>
              <a:ext cx="4702013" cy="2455530"/>
            </a:xfrm>
            <a:prstGeom prst="rect">
              <a:avLst/>
            </a:prstGeom>
          </p:spPr>
        </p:pic>
        <p:sp>
          <p:nvSpPr>
            <p:cNvPr id="8" name="Rectangle 7"/>
            <p:cNvSpPr/>
            <p:nvPr/>
          </p:nvSpPr>
          <p:spPr>
            <a:xfrm>
              <a:off x="5484471" y="4101417"/>
              <a:ext cx="1705478" cy="191947"/>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484471" y="3045988"/>
              <a:ext cx="1705478" cy="191947"/>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Rectangle 2"/>
          <p:cNvSpPr/>
          <p:nvPr/>
        </p:nvSpPr>
        <p:spPr>
          <a:xfrm>
            <a:off x="276408" y="3431985"/>
            <a:ext cx="8706727" cy="225646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5BE6E91C-2D6A-B04C-94FB-A9E324A509C5}" type="slidenum">
              <a:rPr lang="en-US" smtClean="0"/>
              <a:pPr/>
              <a:t>134</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i="1" dirty="0" smtClean="0"/>
              <a:t>sport </a:t>
            </a:r>
            <a:r>
              <a:rPr lang="en-US" dirty="0" smtClean="0"/>
              <a:t>of table tennis</a:t>
            </a:r>
            <a:endParaRPr lang="en-US" dirty="0"/>
          </a:p>
        </p:txBody>
      </p:sp>
      <p:sp>
        <p:nvSpPr>
          <p:cNvPr id="6" name="TextBox 5"/>
          <p:cNvSpPr txBox="1"/>
          <p:nvPr/>
        </p:nvSpPr>
        <p:spPr>
          <a:xfrm>
            <a:off x="32877" y="508515"/>
            <a:ext cx="8775712" cy="1077218"/>
          </a:xfrm>
          <a:prstGeom prst="rect">
            <a:avLst/>
          </a:prstGeom>
          <a:noFill/>
        </p:spPr>
        <p:txBody>
          <a:bodyPr wrap="square" rtlCol="0">
            <a:spAutoFit/>
          </a:bodyPr>
          <a:lstStyle/>
          <a:p>
            <a:r>
              <a:rPr lang="en-US" sz="1600" dirty="0" smtClean="0"/>
              <a:t>see </a:t>
            </a:r>
            <a:r>
              <a:rPr lang="en-US" sz="1600" dirty="0" smtClean="0">
                <a:hlinkClick r:id="rId4"/>
              </a:rPr>
              <a:t>http://www.jayandwanda.com/tt/speed.html</a:t>
            </a:r>
            <a:r>
              <a:rPr lang="en-US" sz="1600" dirty="0" smtClean="0"/>
              <a:t> for a  very cool &amp; simple technique of measuring table tennis ball speeds</a:t>
            </a:r>
          </a:p>
          <a:p>
            <a:r>
              <a:rPr lang="en-US" sz="1600" dirty="0" smtClean="0"/>
              <a:t>exposure time: 1/250 sec = 0.004 sec</a:t>
            </a:r>
          </a:p>
          <a:p>
            <a:r>
              <a:rPr lang="en-US" sz="1600" dirty="0" smtClean="0"/>
              <a:t>distance traveled while shutter open: 100 mm = 0.1 </a:t>
            </a:r>
            <a:r>
              <a:rPr lang="en-US" sz="1600" dirty="0" err="1" smtClean="0"/>
              <a:t>m</a:t>
            </a:r>
            <a:endParaRPr lang="en-US" sz="1600" dirty="0" smtClean="0"/>
          </a:p>
        </p:txBody>
      </p:sp>
      <p:graphicFrame>
        <p:nvGraphicFramePr>
          <p:cNvPr id="8" name="Object 7"/>
          <p:cNvGraphicFramePr>
            <a:graphicFrameLocks noChangeAspect="1"/>
          </p:cNvGraphicFramePr>
          <p:nvPr/>
        </p:nvGraphicFramePr>
        <p:xfrm>
          <a:off x="473641" y="1724026"/>
          <a:ext cx="4521591" cy="403834"/>
        </p:xfrm>
        <a:graphic>
          <a:graphicData uri="http://schemas.openxmlformats.org/presentationml/2006/ole">
            <p:oleObj spid="_x0000_s399993" name="Equation" r:id="rId5" imgW="2943720" imgH="383760" progId="">
              <p:embed/>
            </p:oleObj>
          </a:graphicData>
        </a:graphic>
      </p:graphicFrame>
      <p:grpSp>
        <p:nvGrpSpPr>
          <p:cNvPr id="20" name="Group 19"/>
          <p:cNvGrpSpPr/>
          <p:nvPr/>
        </p:nvGrpSpPr>
        <p:grpSpPr>
          <a:xfrm>
            <a:off x="473641" y="1724026"/>
            <a:ext cx="6750915" cy="3142946"/>
            <a:chOff x="355229" y="1860760"/>
            <a:chExt cx="5063186" cy="4190595"/>
          </a:xfrm>
        </p:grpSpPr>
        <p:pic>
          <p:nvPicPr>
            <p:cNvPr id="5" name="Picture 4"/>
            <p:cNvPicPr>
              <a:picLocks noChangeAspect="1"/>
            </p:cNvPicPr>
            <p:nvPr/>
          </p:nvPicPr>
          <p:blipFill>
            <a:blip r:embed="rId6"/>
            <a:stretch>
              <a:fillRect/>
            </a:stretch>
          </p:blipFill>
          <p:spPr>
            <a:xfrm>
              <a:off x="355229" y="3285640"/>
              <a:ext cx="3352381" cy="2765715"/>
            </a:xfrm>
            <a:prstGeom prst="rect">
              <a:avLst/>
            </a:prstGeom>
          </p:spPr>
        </p:pic>
        <p:pic>
          <p:nvPicPr>
            <p:cNvPr id="7" name="Picture 6"/>
            <p:cNvPicPr>
              <a:picLocks noChangeAspect="1"/>
            </p:cNvPicPr>
            <p:nvPr/>
          </p:nvPicPr>
          <p:blipFill>
            <a:blip r:embed="rId7">
              <a:lum bright="12000" contrast="-33000"/>
            </a:blip>
            <a:srcRect l="31043" t="28979" r="63704" b="63994"/>
            <a:stretch>
              <a:fillRect/>
            </a:stretch>
          </p:blipFill>
          <p:spPr>
            <a:xfrm>
              <a:off x="4121512" y="1860760"/>
              <a:ext cx="1296903" cy="1431281"/>
            </a:xfrm>
            <a:prstGeom prst="rect">
              <a:avLst/>
            </a:prstGeom>
          </p:spPr>
        </p:pic>
        <p:sp>
          <p:nvSpPr>
            <p:cNvPr id="9" name="Rectangle 8"/>
            <p:cNvSpPr/>
            <p:nvPr/>
          </p:nvSpPr>
          <p:spPr>
            <a:xfrm>
              <a:off x="2319391" y="4070120"/>
              <a:ext cx="439313" cy="301625"/>
            </a:xfrm>
            <a:prstGeom prst="rect">
              <a:avLst/>
            </a:prstGeom>
            <a:noFill/>
            <a:ln w="28575"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2758704" y="2726577"/>
              <a:ext cx="1960008" cy="13435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268219" y="4909921"/>
            <a:ext cx="1608133" cy="1646568"/>
            <a:chOff x="-28538" y="285180"/>
            <a:chExt cx="1206100" cy="2195422"/>
          </a:xfrm>
        </p:grpSpPr>
        <p:pic>
          <p:nvPicPr>
            <p:cNvPr id="13" name="Picture 12" descr="TableTennisStill.png"/>
            <p:cNvPicPr>
              <a:picLocks noChangeAspect="1"/>
            </p:cNvPicPr>
            <p:nvPr/>
          </p:nvPicPr>
          <p:blipFill>
            <a:blip r:embed="rId8"/>
            <a:stretch>
              <a:fillRect/>
            </a:stretch>
          </p:blipFill>
          <p:spPr>
            <a:xfrm>
              <a:off x="0" y="285180"/>
              <a:ext cx="758433" cy="1447883"/>
            </a:xfrm>
            <a:prstGeom prst="rect">
              <a:avLst/>
            </a:prstGeom>
          </p:spPr>
        </p:pic>
        <p:sp>
          <p:nvSpPr>
            <p:cNvPr id="14" name="TextBox 13"/>
            <p:cNvSpPr txBox="1"/>
            <p:nvPr/>
          </p:nvSpPr>
          <p:spPr>
            <a:xfrm>
              <a:off x="-28538" y="1741938"/>
              <a:ext cx="1206100" cy="738664"/>
            </a:xfrm>
            <a:prstGeom prst="rect">
              <a:avLst/>
            </a:prstGeom>
            <a:noFill/>
          </p:spPr>
          <p:txBody>
            <a:bodyPr wrap="none" rtlCol="0">
              <a:spAutoFit/>
            </a:bodyPr>
            <a:lstStyle/>
            <a:p>
              <a:r>
                <a:rPr lang="en-US" sz="1000" dirty="0" smtClean="0"/>
                <a:t>The </a:t>
              </a:r>
              <a:r>
                <a:rPr lang="en-US" sz="1000" i="1" dirty="0" smtClean="0"/>
                <a:t>sport</a:t>
              </a:r>
              <a:r>
                <a:rPr lang="en-US" sz="1000" dirty="0" smtClean="0"/>
                <a:t> of table tennis</a:t>
              </a:r>
            </a:p>
            <a:p>
              <a:r>
                <a:rPr lang="en-US" sz="1000" dirty="0" smtClean="0"/>
                <a:t>Wang Lin </a:t>
              </a:r>
              <a:r>
                <a:rPr lang="en-US" sz="1000" dirty="0" err="1" smtClean="0"/>
                <a:t>vs</a:t>
              </a:r>
              <a:r>
                <a:rPr lang="en-US" sz="1000" dirty="0" smtClean="0"/>
                <a:t> </a:t>
              </a:r>
              <a:r>
                <a:rPr lang="en-US" sz="1000" dirty="0" err="1" smtClean="0"/>
                <a:t>Ryu</a:t>
              </a:r>
              <a:r>
                <a:rPr lang="en-US" sz="1000" dirty="0" smtClean="0"/>
                <a:t> </a:t>
              </a:r>
              <a:r>
                <a:rPr lang="en-US" sz="1000" dirty="0" err="1" smtClean="0"/>
                <a:t>Seung</a:t>
              </a:r>
              <a:r>
                <a:rPr lang="en-US" sz="1000" dirty="0" smtClean="0"/>
                <a:t> Min</a:t>
              </a:r>
            </a:p>
            <a:p>
              <a:r>
                <a:rPr lang="en-US" sz="1000" dirty="0" smtClean="0"/>
                <a:t>2005 World Championship</a:t>
              </a:r>
            </a:p>
          </p:txBody>
        </p:sp>
      </p:grpSp>
      <p:sp>
        <p:nvSpPr>
          <p:cNvPr id="21" name="TextBox 20"/>
          <p:cNvSpPr txBox="1"/>
          <p:nvPr/>
        </p:nvSpPr>
        <p:spPr>
          <a:xfrm>
            <a:off x="722064" y="2096389"/>
            <a:ext cx="2952731" cy="369332"/>
          </a:xfrm>
          <a:prstGeom prst="rect">
            <a:avLst/>
          </a:prstGeom>
          <a:noFill/>
        </p:spPr>
        <p:txBody>
          <a:bodyPr wrap="none" rtlCol="0">
            <a:spAutoFit/>
          </a:bodyPr>
          <a:lstStyle/>
          <a:p>
            <a:r>
              <a:rPr lang="en-US" dirty="0" smtClean="0"/>
              <a:t>60 mph shots not uncommon</a:t>
            </a:r>
            <a:endParaRPr lang="en-US" dirty="0"/>
          </a:p>
        </p:txBody>
      </p:sp>
      <p:sp>
        <p:nvSpPr>
          <p:cNvPr id="22" name="TextBox 21"/>
          <p:cNvSpPr txBox="1"/>
          <p:nvPr/>
        </p:nvSpPr>
        <p:spPr>
          <a:xfrm>
            <a:off x="705444" y="2373389"/>
            <a:ext cx="2862066" cy="369332"/>
          </a:xfrm>
          <a:prstGeom prst="rect">
            <a:avLst/>
          </a:prstGeom>
          <a:noFill/>
        </p:spPr>
        <p:txBody>
          <a:bodyPr wrap="none" rtlCol="0">
            <a:spAutoFit/>
          </a:bodyPr>
          <a:lstStyle/>
          <a:p>
            <a:r>
              <a:rPr lang="en-US" dirty="0" smtClean="0"/>
              <a:t>spins in excess of 25 rev/sec </a:t>
            </a:r>
            <a:endParaRPr lang="en-US" dirty="0"/>
          </a:p>
        </p:txBody>
      </p:sp>
      <p:sp>
        <p:nvSpPr>
          <p:cNvPr id="17" name="TextBox 16"/>
          <p:cNvSpPr txBox="1"/>
          <p:nvPr/>
        </p:nvSpPr>
        <p:spPr>
          <a:xfrm>
            <a:off x="2927061" y="4907778"/>
            <a:ext cx="5881528" cy="584775"/>
          </a:xfrm>
          <a:prstGeom prst="rect">
            <a:avLst/>
          </a:prstGeom>
          <a:noFill/>
        </p:spPr>
        <p:txBody>
          <a:bodyPr wrap="square" rtlCol="0">
            <a:spAutoFit/>
          </a:bodyPr>
          <a:lstStyle/>
          <a:p>
            <a:r>
              <a:rPr lang="en-US" sz="1600" dirty="0" smtClean="0"/>
              <a:t>How much time does the opponent have, to react to a hard shot?  Compare to a major-league pitch.</a:t>
            </a:r>
          </a:p>
        </p:txBody>
      </p:sp>
      <p:sp>
        <p:nvSpPr>
          <p:cNvPr id="10" name="Slide Number Placeholder 9"/>
          <p:cNvSpPr>
            <a:spLocks noGrp="1"/>
          </p:cNvSpPr>
          <p:nvPr>
            <p:ph type="sldNum" sz="quarter" idx="12"/>
          </p:nvPr>
        </p:nvSpPr>
        <p:spPr/>
        <p:txBody>
          <a:bodyPr/>
          <a:lstStyle/>
          <a:p>
            <a:fld id="{5BE6E91C-2D6A-B04C-94FB-A9E324A509C5}" type="slidenum">
              <a:rPr lang="en-US" smtClean="0"/>
              <a:pPr/>
              <a:t>135</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776"/>
            <a:ext cx="8229600" cy="381917"/>
          </a:xfrm>
        </p:spPr>
        <p:txBody>
          <a:bodyPr/>
          <a:lstStyle/>
          <a:p>
            <a:r>
              <a:rPr lang="en-US" dirty="0" smtClean="0"/>
              <a:t>Effect on the three-point shot</a:t>
            </a:r>
            <a:endParaRPr lang="en-US"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136</a:t>
            </a:fld>
            <a:endParaRPr lang="en-US" dirty="0"/>
          </a:p>
        </p:txBody>
      </p:sp>
      <p:pic>
        <p:nvPicPr>
          <p:cNvPr id="6" name="Picture 5"/>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167" b="67750" l="0" r="74500">
                        <a14:foregroundMark x1="45875" y1="13917" x2="45875" y2="13917"/>
                        <a14:foregroundMark x1="47500" y1="37250" x2="47500" y2="37250"/>
                        <a14:foregroundMark x1="44250" y1="36500" x2="44250" y2="36500"/>
                        <a14:foregroundMark x1="39750" y1="34000" x2="39750" y2="34000"/>
                        <a14:foregroundMark x1="39188" y1="35417" x2="39188" y2="35417"/>
                        <a14:foregroundMark x1="35563" y1="36167" x2="35563" y2="36167"/>
                        <a14:backgroundMark x1="67563" y1="11750" x2="67563" y2="11750"/>
                        <a14:backgroundMark x1="47125" y1="9583" x2="47125" y2="9583"/>
                        <a14:backgroundMark x1="44313" y1="31417" x2="44313" y2="31417"/>
                        <a14:backgroundMark x1="51125" y1="31417" x2="51125" y2="31417"/>
                        <a14:backgroundMark x1="37500" y1="34667" x2="37500" y2="34667"/>
                        <a14:backgroundMark x1="39313" y1="31917" x2="39313" y2="31917"/>
                        <a14:backgroundMark x1="46125" y1="38667" x2="46125" y2="38667"/>
                        <a14:backgroundMark x1="42125" y1="41917" x2="42125" y2="41917"/>
                        <a14:backgroundMark x1="36125" y1="48083" x2="36125" y2="48083"/>
                        <a14:backgroundMark x1="34313" y1="44583" x2="34313" y2="44583"/>
                        <a14:backgroundMark x1="31188" y1="57917" x2="31188" y2="57917"/>
                        <a14:backgroundMark x1="33750" y1="54833" x2="33750" y2="54833"/>
                        <a14:backgroundMark x1="32000" y1="55583" x2="32000" y2="55583"/>
                        <a14:backgroundMark x1="28938" y1="54333" x2="28938" y2="54333"/>
                        <a14:backgroundMark x1="26375" y1="48750" x2="26375" y2="48750"/>
                        <a14:backgroundMark x1="43750" y1="47667" x2="43750" y2="47667"/>
                        <a14:backgroundMark x1="43063" y1="44750" x2="43063" y2="44750"/>
                        <a14:backgroundMark x1="45750" y1="43333" x2="45750" y2="43333"/>
                        <a14:backgroundMark x1="48250" y1="40833" x2="48250" y2="40833"/>
                        <a14:backgroundMark x1="49188" y1="31667" x2="49188" y2="31667"/>
                        <a14:backgroundMark x1="48938" y1="24333" x2="48938" y2="24333"/>
                        <a14:backgroundMark x1="41188" y1="25083" x2="41188" y2="25083"/>
                        <a14:backgroundMark x1="47500" y1="24333" x2="47500" y2="24333"/>
                        <a14:backgroundMark x1="39750" y1="24833" x2="39750" y2="24833"/>
                        <a14:backgroundMark x1="42688" y1="24833" x2="42688" y2="24833"/>
                        <a14:backgroundMark x1="24500" y1="31500" x2="24500" y2="31500"/>
                        <a14:backgroundMark x1="25313" y1="38667" x2="25313" y2="38667"/>
                        <a14:backgroundMark x1="25688" y1="35083" x2="25688" y2="35083"/>
                        <a14:backgroundMark x1="41625" y1="51750" x2="41625" y2="51750"/>
                        <a14:backgroundMark x1="40125" y1="50667" x2="40125" y2="50667"/>
                        <a14:backgroundMark x1="38813" y1="59333" x2="38813" y2="59333"/>
                        <a14:backgroundMark x1="40000" y1="57917" x2="40000" y2="57917"/>
                        <a14:backgroundMark x1="37188" y1="57000" x2="37188" y2="57000"/>
                        <a14:backgroundMark x1="33063" y1="60000" x2="33063" y2="60000"/>
                        <a14:backgroundMark x1="31563" y1="60250" x2="31563" y2="60250"/>
                        <a14:backgroundMark x1="41063" y1="63667" x2="41063" y2="63667"/>
                        <a14:backgroundMark x1="42563" y1="62333" x2="42563" y2="62333"/>
                        <a14:backgroundMark x1="43313" y1="59500" x2="43313" y2="59500"/>
                        <a14:backgroundMark x1="39063" y1="52167" x2="39063" y2="52167"/>
                        <a14:backgroundMark x1="37750" y1="50167" x2="37750" y2="50167"/>
                        <a14:backgroundMark x1="35563" y1="51417" x2="35563" y2="51417"/>
                        <a14:backgroundMark x1="44250" y1="57500" x2="44250" y2="57500"/>
                        <a14:backgroundMark x1="45500" y1="53750" x2="45500" y2="53750"/>
                        <a14:backgroundMark x1="45875" y1="61500" x2="45875" y2="61500"/>
                        <a14:backgroundMark x1="44813" y1="63250" x2="44813" y2="63250"/>
                        <a14:backgroundMark x1="39625" y1="62333" x2="39625" y2="62333"/>
                        <a14:backgroundMark x1="37313" y1="60917" x2="37313" y2="60917"/>
                        <a14:backgroundMark x1="42000" y1="65750" x2="42000" y2="65750"/>
                        <a14:backgroundMark x1="43625" y1="39250" x2="43625" y2="39250"/>
                        <a14:backgroundMark x1="27875" y1="31500" x2="27875" y2="31500"/>
                        <a14:backgroundMark x1="48000" y1="29500" x2="48000" y2="29500"/>
                        <a14:backgroundMark x1="52938" y1="24333" x2="52938" y2="24333"/>
                        <a14:backgroundMark x1="55375" y1="24667" x2="55375" y2="24667"/>
                        <a14:backgroundMark x1="59750" y1="28500" x2="59750" y2="28500"/>
                        <a14:backgroundMark x1="57250" y1="28833" x2="57250" y2="28833"/>
                        <a14:backgroundMark x1="55875" y1="31000" x2="55875" y2="31000"/>
                        <a14:backgroundMark x1="55875" y1="28500" x2="55875" y2="28500"/>
                        <a14:backgroundMark x1="55750" y1="34750" x2="55750" y2="34750"/>
                        <a14:backgroundMark x1="52688" y1="36333" x2="52688" y2="36333"/>
                        <a14:backgroundMark x1="50938" y1="36000" x2="50938" y2="36000"/>
                      </a14:backgroundRemoval>
                    </a14:imgEffect>
                  </a14:imgLayer>
                </a14:imgProps>
              </a:ext>
            </a:extLst>
          </a:blip>
          <a:srcRect l="-1" r="37169" b="30938"/>
          <a:stretch/>
        </p:blipFill>
        <p:spPr>
          <a:xfrm flipH="1">
            <a:off x="7503373" y="872785"/>
            <a:ext cx="1021269" cy="841899"/>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xmlns="">
                  <a14:imgLayer r:embed="rId4">
                    <a14:imgEffect>
                      <a14:backgroundRemoval t="69167" b="93500" l="27125" r="46813">
                        <a14:foregroundMark x1="32875" y1="90583" x2="32875" y2="90583"/>
                      </a14:backgroundRemoval>
                    </a14:imgEffect>
                  </a14:imgLayer>
                </a14:imgProps>
              </a:ext>
            </a:extLst>
          </a:blip>
          <a:srcRect l="26391" t="68142" r="52383" b="6387"/>
          <a:stretch>
            <a:fillRect/>
          </a:stretch>
        </p:blipFill>
        <p:spPr>
          <a:xfrm>
            <a:off x="7163760" y="702182"/>
            <a:ext cx="345007" cy="310504"/>
          </a:xfrm>
          <a:prstGeom prst="rect">
            <a:avLst/>
          </a:prstGeom>
        </p:spPr>
      </p:pic>
    </p:spTree>
    <p:extLst>
      <p:ext uri="{BB962C8B-B14F-4D97-AF65-F5344CB8AC3E}">
        <p14:creationId xmlns:p14="http://schemas.microsoft.com/office/powerpoint/2010/main" xmlns="" val="26584047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 on the 3-point basketball shot</a:t>
            </a:r>
            <a:endParaRPr lang="en-US" dirty="0"/>
          </a:p>
        </p:txBody>
      </p:sp>
      <p:pic>
        <p:nvPicPr>
          <p:cNvPr id="30" name="Picture 29" descr="ThreeForcesBballBeautiful.png"/>
          <p:cNvPicPr>
            <a:picLocks noChangeAspect="1"/>
          </p:cNvPicPr>
          <p:nvPr/>
        </p:nvPicPr>
        <p:blipFill>
          <a:blip r:embed="rId3"/>
          <a:stretch>
            <a:fillRect/>
          </a:stretch>
        </p:blipFill>
        <p:spPr>
          <a:xfrm>
            <a:off x="1859243" y="3055985"/>
            <a:ext cx="4999892" cy="3542336"/>
          </a:xfrm>
          <a:prstGeom prst="rect">
            <a:avLst/>
          </a:prstGeom>
        </p:spPr>
      </p:pic>
      <p:sp>
        <p:nvSpPr>
          <p:cNvPr id="32" name="TextBox 31"/>
          <p:cNvSpPr txBox="1"/>
          <p:nvPr/>
        </p:nvSpPr>
        <p:spPr>
          <a:xfrm>
            <a:off x="1946948" y="6235702"/>
            <a:ext cx="4086577" cy="584775"/>
          </a:xfrm>
          <a:prstGeom prst="rect">
            <a:avLst/>
          </a:prstGeom>
          <a:solidFill>
            <a:schemeClr val="accent3">
              <a:lumMod val="20000"/>
              <a:lumOff val="80000"/>
            </a:schemeClr>
          </a:solidFill>
        </p:spPr>
        <p:txBody>
          <a:bodyPr wrap="square" rtlCol="0">
            <a:spAutoFit/>
          </a:bodyPr>
          <a:lstStyle/>
          <a:p>
            <a:r>
              <a:rPr lang="en-US" sz="1600" dirty="0" smtClean="0"/>
              <a:t>effect of drag opposite that of buoyancy.  Both are important, but drag more so.  (~2.5 feet!)</a:t>
            </a:r>
          </a:p>
        </p:txBody>
      </p:sp>
      <p:sp>
        <p:nvSpPr>
          <p:cNvPr id="40" name="TextBox 39"/>
          <p:cNvSpPr txBox="1"/>
          <p:nvPr/>
        </p:nvSpPr>
        <p:spPr>
          <a:xfrm>
            <a:off x="6658509" y="536339"/>
            <a:ext cx="1850186"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1400" dirty="0" smtClean="0"/>
              <a:t>hoop and balls to scale</a:t>
            </a:r>
          </a:p>
        </p:txBody>
      </p:sp>
      <p:pic>
        <p:nvPicPr>
          <p:cNvPr id="41" name="Picture 40" descr="ThreeForcesBballBeautifulFarView.png"/>
          <p:cNvPicPr>
            <a:picLocks noChangeAspect="1"/>
          </p:cNvPicPr>
          <p:nvPr/>
        </p:nvPicPr>
        <p:blipFill>
          <a:blip r:embed="rId4"/>
          <a:srcRect t="10315" r="5387"/>
          <a:stretch>
            <a:fillRect/>
          </a:stretch>
        </p:blipFill>
        <p:spPr>
          <a:xfrm>
            <a:off x="2036982" y="494306"/>
            <a:ext cx="4583428" cy="2258312"/>
          </a:xfrm>
          <a:prstGeom prst="rect">
            <a:avLst/>
          </a:prstGeom>
        </p:spPr>
      </p:pic>
      <p:sp>
        <p:nvSpPr>
          <p:cNvPr id="9" name="TextBox 8"/>
          <p:cNvSpPr txBox="1"/>
          <p:nvPr/>
        </p:nvSpPr>
        <p:spPr>
          <a:xfrm>
            <a:off x="4164767" y="2859778"/>
            <a:ext cx="3744936" cy="261610"/>
          </a:xfrm>
          <a:prstGeom prst="rect">
            <a:avLst/>
          </a:prstGeom>
          <a:noFill/>
        </p:spPr>
        <p:txBody>
          <a:bodyPr wrap="none" rtlCol="0">
            <a:spAutoFit/>
          </a:bodyPr>
          <a:lstStyle/>
          <a:p>
            <a:r>
              <a:rPr lang="en-US" sz="1100" dirty="0" smtClean="0"/>
              <a:t>launched a height of 2.5 </a:t>
            </a:r>
            <a:r>
              <a:rPr lang="en-US" sz="1100" dirty="0" err="1" smtClean="0"/>
              <a:t>m</a:t>
            </a:r>
            <a:r>
              <a:rPr lang="en-US" sz="1100" dirty="0" smtClean="0"/>
              <a:t> with v</a:t>
            </a:r>
            <a:r>
              <a:rPr lang="en-US" sz="1100" baseline="-25000" dirty="0" smtClean="0"/>
              <a:t>0</a:t>
            </a:r>
            <a:r>
              <a:rPr lang="en-US" sz="1100" dirty="0" smtClean="0"/>
              <a:t>= 10 </a:t>
            </a:r>
            <a:r>
              <a:rPr lang="en-US" sz="1100" dirty="0" err="1" smtClean="0"/>
              <a:t>m/s</a:t>
            </a:r>
            <a:r>
              <a:rPr lang="en-US" sz="1100" dirty="0" smtClean="0"/>
              <a:t> at 35-degree angle</a:t>
            </a:r>
            <a:endParaRPr lang="en-US" sz="1100" dirty="0"/>
          </a:p>
        </p:txBody>
      </p:sp>
      <p:sp>
        <p:nvSpPr>
          <p:cNvPr id="5" name="Slide Number Placeholder 4"/>
          <p:cNvSpPr>
            <a:spLocks noGrp="1"/>
          </p:cNvSpPr>
          <p:nvPr>
            <p:ph type="sldNum" sz="quarter" idx="12"/>
          </p:nvPr>
        </p:nvSpPr>
        <p:spPr/>
        <p:txBody>
          <a:bodyPr/>
          <a:lstStyle/>
          <a:p>
            <a:fld id="{5BE6E91C-2D6A-B04C-94FB-A9E324A509C5}" type="slidenum">
              <a:rPr lang="en-US" smtClean="0"/>
              <a:pPr/>
              <a:t>137</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2"/>
            <a:ext cx="8229600" cy="381917"/>
          </a:xfrm>
        </p:spPr>
        <p:txBody>
          <a:bodyPr/>
          <a:lstStyle/>
          <a:p>
            <a:r>
              <a:rPr lang="en-US" u="sng" dirty="0" smtClean="0"/>
              <a:t>Drag force on a well-thrown football</a:t>
            </a:r>
            <a:endParaRPr lang="en-US" u="sng" dirty="0"/>
          </a:p>
        </p:txBody>
      </p:sp>
      <p:sp>
        <p:nvSpPr>
          <p:cNvPr id="5" name="TextBox 4"/>
          <p:cNvSpPr txBox="1"/>
          <p:nvPr/>
        </p:nvSpPr>
        <p:spPr>
          <a:xfrm>
            <a:off x="56313" y="2986164"/>
            <a:ext cx="2811475" cy="338554"/>
          </a:xfrm>
          <a:prstGeom prst="rect">
            <a:avLst/>
          </a:prstGeom>
          <a:noFill/>
        </p:spPr>
        <p:txBody>
          <a:bodyPr wrap="none" rtlCol="0">
            <a:spAutoFit/>
          </a:bodyPr>
          <a:lstStyle/>
          <a:p>
            <a:r>
              <a:rPr lang="en-US" sz="1600" dirty="0" smtClean="0"/>
              <a:t>Typical pass ~ 22 </a:t>
            </a:r>
            <a:r>
              <a:rPr lang="en-US" sz="1600" dirty="0" err="1" smtClean="0"/>
              <a:t>m/s</a:t>
            </a:r>
            <a:r>
              <a:rPr lang="en-US" sz="1600" dirty="0" smtClean="0"/>
              <a:t> ~ 49 mph.</a:t>
            </a:r>
            <a:endParaRPr lang="en-US" sz="1600" dirty="0"/>
          </a:p>
        </p:txBody>
      </p:sp>
      <p:pic>
        <p:nvPicPr>
          <p:cNvPr id="6" name="Picture 5" descr="DragOnAFootball_Figure.png"/>
          <p:cNvPicPr>
            <a:picLocks noChangeAspect="1"/>
          </p:cNvPicPr>
          <p:nvPr/>
        </p:nvPicPr>
        <p:blipFill>
          <a:blip r:embed="rId4"/>
          <a:srcRect r="4446"/>
          <a:stretch>
            <a:fillRect/>
          </a:stretch>
        </p:blipFill>
        <p:spPr>
          <a:xfrm>
            <a:off x="2706764" y="610608"/>
            <a:ext cx="5980035" cy="3481090"/>
          </a:xfrm>
          <a:prstGeom prst="rect">
            <a:avLst/>
          </a:prstGeom>
        </p:spPr>
      </p:pic>
      <p:sp>
        <p:nvSpPr>
          <p:cNvPr id="7" name="TextBox 6"/>
          <p:cNvSpPr txBox="1"/>
          <p:nvPr/>
        </p:nvSpPr>
        <p:spPr>
          <a:xfrm>
            <a:off x="6069880" y="3920173"/>
            <a:ext cx="753732" cy="461665"/>
          </a:xfrm>
          <a:prstGeom prst="rect">
            <a:avLst/>
          </a:prstGeom>
          <a:noFill/>
        </p:spPr>
        <p:txBody>
          <a:bodyPr wrap="none" rtlCol="0">
            <a:spAutoFit/>
          </a:bodyPr>
          <a:lstStyle/>
          <a:p>
            <a:r>
              <a:rPr lang="en-US" sz="1200" dirty="0" smtClean="0"/>
              <a:t>25 </a:t>
            </a:r>
            <a:r>
              <a:rPr lang="en-US" sz="1200" dirty="0" err="1" smtClean="0"/>
              <a:t>m/s</a:t>
            </a:r>
            <a:endParaRPr lang="en-US" sz="1200" dirty="0" smtClean="0"/>
          </a:p>
          <a:p>
            <a:r>
              <a:rPr lang="en-US" sz="1200" dirty="0" smtClean="0"/>
              <a:t>(55 mph)</a:t>
            </a:r>
            <a:endParaRPr lang="en-US" sz="1200" dirty="0"/>
          </a:p>
        </p:txBody>
      </p:sp>
      <p:sp>
        <p:nvSpPr>
          <p:cNvPr id="8" name="TextBox 7"/>
          <p:cNvSpPr txBox="1"/>
          <p:nvPr/>
        </p:nvSpPr>
        <p:spPr>
          <a:xfrm>
            <a:off x="4307344" y="3947879"/>
            <a:ext cx="753732" cy="461665"/>
          </a:xfrm>
          <a:prstGeom prst="rect">
            <a:avLst/>
          </a:prstGeom>
          <a:noFill/>
        </p:spPr>
        <p:txBody>
          <a:bodyPr wrap="none" rtlCol="0">
            <a:spAutoFit/>
          </a:bodyPr>
          <a:lstStyle/>
          <a:p>
            <a:r>
              <a:rPr lang="en-US" sz="1200" dirty="0" smtClean="0"/>
              <a:t>5 </a:t>
            </a:r>
            <a:r>
              <a:rPr lang="en-US" sz="1200" dirty="0" err="1" smtClean="0"/>
              <a:t>m/s</a:t>
            </a:r>
            <a:endParaRPr lang="en-US" sz="1200" dirty="0" smtClean="0"/>
          </a:p>
          <a:p>
            <a:r>
              <a:rPr lang="en-US" sz="1200" dirty="0" smtClean="0"/>
              <a:t>(11 mph)</a:t>
            </a:r>
            <a:endParaRPr lang="en-US" sz="1200" dirty="0"/>
          </a:p>
        </p:txBody>
      </p:sp>
      <p:cxnSp>
        <p:nvCxnSpPr>
          <p:cNvPr id="10" name="Straight Connector 9"/>
          <p:cNvCxnSpPr/>
          <p:nvPr/>
        </p:nvCxnSpPr>
        <p:spPr>
          <a:xfrm rot="16200000" flipV="1">
            <a:off x="4722513" y="3864259"/>
            <a:ext cx="300344" cy="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6200000" flipV="1">
            <a:off x="6420118" y="3864258"/>
            <a:ext cx="300344" cy="247"/>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681597" y="379775"/>
            <a:ext cx="2388283" cy="307777"/>
          </a:xfrm>
          <a:prstGeom prst="rect">
            <a:avLst/>
          </a:prstGeom>
          <a:noFill/>
        </p:spPr>
        <p:txBody>
          <a:bodyPr wrap="none" rtlCol="0">
            <a:spAutoFit/>
          </a:bodyPr>
          <a:lstStyle/>
          <a:p>
            <a:r>
              <a:rPr lang="en-US" sz="1400" dirty="0" err="1" smtClean="0"/>
              <a:t>C</a:t>
            </a:r>
            <a:r>
              <a:rPr lang="en-US" sz="1400" baseline="-25000" dirty="0" err="1" smtClean="0"/>
              <a:t>d</a:t>
            </a:r>
            <a:r>
              <a:rPr lang="en-US" sz="1400" dirty="0" smtClean="0"/>
              <a:t> for football “</a:t>
            </a:r>
            <a:r>
              <a:rPr lang="en-US" sz="1400" b="1" dirty="0" smtClean="0"/>
              <a:t>nose-forward</a:t>
            </a:r>
            <a:r>
              <a:rPr lang="en-US" sz="1400" dirty="0" smtClean="0"/>
              <a:t>”</a:t>
            </a:r>
            <a:endParaRPr lang="en-US" sz="1400" dirty="0"/>
          </a:p>
        </p:txBody>
      </p:sp>
      <p:sp>
        <p:nvSpPr>
          <p:cNvPr id="13" name="TextBox 12"/>
          <p:cNvSpPr txBox="1"/>
          <p:nvPr/>
        </p:nvSpPr>
        <p:spPr>
          <a:xfrm>
            <a:off x="7085133" y="426846"/>
            <a:ext cx="1552028" cy="400110"/>
          </a:xfrm>
          <a:prstGeom prst="rect">
            <a:avLst/>
          </a:prstGeom>
          <a:noFill/>
        </p:spPr>
        <p:txBody>
          <a:bodyPr wrap="none" rtlCol="0">
            <a:spAutoFit/>
          </a:bodyPr>
          <a:lstStyle/>
          <a:p>
            <a:r>
              <a:rPr lang="en-US" sz="1000" dirty="0" smtClean="0"/>
              <a:t>Watts &amp; Moore,</a:t>
            </a:r>
          </a:p>
          <a:p>
            <a:r>
              <a:rPr lang="en-US" sz="1000" dirty="0" smtClean="0"/>
              <a:t>Am. J. Phys. </a:t>
            </a:r>
            <a:r>
              <a:rPr lang="en-US" sz="1000" b="1" dirty="0" smtClean="0"/>
              <a:t>71 </a:t>
            </a:r>
            <a:r>
              <a:rPr lang="en-US" sz="1000" dirty="0" smtClean="0"/>
              <a:t>791 (2003)</a:t>
            </a:r>
            <a:endParaRPr lang="en-US" sz="1000" dirty="0"/>
          </a:p>
        </p:txBody>
      </p:sp>
      <p:sp>
        <p:nvSpPr>
          <p:cNvPr id="23" name="TextBox 22"/>
          <p:cNvSpPr txBox="1"/>
          <p:nvPr/>
        </p:nvSpPr>
        <p:spPr>
          <a:xfrm>
            <a:off x="56312" y="3378493"/>
            <a:ext cx="4400439" cy="1031051"/>
          </a:xfrm>
          <a:prstGeom prst="rect">
            <a:avLst/>
          </a:prstGeom>
          <a:noFill/>
        </p:spPr>
        <p:txBody>
          <a:bodyPr wrap="square" rtlCol="0">
            <a:spAutoFit/>
          </a:bodyPr>
          <a:lstStyle/>
          <a:p>
            <a:pPr>
              <a:spcBef>
                <a:spcPts val="200"/>
              </a:spcBef>
            </a:pPr>
            <a:r>
              <a:rPr lang="en-US" sz="1400" u="sng" dirty="0" smtClean="0"/>
              <a:t>NCAA &amp; NFL ball</a:t>
            </a:r>
            <a:r>
              <a:rPr lang="en-US" sz="1400" dirty="0" smtClean="0"/>
              <a:t>:</a:t>
            </a:r>
          </a:p>
          <a:p>
            <a:pPr>
              <a:spcBef>
                <a:spcPts val="200"/>
              </a:spcBef>
            </a:pPr>
            <a:r>
              <a:rPr lang="en-US" sz="1400" b="1" dirty="0" smtClean="0"/>
              <a:t>Short Circumference: 20 ¾"- 21 ¼" </a:t>
            </a:r>
          </a:p>
          <a:p>
            <a:pPr>
              <a:spcBef>
                <a:spcPts val="200"/>
              </a:spcBef>
            </a:pPr>
            <a:r>
              <a:rPr lang="en-US" sz="1400" dirty="0" smtClean="0"/>
              <a:t>Long Circumference 27 ¾"- 28 ½ “</a:t>
            </a:r>
          </a:p>
          <a:p>
            <a:pPr>
              <a:spcBef>
                <a:spcPts val="200"/>
              </a:spcBef>
            </a:pPr>
            <a:r>
              <a:rPr lang="en-US" sz="1400" b="1" dirty="0" smtClean="0"/>
              <a:t>Weight: approximately 14-15 oz. </a:t>
            </a:r>
            <a:endParaRPr lang="en-US" sz="1400" b="1" dirty="0"/>
          </a:p>
        </p:txBody>
      </p:sp>
      <p:sp>
        <p:nvSpPr>
          <p:cNvPr id="35" name="TextBox 34"/>
          <p:cNvSpPr txBox="1"/>
          <p:nvPr/>
        </p:nvSpPr>
        <p:spPr>
          <a:xfrm>
            <a:off x="216116" y="5609230"/>
            <a:ext cx="8563513" cy="1046440"/>
          </a:xfrm>
          <a:prstGeom prst="rect">
            <a:avLst/>
          </a:prstGeom>
          <a:noFill/>
        </p:spPr>
        <p:txBody>
          <a:bodyPr wrap="square" rtlCol="0">
            <a:spAutoFit/>
          </a:bodyPr>
          <a:lstStyle/>
          <a:p>
            <a:pPr>
              <a:spcAft>
                <a:spcPts val="600"/>
              </a:spcAft>
            </a:pPr>
            <a:r>
              <a:rPr lang="en-US" sz="1400" dirty="0" smtClean="0"/>
              <a:t>~10% effect for </a:t>
            </a:r>
            <a:r>
              <a:rPr lang="en-US" sz="1400" u="sng" dirty="0" smtClean="0"/>
              <a:t>well-thrown</a:t>
            </a:r>
            <a:r>
              <a:rPr lang="en-US" sz="1400" dirty="0" smtClean="0"/>
              <a:t> ball</a:t>
            </a:r>
          </a:p>
          <a:p>
            <a:pPr marL="285750" indent="-285750">
              <a:spcAft>
                <a:spcPts val="600"/>
              </a:spcAft>
              <a:buFont typeface="Arial"/>
              <a:buChar char="•"/>
            </a:pPr>
            <a:r>
              <a:rPr lang="en-US" sz="1400" dirty="0" smtClean="0"/>
              <a:t>so it falls more in the category of basketball (</a:t>
            </a:r>
            <a:r>
              <a:rPr lang="en-US" sz="1400" dirty="0" err="1" smtClean="0"/>
              <a:t>F</a:t>
            </a:r>
            <a:r>
              <a:rPr lang="en-US" sz="1400" baseline="-25000" dirty="0" err="1" smtClean="0"/>
              <a:t>d</a:t>
            </a:r>
            <a:r>
              <a:rPr lang="en-US" sz="1400" dirty="0" smtClean="0"/>
              <a:t>/W~9%) than soccer, lacrosse, etc, just due to aerodynamics</a:t>
            </a:r>
          </a:p>
          <a:p>
            <a:pPr>
              <a:spcBef>
                <a:spcPts val="1200"/>
              </a:spcBef>
              <a:spcAft>
                <a:spcPts val="600"/>
              </a:spcAft>
            </a:pPr>
            <a:r>
              <a:rPr lang="en-US" sz="1400" dirty="0" smtClean="0"/>
              <a:t>C</a:t>
            </a:r>
            <a:r>
              <a:rPr lang="en-US" sz="1400" baseline="-25000" dirty="0" smtClean="0"/>
              <a:t>d </a:t>
            </a:r>
            <a:r>
              <a:rPr lang="en-US" sz="1400" dirty="0" smtClean="0"/>
              <a:t>can be up to 10x more for tumbling</a:t>
            </a:r>
            <a:endParaRPr lang="en-US" sz="1400" dirty="0"/>
          </a:p>
        </p:txBody>
      </p:sp>
      <p:grpSp>
        <p:nvGrpSpPr>
          <p:cNvPr id="24" name="Group 23"/>
          <p:cNvGrpSpPr/>
          <p:nvPr/>
        </p:nvGrpSpPr>
        <p:grpSpPr>
          <a:xfrm>
            <a:off x="92775" y="611514"/>
            <a:ext cx="2634372" cy="2105563"/>
            <a:chOff x="81325" y="1048328"/>
            <a:chExt cx="1975779" cy="2807417"/>
          </a:xfrm>
        </p:grpSpPr>
        <p:pic>
          <p:nvPicPr>
            <p:cNvPr id="27" name="Picture 26"/>
            <p:cNvPicPr>
              <a:picLocks noChangeAspect="1"/>
            </p:cNvPicPr>
            <p:nvPr/>
          </p:nvPicPr>
          <p:blipFill>
            <a:blip r:embed="rId5">
              <a:clrChange>
                <a:clrFrom>
                  <a:srgbClr val="FFFFFF"/>
                </a:clrFrom>
                <a:clrTo>
                  <a:srgbClr val="FFFFFF">
                    <a:alpha val="0"/>
                  </a:srgbClr>
                </a:clrTo>
              </a:clrChange>
            </a:blip>
            <a:stretch>
              <a:fillRect/>
            </a:stretch>
          </p:blipFill>
          <p:spPr>
            <a:xfrm rot="977034">
              <a:off x="677568" y="1592225"/>
              <a:ext cx="619048" cy="1100529"/>
            </a:xfrm>
            <a:prstGeom prst="rect">
              <a:avLst/>
            </a:prstGeom>
          </p:spPr>
        </p:pic>
        <p:cxnSp>
          <p:nvCxnSpPr>
            <p:cNvPr id="28" name="Straight Arrow Connector 27"/>
            <p:cNvCxnSpPr/>
            <p:nvPr/>
          </p:nvCxnSpPr>
          <p:spPr>
            <a:xfrm flipV="1">
              <a:off x="1633907" y="1398405"/>
              <a:ext cx="423197" cy="316056"/>
            </a:xfrm>
            <a:prstGeom prst="straightConnector1">
              <a:avLst/>
            </a:prstGeom>
            <a:ln w="25400" cap="flat" cmpd="sng" algn="ctr">
              <a:solidFill>
                <a:srgbClr val="000000"/>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aphicFrame>
          <p:nvGraphicFramePr>
            <p:cNvPr id="29" name="Object 28"/>
            <p:cNvGraphicFramePr>
              <a:graphicFrameLocks noChangeAspect="1"/>
            </p:cNvGraphicFramePr>
            <p:nvPr/>
          </p:nvGraphicFramePr>
          <p:xfrm>
            <a:off x="1597637" y="1048328"/>
            <a:ext cx="256475" cy="332930"/>
          </p:xfrm>
          <a:graphic>
            <a:graphicData uri="http://schemas.openxmlformats.org/presentationml/2006/ole">
              <p:oleObj spid="_x0000_s2776384" name="Equation" r:id="rId6" imgW="118800" imgH="155160" progId="">
                <p:embed/>
              </p:oleObj>
            </a:graphicData>
          </a:graphic>
        </p:graphicFrame>
        <p:cxnSp>
          <p:nvCxnSpPr>
            <p:cNvPr id="30" name="Straight Arrow Connector 29"/>
            <p:cNvCxnSpPr/>
            <p:nvPr/>
          </p:nvCxnSpPr>
          <p:spPr>
            <a:xfrm rot="10800000" flipV="1">
              <a:off x="81325" y="2470256"/>
              <a:ext cx="292370" cy="218157"/>
            </a:xfrm>
            <a:prstGeom prst="straightConnector1">
              <a:avLst/>
            </a:prstGeom>
            <a:ln w="38100" cap="flat" cmpd="sng" algn="ctr">
              <a:solidFill>
                <a:srgbClr val="660066"/>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rot="16200000" flipH="1">
              <a:off x="280699" y="3162998"/>
              <a:ext cx="1385489" cy="5"/>
            </a:xfrm>
            <a:prstGeom prst="straightConnector1">
              <a:avLst/>
            </a:prstGeom>
            <a:ln w="38100"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aphicFrame>
          <p:nvGraphicFramePr>
            <p:cNvPr id="33" name="Object 32"/>
            <p:cNvGraphicFramePr>
              <a:graphicFrameLocks noChangeAspect="1"/>
            </p:cNvGraphicFramePr>
            <p:nvPr/>
          </p:nvGraphicFramePr>
          <p:xfrm>
            <a:off x="973444" y="3234458"/>
            <a:ext cx="363516" cy="363516"/>
          </p:xfrm>
          <a:graphic>
            <a:graphicData uri="http://schemas.openxmlformats.org/presentationml/2006/ole">
              <p:oleObj spid="_x0000_s2776385" name="Equation" r:id="rId7" imgW="182520" imgH="182520" progId="">
                <p:embed/>
              </p:oleObj>
            </a:graphicData>
          </a:graphic>
        </p:graphicFrame>
        <p:cxnSp>
          <p:nvCxnSpPr>
            <p:cNvPr id="36" name="Straight Arrow Connector 35"/>
            <p:cNvCxnSpPr/>
            <p:nvPr/>
          </p:nvCxnSpPr>
          <p:spPr>
            <a:xfrm rot="5400000" flipH="1" flipV="1">
              <a:off x="806841" y="1578461"/>
              <a:ext cx="333203" cy="3"/>
            </a:xfrm>
            <a:prstGeom prst="straightConnector1">
              <a:avLst/>
            </a:prstGeom>
            <a:ln w="381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aphicFrame>
          <p:nvGraphicFramePr>
            <p:cNvPr id="37" name="Object 6"/>
            <p:cNvGraphicFramePr>
              <a:graphicFrameLocks noChangeAspect="1"/>
            </p:cNvGraphicFramePr>
            <p:nvPr/>
          </p:nvGraphicFramePr>
          <p:xfrm>
            <a:off x="561624" y="1194240"/>
            <a:ext cx="363538" cy="436562"/>
          </p:xfrm>
          <a:graphic>
            <a:graphicData uri="http://schemas.openxmlformats.org/presentationml/2006/ole">
              <p:oleObj spid="_x0000_s2776386" name="Equation" r:id="rId8" imgW="182520" imgH="219240" progId="">
                <p:embed/>
              </p:oleObj>
            </a:graphicData>
          </a:graphic>
        </p:graphicFrame>
        <p:graphicFrame>
          <p:nvGraphicFramePr>
            <p:cNvPr id="38" name="Object 15"/>
            <p:cNvGraphicFramePr>
              <a:graphicFrameLocks noChangeAspect="1"/>
            </p:cNvGraphicFramePr>
            <p:nvPr/>
          </p:nvGraphicFramePr>
          <p:xfrm>
            <a:off x="173831" y="2688413"/>
            <a:ext cx="338138" cy="436563"/>
          </p:xfrm>
          <a:graphic>
            <a:graphicData uri="http://schemas.openxmlformats.org/presentationml/2006/ole">
              <p:oleObj spid="_x0000_s2776387" name="Equation" r:id="rId9" imgW="164520" imgH="219240" progId="">
                <p:embed/>
              </p:oleObj>
            </a:graphicData>
          </a:graphic>
        </p:graphicFrame>
      </p:grpSp>
      <p:sp>
        <p:nvSpPr>
          <p:cNvPr id="9" name="Slide Number Placeholder 8"/>
          <p:cNvSpPr>
            <a:spLocks noGrp="1"/>
          </p:cNvSpPr>
          <p:nvPr>
            <p:ph type="sldNum" sz="quarter" idx="12"/>
          </p:nvPr>
        </p:nvSpPr>
        <p:spPr/>
        <p:txBody>
          <a:bodyPr/>
          <a:lstStyle/>
          <a:p>
            <a:fld id="{5BE6E91C-2D6A-B04C-94FB-A9E324A509C5}" type="slidenum">
              <a:rPr lang="en-US" smtClean="0"/>
              <a:pPr/>
              <a:t>138</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879" y="66969"/>
            <a:ext cx="4701791" cy="381917"/>
          </a:xfrm>
        </p:spPr>
        <p:txBody>
          <a:bodyPr/>
          <a:lstStyle/>
          <a:p>
            <a:pPr algn="l"/>
            <a:r>
              <a:rPr lang="en-US" dirty="0" smtClean="0"/>
              <a:t>punts with drag</a:t>
            </a:r>
            <a:endParaRPr lang="en-US" dirty="0"/>
          </a:p>
        </p:txBody>
      </p:sp>
      <p:grpSp>
        <p:nvGrpSpPr>
          <p:cNvPr id="10" name="Group 9"/>
          <p:cNvGrpSpPr>
            <a:grpSpLocks noChangeAspect="1"/>
          </p:cNvGrpSpPr>
          <p:nvPr/>
        </p:nvGrpSpPr>
        <p:grpSpPr>
          <a:xfrm>
            <a:off x="194413" y="613400"/>
            <a:ext cx="6907959" cy="3921599"/>
            <a:chOff x="-86840" y="2902076"/>
            <a:chExt cx="9305453" cy="2971484"/>
          </a:xfrm>
        </p:grpSpPr>
        <p:sp>
          <p:nvSpPr>
            <p:cNvPr id="9" name="Rectangle 8"/>
            <p:cNvSpPr/>
            <p:nvPr/>
          </p:nvSpPr>
          <p:spPr>
            <a:xfrm>
              <a:off x="0" y="2902078"/>
              <a:ext cx="9218613" cy="29714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FootballsWithDrag_TimGayFig4.1.png"/>
            <p:cNvPicPr>
              <a:picLocks noChangeAspect="1"/>
            </p:cNvPicPr>
            <p:nvPr/>
          </p:nvPicPr>
          <p:blipFill>
            <a:blip r:embed="rId3"/>
            <a:stretch>
              <a:fillRect/>
            </a:stretch>
          </p:blipFill>
          <p:spPr>
            <a:xfrm>
              <a:off x="342900" y="2926170"/>
              <a:ext cx="8875713" cy="2608836"/>
            </a:xfrm>
            <a:prstGeom prst="rect">
              <a:avLst/>
            </a:prstGeom>
          </p:spPr>
        </p:pic>
        <p:sp>
          <p:nvSpPr>
            <p:cNvPr id="7" name="TextBox 6"/>
            <p:cNvSpPr txBox="1"/>
            <p:nvPr/>
          </p:nvSpPr>
          <p:spPr>
            <a:xfrm rot="16200000">
              <a:off x="-740221" y="3555457"/>
              <a:ext cx="1762815" cy="456053"/>
            </a:xfrm>
            <a:prstGeom prst="rect">
              <a:avLst/>
            </a:prstGeom>
            <a:noFill/>
          </p:spPr>
          <p:txBody>
            <a:bodyPr wrap="square" rtlCol="0">
              <a:spAutoFit/>
            </a:bodyPr>
            <a:lstStyle/>
            <a:p>
              <a:r>
                <a:rPr lang="en-US" sz="1600" dirty="0" smtClean="0"/>
                <a:t>height (yards)</a:t>
              </a:r>
            </a:p>
          </p:txBody>
        </p:sp>
        <p:sp>
          <p:nvSpPr>
            <p:cNvPr id="8" name="TextBox 7"/>
            <p:cNvSpPr txBox="1"/>
            <p:nvPr/>
          </p:nvSpPr>
          <p:spPr>
            <a:xfrm>
              <a:off x="6786295" y="5584297"/>
              <a:ext cx="2225377" cy="256530"/>
            </a:xfrm>
            <a:prstGeom prst="rect">
              <a:avLst/>
            </a:prstGeom>
            <a:noFill/>
          </p:spPr>
          <p:txBody>
            <a:bodyPr wrap="square" rtlCol="0">
              <a:spAutoFit/>
            </a:bodyPr>
            <a:lstStyle/>
            <a:p>
              <a:r>
                <a:rPr lang="en-US" sz="1600" dirty="0" smtClean="0"/>
                <a:t>distance (yards)</a:t>
              </a:r>
            </a:p>
          </p:txBody>
        </p:sp>
      </p:grpSp>
      <p:sp>
        <p:nvSpPr>
          <p:cNvPr id="11" name="TextBox 10"/>
          <p:cNvSpPr txBox="1"/>
          <p:nvPr/>
        </p:nvSpPr>
        <p:spPr>
          <a:xfrm>
            <a:off x="7442188" y="2194560"/>
            <a:ext cx="1657533" cy="954107"/>
          </a:xfrm>
          <a:prstGeom prst="rect">
            <a:avLst/>
          </a:prstGeom>
          <a:solidFill>
            <a:srgbClr val="FFFFFF"/>
          </a:solidFill>
        </p:spPr>
        <p:txBody>
          <a:bodyPr wrap="square" rtlCol="0">
            <a:spAutoFit/>
          </a:bodyPr>
          <a:lstStyle/>
          <a:p>
            <a:r>
              <a:rPr lang="en-US" sz="1400" dirty="0" smtClean="0"/>
              <a:t>Example based on </a:t>
            </a:r>
            <a:r>
              <a:rPr lang="en-US" sz="1400" i="1" dirty="0" smtClean="0"/>
              <a:t>The Physics of Football</a:t>
            </a:r>
            <a:endParaRPr lang="en-US" sz="1400" dirty="0" smtClean="0"/>
          </a:p>
          <a:p>
            <a:r>
              <a:rPr lang="en-US" sz="1400" dirty="0" smtClean="0"/>
              <a:t>by Tim Gay, chap 4</a:t>
            </a:r>
          </a:p>
        </p:txBody>
      </p:sp>
      <p:sp>
        <p:nvSpPr>
          <p:cNvPr id="43" name="TextBox 42"/>
          <p:cNvSpPr txBox="1"/>
          <p:nvPr/>
        </p:nvSpPr>
        <p:spPr>
          <a:xfrm>
            <a:off x="258879" y="4534999"/>
            <a:ext cx="5851275" cy="1954381"/>
          </a:xfrm>
          <a:prstGeom prst="rect">
            <a:avLst/>
          </a:prstGeom>
          <a:noFill/>
        </p:spPr>
        <p:txBody>
          <a:bodyPr wrap="square" rtlCol="0">
            <a:spAutoFit/>
          </a:bodyPr>
          <a:lstStyle/>
          <a:p>
            <a:pPr>
              <a:spcAft>
                <a:spcPts val="600"/>
              </a:spcAft>
            </a:pPr>
            <a:r>
              <a:rPr lang="en-US" sz="1600" dirty="0" smtClean="0"/>
              <a:t>Football punted with</a:t>
            </a:r>
          </a:p>
          <a:p>
            <a:pPr>
              <a:spcAft>
                <a:spcPts val="600"/>
              </a:spcAft>
            </a:pPr>
            <a:r>
              <a:rPr lang="en-US" sz="1600" dirty="0" smtClean="0"/>
              <a:t>v</a:t>
            </a:r>
            <a:r>
              <a:rPr lang="en-US" sz="1600" baseline="-25000" dirty="0" smtClean="0"/>
              <a:t>0</a:t>
            </a:r>
            <a:r>
              <a:rPr lang="en-US" sz="1600" dirty="0" smtClean="0"/>
              <a:t>=100 ft/</a:t>
            </a:r>
            <a:r>
              <a:rPr lang="en-US" sz="1600" dirty="0" err="1" smtClean="0"/>
              <a:t>s</a:t>
            </a:r>
            <a:r>
              <a:rPr lang="en-US" sz="1600" dirty="0" smtClean="0"/>
              <a:t> </a:t>
            </a:r>
          </a:p>
          <a:p>
            <a:pPr>
              <a:spcAft>
                <a:spcPts val="600"/>
              </a:spcAft>
            </a:pPr>
            <a:r>
              <a:rPr lang="en-US" sz="1600" dirty="0" smtClean="0"/>
              <a:t>   = 30.5 </a:t>
            </a:r>
            <a:r>
              <a:rPr lang="en-US" sz="1600" dirty="0" err="1" smtClean="0"/>
              <a:t>m/s</a:t>
            </a:r>
            <a:r>
              <a:rPr lang="en-US" sz="1600" dirty="0" smtClean="0"/>
              <a:t> = 67.8 mph</a:t>
            </a:r>
          </a:p>
          <a:p>
            <a:pPr>
              <a:spcAft>
                <a:spcPts val="600"/>
              </a:spcAft>
            </a:pPr>
            <a:r>
              <a:rPr lang="en-US" sz="1600" dirty="0" smtClean="0"/>
              <a:t>at 45 degrees</a:t>
            </a:r>
          </a:p>
          <a:p>
            <a:pPr>
              <a:spcAft>
                <a:spcPts val="600"/>
              </a:spcAft>
            </a:pPr>
            <a:endParaRPr lang="en-US" sz="1600" dirty="0" smtClean="0"/>
          </a:p>
          <a:p>
            <a:pPr>
              <a:spcAft>
                <a:spcPts val="600"/>
              </a:spcAft>
            </a:pPr>
            <a:r>
              <a:rPr lang="en-US" sz="1600" dirty="0" smtClean="0"/>
              <a:t>Temperature 70°F</a:t>
            </a:r>
          </a:p>
        </p:txBody>
      </p:sp>
      <p:pic>
        <p:nvPicPr>
          <p:cNvPr id="44" name="Picture 43" descr="spiralPunt.png"/>
          <p:cNvPicPr>
            <a:picLocks noChangeAspect="1"/>
          </p:cNvPicPr>
          <p:nvPr/>
        </p:nvPicPr>
        <p:blipFill>
          <a:blip r:embed="rId4"/>
          <a:srcRect l="50928" t="24982" r="4189"/>
          <a:stretch>
            <a:fillRect/>
          </a:stretch>
        </p:blipFill>
        <p:spPr>
          <a:xfrm>
            <a:off x="5816097" y="4369762"/>
            <a:ext cx="3327903" cy="2682665"/>
          </a:xfrm>
          <a:prstGeom prst="rect">
            <a:avLst/>
          </a:prstGeom>
        </p:spPr>
      </p:pic>
      <p:pic>
        <p:nvPicPr>
          <p:cNvPr id="45" name="Picture 44" descr="TumblerPunt.png"/>
          <p:cNvPicPr>
            <a:picLocks noChangeAspect="1"/>
          </p:cNvPicPr>
          <p:nvPr/>
        </p:nvPicPr>
        <p:blipFill>
          <a:blip r:embed="rId5"/>
          <a:srcRect l="47480" t="56435"/>
          <a:stretch>
            <a:fillRect/>
          </a:stretch>
        </p:blipFill>
        <p:spPr>
          <a:xfrm>
            <a:off x="2229489" y="4407392"/>
            <a:ext cx="3586608" cy="2715680"/>
          </a:xfrm>
          <a:prstGeom prst="rect">
            <a:avLst/>
          </a:prstGeom>
        </p:spPr>
      </p:pic>
      <p:sp>
        <p:nvSpPr>
          <p:cNvPr id="5" name="Slide Number Placeholder 4"/>
          <p:cNvSpPr>
            <a:spLocks noGrp="1"/>
          </p:cNvSpPr>
          <p:nvPr>
            <p:ph type="sldNum" sz="quarter" idx="12"/>
          </p:nvPr>
        </p:nvSpPr>
        <p:spPr>
          <a:xfrm>
            <a:off x="7896960" y="65019"/>
            <a:ext cx="1202761" cy="192909"/>
          </a:xfrm>
        </p:spPr>
        <p:txBody>
          <a:bodyPr/>
          <a:lstStyle/>
          <a:p>
            <a:fld id="{5BE6E91C-2D6A-B04C-94FB-A9E324A509C5}" type="slidenum">
              <a:rPr lang="en-US" smtClean="0"/>
              <a:pPr/>
              <a:t>139</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89"/>
            <a:ext cx="8229600" cy="381917"/>
          </a:xfrm>
        </p:spPr>
        <p:txBody>
          <a:bodyPr/>
          <a:lstStyle/>
          <a:p>
            <a:r>
              <a:rPr lang="en-US" u="sng" dirty="0" smtClean="0"/>
              <a:t>punts with drag, discussion</a:t>
            </a:r>
            <a:endParaRPr lang="en-US" u="sng" dirty="0"/>
          </a:p>
        </p:txBody>
      </p:sp>
      <p:graphicFrame>
        <p:nvGraphicFramePr>
          <p:cNvPr id="5" name="Table 4"/>
          <p:cNvGraphicFramePr>
            <a:graphicFrameLocks noGrp="1"/>
          </p:cNvGraphicFramePr>
          <p:nvPr/>
        </p:nvGraphicFramePr>
        <p:xfrm>
          <a:off x="998649" y="3670297"/>
          <a:ext cx="7287394" cy="2565400"/>
        </p:xfrm>
        <a:graphic>
          <a:graphicData uri="http://schemas.openxmlformats.org/drawingml/2006/table">
            <a:tbl>
              <a:tblPr/>
              <a:tblGrid>
                <a:gridCol w="1689116"/>
                <a:gridCol w="1233781"/>
                <a:gridCol w="1593633"/>
                <a:gridCol w="1352017"/>
                <a:gridCol w="1418847"/>
              </a:tblGrid>
              <a:tr h="456444">
                <a:tc>
                  <a:txBody>
                    <a:bodyPr/>
                    <a:lstStyle/>
                    <a:p>
                      <a:pPr algn="l" fontAlgn="b"/>
                      <a:r>
                        <a:rPr lang="en-US" sz="1100" b="0" i="0" u="none" strike="noStrike" dirty="0" smtClean="0">
                          <a:latin typeface="Verdana"/>
                        </a:rPr>
                        <a:t> (100</a:t>
                      </a:r>
                      <a:r>
                        <a:rPr lang="en-US" sz="1100" b="0" i="0" u="none" strike="noStrike" baseline="0" dirty="0" smtClean="0">
                          <a:latin typeface="Verdana"/>
                        </a:rPr>
                        <a:t> ft/</a:t>
                      </a:r>
                      <a:r>
                        <a:rPr lang="en-US" sz="1100" b="0" i="0" u="none" strike="noStrike" baseline="0" dirty="0" err="1" smtClean="0">
                          <a:latin typeface="Verdana"/>
                        </a:rPr>
                        <a:t>s</a:t>
                      </a:r>
                      <a:r>
                        <a:rPr lang="en-US" sz="1100" b="0" i="0" u="none" strike="noStrike" baseline="0" dirty="0" smtClean="0">
                          <a:latin typeface="Verdana"/>
                        </a:rPr>
                        <a:t>,</a:t>
                      </a:r>
                    </a:p>
                    <a:p>
                      <a:pPr algn="l" fontAlgn="b"/>
                      <a:r>
                        <a:rPr lang="en-US" sz="1100" b="0" i="0" u="none" strike="noStrike" baseline="0" dirty="0" smtClean="0">
                          <a:latin typeface="Verdana"/>
                        </a:rPr>
                        <a:t>45 degrees)</a:t>
                      </a:r>
                      <a:endParaRPr lang="en-US" sz="1100" b="0" i="0" u="none" strike="noStrike" dirty="0">
                        <a:latin typeface="Verdan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b"/>
                      <a:r>
                        <a:rPr lang="en-US" sz="1100" b="0" i="0" u="none" strike="noStrike" dirty="0">
                          <a:latin typeface="Verdana"/>
                        </a:rPr>
                        <a:t>Range</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a:txBody>
                    <a:bodyPr/>
                    <a:lstStyle/>
                    <a:p>
                      <a:pPr algn="ctr" fontAlgn="b"/>
                      <a:r>
                        <a:rPr lang="en-US" sz="1100" b="0" i="0" u="none" strike="noStrike" dirty="0" err="1" smtClean="0">
                          <a:latin typeface="Verdana"/>
                        </a:rPr>
                        <a:t>Hangtime</a:t>
                      </a:r>
                      <a:endParaRPr lang="en-US" sz="1100" b="0" i="0" u="none" strike="noStrike" dirty="0">
                        <a:latin typeface="Verdan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a:txBody>
                    <a:bodyPr/>
                    <a:lstStyle/>
                    <a:p>
                      <a:pPr algn="ctr" fontAlgn="b"/>
                      <a:r>
                        <a:rPr lang="en-US" sz="1100" b="0" i="0" u="none" strike="noStrike" dirty="0" err="1" smtClean="0">
                          <a:latin typeface="Verdana"/>
                        </a:rPr>
                        <a:t>Risetime</a:t>
                      </a:r>
                      <a:endParaRPr lang="en-US" sz="1100" b="0" i="0" u="none" strike="noStrike" dirty="0">
                        <a:latin typeface="Verdan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a:txBody>
                    <a:bodyPr/>
                    <a:lstStyle/>
                    <a:p>
                      <a:pPr algn="ctr" fontAlgn="b"/>
                      <a:r>
                        <a:rPr lang="en-US" sz="1100" b="0" i="0" u="none" strike="noStrike" dirty="0" err="1" smtClean="0">
                          <a:latin typeface="Verdana"/>
                        </a:rPr>
                        <a:t>Falltime</a:t>
                      </a:r>
                      <a:endParaRPr lang="en-US" sz="1100" b="0" i="0" u="none" strike="noStrike" dirty="0">
                        <a:latin typeface="Verdan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r>
              <a:tr h="372050">
                <a:tc>
                  <a:txBody>
                    <a:bodyPr/>
                    <a:lstStyle/>
                    <a:p>
                      <a:pPr algn="l" fontAlgn="b"/>
                      <a:r>
                        <a:rPr lang="en-US" sz="1100" b="0" i="0" u="none" strike="noStrike" dirty="0">
                          <a:latin typeface="Verdana"/>
                        </a:rPr>
                        <a:t>vacuum</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a:txBody>
                    <a:bodyPr/>
                    <a:lstStyle/>
                    <a:p>
                      <a:pPr algn="ctr" fontAlgn="b"/>
                      <a:r>
                        <a:rPr lang="en-US" sz="1100" b="0" i="0" u="none" strike="noStrike" dirty="0" smtClean="0">
                          <a:latin typeface="Verdana"/>
                        </a:rPr>
                        <a:t>105 yd</a:t>
                      </a:r>
                      <a:endParaRPr lang="en-US" sz="1100" b="0" i="0" u="none" strike="noStrike" dirty="0">
                        <a:latin typeface="Verdan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a:txBody>
                    <a:bodyPr/>
                    <a:lstStyle/>
                    <a:p>
                      <a:pPr algn="ctr" fontAlgn="b"/>
                      <a:r>
                        <a:rPr lang="en-US" sz="1100" b="0" i="0" u="none" strike="noStrike" dirty="0" smtClean="0">
                          <a:latin typeface="Verdana"/>
                        </a:rPr>
                        <a:t>4.50 </a:t>
                      </a:r>
                      <a:r>
                        <a:rPr lang="en-US" sz="1100" b="0" i="0" u="none" strike="noStrike" dirty="0" err="1" smtClean="0">
                          <a:latin typeface="Verdana"/>
                        </a:rPr>
                        <a:t>s</a:t>
                      </a:r>
                      <a:endParaRPr lang="en-US" sz="1100" b="0" i="0" u="none" strike="noStrike" dirty="0">
                        <a:latin typeface="Verdan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a:txBody>
                    <a:bodyPr/>
                    <a:lstStyle/>
                    <a:p>
                      <a:endParaRPr lang="en-US" sz="1100" dirty="0"/>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a:txBody>
                    <a:bodyPr/>
                    <a:lstStyle/>
                    <a:p>
                      <a:endParaRPr lang="en-US" sz="1100" dirty="0"/>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r>
              <a:tr h="367574">
                <a:tc>
                  <a:txBody>
                    <a:bodyPr/>
                    <a:lstStyle/>
                    <a:p>
                      <a:pPr algn="l" fontAlgn="b"/>
                      <a:r>
                        <a:rPr lang="en-US" sz="1100" b="0" i="0" u="none" strike="noStrike">
                          <a:latin typeface="Verdana"/>
                        </a:rPr>
                        <a:t>Denver Spiral</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a:txBody>
                    <a:bodyPr/>
                    <a:lstStyle/>
                    <a:p>
                      <a:pPr algn="ctr" fontAlgn="b"/>
                      <a:r>
                        <a:rPr lang="en-US" sz="1100" b="0" i="0" u="none" strike="noStrike" dirty="0" smtClean="0">
                          <a:latin typeface="Verdana"/>
                        </a:rPr>
                        <a:t>85 yd</a:t>
                      </a:r>
                      <a:endParaRPr lang="en-US" sz="1100" b="0" i="0" u="none" strike="noStrike" dirty="0">
                        <a:latin typeface="Verdan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a:txBody>
                    <a:bodyPr/>
                    <a:lstStyle/>
                    <a:p>
                      <a:pPr algn="ctr" fontAlgn="b"/>
                      <a:r>
                        <a:rPr lang="en-US" sz="1100" b="0" i="0" u="none" strike="noStrike" dirty="0" smtClean="0">
                          <a:latin typeface="Verdana"/>
                        </a:rPr>
                        <a:t>4.25 </a:t>
                      </a:r>
                      <a:r>
                        <a:rPr lang="en-US" sz="1100" b="0" i="0" u="none" strike="noStrike" dirty="0" err="1" smtClean="0">
                          <a:latin typeface="Verdana"/>
                        </a:rPr>
                        <a:t>s</a:t>
                      </a:r>
                      <a:endParaRPr lang="en-US" sz="1100" b="0" i="0" u="none" strike="noStrike" dirty="0">
                        <a:latin typeface="Verdan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a:txBody>
                    <a:bodyPr/>
                    <a:lstStyle/>
                    <a:p>
                      <a:endParaRPr lang="en-US" sz="1100"/>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a:txBody>
                    <a:bodyPr/>
                    <a:lstStyle/>
                    <a:p>
                      <a:endParaRPr lang="en-US" sz="1100"/>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r>
              <a:tr h="456444">
                <a:tc>
                  <a:txBody>
                    <a:bodyPr/>
                    <a:lstStyle/>
                    <a:p>
                      <a:pPr algn="l" fontAlgn="b"/>
                      <a:r>
                        <a:rPr lang="en-US" sz="1100" b="0" i="0" u="none" strike="noStrike">
                          <a:latin typeface="Verdana"/>
                        </a:rPr>
                        <a:t>Columbus Spiral</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a:txBody>
                    <a:bodyPr/>
                    <a:lstStyle/>
                    <a:p>
                      <a:pPr algn="ctr" fontAlgn="b"/>
                      <a:r>
                        <a:rPr lang="en-US" sz="1100" b="0" i="0" u="none" strike="noStrike" dirty="0" smtClean="0">
                          <a:latin typeface="Verdana"/>
                        </a:rPr>
                        <a:t>80 yd</a:t>
                      </a:r>
                      <a:endParaRPr lang="en-US" sz="1100" b="0" i="0" u="none" strike="noStrike" dirty="0">
                        <a:latin typeface="Verdan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a:txBody>
                    <a:bodyPr/>
                    <a:lstStyle/>
                    <a:p>
                      <a:pPr algn="ctr" fontAlgn="b"/>
                      <a:r>
                        <a:rPr lang="en-US" sz="1100" b="0" i="0" u="none" strike="noStrike" dirty="0" smtClean="0">
                          <a:latin typeface="Verdana"/>
                        </a:rPr>
                        <a:t>4.10 </a:t>
                      </a:r>
                      <a:r>
                        <a:rPr lang="en-US" sz="1100" b="0" i="0" u="none" strike="noStrike" dirty="0" err="1" smtClean="0">
                          <a:latin typeface="Verdana"/>
                        </a:rPr>
                        <a:t>s</a:t>
                      </a:r>
                      <a:endParaRPr lang="en-US" sz="1100" b="0" i="0" u="none" strike="noStrike" dirty="0">
                        <a:latin typeface="Verdan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a:txBody>
                    <a:bodyPr/>
                    <a:lstStyle/>
                    <a:p>
                      <a:endParaRPr lang="en-US" sz="1100"/>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a:txBody>
                    <a:bodyPr/>
                    <a:lstStyle/>
                    <a:p>
                      <a:endParaRPr lang="en-US" sz="1100"/>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r>
              <a:tr h="456444">
                <a:tc>
                  <a:txBody>
                    <a:bodyPr/>
                    <a:lstStyle/>
                    <a:p>
                      <a:pPr algn="l" fontAlgn="b"/>
                      <a:r>
                        <a:rPr lang="en-US" sz="1100" b="0" i="0" u="none" strike="noStrike">
                          <a:latin typeface="Verdana"/>
                        </a:rPr>
                        <a:t>Denver Tumbler</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a:txBody>
                    <a:bodyPr/>
                    <a:lstStyle/>
                    <a:p>
                      <a:pPr algn="ctr" fontAlgn="b"/>
                      <a:r>
                        <a:rPr lang="en-US" sz="1100" b="0" i="0" u="none" strike="noStrike" dirty="0" smtClean="0">
                          <a:latin typeface="Verdana"/>
                        </a:rPr>
                        <a:t>46 yd</a:t>
                      </a:r>
                      <a:endParaRPr lang="en-US" sz="1100" b="0" i="0" u="none" strike="noStrike" dirty="0">
                        <a:latin typeface="Verdan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a:txBody>
                    <a:bodyPr/>
                    <a:lstStyle/>
                    <a:p>
                      <a:pPr algn="ctr" fontAlgn="b"/>
                      <a:r>
                        <a:rPr lang="en-US" sz="1100" b="0" i="0" u="none" strike="noStrike" dirty="0" smtClean="0">
                          <a:latin typeface="Verdana"/>
                        </a:rPr>
                        <a:t>3.45 </a:t>
                      </a:r>
                      <a:r>
                        <a:rPr lang="en-US" sz="1100" b="0" i="0" u="none" strike="noStrike" dirty="0" err="1" smtClean="0">
                          <a:latin typeface="Verdana"/>
                        </a:rPr>
                        <a:t>s</a:t>
                      </a:r>
                      <a:endParaRPr lang="en-US" sz="1100" b="0" i="0" u="none" strike="noStrike" dirty="0">
                        <a:latin typeface="Verdan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a:txBody>
                    <a:bodyPr/>
                    <a:lstStyle/>
                    <a:p>
                      <a:endParaRPr lang="en-US" sz="1100"/>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a:txBody>
                    <a:bodyPr/>
                    <a:lstStyle/>
                    <a:p>
                      <a:endParaRPr lang="en-US" sz="1100"/>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r>
              <a:tr h="456444">
                <a:tc>
                  <a:txBody>
                    <a:bodyPr/>
                    <a:lstStyle/>
                    <a:p>
                      <a:pPr algn="l" fontAlgn="b"/>
                      <a:r>
                        <a:rPr lang="en-US" sz="1100" b="0" i="0" u="none" strike="noStrike" dirty="0">
                          <a:latin typeface="Verdana"/>
                        </a:rPr>
                        <a:t>Columbus Tumbler</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a:txBody>
                    <a:bodyPr/>
                    <a:lstStyle/>
                    <a:p>
                      <a:pPr algn="ctr" fontAlgn="b"/>
                      <a:r>
                        <a:rPr lang="en-US" sz="1100" b="0" i="0" u="none" strike="noStrike" dirty="0" smtClean="0">
                          <a:latin typeface="Verdana"/>
                        </a:rPr>
                        <a:t>42 yd </a:t>
                      </a:r>
                      <a:endParaRPr lang="en-US" sz="1100" b="0" i="0" u="none" strike="noStrike" dirty="0">
                        <a:latin typeface="Verdan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a:txBody>
                    <a:bodyPr/>
                    <a:lstStyle/>
                    <a:p>
                      <a:pPr algn="ctr" fontAlgn="b"/>
                      <a:r>
                        <a:rPr lang="en-US" sz="1100" b="0" i="0" u="none" strike="noStrike" dirty="0" smtClean="0">
                          <a:latin typeface="Verdana"/>
                        </a:rPr>
                        <a:t>3.30 </a:t>
                      </a:r>
                      <a:r>
                        <a:rPr lang="en-US" sz="1100" b="0" i="0" u="none" strike="noStrike" dirty="0" err="1" smtClean="0">
                          <a:latin typeface="Verdana"/>
                        </a:rPr>
                        <a:t>s</a:t>
                      </a:r>
                      <a:endParaRPr lang="en-US" sz="1100" b="0" i="0" u="none" strike="noStrike" dirty="0">
                        <a:latin typeface="Verdan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a:txBody>
                    <a:bodyPr/>
                    <a:lstStyle/>
                    <a:p>
                      <a:endParaRPr lang="en-US" sz="1100"/>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a:txBody>
                    <a:bodyPr/>
                    <a:lstStyle/>
                    <a:p>
                      <a:endParaRPr lang="en-US" sz="1100" dirty="0"/>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r>
            </a:tbl>
          </a:graphicData>
        </a:graphic>
      </p:graphicFrame>
      <p:sp>
        <p:nvSpPr>
          <p:cNvPr id="6" name="Slide Number Placeholder 5"/>
          <p:cNvSpPr>
            <a:spLocks noGrp="1"/>
          </p:cNvSpPr>
          <p:nvPr>
            <p:ph type="sldNum" sz="quarter" idx="12"/>
          </p:nvPr>
        </p:nvSpPr>
        <p:spPr/>
        <p:txBody>
          <a:bodyPr/>
          <a:lstStyle/>
          <a:p>
            <a:fld id="{5BE6E91C-2D6A-B04C-94FB-A9E324A509C5}" type="slidenum">
              <a:rPr lang="en-US" smtClean="0"/>
              <a:pPr/>
              <a:t>140</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BE6E91C-2D6A-B04C-94FB-A9E324A509C5}" type="slidenum">
              <a:rPr lang="en-US" smtClean="0"/>
              <a:pPr/>
              <a:t>114</a:t>
            </a:fld>
            <a:endParaRPr lang="en-US" dirty="0"/>
          </a:p>
        </p:txBody>
      </p:sp>
      <p:grpSp>
        <p:nvGrpSpPr>
          <p:cNvPr id="4" name="Group 3"/>
          <p:cNvGrpSpPr/>
          <p:nvPr/>
        </p:nvGrpSpPr>
        <p:grpSpPr>
          <a:xfrm>
            <a:off x="50802" y="942041"/>
            <a:ext cx="3043767" cy="3153080"/>
            <a:chOff x="0" y="1154453"/>
            <a:chExt cx="2282825" cy="3118404"/>
          </a:xfrm>
        </p:grpSpPr>
        <p:sp>
          <p:nvSpPr>
            <p:cNvPr id="5" name="TextBox 4"/>
            <p:cNvSpPr txBox="1"/>
            <p:nvPr/>
          </p:nvSpPr>
          <p:spPr>
            <a:xfrm>
              <a:off x="55195" y="2558375"/>
              <a:ext cx="2068883" cy="585159"/>
            </a:xfrm>
            <a:prstGeom prst="rect">
              <a:avLst/>
            </a:prstGeom>
            <a:noFill/>
          </p:spPr>
          <p:txBody>
            <a:bodyPr wrap="square" rtlCol="0">
              <a:spAutoFit/>
            </a:bodyPr>
            <a:lstStyle/>
            <a:p>
              <a:r>
                <a:rPr lang="en-US" sz="1400" dirty="0" smtClean="0"/>
                <a:t>This ball weighs as much as this much the water that it displaces:</a:t>
              </a:r>
            </a:p>
          </p:txBody>
        </p:sp>
        <p:sp>
          <p:nvSpPr>
            <p:cNvPr id="6" name="Rounded Rectangle 5"/>
            <p:cNvSpPr/>
            <p:nvPr/>
          </p:nvSpPr>
          <p:spPr>
            <a:xfrm>
              <a:off x="0" y="1154453"/>
              <a:ext cx="2282825" cy="3118404"/>
            </a:xfrm>
            <a:prstGeom prst="roundRect">
              <a:avLst>
                <a:gd name="adj" fmla="val 9991"/>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501" descr="http://i.huffpost.com/gen/1554596/thumbs/o-WATER-POLO-facebook.jpg"/>
          <p:cNvPicPr>
            <a:picLocks noChangeAspect="1" noChangeArrowheads="1"/>
          </p:cNvPicPr>
          <p:nvPr/>
        </p:nvPicPr>
        <p:blipFill>
          <a:blip r:embed="rId3"/>
          <a:srcRect r="24487" b="30173"/>
          <a:stretch>
            <a:fillRect/>
          </a:stretch>
        </p:blipFill>
        <p:spPr bwMode="auto">
          <a:xfrm>
            <a:off x="123112" y="1012033"/>
            <a:ext cx="2877035" cy="1330212"/>
          </a:xfrm>
          <a:prstGeom prst="rect">
            <a:avLst/>
          </a:prstGeom>
          <a:noFill/>
        </p:spPr>
      </p:pic>
      <p:sp>
        <p:nvSpPr>
          <p:cNvPr id="8" name="Oval 7"/>
          <p:cNvSpPr/>
          <p:nvPr/>
        </p:nvSpPr>
        <p:spPr>
          <a:xfrm>
            <a:off x="457200" y="2979733"/>
            <a:ext cx="1078469" cy="1026716"/>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457200" y="22927"/>
            <a:ext cx="8229600" cy="381917"/>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schemeClr val="tx1"/>
                </a:solidFill>
                <a:effectLst/>
                <a:uLnTx/>
                <a:uFillTx/>
                <a:latin typeface="+mj-lt"/>
                <a:ea typeface="+mj-ea"/>
                <a:cs typeface="+mj-cs"/>
              </a:rPr>
              <a:t>Easiest first – buoyancy</a:t>
            </a:r>
            <a:endParaRPr kumimoji="0" lang="en-US" sz="1800" b="0" i="0" u="none" strike="noStrike" kern="1200" cap="none" spc="0" normalizeH="0" baseline="0" noProof="0" dirty="0">
              <a:ln>
                <a:noFill/>
              </a:ln>
              <a:solidFill>
                <a:schemeClr val="tx1"/>
              </a:solidFill>
              <a:effectLst/>
              <a:uLnTx/>
              <a:uFillTx/>
              <a:latin typeface="+mj-lt"/>
              <a:ea typeface="+mj-ea"/>
              <a:cs typeface="+mj-cs"/>
            </a:endParaRPr>
          </a:p>
        </p:txBody>
      </p:sp>
      <p:sp>
        <p:nvSpPr>
          <p:cNvPr id="11" name="TextBox 10"/>
          <p:cNvSpPr txBox="1"/>
          <p:nvPr/>
        </p:nvSpPr>
        <p:spPr>
          <a:xfrm>
            <a:off x="275512" y="414558"/>
            <a:ext cx="9020887" cy="584775"/>
          </a:xfrm>
          <a:prstGeom prst="rect">
            <a:avLst/>
          </a:prstGeom>
          <a:noFill/>
        </p:spPr>
        <p:txBody>
          <a:bodyPr wrap="square" rtlCol="0">
            <a:spAutoFit/>
          </a:bodyPr>
          <a:lstStyle/>
          <a:p>
            <a:r>
              <a:rPr lang="en-US" sz="1600" dirty="0" smtClean="0"/>
              <a:t>Any object submerged in a fluid (air, water) experiences an upward force equal to the weight of the fluid displaced.</a:t>
            </a:r>
            <a:endParaRPr lang="en-US" sz="1600" dirty="0"/>
          </a:p>
        </p:txBody>
      </p:sp>
      <p:graphicFrame>
        <p:nvGraphicFramePr>
          <p:cNvPr id="14" name="Object 2"/>
          <p:cNvGraphicFramePr>
            <a:graphicFrameLocks noChangeAspect="1"/>
          </p:cNvGraphicFramePr>
          <p:nvPr>
            <p:extLst>
              <p:ext uri="{D42A27DB-BD31-4B8C-83A1-F6EECF244321}">
                <p14:modId xmlns:p14="http://schemas.microsoft.com/office/powerpoint/2010/main" xmlns="" val="1545697954"/>
              </p:ext>
            </p:extLst>
          </p:nvPr>
        </p:nvGraphicFramePr>
        <p:xfrm>
          <a:off x="3403600" y="1164433"/>
          <a:ext cx="5435600" cy="409155"/>
        </p:xfrm>
        <a:graphic>
          <a:graphicData uri="http://schemas.openxmlformats.org/presentationml/2006/ole">
            <p:oleObj spid="_x0000_s3005443" name="Equation" r:id="rId4" imgW="2834280" imgH="237600" progId="">
              <p:embed/>
            </p:oleObj>
          </a:graphicData>
        </a:graphic>
      </p:graphicFrame>
      <p:sp>
        <p:nvSpPr>
          <p:cNvPr id="16" name="Rectangle 15"/>
          <p:cNvSpPr/>
          <p:nvPr/>
        </p:nvSpPr>
        <p:spPr>
          <a:xfrm>
            <a:off x="3403600" y="1711810"/>
            <a:ext cx="5283200" cy="2031325"/>
          </a:xfrm>
          <a:prstGeom prst="rect">
            <a:avLst/>
          </a:prstGeom>
        </p:spPr>
        <p:txBody>
          <a:bodyPr wrap="square">
            <a:spAutoFit/>
          </a:bodyPr>
          <a:lstStyle/>
          <a:p>
            <a:r>
              <a:rPr lang="en-US" dirty="0" smtClean="0"/>
              <a:t>Standard water polo ball characteristics[edit] Ball weight is </a:t>
            </a:r>
            <a:r>
              <a:rPr lang="en-US" b="1" dirty="0" smtClean="0"/>
              <a:t>400-450 grams</a:t>
            </a:r>
            <a:r>
              <a:rPr lang="en-US" dirty="0" smtClean="0"/>
              <a:t> (14-16 ounces) and inflated to 90-97 </a:t>
            </a:r>
            <a:r>
              <a:rPr lang="en-US" dirty="0" err="1" smtClean="0"/>
              <a:t>kPa</a:t>
            </a:r>
            <a:r>
              <a:rPr lang="en-US" dirty="0" smtClean="0"/>
              <a:t> (kilopascals) gauge pressure (13-14 psi) for men and 83-90 </a:t>
            </a:r>
            <a:r>
              <a:rPr lang="en-US" dirty="0" err="1" smtClean="0"/>
              <a:t>kPa</a:t>
            </a:r>
            <a:r>
              <a:rPr lang="en-US" dirty="0" smtClean="0"/>
              <a:t> (12-13 psi) for women. Water polo balls come in two main sizes: a size 5 (68-71 cm in circumference), intended for use by men, and a size 4 (65-67 cm in circumference), intended for women.</a:t>
            </a:r>
            <a:endParaRPr lang="en-US" dirty="0"/>
          </a:p>
        </p:txBody>
      </p:sp>
      <p:sp>
        <p:nvSpPr>
          <p:cNvPr id="17" name="Rectangle 16"/>
          <p:cNvSpPr/>
          <p:nvPr/>
        </p:nvSpPr>
        <p:spPr>
          <a:xfrm>
            <a:off x="-1" y="3743135"/>
            <a:ext cx="3094569" cy="351986"/>
          </a:xfrm>
          <a:prstGeom prst="rect">
            <a:avLst/>
          </a:prstGeom>
          <a:gradFill>
            <a:gsLst>
              <a:gs pos="0">
                <a:schemeClr val="accent1">
                  <a:tint val="100000"/>
                  <a:shade val="100000"/>
                  <a:satMod val="130000"/>
                  <a:alpha val="16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457200" y="4436646"/>
            <a:ext cx="5797869" cy="338554"/>
          </a:xfrm>
          <a:prstGeom prst="rect">
            <a:avLst/>
          </a:prstGeom>
          <a:noFill/>
        </p:spPr>
        <p:txBody>
          <a:bodyPr wrap="none" rtlCol="0">
            <a:spAutoFit/>
          </a:bodyPr>
          <a:lstStyle/>
          <a:p>
            <a:r>
              <a:rPr lang="en-US" sz="1600" dirty="0" smtClean="0"/>
              <a:t>Can we determine how deep a water polo ball sinks into the water?</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017" y="0"/>
            <a:ext cx="8229600" cy="381917"/>
          </a:xfrm>
        </p:spPr>
        <p:txBody>
          <a:bodyPr/>
          <a:lstStyle/>
          <a:p>
            <a:pPr algn="l"/>
            <a:r>
              <a:rPr lang="en-US" u="sng" dirty="0" smtClean="0"/>
              <a:t>Denver is for kickers</a:t>
            </a:r>
            <a:endParaRPr lang="en-US" u="sng" dirty="0"/>
          </a:p>
        </p:txBody>
      </p:sp>
      <p:pic>
        <p:nvPicPr>
          <p:cNvPr id="5" name="Picture 4" descr="TimGayFig4.2.png"/>
          <p:cNvPicPr>
            <a:picLocks noChangeAspect="1"/>
          </p:cNvPicPr>
          <p:nvPr/>
        </p:nvPicPr>
        <p:blipFill>
          <a:blip r:embed="rId2"/>
          <a:stretch>
            <a:fillRect/>
          </a:stretch>
        </p:blipFill>
        <p:spPr>
          <a:xfrm>
            <a:off x="4596897" y="0"/>
            <a:ext cx="4462880" cy="4148458"/>
          </a:xfrm>
          <a:prstGeom prst="rect">
            <a:avLst/>
          </a:prstGeom>
        </p:spPr>
      </p:pic>
      <p:sp>
        <p:nvSpPr>
          <p:cNvPr id="6" name="TextBox 5"/>
          <p:cNvSpPr txBox="1"/>
          <p:nvPr/>
        </p:nvSpPr>
        <p:spPr>
          <a:xfrm>
            <a:off x="0" y="3496280"/>
            <a:ext cx="3403624" cy="523220"/>
          </a:xfrm>
          <a:prstGeom prst="rect">
            <a:avLst/>
          </a:prstGeom>
          <a:solidFill>
            <a:srgbClr val="FFFFFF"/>
          </a:solidFill>
        </p:spPr>
        <p:txBody>
          <a:bodyPr wrap="none" rtlCol="0">
            <a:spAutoFit/>
          </a:bodyPr>
          <a:lstStyle/>
          <a:p>
            <a:r>
              <a:rPr lang="en-US" sz="1400" dirty="0" smtClean="0"/>
              <a:t>Figures from </a:t>
            </a:r>
            <a:r>
              <a:rPr lang="en-US" sz="1400" i="1" dirty="0" smtClean="0"/>
              <a:t>The Physics of Football</a:t>
            </a:r>
            <a:endParaRPr lang="en-US" sz="1400" dirty="0" smtClean="0"/>
          </a:p>
          <a:p>
            <a:r>
              <a:rPr lang="en-US" sz="1400" dirty="0" smtClean="0"/>
              <a:t>by Tim Gay, chap 4  On reserve at the library</a:t>
            </a:r>
          </a:p>
        </p:txBody>
      </p:sp>
      <p:pic>
        <p:nvPicPr>
          <p:cNvPr id="7" name="Picture 6" descr="TimGayFig4.3HigherRes.png"/>
          <p:cNvPicPr>
            <a:picLocks noChangeAspect="1"/>
          </p:cNvPicPr>
          <p:nvPr/>
        </p:nvPicPr>
        <p:blipFill>
          <a:blip r:embed="rId3"/>
          <a:stretch>
            <a:fillRect/>
          </a:stretch>
        </p:blipFill>
        <p:spPr>
          <a:xfrm>
            <a:off x="3757332" y="4129323"/>
            <a:ext cx="5302445" cy="2728678"/>
          </a:xfrm>
          <a:prstGeom prst="rect">
            <a:avLst/>
          </a:prstGeom>
        </p:spPr>
      </p:pic>
      <p:sp>
        <p:nvSpPr>
          <p:cNvPr id="3" name="TextBox 2"/>
          <p:cNvSpPr txBox="1"/>
          <p:nvPr/>
        </p:nvSpPr>
        <p:spPr>
          <a:xfrm>
            <a:off x="463870" y="561035"/>
            <a:ext cx="2576283" cy="2308324"/>
          </a:xfrm>
          <a:prstGeom prst="rect">
            <a:avLst/>
          </a:prstGeom>
          <a:noFill/>
        </p:spPr>
        <p:txBody>
          <a:bodyPr wrap="none" rtlCol="0">
            <a:spAutoFit/>
          </a:bodyPr>
          <a:lstStyle/>
          <a:p>
            <a:r>
              <a:rPr lang="en-US" sz="1600" dirty="0" smtClean="0"/>
              <a:t>...and golfers, and batters....</a:t>
            </a:r>
          </a:p>
          <a:p>
            <a:endParaRPr lang="en-US" sz="1600" dirty="0"/>
          </a:p>
          <a:p>
            <a:r>
              <a:rPr lang="en-US" sz="1600" dirty="0" smtClean="0"/>
              <a:t>not so much for shot-putters</a:t>
            </a:r>
          </a:p>
          <a:p>
            <a:endParaRPr lang="en-US" sz="1600" dirty="0"/>
          </a:p>
          <a:p>
            <a:r>
              <a:rPr lang="en-US" sz="1600" dirty="0" smtClean="0"/>
              <a:t>how about passers?</a:t>
            </a:r>
          </a:p>
          <a:p>
            <a:endParaRPr lang="en-US" sz="1600" dirty="0" smtClean="0"/>
          </a:p>
          <a:p>
            <a:endParaRPr lang="en-US" sz="1600" dirty="0"/>
          </a:p>
          <a:p>
            <a:endParaRPr lang="en-US" sz="1600" dirty="0"/>
          </a:p>
          <a:p>
            <a:r>
              <a:rPr lang="en-US" sz="1600" dirty="0" smtClean="0"/>
              <a:t>how about outfielders?</a:t>
            </a:r>
          </a:p>
        </p:txBody>
      </p:sp>
      <p:sp>
        <p:nvSpPr>
          <p:cNvPr id="9" name="Slide Number Placeholder 8"/>
          <p:cNvSpPr>
            <a:spLocks noGrp="1"/>
          </p:cNvSpPr>
          <p:nvPr>
            <p:ph type="sldNum" sz="quarter" idx="12"/>
          </p:nvPr>
        </p:nvSpPr>
        <p:spPr/>
        <p:txBody>
          <a:bodyPr/>
          <a:lstStyle/>
          <a:p>
            <a:fld id="{5BE6E91C-2D6A-B04C-94FB-A9E324A509C5}" type="slidenum">
              <a:rPr lang="en-US" smtClean="0"/>
              <a:pPr/>
              <a:t>141</a:t>
            </a:fld>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r>
              <a:rPr lang="en-US" dirty="0" smtClean="0"/>
              <a:t>91</a:t>
            </a:r>
          </a:p>
        </p:txBody>
      </p:sp>
      <p:sp>
        <p:nvSpPr>
          <p:cNvPr id="4" name="TextBox 3"/>
          <p:cNvSpPr txBox="1"/>
          <p:nvPr/>
        </p:nvSpPr>
        <p:spPr>
          <a:xfrm>
            <a:off x="2870200" y="2707481"/>
            <a:ext cx="2375650" cy="707886"/>
          </a:xfrm>
          <a:prstGeom prst="rect">
            <a:avLst/>
          </a:prstGeom>
          <a:noFill/>
        </p:spPr>
        <p:txBody>
          <a:bodyPr wrap="none" rtlCol="0">
            <a:spAutoFit/>
          </a:bodyPr>
          <a:lstStyle/>
          <a:p>
            <a:r>
              <a:rPr lang="en-US" sz="4000" dirty="0" smtClean="0"/>
              <a:t>Lecture 14</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Air’s lateral forces on a baseball</a:t>
            </a:r>
            <a:endParaRPr lang="en-US" dirty="0"/>
          </a:p>
        </p:txBody>
      </p:sp>
      <p:sp>
        <p:nvSpPr>
          <p:cNvPr id="45" name="TextBox 44"/>
          <p:cNvSpPr txBox="1"/>
          <p:nvPr/>
        </p:nvSpPr>
        <p:spPr>
          <a:xfrm>
            <a:off x="2" y="3834095"/>
            <a:ext cx="9127561" cy="2554545"/>
          </a:xfrm>
          <a:prstGeom prst="rect">
            <a:avLst/>
          </a:prstGeom>
          <a:noFill/>
        </p:spPr>
        <p:txBody>
          <a:bodyPr wrap="square" rtlCol="0">
            <a:spAutoFit/>
          </a:bodyPr>
          <a:lstStyle/>
          <a:p>
            <a:r>
              <a:rPr lang="en-US" sz="1600" b="1" dirty="0" smtClean="0"/>
              <a:t>100 lbs </a:t>
            </a:r>
            <a:r>
              <a:rPr lang="en-US" sz="1600" dirty="0" smtClean="0"/>
              <a:t>push towards 1</a:t>
            </a:r>
            <a:r>
              <a:rPr lang="en-US" sz="1600" baseline="30000" dirty="0" smtClean="0"/>
              <a:t>st</a:t>
            </a:r>
            <a:r>
              <a:rPr lang="en-US" sz="1600" dirty="0" smtClean="0"/>
              <a:t> base due to air pressure</a:t>
            </a:r>
          </a:p>
          <a:p>
            <a:r>
              <a:rPr lang="en-US" sz="1600" dirty="0" smtClean="0"/>
              <a:t>same air pressure generates 100 lbs towards 3</a:t>
            </a:r>
            <a:r>
              <a:rPr lang="en-US" sz="1600" baseline="30000" dirty="0" smtClean="0"/>
              <a:t>rd</a:t>
            </a:r>
            <a:endParaRPr lang="en-US" sz="1600" dirty="0" smtClean="0"/>
          </a:p>
          <a:p>
            <a:endParaRPr lang="en-US" sz="1600" dirty="0" smtClean="0"/>
          </a:p>
          <a:p>
            <a:r>
              <a:rPr lang="en-US" sz="1600" dirty="0" smtClean="0"/>
              <a:t>If this balance can be upset by just </a:t>
            </a:r>
            <a:r>
              <a:rPr lang="en-US" sz="1600" b="1" dirty="0" smtClean="0"/>
              <a:t>1.5 ounces</a:t>
            </a:r>
            <a:r>
              <a:rPr lang="en-US" sz="1600" dirty="0" smtClean="0"/>
              <a:t>, how much is a 75 mph pitch deflected?</a:t>
            </a:r>
          </a:p>
          <a:p>
            <a:endParaRPr lang="en-US" sz="1600" dirty="0" smtClean="0"/>
          </a:p>
          <a:p>
            <a:endParaRPr lang="en-US" sz="1600" dirty="0" smtClean="0"/>
          </a:p>
          <a:p>
            <a:endParaRPr lang="en-US" sz="1600" dirty="0"/>
          </a:p>
          <a:p>
            <a:endParaRPr lang="en-US" sz="1600" dirty="0" smtClean="0"/>
          </a:p>
          <a:p>
            <a:r>
              <a:rPr lang="en-US" sz="1600" dirty="0" smtClean="0"/>
              <a:t>As we’ve just seen, forces on baseball due to moving air (e.g. drag) can be ~5 oz.</a:t>
            </a:r>
          </a:p>
          <a:p>
            <a:r>
              <a:rPr lang="en-US" sz="1600" dirty="0" smtClean="0"/>
              <a:t>How can this force be directed </a:t>
            </a:r>
            <a:r>
              <a:rPr lang="en-US" sz="1600" i="1" dirty="0" smtClean="0"/>
              <a:t>sideward</a:t>
            </a:r>
            <a:r>
              <a:rPr lang="en-US" sz="1600" dirty="0" smtClean="0"/>
              <a:t>, not just backward?</a:t>
            </a:r>
          </a:p>
        </p:txBody>
      </p:sp>
      <p:sp>
        <p:nvSpPr>
          <p:cNvPr id="5" name="Slide Number Placeholder 4"/>
          <p:cNvSpPr>
            <a:spLocks noGrp="1"/>
          </p:cNvSpPr>
          <p:nvPr>
            <p:ph type="sldNum" sz="quarter" idx="12"/>
          </p:nvPr>
        </p:nvSpPr>
        <p:spPr/>
        <p:txBody>
          <a:bodyPr/>
          <a:lstStyle/>
          <a:p>
            <a:fld id="{5BE6E91C-2D6A-B04C-94FB-A9E324A509C5}" type="slidenum">
              <a:rPr lang="en-US" smtClean="0"/>
              <a:pPr/>
              <a:t>143</a:t>
            </a:fld>
            <a:endParaRPr lang="en-US" dirty="0"/>
          </a:p>
        </p:txBody>
      </p:sp>
      <p:pic>
        <p:nvPicPr>
          <p:cNvPr id="6" name="Picture 5" descr="diamond.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423351" y="364794"/>
            <a:ext cx="3189469" cy="3201355"/>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3237005" y="820768"/>
            <a:ext cx="5856195" cy="1416515"/>
          </a:xfrm>
          <a:prstGeom prst="roundRect">
            <a:avLst/>
          </a:prstGeom>
          <a:solidFill>
            <a:schemeClr val="bg1"/>
          </a:solidFill>
          <a:ln w="28575" cap="flat" cmpd="sng" algn="ctr">
            <a:solidFill>
              <a:srgbClr val="00009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0905"/>
            <a:ext cx="8229600" cy="381917"/>
          </a:xfrm>
        </p:spPr>
        <p:txBody>
          <a:bodyPr/>
          <a:lstStyle/>
          <a:p>
            <a:pPr algn="r"/>
            <a:r>
              <a:rPr lang="en-US" u="sng" dirty="0" smtClean="0"/>
              <a:t>Tools of the bowler / pitcher (no spin)</a:t>
            </a:r>
            <a:endParaRPr lang="en-US" u="sng" dirty="0"/>
          </a:p>
        </p:txBody>
      </p:sp>
      <p:sp>
        <p:nvSpPr>
          <p:cNvPr id="10" name="TextBox 9"/>
          <p:cNvSpPr txBox="1"/>
          <p:nvPr/>
        </p:nvSpPr>
        <p:spPr>
          <a:xfrm>
            <a:off x="4309087" y="312108"/>
            <a:ext cx="4589740" cy="584775"/>
          </a:xfrm>
          <a:prstGeom prst="rect">
            <a:avLst/>
          </a:prstGeom>
          <a:noFill/>
        </p:spPr>
        <p:txBody>
          <a:bodyPr wrap="square" rtlCol="0">
            <a:spAutoFit/>
          </a:bodyPr>
          <a:lstStyle/>
          <a:p>
            <a:r>
              <a:rPr lang="en-US" sz="1600" dirty="0" smtClean="0"/>
              <a:t>asymmetry in surface / roughness</a:t>
            </a:r>
          </a:p>
          <a:p>
            <a:r>
              <a:rPr lang="en-US" sz="1600" dirty="0" smtClean="0">
                <a:sym typeface="Wingdings"/>
              </a:rPr>
              <a:t></a:t>
            </a:r>
            <a:r>
              <a:rPr lang="en-US" sz="1600" dirty="0" smtClean="0"/>
              <a:t> </a:t>
            </a:r>
            <a:r>
              <a:rPr lang="en-US" sz="1600" b="1" dirty="0" smtClean="0"/>
              <a:t>asymmetry of force</a:t>
            </a:r>
          </a:p>
        </p:txBody>
      </p:sp>
      <p:pic>
        <p:nvPicPr>
          <p:cNvPr id="11" name="Picture 10" descr="MehtaAnnualReviewAeroSportsBalls_Fig1.png"/>
          <p:cNvPicPr>
            <a:picLocks noChangeAspect="1"/>
          </p:cNvPicPr>
          <p:nvPr/>
        </p:nvPicPr>
        <p:blipFill>
          <a:blip r:embed="rId2"/>
          <a:stretch>
            <a:fillRect/>
          </a:stretch>
        </p:blipFill>
        <p:spPr>
          <a:xfrm>
            <a:off x="96220" y="5228032"/>
            <a:ext cx="2611311" cy="1713139"/>
          </a:xfrm>
          <a:prstGeom prst="rect">
            <a:avLst/>
          </a:prstGeom>
        </p:spPr>
      </p:pic>
      <p:grpSp>
        <p:nvGrpSpPr>
          <p:cNvPr id="14" name="Group 13"/>
          <p:cNvGrpSpPr/>
          <p:nvPr/>
        </p:nvGrpSpPr>
        <p:grpSpPr>
          <a:xfrm>
            <a:off x="39382" y="2327851"/>
            <a:ext cx="4316476" cy="3264560"/>
            <a:chOff x="50800" y="1265654"/>
            <a:chExt cx="3237357" cy="4352746"/>
          </a:xfrm>
        </p:grpSpPr>
        <p:sp>
          <p:nvSpPr>
            <p:cNvPr id="13" name="Rounded Rectangle 12"/>
            <p:cNvSpPr/>
            <p:nvPr/>
          </p:nvSpPr>
          <p:spPr>
            <a:xfrm>
              <a:off x="50800" y="1265654"/>
              <a:ext cx="3237357" cy="4246722"/>
            </a:xfrm>
            <a:prstGeom prst="roundRect">
              <a:avLst>
                <a:gd name="adj" fmla="val 4114"/>
              </a:avLst>
            </a:prstGeom>
            <a:solidFill>
              <a:srgbClr val="FFFFFF"/>
            </a:solidFill>
            <a:ln w="28575" cap="flat" cmpd="sng" algn="ctr">
              <a:solidFill>
                <a:srgbClr val="00009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59605" y="1424142"/>
              <a:ext cx="1757144" cy="3242328"/>
            </a:xfrm>
            <a:prstGeom prst="rect">
              <a:avLst/>
            </a:prstGeom>
          </p:spPr>
        </p:pic>
        <p:sp>
          <p:nvSpPr>
            <p:cNvPr id="12" name="TextBox 11"/>
            <p:cNvSpPr txBox="1"/>
            <p:nvPr/>
          </p:nvSpPr>
          <p:spPr>
            <a:xfrm>
              <a:off x="368300" y="4838700"/>
              <a:ext cx="1527390" cy="779700"/>
            </a:xfrm>
            <a:prstGeom prst="rect">
              <a:avLst/>
            </a:prstGeom>
            <a:noFill/>
          </p:spPr>
          <p:txBody>
            <a:bodyPr wrap="none" rtlCol="0">
              <a:spAutoFit/>
            </a:bodyPr>
            <a:lstStyle/>
            <a:p>
              <a:r>
                <a:rPr lang="en-US" sz="1600" dirty="0" smtClean="0"/>
                <a:t>symmetric case –</a:t>
              </a:r>
            </a:p>
            <a:p>
              <a:r>
                <a:rPr lang="en-US" sz="1600" dirty="0" smtClean="0"/>
                <a:t>force only “backward”</a:t>
              </a:r>
            </a:p>
          </p:txBody>
        </p:sp>
      </p:grpSp>
      <p:grpSp>
        <p:nvGrpSpPr>
          <p:cNvPr id="23" name="Group 22"/>
          <p:cNvGrpSpPr/>
          <p:nvPr/>
        </p:nvGrpSpPr>
        <p:grpSpPr>
          <a:xfrm>
            <a:off x="4476629" y="2545073"/>
            <a:ext cx="4667371" cy="4135628"/>
            <a:chOff x="3319372" y="3340323"/>
            <a:chExt cx="3500528" cy="5514170"/>
          </a:xfrm>
        </p:grpSpPr>
        <p:sp>
          <p:nvSpPr>
            <p:cNvPr id="15" name="Rounded Rectangle 14"/>
            <p:cNvSpPr/>
            <p:nvPr/>
          </p:nvSpPr>
          <p:spPr>
            <a:xfrm>
              <a:off x="3319372" y="3340323"/>
              <a:ext cx="3500528" cy="5514169"/>
            </a:xfrm>
            <a:prstGeom prst="roundRect">
              <a:avLst>
                <a:gd name="adj" fmla="val 5420"/>
              </a:avLst>
            </a:prstGeom>
            <a:solidFill>
              <a:srgbClr val="FFFFFF"/>
            </a:solidFill>
            <a:ln w="19050" cap="flat" cmpd="sng" algn="ctr">
              <a:solidFill>
                <a:srgbClr val="00009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Mehta-Pallis-SportsBalls-2001_Fig7.png"/>
            <p:cNvPicPr>
              <a:picLocks noChangeAspect="1"/>
            </p:cNvPicPr>
            <p:nvPr/>
          </p:nvPicPr>
          <p:blipFill>
            <a:blip r:embed="rId4"/>
            <a:srcRect r="3265"/>
            <a:stretch>
              <a:fillRect/>
            </a:stretch>
          </p:blipFill>
          <p:spPr>
            <a:xfrm>
              <a:off x="3357472" y="3421988"/>
              <a:ext cx="1882598" cy="1667728"/>
            </a:xfrm>
            <a:prstGeom prst="rect">
              <a:avLst/>
            </a:prstGeom>
          </p:spPr>
        </p:pic>
        <p:pic>
          <p:nvPicPr>
            <p:cNvPr id="8" name="Picture 7" descr="MehtaAnnualReviewAeroSportsBalls_Fig13.png"/>
            <p:cNvPicPr>
              <a:picLocks noChangeAspect="1"/>
            </p:cNvPicPr>
            <p:nvPr/>
          </p:nvPicPr>
          <p:blipFill>
            <a:blip r:embed="rId5"/>
            <a:stretch>
              <a:fillRect/>
            </a:stretch>
          </p:blipFill>
          <p:spPr>
            <a:xfrm rot="21540000">
              <a:off x="4348024" y="6173894"/>
              <a:ext cx="1814020" cy="2247044"/>
            </a:xfrm>
            <a:prstGeom prst="rect">
              <a:avLst/>
            </a:prstGeom>
          </p:spPr>
        </p:pic>
        <p:sp>
          <p:nvSpPr>
            <p:cNvPr id="16" name="TextBox 15"/>
            <p:cNvSpPr txBox="1"/>
            <p:nvPr/>
          </p:nvSpPr>
          <p:spPr>
            <a:xfrm>
              <a:off x="3932543" y="5124595"/>
              <a:ext cx="1876379" cy="1025921"/>
            </a:xfrm>
            <a:prstGeom prst="rect">
              <a:avLst/>
            </a:prstGeom>
            <a:noFill/>
          </p:spPr>
          <p:txBody>
            <a:bodyPr wrap="none" rtlCol="0">
              <a:spAutoFit/>
            </a:bodyPr>
            <a:lstStyle/>
            <a:p>
              <a:r>
                <a:rPr lang="en-US" sz="1600" dirty="0" smtClean="0"/>
                <a:t>non-spinning cricket ball</a:t>
              </a:r>
            </a:p>
            <a:p>
              <a:r>
                <a:rPr lang="en-US" sz="1400" dirty="0" smtClean="0"/>
                <a:t>(bowlers often try to maintain a</a:t>
              </a:r>
            </a:p>
            <a:p>
              <a:r>
                <a:rPr lang="en-US" sz="1400" dirty="0" smtClean="0"/>
                <a:t>tilted orientation in flight)</a:t>
              </a:r>
            </a:p>
          </p:txBody>
        </p:sp>
        <p:sp>
          <p:nvSpPr>
            <p:cNvPr id="17" name="TextBox 16"/>
            <p:cNvSpPr txBox="1"/>
            <p:nvPr/>
          </p:nvSpPr>
          <p:spPr>
            <a:xfrm>
              <a:off x="4006383" y="7828572"/>
              <a:ext cx="1676180" cy="1025921"/>
            </a:xfrm>
            <a:prstGeom prst="rect">
              <a:avLst/>
            </a:prstGeom>
            <a:noFill/>
          </p:spPr>
          <p:txBody>
            <a:bodyPr wrap="none" rtlCol="0">
              <a:spAutoFit/>
            </a:bodyPr>
            <a:lstStyle/>
            <a:p>
              <a:r>
                <a:rPr lang="en-US" sz="1600" dirty="0" smtClean="0"/>
                <a:t>non-spinning baseball</a:t>
              </a:r>
            </a:p>
            <a:p>
              <a:r>
                <a:rPr lang="en-US" sz="1400" dirty="0" smtClean="0"/>
                <a:t>slight effect due to seams</a:t>
              </a:r>
            </a:p>
            <a:p>
              <a:r>
                <a:rPr lang="en-US" sz="1400" dirty="0" smtClean="0"/>
                <a:t>principle behind knuckleball</a:t>
              </a:r>
            </a:p>
          </p:txBody>
        </p:sp>
      </p:grpSp>
      <p:pic>
        <p:nvPicPr>
          <p:cNvPr id="19" name="Picture 18" descr="Mehta-Pallis-SportsBalls-2001_Fig7.png"/>
          <p:cNvPicPr>
            <a:picLocks noChangeAspect="1"/>
          </p:cNvPicPr>
          <p:nvPr/>
        </p:nvPicPr>
        <p:blipFill rotWithShape="1">
          <a:blip r:embed="rId4"/>
          <a:srcRect l="20467" r="14145" b="15139"/>
          <a:stretch/>
        </p:blipFill>
        <p:spPr>
          <a:xfrm>
            <a:off x="5962384" y="883167"/>
            <a:ext cx="1696722" cy="1061438"/>
          </a:xfrm>
          <a:prstGeom prst="rect">
            <a:avLst/>
          </a:prstGeom>
        </p:spPr>
      </p:pic>
      <p:sp>
        <p:nvSpPr>
          <p:cNvPr id="20" name="TextBox 19"/>
          <p:cNvSpPr txBox="1"/>
          <p:nvPr/>
        </p:nvSpPr>
        <p:spPr>
          <a:xfrm>
            <a:off x="3360179" y="972685"/>
            <a:ext cx="2832461" cy="830997"/>
          </a:xfrm>
          <a:prstGeom prst="rect">
            <a:avLst/>
          </a:prstGeom>
          <a:noFill/>
        </p:spPr>
        <p:txBody>
          <a:bodyPr wrap="square" rtlCol="0">
            <a:spAutoFit/>
          </a:bodyPr>
          <a:lstStyle/>
          <a:p>
            <a:r>
              <a:rPr lang="en-US" sz="1600" dirty="0" smtClean="0"/>
              <a:t>Air deflected upward</a:t>
            </a:r>
          </a:p>
          <a:p>
            <a:pPr>
              <a:buFont typeface="Wingdings" charset="2"/>
              <a:buChar char="à"/>
            </a:pPr>
            <a:r>
              <a:rPr lang="en-US" sz="1600" dirty="0" smtClean="0">
                <a:sym typeface="Wingdings"/>
              </a:rPr>
              <a:t>ball deflected downward</a:t>
            </a:r>
          </a:p>
          <a:p>
            <a:r>
              <a:rPr lang="en-US" sz="1600" dirty="0" smtClean="0">
                <a:sym typeface="Wingdings"/>
              </a:rPr>
              <a:t>(Newton’s 3</a:t>
            </a:r>
            <a:r>
              <a:rPr lang="en-US" sz="1600" baseline="30000" dirty="0" smtClean="0">
                <a:sym typeface="Wingdings"/>
              </a:rPr>
              <a:t>rd</a:t>
            </a:r>
            <a:r>
              <a:rPr lang="en-US" sz="1600" dirty="0" smtClean="0">
                <a:sym typeface="Wingdings"/>
              </a:rPr>
              <a:t> Law)</a:t>
            </a:r>
            <a:endParaRPr lang="en-US" sz="1600" dirty="0" smtClean="0"/>
          </a:p>
        </p:txBody>
      </p:sp>
      <p:sp>
        <p:nvSpPr>
          <p:cNvPr id="21" name="Down Arrow 20"/>
          <p:cNvSpPr/>
          <p:nvPr/>
        </p:nvSpPr>
        <p:spPr>
          <a:xfrm>
            <a:off x="6493771" y="1550456"/>
            <a:ext cx="467268" cy="620379"/>
          </a:xfrm>
          <a:prstGeom prst="downArrow">
            <a:avLst/>
          </a:prstGeom>
          <a:solidFill>
            <a:srgbClr val="FFFF00"/>
          </a:solidFill>
          <a:ln w="38100" cap="flat" cmpd="sng" algn="ctr">
            <a:solidFill>
              <a:srgbClr val="00009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crewing around P7.png"/>
          <p:cNvPicPr>
            <a:picLocks noChangeAspect="1"/>
          </p:cNvPicPr>
          <p:nvPr/>
        </p:nvPicPr>
        <p:blipFill rotWithShape="1">
          <a:blip r:embed="rId6">
            <a:extLst>
              <a:ext uri="{28A0092B-C50C-407E-A947-70E740481C1C}">
                <a14:useLocalDpi xmlns:a14="http://schemas.microsoft.com/office/drawing/2010/main" xmlns="" val="0"/>
              </a:ext>
            </a:extLst>
          </a:blip>
          <a:srcRect l="23297" b="22109"/>
          <a:stretch/>
        </p:blipFill>
        <p:spPr>
          <a:xfrm>
            <a:off x="617220" y="20977"/>
            <a:ext cx="1882015" cy="2399343"/>
          </a:xfrm>
          <a:prstGeom prst="rect">
            <a:avLst/>
          </a:prstGeom>
        </p:spPr>
      </p:pic>
      <p:sp>
        <p:nvSpPr>
          <p:cNvPr id="7" name="Slide Number Placeholder 6"/>
          <p:cNvSpPr>
            <a:spLocks noGrp="1"/>
          </p:cNvSpPr>
          <p:nvPr>
            <p:ph type="sldNum" sz="quarter" idx="12"/>
          </p:nvPr>
        </p:nvSpPr>
        <p:spPr/>
        <p:txBody>
          <a:bodyPr/>
          <a:lstStyle/>
          <a:p>
            <a:fld id="{5BE6E91C-2D6A-B04C-94FB-A9E324A509C5}" type="slidenum">
              <a:rPr lang="en-US" smtClean="0"/>
              <a:pPr/>
              <a:t>144</a:t>
            </a:fld>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330"/>
            <a:ext cx="8229600" cy="381917"/>
          </a:xfrm>
        </p:spPr>
        <p:txBody>
          <a:bodyPr/>
          <a:lstStyle/>
          <a:p>
            <a:r>
              <a:rPr lang="en-US" u="sng" dirty="0" smtClean="0"/>
              <a:t>Magnus force - wake deflection due to </a:t>
            </a:r>
            <a:r>
              <a:rPr lang="en-US" b="1" u="sng" dirty="0" smtClean="0"/>
              <a:t>rotation</a:t>
            </a:r>
            <a:endParaRPr lang="en-US" b="1" u="sng" dirty="0"/>
          </a:p>
        </p:txBody>
      </p:sp>
      <p:pic>
        <p:nvPicPr>
          <p:cNvPr id="5" name="Picture 77" descr="magnus"/>
          <p:cNvPicPr>
            <a:picLocks noChangeAspect="1" noChangeArrowheads="1"/>
          </p:cNvPicPr>
          <p:nvPr/>
        </p:nvPicPr>
        <p:blipFill>
          <a:blip r:embed="rId4"/>
          <a:srcRect/>
          <a:stretch>
            <a:fillRect/>
          </a:stretch>
        </p:blipFill>
        <p:spPr bwMode="auto">
          <a:xfrm>
            <a:off x="178880" y="856131"/>
            <a:ext cx="2084830" cy="2295145"/>
          </a:xfrm>
          <a:prstGeom prst="rect">
            <a:avLst/>
          </a:prstGeom>
          <a:noFill/>
          <a:ln w="9525">
            <a:noFill/>
            <a:miter lim="800000"/>
            <a:headEnd/>
            <a:tailEnd/>
          </a:ln>
        </p:spPr>
      </p:pic>
      <p:pic>
        <p:nvPicPr>
          <p:cNvPr id="6" name="Picture 5" descr="MehtaAnnualReviewAeroSportsBalls_Fig12.png"/>
          <p:cNvPicPr>
            <a:picLocks noChangeAspect="1"/>
          </p:cNvPicPr>
          <p:nvPr/>
        </p:nvPicPr>
        <p:blipFill rotWithShape="1">
          <a:blip r:embed="rId5"/>
          <a:srcRect t="9654" b="10640"/>
          <a:stretch/>
        </p:blipFill>
        <p:spPr>
          <a:xfrm>
            <a:off x="4429869" y="2119138"/>
            <a:ext cx="2615578" cy="1441996"/>
          </a:xfrm>
          <a:prstGeom prst="rect">
            <a:avLst/>
          </a:prstGeom>
        </p:spPr>
      </p:pic>
      <p:pic>
        <p:nvPicPr>
          <p:cNvPr id="7" name="Picture 6" descr="Mehta-Pallis-SportsBalls-2001_Fig4.png"/>
          <p:cNvPicPr>
            <a:picLocks noChangeAspect="1"/>
          </p:cNvPicPr>
          <p:nvPr/>
        </p:nvPicPr>
        <p:blipFill>
          <a:blip r:embed="rId6"/>
          <a:stretch>
            <a:fillRect/>
          </a:stretch>
        </p:blipFill>
        <p:spPr>
          <a:xfrm>
            <a:off x="3974563" y="764800"/>
            <a:ext cx="2791974" cy="1228346"/>
          </a:xfrm>
          <a:prstGeom prst="rect">
            <a:avLst/>
          </a:prstGeom>
        </p:spPr>
      </p:pic>
      <p:pic>
        <p:nvPicPr>
          <p:cNvPr id="9" name="Picture 8"/>
          <p:cNvPicPr>
            <a:picLocks noChangeAspect="1"/>
          </p:cNvPicPr>
          <p:nvPr/>
        </p:nvPicPr>
        <p:blipFill>
          <a:blip r:embed="rId7"/>
          <a:stretch>
            <a:fillRect/>
          </a:stretch>
        </p:blipFill>
        <p:spPr>
          <a:xfrm>
            <a:off x="4337169" y="3775459"/>
            <a:ext cx="2577143" cy="1641270"/>
          </a:xfrm>
          <a:prstGeom prst="rect">
            <a:avLst/>
          </a:prstGeom>
        </p:spPr>
      </p:pic>
      <p:sp>
        <p:nvSpPr>
          <p:cNvPr id="15" name="TextBox 14"/>
          <p:cNvSpPr txBox="1"/>
          <p:nvPr/>
        </p:nvSpPr>
        <p:spPr>
          <a:xfrm>
            <a:off x="1" y="3279170"/>
            <a:ext cx="2982355" cy="132343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600" dirty="0" smtClean="0"/>
              <a:t>Rule: Sideward Magnus force</a:t>
            </a:r>
          </a:p>
          <a:p>
            <a:r>
              <a:rPr lang="en-US" sz="1600" dirty="0" smtClean="0"/>
              <a:t>is in the direction that the “front”</a:t>
            </a:r>
          </a:p>
          <a:p>
            <a:r>
              <a:rPr lang="en-US" sz="1600" dirty="0" smtClean="0"/>
              <a:t>of the ball is moving</a:t>
            </a:r>
          </a:p>
          <a:p>
            <a:endParaRPr lang="en-US" sz="1600" dirty="0" smtClean="0"/>
          </a:p>
          <a:p>
            <a:r>
              <a:rPr lang="en-US" sz="1600" dirty="0" smtClean="0"/>
              <a:t>(front means “into the wind”)</a:t>
            </a:r>
          </a:p>
        </p:txBody>
      </p:sp>
      <p:graphicFrame>
        <p:nvGraphicFramePr>
          <p:cNvPr id="10" name="Object 9"/>
          <p:cNvGraphicFramePr>
            <a:graphicFrameLocks noChangeAspect="1"/>
          </p:cNvGraphicFramePr>
          <p:nvPr>
            <p:extLst>
              <p:ext uri="{D42A27DB-BD31-4B8C-83A1-F6EECF244321}">
                <p14:modId xmlns:p14="http://schemas.microsoft.com/office/powerpoint/2010/main" xmlns="" val="2868028277"/>
              </p:ext>
            </p:extLst>
          </p:nvPr>
        </p:nvGraphicFramePr>
        <p:xfrm>
          <a:off x="2263711" y="5543299"/>
          <a:ext cx="4671620" cy="461522"/>
        </p:xfrm>
        <a:graphic>
          <a:graphicData uri="http://schemas.openxmlformats.org/presentationml/2006/ole">
            <p:oleObj spid="_x0000_s2542079" name="Equation" r:id="rId8" imgW="1864800" imgH="237600" progId="Equation.3">
              <p:embed/>
            </p:oleObj>
          </a:graphicData>
        </a:graphic>
      </p:graphicFrame>
      <p:sp>
        <p:nvSpPr>
          <p:cNvPr id="3" name="TextBox 2"/>
          <p:cNvSpPr txBox="1"/>
          <p:nvPr/>
        </p:nvSpPr>
        <p:spPr>
          <a:xfrm>
            <a:off x="0" y="4478969"/>
            <a:ext cx="3472746" cy="800219"/>
          </a:xfrm>
          <a:prstGeom prst="rect">
            <a:avLst/>
          </a:prstGeom>
          <a:noFill/>
        </p:spPr>
        <p:txBody>
          <a:bodyPr wrap="none" rtlCol="0">
            <a:spAutoFit/>
          </a:bodyPr>
          <a:lstStyle/>
          <a:p>
            <a:pPr>
              <a:spcAft>
                <a:spcPts val="1200"/>
              </a:spcAft>
            </a:pPr>
            <a:r>
              <a:rPr lang="en-US" dirty="0" smtClean="0"/>
              <a:t>Which way are these balls </a:t>
            </a:r>
            <a:r>
              <a:rPr lang="en-US" i="1" dirty="0" smtClean="0"/>
              <a:t>moving?</a:t>
            </a:r>
            <a:endParaRPr lang="en-US" dirty="0" smtClean="0"/>
          </a:p>
          <a:p>
            <a:pPr>
              <a:spcAft>
                <a:spcPts val="1200"/>
              </a:spcAft>
            </a:pPr>
            <a:r>
              <a:rPr lang="en-US" dirty="0" smtClean="0"/>
              <a:t>Which way are they </a:t>
            </a:r>
            <a:r>
              <a:rPr lang="en-US" i="1" dirty="0" smtClean="0"/>
              <a:t>accelerating?</a:t>
            </a:r>
            <a:endParaRPr lang="en-US" dirty="0" smtClean="0"/>
          </a:p>
        </p:txBody>
      </p:sp>
      <p:sp>
        <p:nvSpPr>
          <p:cNvPr id="11" name="TextBox 10"/>
          <p:cNvSpPr txBox="1"/>
          <p:nvPr/>
        </p:nvSpPr>
        <p:spPr>
          <a:xfrm>
            <a:off x="1802413" y="6325572"/>
            <a:ext cx="1769010" cy="584775"/>
          </a:xfrm>
          <a:prstGeom prst="rect">
            <a:avLst/>
          </a:prstGeom>
          <a:noFill/>
        </p:spPr>
        <p:txBody>
          <a:bodyPr wrap="none" rtlCol="0">
            <a:spAutoFit/>
          </a:bodyPr>
          <a:lstStyle/>
          <a:p>
            <a:r>
              <a:rPr lang="en-US" sz="1600" dirty="0" smtClean="0"/>
              <a:t>Magnus coefficient</a:t>
            </a:r>
          </a:p>
          <a:p>
            <a:r>
              <a:rPr lang="en-US" sz="1600" i="1" dirty="0" err="1" smtClean="0"/>
              <a:t>C</a:t>
            </a:r>
            <a:r>
              <a:rPr lang="en-US" sz="1600" baseline="-25000" dirty="0" err="1" smtClean="0"/>
              <a:t>magnus</a:t>
            </a:r>
            <a:r>
              <a:rPr lang="en-US" sz="1600" dirty="0" smtClean="0"/>
              <a:t> ~ 1 typically</a:t>
            </a:r>
          </a:p>
        </p:txBody>
      </p:sp>
      <p:sp>
        <p:nvSpPr>
          <p:cNvPr id="12" name="TextBox 11"/>
          <p:cNvSpPr txBox="1"/>
          <p:nvPr/>
        </p:nvSpPr>
        <p:spPr>
          <a:xfrm>
            <a:off x="4753261" y="6431885"/>
            <a:ext cx="2263889" cy="338554"/>
          </a:xfrm>
          <a:prstGeom prst="rect">
            <a:avLst/>
          </a:prstGeom>
          <a:noFill/>
        </p:spPr>
        <p:txBody>
          <a:bodyPr wrap="none" rtlCol="0">
            <a:spAutoFit/>
          </a:bodyPr>
          <a:lstStyle/>
          <a:p>
            <a:r>
              <a:rPr lang="en-US" sz="1600" i="1" dirty="0" err="1" smtClean="0"/>
              <a:t>f</a:t>
            </a:r>
            <a:r>
              <a:rPr lang="en-US" sz="1600" dirty="0" smtClean="0"/>
              <a:t>= # rotations per second</a:t>
            </a:r>
          </a:p>
        </p:txBody>
      </p:sp>
      <p:cxnSp>
        <p:nvCxnSpPr>
          <p:cNvPr id="14" name="Straight Arrow Connector 13"/>
          <p:cNvCxnSpPr>
            <a:stCxn id="11" idx="3"/>
          </p:cNvCxnSpPr>
          <p:nvPr/>
        </p:nvCxnSpPr>
        <p:spPr>
          <a:xfrm flipV="1">
            <a:off x="3571423" y="5933827"/>
            <a:ext cx="587030" cy="684133"/>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5400000" flipH="1" flipV="1">
            <a:off x="6521993" y="6179781"/>
            <a:ext cx="389600" cy="2117"/>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69624" y="315649"/>
            <a:ext cx="9184544" cy="584775"/>
          </a:xfrm>
          <a:prstGeom prst="rect">
            <a:avLst/>
          </a:prstGeom>
          <a:noFill/>
        </p:spPr>
        <p:txBody>
          <a:bodyPr wrap="square" rtlCol="0">
            <a:spAutoFit/>
          </a:bodyPr>
          <a:lstStyle/>
          <a:p>
            <a:r>
              <a:rPr lang="en-US" sz="1600" dirty="0" smtClean="0"/>
              <a:t>Here the </a:t>
            </a:r>
            <a:r>
              <a:rPr lang="en-US" sz="1600" b="1" dirty="0" smtClean="0"/>
              <a:t>asymmetry</a:t>
            </a:r>
            <a:r>
              <a:rPr lang="en-US" sz="1600" dirty="0" smtClean="0"/>
              <a:t> is not due to smooth/rough giving more/less drag, but</a:t>
            </a:r>
          </a:p>
          <a:p>
            <a:r>
              <a:rPr lang="en-US" sz="1600" dirty="0" smtClean="0"/>
              <a:t>“top” of ball moving faster relative to the wind than bottom </a:t>
            </a:r>
            <a:r>
              <a:rPr lang="en-US" sz="1600" dirty="0" smtClean="0">
                <a:sym typeface="Wingdings"/>
              </a:rPr>
              <a:t> more drag on top</a:t>
            </a:r>
            <a:endParaRPr lang="en-US" sz="1600" dirty="0" smtClean="0"/>
          </a:p>
        </p:txBody>
      </p:sp>
      <p:sp>
        <p:nvSpPr>
          <p:cNvPr id="17" name="Slide Number Placeholder 16"/>
          <p:cNvSpPr>
            <a:spLocks noGrp="1"/>
          </p:cNvSpPr>
          <p:nvPr>
            <p:ph type="sldNum" sz="quarter" idx="12"/>
          </p:nvPr>
        </p:nvSpPr>
        <p:spPr/>
        <p:txBody>
          <a:bodyPr/>
          <a:lstStyle/>
          <a:p>
            <a:fld id="{5BE6E91C-2D6A-B04C-94FB-A9E324A509C5}" type="slidenum">
              <a:rPr lang="en-US" smtClean="0"/>
              <a:pPr/>
              <a:t>145</a:t>
            </a:fld>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r>
              <a:rPr lang="en-US" dirty="0" smtClean="0"/>
              <a:t>91</a:t>
            </a:r>
          </a:p>
        </p:txBody>
      </p:sp>
      <p:sp>
        <p:nvSpPr>
          <p:cNvPr id="4" name="TextBox 3"/>
          <p:cNvSpPr txBox="1"/>
          <p:nvPr/>
        </p:nvSpPr>
        <p:spPr>
          <a:xfrm>
            <a:off x="2870200" y="2707481"/>
            <a:ext cx="2375650" cy="707886"/>
          </a:xfrm>
          <a:prstGeom prst="rect">
            <a:avLst/>
          </a:prstGeom>
          <a:noFill/>
        </p:spPr>
        <p:txBody>
          <a:bodyPr wrap="none" rtlCol="0">
            <a:spAutoFit/>
          </a:bodyPr>
          <a:lstStyle/>
          <a:p>
            <a:r>
              <a:rPr lang="en-US" sz="4000" dirty="0" smtClean="0"/>
              <a:t>Lecture </a:t>
            </a:r>
            <a:r>
              <a:rPr lang="en-US" sz="4000" dirty="0" smtClean="0"/>
              <a:t>15</a:t>
            </a:r>
            <a:endParaRPr lang="en-US" sz="4000"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393" y="989430"/>
            <a:ext cx="8229600" cy="381917"/>
          </a:xfrm>
        </p:spPr>
        <p:txBody>
          <a:bodyPr/>
          <a:lstStyle/>
          <a:p>
            <a:r>
              <a:rPr lang="en-US" u="sng" dirty="0" smtClean="0"/>
              <a:t>Forces, forces…  an example</a:t>
            </a:r>
            <a:endParaRPr lang="en-US" u="sng" dirty="0"/>
          </a:p>
        </p:txBody>
      </p:sp>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6973179" y="1214142"/>
            <a:ext cx="711111" cy="711111"/>
          </a:xfrm>
          <a:prstGeom prst="rect">
            <a:avLst/>
          </a:prstGeom>
        </p:spPr>
      </p:pic>
      <p:sp>
        <p:nvSpPr>
          <p:cNvPr id="9" name="TextBox 8"/>
          <p:cNvSpPr txBox="1"/>
          <p:nvPr/>
        </p:nvSpPr>
        <p:spPr>
          <a:xfrm>
            <a:off x="162355" y="1318514"/>
            <a:ext cx="4303166" cy="1323439"/>
          </a:xfrm>
          <a:prstGeom prst="rect">
            <a:avLst/>
          </a:prstGeom>
          <a:noFill/>
        </p:spPr>
        <p:txBody>
          <a:bodyPr wrap="none" rtlCol="0">
            <a:spAutoFit/>
          </a:bodyPr>
          <a:lstStyle/>
          <a:p>
            <a:r>
              <a:rPr lang="en-US" sz="1600" dirty="0" smtClean="0"/>
              <a:t>Forces on a table tennis ball…</a:t>
            </a:r>
          </a:p>
          <a:p>
            <a:pPr marL="177800" indent="-177800">
              <a:buFontTx/>
              <a:buChar char="•"/>
            </a:pPr>
            <a:r>
              <a:rPr lang="en-US" sz="1600" dirty="0" smtClean="0"/>
              <a:t>near Earth</a:t>
            </a:r>
          </a:p>
          <a:p>
            <a:pPr marL="177800" indent="-177800">
              <a:buFontTx/>
              <a:buChar char="•"/>
            </a:pPr>
            <a:r>
              <a:rPr lang="en-US" sz="1600" dirty="0" smtClean="0"/>
              <a:t>in air</a:t>
            </a:r>
          </a:p>
          <a:p>
            <a:pPr marL="177800" indent="-177800">
              <a:buFontTx/>
              <a:buChar char="•"/>
            </a:pPr>
            <a:r>
              <a:rPr lang="en-US" sz="1600" dirty="0" smtClean="0"/>
              <a:t>initially falling (5 </a:t>
            </a:r>
            <a:r>
              <a:rPr lang="en-US" sz="1600" dirty="0" err="1" smtClean="0"/>
              <a:t>m/s</a:t>
            </a:r>
            <a:r>
              <a:rPr lang="en-US" sz="1600" dirty="0" smtClean="0"/>
              <a:t>) straight down while in air</a:t>
            </a:r>
          </a:p>
          <a:p>
            <a:pPr marL="177800" indent="-177800">
              <a:buFontTx/>
              <a:buChar char="•"/>
            </a:pPr>
            <a:r>
              <a:rPr lang="en-US" sz="1600" dirty="0" smtClean="0"/>
              <a:t>spinning (10 </a:t>
            </a:r>
            <a:r>
              <a:rPr lang="en-US" sz="1600" dirty="0" err="1" smtClean="0"/>
              <a:t>rps</a:t>
            </a:r>
            <a:r>
              <a:rPr lang="en-US" sz="1600" dirty="0" smtClean="0"/>
              <a:t>, or 600 rpm) while it falls in air</a:t>
            </a:r>
          </a:p>
        </p:txBody>
      </p:sp>
      <p:sp>
        <p:nvSpPr>
          <p:cNvPr id="10" name="TextBox 9"/>
          <p:cNvSpPr txBox="1"/>
          <p:nvPr/>
        </p:nvSpPr>
        <p:spPr>
          <a:xfrm>
            <a:off x="480393" y="2654939"/>
            <a:ext cx="5744650" cy="584775"/>
          </a:xfrm>
          <a:prstGeom prst="rect">
            <a:avLst/>
          </a:prstGeom>
          <a:noFill/>
        </p:spPr>
        <p:txBody>
          <a:bodyPr wrap="none" rtlCol="0">
            <a:spAutoFit/>
          </a:bodyPr>
          <a:lstStyle/>
          <a:p>
            <a:pPr marL="342900" indent="-342900">
              <a:buFont typeface="+mj-lt"/>
              <a:buAutoNum type="arabicPeriod"/>
            </a:pPr>
            <a:r>
              <a:rPr lang="en-US" sz="1600" dirty="0" smtClean="0"/>
              <a:t>What is the magnitude and direction of the ball’s acceleration?</a:t>
            </a:r>
          </a:p>
          <a:p>
            <a:pPr marL="342900" indent="-342900">
              <a:buFont typeface="+mj-lt"/>
              <a:buAutoNum type="arabicPeriod"/>
            </a:pPr>
            <a:r>
              <a:rPr lang="en-US" sz="1600" dirty="0" smtClean="0"/>
              <a:t>Sketch the subsequent trajectory of the ball.</a:t>
            </a:r>
          </a:p>
        </p:txBody>
      </p:sp>
      <p:sp>
        <p:nvSpPr>
          <p:cNvPr id="11" name="TextBox 10"/>
          <p:cNvSpPr txBox="1"/>
          <p:nvPr/>
        </p:nvSpPr>
        <p:spPr>
          <a:xfrm>
            <a:off x="6954421" y="1884829"/>
            <a:ext cx="946093" cy="584775"/>
          </a:xfrm>
          <a:prstGeom prst="rect">
            <a:avLst/>
          </a:prstGeom>
          <a:noFill/>
        </p:spPr>
        <p:txBody>
          <a:bodyPr wrap="none" rtlCol="0">
            <a:spAutoFit/>
          </a:bodyPr>
          <a:lstStyle/>
          <a:p>
            <a:r>
              <a:rPr lang="en-US" sz="1600" dirty="0" err="1" smtClean="0"/>
              <a:t>m</a:t>
            </a:r>
            <a:r>
              <a:rPr lang="en-US" sz="1600" dirty="0" smtClean="0"/>
              <a:t> = 2.7 </a:t>
            </a:r>
            <a:r>
              <a:rPr lang="en-US" sz="1600" dirty="0" err="1" smtClean="0"/>
              <a:t>g</a:t>
            </a:r>
            <a:endParaRPr lang="en-US" sz="1600" dirty="0" smtClean="0"/>
          </a:p>
          <a:p>
            <a:r>
              <a:rPr lang="en-US" sz="1600" dirty="0" err="1" smtClean="0"/>
              <a:t>r</a:t>
            </a:r>
            <a:r>
              <a:rPr lang="en-US" sz="1600" dirty="0" smtClean="0"/>
              <a:t> = 2 cm</a:t>
            </a:r>
          </a:p>
        </p:txBody>
      </p:sp>
      <p:sp>
        <p:nvSpPr>
          <p:cNvPr id="12" name="Arc 11"/>
          <p:cNvSpPr/>
          <p:nvPr/>
        </p:nvSpPr>
        <p:spPr>
          <a:xfrm>
            <a:off x="7166695" y="1136501"/>
            <a:ext cx="1242965" cy="664481"/>
          </a:xfrm>
          <a:prstGeom prst="arc">
            <a:avLst>
              <a:gd name="adj1" fmla="val 15927083"/>
              <a:gd name="adj2" fmla="val 2048969"/>
            </a:avLst>
          </a:prstGeom>
          <a:ln>
            <a:solidFill>
              <a:schemeClr val="tx1"/>
            </a:solidFill>
            <a:headEnd type="none" w="lg" len="lg"/>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 name="Straight Connector 5"/>
          <p:cNvCxnSpPr/>
          <p:nvPr/>
        </p:nvCxnSpPr>
        <p:spPr>
          <a:xfrm>
            <a:off x="162357" y="959275"/>
            <a:ext cx="8912065"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2"/>
          </p:nvPr>
        </p:nvSpPr>
        <p:spPr/>
        <p:txBody>
          <a:bodyPr/>
          <a:lstStyle/>
          <a:p>
            <a:fld id="{5BE6E91C-2D6A-B04C-94FB-A9E324A509C5}" type="slidenum">
              <a:rPr lang="en-US" smtClean="0"/>
              <a:pPr/>
              <a:t>147</a:t>
            </a:fld>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52"/>
            <a:ext cx="8229600" cy="381917"/>
          </a:xfrm>
        </p:spPr>
        <p:txBody>
          <a:bodyPr/>
          <a:lstStyle/>
          <a:p>
            <a:pPr algn="l"/>
            <a:r>
              <a:rPr lang="en-US" u="sng" dirty="0" smtClean="0"/>
              <a:t>Forces, forces…  an example (cont’d)</a:t>
            </a:r>
            <a:endParaRPr lang="en-US" u="sng" dirty="0"/>
          </a:p>
        </p:txBody>
      </p:sp>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6973179" y="131241"/>
            <a:ext cx="711111" cy="711111"/>
          </a:xfrm>
          <a:prstGeom prst="rect">
            <a:avLst/>
          </a:prstGeom>
        </p:spPr>
      </p:pic>
      <p:sp>
        <p:nvSpPr>
          <p:cNvPr id="11" name="TextBox 10"/>
          <p:cNvSpPr txBox="1"/>
          <p:nvPr/>
        </p:nvSpPr>
        <p:spPr>
          <a:xfrm>
            <a:off x="6954421" y="801928"/>
            <a:ext cx="946093" cy="584775"/>
          </a:xfrm>
          <a:prstGeom prst="rect">
            <a:avLst/>
          </a:prstGeom>
          <a:noFill/>
        </p:spPr>
        <p:txBody>
          <a:bodyPr wrap="none" rtlCol="0">
            <a:spAutoFit/>
          </a:bodyPr>
          <a:lstStyle/>
          <a:p>
            <a:r>
              <a:rPr lang="en-US" sz="1600" dirty="0" err="1" smtClean="0"/>
              <a:t>m</a:t>
            </a:r>
            <a:r>
              <a:rPr lang="en-US" sz="1600" dirty="0" smtClean="0"/>
              <a:t> = 2.7 </a:t>
            </a:r>
            <a:r>
              <a:rPr lang="en-US" sz="1600" dirty="0" err="1" smtClean="0"/>
              <a:t>g</a:t>
            </a:r>
            <a:endParaRPr lang="en-US" sz="1600" dirty="0" smtClean="0"/>
          </a:p>
          <a:p>
            <a:r>
              <a:rPr lang="en-US" sz="1600" dirty="0" err="1" smtClean="0"/>
              <a:t>r</a:t>
            </a:r>
            <a:r>
              <a:rPr lang="en-US" sz="1600" dirty="0" smtClean="0"/>
              <a:t> = 2 cm</a:t>
            </a:r>
          </a:p>
        </p:txBody>
      </p:sp>
      <p:sp>
        <p:nvSpPr>
          <p:cNvPr id="12" name="Arc 11"/>
          <p:cNvSpPr/>
          <p:nvPr/>
        </p:nvSpPr>
        <p:spPr>
          <a:xfrm>
            <a:off x="7166695" y="53600"/>
            <a:ext cx="1242965" cy="664481"/>
          </a:xfrm>
          <a:prstGeom prst="arc">
            <a:avLst>
              <a:gd name="adj1" fmla="val 15927083"/>
              <a:gd name="adj2" fmla="val 2048969"/>
            </a:avLst>
          </a:prstGeom>
          <a:ln>
            <a:solidFill>
              <a:schemeClr val="tx1"/>
            </a:solidFill>
            <a:headEnd type="none" w="lg" len="lg"/>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5BE6E91C-2D6A-B04C-94FB-A9E324A509C5}" type="slidenum">
              <a:rPr lang="en-US" smtClean="0"/>
              <a:pPr/>
              <a:t>148</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05"/>
            <a:ext cx="8229600" cy="381917"/>
          </a:xfrm>
        </p:spPr>
        <p:txBody>
          <a:bodyPr/>
          <a:lstStyle/>
          <a:p>
            <a:r>
              <a:rPr lang="en-US" u="sng" dirty="0" smtClean="0"/>
              <a:t>Example – slice of table tennis ball</a:t>
            </a:r>
            <a:endParaRPr lang="en-US" u="sng" dirty="0"/>
          </a:p>
        </p:txBody>
      </p:sp>
      <p:sp>
        <p:nvSpPr>
          <p:cNvPr id="5" name="TextBox 4"/>
          <p:cNvSpPr txBox="1"/>
          <p:nvPr/>
        </p:nvSpPr>
        <p:spPr>
          <a:xfrm>
            <a:off x="4579" y="551187"/>
            <a:ext cx="4340577" cy="1569660"/>
          </a:xfrm>
          <a:prstGeom prst="rect">
            <a:avLst/>
          </a:prstGeom>
          <a:noFill/>
        </p:spPr>
        <p:txBody>
          <a:bodyPr wrap="square" rtlCol="0">
            <a:spAutoFit/>
          </a:bodyPr>
          <a:lstStyle/>
          <a:p>
            <a:r>
              <a:rPr lang="en-US" sz="1600" dirty="0" smtClean="0"/>
              <a:t>for a good player, assume</a:t>
            </a:r>
          </a:p>
          <a:p>
            <a:r>
              <a:rPr lang="en-US" sz="1600" dirty="0" err="1" smtClean="0"/>
              <a:t>v</a:t>
            </a:r>
            <a:r>
              <a:rPr lang="en-US" sz="1600" dirty="0" smtClean="0"/>
              <a:t>=28 mph and spin 60 </a:t>
            </a:r>
            <a:r>
              <a:rPr lang="en-US" sz="1600" dirty="0" err="1" smtClean="0"/>
              <a:t>rps</a:t>
            </a:r>
            <a:r>
              <a:rPr lang="en-US" sz="1600" dirty="0" smtClean="0"/>
              <a:t> (</a:t>
            </a:r>
            <a:r>
              <a:rPr lang="en-US" sz="1600" dirty="0" smtClean="0">
                <a:solidFill>
                  <a:srgbClr val="FF0000"/>
                </a:solidFill>
              </a:rPr>
              <a:t>*</a:t>
            </a:r>
            <a:r>
              <a:rPr lang="en-US" sz="1600" dirty="0" smtClean="0"/>
              <a:t>)</a:t>
            </a:r>
          </a:p>
          <a:p>
            <a:r>
              <a:rPr lang="en-US" sz="1600" dirty="0" smtClean="0"/>
              <a:t>(12.6 m/s)</a:t>
            </a:r>
          </a:p>
          <a:p>
            <a:endParaRPr lang="en-US" sz="1600" dirty="0" smtClean="0"/>
          </a:p>
          <a:p>
            <a:r>
              <a:rPr lang="en-US" sz="1600" dirty="0" smtClean="0"/>
              <a:t>hit horizontally 22 cm above table</a:t>
            </a:r>
          </a:p>
          <a:p>
            <a:r>
              <a:rPr lang="en-US" sz="1600" dirty="0" smtClean="0"/>
              <a:t>(note net 15.2 cm high)</a:t>
            </a:r>
            <a:endParaRPr lang="en-US" sz="1600" dirty="0"/>
          </a:p>
        </p:txBody>
      </p:sp>
      <p:grpSp>
        <p:nvGrpSpPr>
          <p:cNvPr id="18" name="Group 17"/>
          <p:cNvGrpSpPr/>
          <p:nvPr/>
        </p:nvGrpSpPr>
        <p:grpSpPr>
          <a:xfrm>
            <a:off x="3735541" y="334573"/>
            <a:ext cx="3349189" cy="1841766"/>
            <a:chOff x="2945247" y="1100675"/>
            <a:chExt cx="2511892" cy="2455688"/>
          </a:xfrm>
        </p:grpSpPr>
        <p:pic>
          <p:nvPicPr>
            <p:cNvPr id="6" name="Picture 5"/>
            <p:cNvPicPr>
              <a:picLocks noChangeAspect="1"/>
            </p:cNvPicPr>
            <p:nvPr/>
          </p:nvPicPr>
          <p:blipFill>
            <a:blip r:embed="rId3">
              <a:alphaModFix/>
              <a:lum bright="17000"/>
            </a:blip>
            <a:srcRect l="5746" t="19535" r="-1338" b="-472"/>
            <a:stretch>
              <a:fillRect/>
            </a:stretch>
          </p:blipFill>
          <p:spPr>
            <a:xfrm>
              <a:off x="3156558" y="1100675"/>
              <a:ext cx="2300581" cy="2455688"/>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flipH="1">
              <a:off x="3054477" y="1914043"/>
              <a:ext cx="133334" cy="237037"/>
            </a:xfrm>
            <a:prstGeom prst="rect">
              <a:avLst/>
            </a:prstGeom>
          </p:spPr>
        </p:pic>
        <p:cxnSp>
          <p:nvCxnSpPr>
            <p:cNvPr id="10" name="Straight Arrow Connector 9"/>
            <p:cNvCxnSpPr/>
            <p:nvPr/>
          </p:nvCxnSpPr>
          <p:spPr>
            <a:xfrm rot="10800000" flipH="1">
              <a:off x="3367869" y="2068248"/>
              <a:ext cx="846668"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flipH="1">
              <a:off x="3520587" y="1768572"/>
              <a:ext cx="495569" cy="369332"/>
            </a:xfrm>
            <a:prstGeom prst="rect">
              <a:avLst/>
            </a:prstGeom>
            <a:noFill/>
          </p:spPr>
          <p:txBody>
            <a:bodyPr wrap="none" rtlCol="0">
              <a:spAutoFit/>
            </a:bodyPr>
            <a:lstStyle/>
            <a:p>
              <a:r>
                <a:rPr lang="en-US" sz="1200" dirty="0" smtClean="0"/>
                <a:t>28 mph</a:t>
              </a:r>
              <a:endParaRPr lang="en-US" sz="1200" dirty="0"/>
            </a:p>
          </p:txBody>
        </p:sp>
        <p:sp>
          <p:nvSpPr>
            <p:cNvPr id="15" name="Arc 14"/>
            <p:cNvSpPr/>
            <p:nvPr/>
          </p:nvSpPr>
          <p:spPr>
            <a:xfrm flipH="1">
              <a:off x="2945247" y="1856582"/>
              <a:ext cx="422622" cy="423333"/>
            </a:xfrm>
            <a:prstGeom prst="arc">
              <a:avLst/>
            </a:prstGeom>
            <a:ln>
              <a:solidFill>
                <a:srgbClr val="000000"/>
              </a:solidFill>
              <a:tailEnd type="stealth"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7" name="TextBox 16"/>
          <p:cNvSpPr txBox="1"/>
          <p:nvPr/>
        </p:nvSpPr>
        <p:spPr>
          <a:xfrm>
            <a:off x="74695" y="2042195"/>
            <a:ext cx="9015181" cy="830997"/>
          </a:xfrm>
          <a:prstGeom prst="rect">
            <a:avLst/>
          </a:prstGeom>
          <a:noFill/>
        </p:spPr>
        <p:txBody>
          <a:bodyPr wrap="square" rtlCol="0">
            <a:spAutoFit/>
          </a:bodyPr>
          <a:lstStyle/>
          <a:p>
            <a:r>
              <a:rPr lang="en-US" sz="1600" dirty="0" smtClean="0"/>
              <a:t>Considering only gravity and Magnus force, where will the ball land?</a:t>
            </a:r>
          </a:p>
          <a:p>
            <a:r>
              <a:rPr lang="en-US" sz="1600" dirty="0" smtClean="0"/>
              <a:t>[besides ignoring air drag, we will assume constant Magnus force; this is how one approaches a complex problem– adding complexity as needed]</a:t>
            </a:r>
            <a:endParaRPr lang="en-US" sz="1600" dirty="0"/>
          </a:p>
        </p:txBody>
      </p:sp>
      <p:sp>
        <p:nvSpPr>
          <p:cNvPr id="14" name="TextBox 13"/>
          <p:cNvSpPr txBox="1"/>
          <p:nvPr/>
        </p:nvSpPr>
        <p:spPr>
          <a:xfrm>
            <a:off x="936865" y="6592062"/>
            <a:ext cx="4777975" cy="276999"/>
          </a:xfrm>
          <a:prstGeom prst="rect">
            <a:avLst/>
          </a:prstGeom>
          <a:solidFill>
            <a:srgbClr val="FFFFFF"/>
          </a:solidFill>
        </p:spPr>
        <p:txBody>
          <a:bodyPr wrap="none" rtlCol="0">
            <a:spAutoFit/>
          </a:bodyPr>
          <a:lstStyle/>
          <a:p>
            <a:r>
              <a:rPr lang="en-US" sz="1200" dirty="0" smtClean="0"/>
              <a:t>(</a:t>
            </a:r>
            <a:r>
              <a:rPr lang="en-US" sz="1200" dirty="0" smtClean="0">
                <a:solidFill>
                  <a:srgbClr val="FF0000"/>
                </a:solidFill>
              </a:rPr>
              <a:t>*</a:t>
            </a:r>
            <a:r>
              <a:rPr lang="en-US" sz="1200" dirty="0" smtClean="0"/>
              <a:t>) high but achievable: </a:t>
            </a:r>
            <a:r>
              <a:rPr lang="en-US" sz="1200" dirty="0" smtClean="0">
                <a:hlinkClick r:id="rId5"/>
              </a:rPr>
              <a:t>http://tabletennis.about.com/od/spin/a/spin.htm</a:t>
            </a:r>
            <a:endParaRPr lang="en-US" sz="1200" dirty="0" smtClean="0"/>
          </a:p>
        </p:txBody>
      </p:sp>
      <p:sp>
        <p:nvSpPr>
          <p:cNvPr id="8" name="Slide Number Placeholder 7"/>
          <p:cNvSpPr>
            <a:spLocks noGrp="1"/>
          </p:cNvSpPr>
          <p:nvPr>
            <p:ph type="sldNum" sz="quarter" idx="12"/>
          </p:nvPr>
        </p:nvSpPr>
        <p:spPr/>
        <p:txBody>
          <a:bodyPr/>
          <a:lstStyle/>
          <a:p>
            <a:fld id="{5BE6E91C-2D6A-B04C-94FB-A9E324A509C5}" type="slidenum">
              <a:rPr lang="en-US" smtClean="0"/>
              <a:pPr/>
              <a:t>149</a:t>
            </a:fld>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05"/>
            <a:ext cx="8229600" cy="381917"/>
          </a:xfrm>
        </p:spPr>
        <p:txBody>
          <a:bodyPr/>
          <a:lstStyle/>
          <a:p>
            <a:r>
              <a:rPr lang="en-US" u="sng" dirty="0" smtClean="0"/>
              <a:t>Table tennis slice, continued</a:t>
            </a:r>
            <a:endParaRPr lang="en-US" u="sng" dirty="0"/>
          </a:p>
        </p:txBody>
      </p:sp>
      <p:pic>
        <p:nvPicPr>
          <p:cNvPr id="3" name="Picture 2" descr="TableTennisSlice.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rot="5400000">
            <a:off x="1753210" y="-1105411"/>
            <a:ext cx="5467660" cy="9313919"/>
          </a:xfrm>
          <a:prstGeom prst="rect">
            <a:avLst/>
          </a:prstGeom>
        </p:spPr>
      </p:pic>
      <p:sp>
        <p:nvSpPr>
          <p:cNvPr id="4" name="TextBox 3"/>
          <p:cNvSpPr txBox="1"/>
          <p:nvPr/>
        </p:nvSpPr>
        <p:spPr>
          <a:xfrm>
            <a:off x="7666168" y="2966774"/>
            <a:ext cx="1669925" cy="584775"/>
          </a:xfrm>
          <a:prstGeom prst="rect">
            <a:avLst/>
          </a:prstGeom>
          <a:noFill/>
        </p:spPr>
        <p:txBody>
          <a:bodyPr wrap="square" rtlCol="0">
            <a:spAutoFit/>
          </a:bodyPr>
          <a:lstStyle/>
          <a:p>
            <a:r>
              <a:rPr lang="en-US" sz="1600" dirty="0" smtClean="0"/>
              <a:t>our simple estimate</a:t>
            </a:r>
          </a:p>
        </p:txBody>
      </p:sp>
      <p:sp>
        <p:nvSpPr>
          <p:cNvPr id="5" name="TextBox 4"/>
          <p:cNvSpPr txBox="1"/>
          <p:nvPr/>
        </p:nvSpPr>
        <p:spPr>
          <a:xfrm>
            <a:off x="5195323" y="4644849"/>
            <a:ext cx="2090188" cy="584775"/>
          </a:xfrm>
          <a:prstGeom prst="rect">
            <a:avLst/>
          </a:prstGeom>
          <a:solidFill>
            <a:schemeClr val="bg1">
              <a:alpha val="65000"/>
            </a:schemeClr>
          </a:solidFill>
        </p:spPr>
        <p:txBody>
          <a:bodyPr wrap="none" rtlCol="0">
            <a:spAutoFit/>
          </a:bodyPr>
          <a:lstStyle/>
          <a:p>
            <a:r>
              <a:rPr lang="en-US" sz="1600" dirty="0" smtClean="0"/>
              <a:t>full </a:t>
            </a:r>
            <a:r>
              <a:rPr lang="en-US" sz="1600" dirty="0" err="1" smtClean="0"/>
              <a:t>magnus</a:t>
            </a:r>
            <a:r>
              <a:rPr lang="en-US" sz="1600" dirty="0" smtClean="0"/>
              <a:t> calculation</a:t>
            </a:r>
          </a:p>
          <a:p>
            <a:r>
              <a:rPr lang="en-US" sz="1600" dirty="0" smtClean="0"/>
              <a:t>(no drag)</a:t>
            </a:r>
          </a:p>
        </p:txBody>
      </p:sp>
      <p:sp>
        <p:nvSpPr>
          <p:cNvPr id="6" name="TextBox 5"/>
          <p:cNvSpPr txBox="1"/>
          <p:nvPr/>
        </p:nvSpPr>
        <p:spPr>
          <a:xfrm>
            <a:off x="2599787" y="3793647"/>
            <a:ext cx="2090188" cy="584775"/>
          </a:xfrm>
          <a:prstGeom prst="rect">
            <a:avLst/>
          </a:prstGeom>
          <a:solidFill>
            <a:schemeClr val="bg1">
              <a:alpha val="65000"/>
            </a:schemeClr>
          </a:solidFill>
        </p:spPr>
        <p:txBody>
          <a:bodyPr wrap="none" rtlCol="0">
            <a:spAutoFit/>
          </a:bodyPr>
          <a:lstStyle/>
          <a:p>
            <a:r>
              <a:rPr lang="en-US" sz="1600" dirty="0" smtClean="0"/>
              <a:t>full </a:t>
            </a:r>
            <a:r>
              <a:rPr lang="en-US" sz="1600" dirty="0" err="1" smtClean="0"/>
              <a:t>magnus</a:t>
            </a:r>
            <a:r>
              <a:rPr lang="en-US" sz="1600" dirty="0" smtClean="0"/>
              <a:t> calculation</a:t>
            </a:r>
          </a:p>
          <a:p>
            <a:r>
              <a:rPr lang="en-US" sz="1600" dirty="0" smtClean="0"/>
              <a:t>with drag</a:t>
            </a:r>
          </a:p>
        </p:txBody>
      </p:sp>
      <p:cxnSp>
        <p:nvCxnSpPr>
          <p:cNvPr id="8" name="Straight Arrow Connector 7"/>
          <p:cNvCxnSpPr/>
          <p:nvPr/>
        </p:nvCxnSpPr>
        <p:spPr>
          <a:xfrm flipV="1">
            <a:off x="7282731" y="3992483"/>
            <a:ext cx="383439" cy="5610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398524" y="3888104"/>
            <a:ext cx="1420339" cy="130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950929" y="6254442"/>
            <a:ext cx="5440720" cy="584775"/>
          </a:xfrm>
          <a:prstGeom prst="rect">
            <a:avLst/>
          </a:prstGeom>
          <a:noFill/>
        </p:spPr>
        <p:txBody>
          <a:bodyPr wrap="none" rtlCol="0">
            <a:spAutoFit/>
          </a:bodyPr>
          <a:lstStyle/>
          <a:p>
            <a:r>
              <a:rPr lang="en-US" sz="1600" dirty="0" smtClean="0"/>
              <a:t>Closer and closer to the “truth” as effects are added.</a:t>
            </a:r>
          </a:p>
          <a:p>
            <a:r>
              <a:rPr lang="en-US" sz="1600" dirty="0" smtClean="0"/>
              <a:t>Typical approach in science of complicated systems (like sports)</a:t>
            </a:r>
          </a:p>
        </p:txBody>
      </p:sp>
      <p:sp>
        <p:nvSpPr>
          <p:cNvPr id="12" name="Slide Number Placeholder 11"/>
          <p:cNvSpPr>
            <a:spLocks noGrp="1"/>
          </p:cNvSpPr>
          <p:nvPr>
            <p:ph type="sldNum" sz="quarter" idx="12"/>
          </p:nvPr>
        </p:nvSpPr>
        <p:spPr/>
        <p:txBody>
          <a:bodyPr/>
          <a:lstStyle/>
          <a:p>
            <a:fld id="{5BE6E91C-2D6A-B04C-94FB-A9E324A509C5}" type="slidenum">
              <a:rPr lang="en-US" smtClean="0"/>
              <a:pPr/>
              <a:t>150</a:t>
            </a:fld>
            <a:endParaRPr lang="en-US" dirty="0"/>
          </a:p>
        </p:txBody>
      </p:sp>
    </p:spTree>
    <p:extLst>
      <p:ext uri="{BB962C8B-B14F-4D97-AF65-F5344CB8AC3E}">
        <p14:creationId xmlns:p14="http://schemas.microsoft.com/office/powerpoint/2010/main" xmlns="" val="1822071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780"/>
            <a:ext cx="8229600" cy="381917"/>
          </a:xfrm>
        </p:spPr>
        <p:txBody>
          <a:bodyPr/>
          <a:lstStyle/>
          <a:p>
            <a:r>
              <a:rPr lang="en-US" dirty="0" smtClean="0"/>
              <a:t>Easiest first – buoyancy</a:t>
            </a:r>
            <a:endParaRPr lang="en-US" dirty="0"/>
          </a:p>
        </p:txBody>
      </p:sp>
      <p:sp>
        <p:nvSpPr>
          <p:cNvPr id="5" name="TextBox 4"/>
          <p:cNvSpPr txBox="1"/>
          <p:nvPr/>
        </p:nvSpPr>
        <p:spPr>
          <a:xfrm>
            <a:off x="123112" y="427258"/>
            <a:ext cx="9020887" cy="584775"/>
          </a:xfrm>
          <a:prstGeom prst="rect">
            <a:avLst/>
          </a:prstGeom>
          <a:noFill/>
        </p:spPr>
        <p:txBody>
          <a:bodyPr wrap="square" rtlCol="0">
            <a:spAutoFit/>
          </a:bodyPr>
          <a:lstStyle/>
          <a:p>
            <a:r>
              <a:rPr lang="en-US" sz="1600" dirty="0" smtClean="0"/>
              <a:t>Any object submerged in a fluid (air, water) experiences an upward force equal to the weight of the fluid displaced.</a:t>
            </a:r>
            <a:endParaRPr lang="en-US" sz="1600" dirty="0"/>
          </a:p>
        </p:txBody>
      </p:sp>
      <p:pic>
        <p:nvPicPr>
          <p:cNvPr id="6" name="Picture 5" descr="buoyantSwimmer.png"/>
          <p:cNvPicPr>
            <a:picLocks noChangeAspect="1"/>
          </p:cNvPicPr>
          <p:nvPr/>
        </p:nvPicPr>
        <p:blipFill>
          <a:blip r:embed="rId4"/>
          <a:stretch>
            <a:fillRect/>
          </a:stretch>
        </p:blipFill>
        <p:spPr>
          <a:xfrm>
            <a:off x="3402068" y="1322091"/>
            <a:ext cx="3903251" cy="1368744"/>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xmlns="" val="413927024"/>
              </p:ext>
            </p:extLst>
          </p:nvPr>
        </p:nvGraphicFramePr>
        <p:xfrm>
          <a:off x="3380884" y="2832691"/>
          <a:ext cx="331893" cy="266700"/>
        </p:xfrm>
        <a:graphic>
          <a:graphicData uri="http://schemas.openxmlformats.org/presentationml/2006/ole">
            <p:oleObj spid="_x0000_s2774510" name="Equation" r:id="rId5" imgW="164520" imgH="237600" progId="">
              <p:embed/>
            </p:oleObj>
          </a:graphicData>
        </a:graphic>
      </p:graphicFrame>
      <p:graphicFrame>
        <p:nvGraphicFramePr>
          <p:cNvPr id="348163" name="Object 3"/>
          <p:cNvGraphicFramePr>
            <a:graphicFrameLocks noChangeAspect="1"/>
          </p:cNvGraphicFramePr>
          <p:nvPr>
            <p:extLst>
              <p:ext uri="{D42A27DB-BD31-4B8C-83A1-F6EECF244321}">
                <p14:modId xmlns:p14="http://schemas.microsoft.com/office/powerpoint/2010/main" xmlns="" val="854681868"/>
              </p:ext>
            </p:extLst>
          </p:nvPr>
        </p:nvGraphicFramePr>
        <p:xfrm>
          <a:off x="3522135" y="1440989"/>
          <a:ext cx="565151" cy="266700"/>
        </p:xfrm>
        <a:graphic>
          <a:graphicData uri="http://schemas.openxmlformats.org/presentationml/2006/ole">
            <p:oleObj spid="_x0000_s2774511" name="Equation" r:id="rId6" imgW="292320" imgH="237600" progId="">
              <p:embed/>
            </p:oleObj>
          </a:graphicData>
        </a:graphic>
      </p:graphicFrame>
      <p:cxnSp>
        <p:nvCxnSpPr>
          <p:cNvPr id="12" name="Straight Arrow Connector 11"/>
          <p:cNvCxnSpPr/>
          <p:nvPr/>
        </p:nvCxnSpPr>
        <p:spPr>
          <a:xfrm rot="16200000" flipV="1">
            <a:off x="4093656" y="1313540"/>
            <a:ext cx="471664" cy="1710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6200000" flipH="1">
            <a:off x="4012797" y="2572006"/>
            <a:ext cx="652606" cy="211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826657" y="2899367"/>
            <a:ext cx="5300904" cy="830997"/>
          </a:xfrm>
          <a:prstGeom prst="rect">
            <a:avLst/>
          </a:prstGeom>
          <a:noFill/>
        </p:spPr>
        <p:txBody>
          <a:bodyPr wrap="square" rtlCol="0">
            <a:spAutoFit/>
          </a:bodyPr>
          <a:lstStyle/>
          <a:p>
            <a:r>
              <a:rPr lang="en-US" sz="1600" dirty="0" smtClean="0"/>
              <a:t>Magnitude of buoyant force on swimmer equals weight of water inside dotted outline:</a:t>
            </a:r>
          </a:p>
          <a:p>
            <a:r>
              <a:rPr lang="en-US" sz="1600" dirty="0" err="1" smtClean="0"/>
              <a:t>F</a:t>
            </a:r>
            <a:r>
              <a:rPr lang="en-US" sz="1600" baseline="-25000" dirty="0" err="1" smtClean="0"/>
              <a:t>buoy</a:t>
            </a:r>
            <a:r>
              <a:rPr lang="en-US" sz="1600" dirty="0" smtClean="0"/>
              <a:t> = </a:t>
            </a:r>
            <a:r>
              <a:rPr lang="en-US" sz="1600" dirty="0" err="1" smtClean="0"/>
              <a:t>V</a:t>
            </a:r>
            <a:r>
              <a:rPr lang="en-US" sz="1600" baseline="-25000" dirty="0" err="1" smtClean="0"/>
              <a:t>displaced</a:t>
            </a:r>
            <a:r>
              <a:rPr lang="en-US" sz="1600" dirty="0" smtClean="0"/>
              <a:t>*ρ</a:t>
            </a:r>
            <a:r>
              <a:rPr lang="en-US" sz="1600" baseline="-25000" dirty="0" smtClean="0"/>
              <a:t>H20</a:t>
            </a:r>
            <a:r>
              <a:rPr lang="en-US" sz="1600" dirty="0" smtClean="0"/>
              <a:t>*g</a:t>
            </a:r>
            <a:endParaRPr lang="en-US" sz="1600" dirty="0"/>
          </a:p>
        </p:txBody>
      </p:sp>
      <p:sp>
        <p:nvSpPr>
          <p:cNvPr id="19" name="Freeform 18"/>
          <p:cNvSpPr/>
          <p:nvPr/>
        </p:nvSpPr>
        <p:spPr>
          <a:xfrm>
            <a:off x="6743701" y="2388241"/>
            <a:ext cx="2098344" cy="551763"/>
          </a:xfrm>
          <a:custGeom>
            <a:avLst/>
            <a:gdLst>
              <a:gd name="connsiteX0" fmla="*/ 670640 w 722960"/>
              <a:gd name="connsiteY0" fmla="*/ 1013225 h 1013225"/>
              <a:gd name="connsiteX1" fmla="*/ 699178 w 722960"/>
              <a:gd name="connsiteY1" fmla="*/ 713539 h 1013225"/>
              <a:gd name="connsiteX2" fmla="*/ 527950 w 722960"/>
              <a:gd name="connsiteY2" fmla="*/ 199791 h 1013225"/>
              <a:gd name="connsiteX3" fmla="*/ 0 w 722960"/>
              <a:gd name="connsiteY3" fmla="*/ 0 h 1013225"/>
            </a:gdLst>
            <a:ahLst/>
            <a:cxnLst>
              <a:cxn ang="0">
                <a:pos x="connsiteX0" y="connsiteY0"/>
              </a:cxn>
              <a:cxn ang="0">
                <a:pos x="connsiteX1" y="connsiteY1"/>
              </a:cxn>
              <a:cxn ang="0">
                <a:pos x="connsiteX2" y="connsiteY2"/>
              </a:cxn>
              <a:cxn ang="0">
                <a:pos x="connsiteX3" y="connsiteY3"/>
              </a:cxn>
            </a:cxnLst>
            <a:rect l="l" t="t" r="r" b="b"/>
            <a:pathLst>
              <a:path w="722960" h="1013225">
                <a:moveTo>
                  <a:pt x="670640" y="1013225"/>
                </a:moveTo>
                <a:cubicBezTo>
                  <a:pt x="696800" y="931168"/>
                  <a:pt x="722960" y="849111"/>
                  <a:pt x="699178" y="713539"/>
                </a:cubicBezTo>
                <a:cubicBezTo>
                  <a:pt x="675396" y="577967"/>
                  <a:pt x="644480" y="318714"/>
                  <a:pt x="527950" y="199791"/>
                </a:cubicBezTo>
                <a:cubicBezTo>
                  <a:pt x="411420" y="80868"/>
                  <a:pt x="0" y="0"/>
                  <a:pt x="0" y="0"/>
                </a:cubicBezTo>
              </a:path>
            </a:pathLst>
          </a:custGeom>
          <a:ln>
            <a:solidFill>
              <a:srgbClr val="000000"/>
            </a:solidFill>
            <a:tailEnd type="stealth"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7" name="Picture 26" descr="ManInAir.png"/>
          <p:cNvPicPr>
            <a:picLocks noChangeAspect="1"/>
          </p:cNvPicPr>
          <p:nvPr/>
        </p:nvPicPr>
        <p:blipFill>
          <a:blip r:embed="rId7"/>
          <a:srcRect r="50000"/>
          <a:stretch>
            <a:fillRect/>
          </a:stretch>
        </p:blipFill>
        <p:spPr>
          <a:xfrm>
            <a:off x="1917764" y="4734382"/>
            <a:ext cx="953183" cy="1086218"/>
          </a:xfrm>
          <a:prstGeom prst="rect">
            <a:avLst/>
          </a:prstGeom>
        </p:spPr>
      </p:pic>
      <p:sp>
        <p:nvSpPr>
          <p:cNvPr id="28" name="TextBox 27"/>
          <p:cNvSpPr txBox="1"/>
          <p:nvPr/>
        </p:nvSpPr>
        <p:spPr>
          <a:xfrm>
            <a:off x="4868617" y="2388241"/>
            <a:ext cx="716093" cy="307777"/>
          </a:xfrm>
          <a:prstGeom prst="rect">
            <a:avLst/>
          </a:prstGeom>
          <a:noFill/>
        </p:spPr>
        <p:txBody>
          <a:bodyPr wrap="none" rtlCol="0">
            <a:spAutoFit/>
          </a:bodyPr>
          <a:lstStyle/>
          <a:p>
            <a:r>
              <a:rPr lang="en-US" sz="1400" dirty="0" smtClean="0"/>
              <a:t>(water)</a:t>
            </a:r>
            <a:endParaRPr lang="en-US" sz="1400" dirty="0"/>
          </a:p>
        </p:txBody>
      </p:sp>
      <p:pic>
        <p:nvPicPr>
          <p:cNvPr id="29" name="Picture 28" descr="ManInAir.png"/>
          <p:cNvPicPr>
            <a:picLocks noChangeAspect="1"/>
          </p:cNvPicPr>
          <p:nvPr/>
        </p:nvPicPr>
        <p:blipFill>
          <a:blip r:embed="rId7"/>
          <a:srcRect l="46820"/>
          <a:stretch>
            <a:fillRect/>
          </a:stretch>
        </p:blipFill>
        <p:spPr>
          <a:xfrm>
            <a:off x="7392707" y="4808226"/>
            <a:ext cx="1013806" cy="1086218"/>
          </a:xfrm>
          <a:prstGeom prst="rect">
            <a:avLst/>
          </a:prstGeom>
        </p:spPr>
      </p:pic>
      <p:graphicFrame>
        <p:nvGraphicFramePr>
          <p:cNvPr id="30" name="Object 29"/>
          <p:cNvGraphicFramePr>
            <a:graphicFrameLocks noChangeAspect="1"/>
          </p:cNvGraphicFramePr>
          <p:nvPr>
            <p:extLst>
              <p:ext uri="{D42A27DB-BD31-4B8C-83A1-F6EECF244321}">
                <p14:modId xmlns:p14="http://schemas.microsoft.com/office/powerpoint/2010/main" xmlns="" val="357906463"/>
              </p:ext>
            </p:extLst>
          </p:nvPr>
        </p:nvGraphicFramePr>
        <p:xfrm>
          <a:off x="2518836" y="6080029"/>
          <a:ext cx="331893" cy="266700"/>
        </p:xfrm>
        <a:graphic>
          <a:graphicData uri="http://schemas.openxmlformats.org/presentationml/2006/ole">
            <p:oleObj spid="_x0000_s2774512" name="Equation" r:id="rId8" imgW="164520" imgH="237600" progId="">
              <p:embed/>
            </p:oleObj>
          </a:graphicData>
        </a:graphic>
      </p:graphicFrame>
      <p:graphicFrame>
        <p:nvGraphicFramePr>
          <p:cNvPr id="31" name="Object 3"/>
          <p:cNvGraphicFramePr>
            <a:graphicFrameLocks noChangeAspect="1"/>
          </p:cNvGraphicFramePr>
          <p:nvPr>
            <p:extLst>
              <p:ext uri="{D42A27DB-BD31-4B8C-83A1-F6EECF244321}">
                <p14:modId xmlns:p14="http://schemas.microsoft.com/office/powerpoint/2010/main" xmlns="" val="2489199175"/>
              </p:ext>
            </p:extLst>
          </p:nvPr>
        </p:nvGraphicFramePr>
        <p:xfrm>
          <a:off x="2425745" y="4516877"/>
          <a:ext cx="565151" cy="266700"/>
        </p:xfrm>
        <a:graphic>
          <a:graphicData uri="http://schemas.openxmlformats.org/presentationml/2006/ole">
            <p:oleObj spid="_x0000_s2774513" name="Equation" r:id="rId9" imgW="292320" imgH="237600" progId="">
              <p:embed/>
            </p:oleObj>
          </a:graphicData>
        </a:graphic>
      </p:graphicFrame>
      <p:cxnSp>
        <p:nvCxnSpPr>
          <p:cNvPr id="32" name="Straight Arrow Connector 31"/>
          <p:cNvCxnSpPr/>
          <p:nvPr/>
        </p:nvCxnSpPr>
        <p:spPr>
          <a:xfrm rot="5400000" flipH="1" flipV="1">
            <a:off x="2321442" y="4742455"/>
            <a:ext cx="129423" cy="211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16200000" flipH="1">
            <a:off x="2066634" y="5978989"/>
            <a:ext cx="652606" cy="211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78146" y="4095121"/>
            <a:ext cx="8663900" cy="0"/>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2392937" y="4111104"/>
            <a:ext cx="3491469" cy="338554"/>
          </a:xfrm>
          <a:prstGeom prst="rect">
            <a:avLst/>
          </a:prstGeom>
          <a:noFill/>
        </p:spPr>
        <p:txBody>
          <a:bodyPr wrap="none" rtlCol="0">
            <a:spAutoFit/>
          </a:bodyPr>
          <a:lstStyle/>
          <a:p>
            <a:r>
              <a:rPr lang="en-US" sz="1600" dirty="0" smtClean="0"/>
              <a:t>for us, everything fully submerged in air</a:t>
            </a:r>
            <a:endParaRPr lang="en-US" sz="1600" dirty="0"/>
          </a:p>
        </p:txBody>
      </p:sp>
      <p:sp>
        <p:nvSpPr>
          <p:cNvPr id="39" name="TextBox 38"/>
          <p:cNvSpPr txBox="1"/>
          <p:nvPr/>
        </p:nvSpPr>
        <p:spPr>
          <a:xfrm>
            <a:off x="3403601" y="5030498"/>
            <a:ext cx="4053288" cy="584775"/>
          </a:xfrm>
          <a:prstGeom prst="rect">
            <a:avLst/>
          </a:prstGeom>
          <a:noFill/>
        </p:spPr>
        <p:txBody>
          <a:bodyPr wrap="square" rtlCol="0">
            <a:spAutoFit/>
          </a:bodyPr>
          <a:lstStyle/>
          <a:p>
            <a:r>
              <a:rPr lang="en-US" sz="1600" dirty="0" smtClean="0"/>
              <a:t>The buoyant force exerted by the</a:t>
            </a:r>
          </a:p>
          <a:p>
            <a:r>
              <a:rPr lang="en-US" sz="1600" dirty="0" smtClean="0"/>
              <a:t>air on the player = weight of air in this volume</a:t>
            </a:r>
            <a:endParaRPr lang="en-US" sz="1600" dirty="0"/>
          </a:p>
        </p:txBody>
      </p:sp>
      <p:sp>
        <p:nvSpPr>
          <p:cNvPr id="40" name="Freeform 39"/>
          <p:cNvSpPr/>
          <p:nvPr/>
        </p:nvSpPr>
        <p:spPr>
          <a:xfrm>
            <a:off x="5160647" y="5672362"/>
            <a:ext cx="2583112" cy="319521"/>
          </a:xfrm>
          <a:custGeom>
            <a:avLst/>
            <a:gdLst>
              <a:gd name="connsiteX0" fmla="*/ 0 w 1937334"/>
              <a:gd name="connsiteY0" fmla="*/ 0 h 426028"/>
              <a:gd name="connsiteX1" fmla="*/ 765166 w 1937334"/>
              <a:gd name="connsiteY1" fmla="*/ 423314 h 426028"/>
              <a:gd name="connsiteX2" fmla="*/ 1937334 w 1937334"/>
              <a:gd name="connsiteY2" fmla="*/ 16281 h 426028"/>
            </a:gdLst>
            <a:ahLst/>
            <a:cxnLst>
              <a:cxn ang="0">
                <a:pos x="connsiteX0" y="connsiteY0"/>
              </a:cxn>
              <a:cxn ang="0">
                <a:pos x="connsiteX1" y="connsiteY1"/>
              </a:cxn>
              <a:cxn ang="0">
                <a:pos x="connsiteX2" y="connsiteY2"/>
              </a:cxn>
            </a:cxnLst>
            <a:rect l="l" t="t" r="r" b="b"/>
            <a:pathLst>
              <a:path w="1937334" h="426028">
                <a:moveTo>
                  <a:pt x="0" y="0"/>
                </a:moveTo>
                <a:cubicBezTo>
                  <a:pt x="221138" y="210300"/>
                  <a:pt x="442277" y="420601"/>
                  <a:pt x="765166" y="423314"/>
                </a:cubicBezTo>
                <a:cubicBezTo>
                  <a:pt x="1088055" y="426028"/>
                  <a:pt x="1937334" y="16281"/>
                  <a:pt x="1937334" y="16281"/>
                </a:cubicBezTo>
              </a:path>
            </a:pathLst>
          </a:custGeom>
          <a:ln>
            <a:solidFill>
              <a:srgbClr val="000000"/>
            </a:solidFill>
            <a:tailEnd type="stealth"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TextBox 40"/>
          <p:cNvSpPr txBox="1"/>
          <p:nvPr/>
        </p:nvSpPr>
        <p:spPr>
          <a:xfrm>
            <a:off x="775731" y="6373403"/>
            <a:ext cx="7774756" cy="584775"/>
          </a:xfrm>
          <a:prstGeom prst="rect">
            <a:avLst/>
          </a:prstGeom>
          <a:noFill/>
        </p:spPr>
        <p:txBody>
          <a:bodyPr wrap="square" rtlCol="0">
            <a:spAutoFit/>
          </a:bodyPr>
          <a:lstStyle/>
          <a:p>
            <a:r>
              <a:rPr lang="en-US" sz="1600" dirty="0" smtClean="0"/>
              <a:t>Like gravity, the buoyant force is always acting:</a:t>
            </a:r>
          </a:p>
          <a:p>
            <a:r>
              <a:rPr lang="en-US" sz="1600" dirty="0" smtClean="0"/>
              <a:t>constant in magnitude and direction, independent of velocity</a:t>
            </a:r>
            <a:endParaRPr lang="en-US" sz="1600" dirty="0"/>
          </a:p>
        </p:txBody>
      </p:sp>
      <p:graphicFrame>
        <p:nvGraphicFramePr>
          <p:cNvPr id="34" name="Object 2"/>
          <p:cNvGraphicFramePr>
            <a:graphicFrameLocks noChangeAspect="1"/>
          </p:cNvGraphicFramePr>
          <p:nvPr>
            <p:extLst>
              <p:ext uri="{D42A27DB-BD31-4B8C-83A1-F6EECF244321}">
                <p14:modId xmlns:p14="http://schemas.microsoft.com/office/powerpoint/2010/main" xmlns="" val="1545697954"/>
              </p:ext>
            </p:extLst>
          </p:nvPr>
        </p:nvGraphicFramePr>
        <p:xfrm>
          <a:off x="3491047" y="745934"/>
          <a:ext cx="5652954" cy="340325"/>
        </p:xfrm>
        <a:graphic>
          <a:graphicData uri="http://schemas.openxmlformats.org/presentationml/2006/ole">
            <p:oleObj spid="_x0000_s2774514" name="Equation" r:id="rId10" imgW="2834280" imgH="237600" progId="">
              <p:embed/>
            </p:oleObj>
          </a:graphicData>
        </a:graphic>
      </p:graphicFrame>
      <p:graphicFrame>
        <p:nvGraphicFramePr>
          <p:cNvPr id="35" name="Object 3"/>
          <p:cNvGraphicFramePr>
            <a:graphicFrameLocks noChangeAspect="1"/>
          </p:cNvGraphicFramePr>
          <p:nvPr>
            <p:extLst>
              <p:ext uri="{D42A27DB-BD31-4B8C-83A1-F6EECF244321}">
                <p14:modId xmlns:p14="http://schemas.microsoft.com/office/powerpoint/2010/main" xmlns="" val="3273835815"/>
              </p:ext>
            </p:extLst>
          </p:nvPr>
        </p:nvGraphicFramePr>
        <p:xfrm>
          <a:off x="3788557" y="4574779"/>
          <a:ext cx="4980795" cy="275967"/>
        </p:xfrm>
        <a:graphic>
          <a:graphicData uri="http://schemas.openxmlformats.org/presentationml/2006/ole">
            <p:oleObj spid="_x0000_s2774515" name="Equation" r:id="rId11" imgW="3026160" imgH="219240" progId="">
              <p:embed/>
            </p:oleObj>
          </a:graphicData>
        </a:graphic>
      </p:graphicFrame>
      <p:sp>
        <p:nvSpPr>
          <p:cNvPr id="7" name="Slide Number Placeholder 6"/>
          <p:cNvSpPr>
            <a:spLocks noGrp="1"/>
          </p:cNvSpPr>
          <p:nvPr>
            <p:ph type="sldNum" sz="quarter" idx="12"/>
          </p:nvPr>
        </p:nvSpPr>
        <p:spPr/>
        <p:txBody>
          <a:bodyPr/>
          <a:lstStyle/>
          <a:p>
            <a:fld id="{5BE6E91C-2D6A-B04C-94FB-A9E324A509C5}" type="slidenum">
              <a:rPr lang="en-US" smtClean="0"/>
              <a:pPr/>
              <a:t>115</a:t>
            </a:fld>
            <a:endParaRPr lang="en-US" dirty="0"/>
          </a:p>
        </p:txBody>
      </p:sp>
      <p:pic>
        <p:nvPicPr>
          <p:cNvPr id="2774521" name="Picture 505" descr="https://encrypted-tbn2.gstatic.com/images?q=tbn:ANd9GcRBNLn8kGFmkN41xjLZSEGscl-5QyX-BAtNEfUeRQqXoClCWP7Q"/>
          <p:cNvPicPr>
            <a:picLocks noChangeAspect="1" noChangeArrowheads="1"/>
          </p:cNvPicPr>
          <p:nvPr/>
        </p:nvPicPr>
        <p:blipFill>
          <a:blip r:embed="rId12"/>
          <a:srcRect/>
          <a:stretch>
            <a:fillRect/>
          </a:stretch>
        </p:blipFill>
        <p:spPr bwMode="auto">
          <a:xfrm>
            <a:off x="-74760" y="1360186"/>
            <a:ext cx="3455644" cy="2056109"/>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Generating a spin</a:t>
            </a:r>
            <a:endParaRPr lang="en-US" dirty="0"/>
          </a:p>
        </p:txBody>
      </p:sp>
      <p:pic>
        <p:nvPicPr>
          <p:cNvPr id="6" name="Picture 5"/>
          <p:cNvPicPr>
            <a:picLocks noChangeAspect="1"/>
          </p:cNvPicPr>
          <p:nvPr/>
        </p:nvPicPr>
        <p:blipFill>
          <a:blip r:embed="rId2"/>
          <a:srcRect b="20785"/>
          <a:stretch>
            <a:fillRect/>
          </a:stretch>
        </p:blipFill>
        <p:spPr>
          <a:xfrm>
            <a:off x="4233095" y="3094931"/>
            <a:ext cx="1257143" cy="1493769"/>
          </a:xfrm>
          <a:prstGeom prst="rect">
            <a:avLst/>
          </a:prstGeom>
        </p:spPr>
      </p:pic>
      <p:pic>
        <p:nvPicPr>
          <p:cNvPr id="7" name="Picture 6"/>
          <p:cNvPicPr>
            <a:picLocks noChangeAspect="1"/>
          </p:cNvPicPr>
          <p:nvPr/>
        </p:nvPicPr>
        <p:blipFill>
          <a:blip r:embed="rId3"/>
          <a:srcRect b="11803"/>
          <a:stretch>
            <a:fillRect/>
          </a:stretch>
        </p:blipFill>
        <p:spPr>
          <a:xfrm>
            <a:off x="6726928" y="3094930"/>
            <a:ext cx="1215238" cy="1429072"/>
          </a:xfrm>
          <a:prstGeom prst="rect">
            <a:avLst/>
          </a:prstGeom>
        </p:spPr>
      </p:pic>
      <p:sp>
        <p:nvSpPr>
          <p:cNvPr id="8" name="TextBox 7"/>
          <p:cNvSpPr txBox="1"/>
          <p:nvPr/>
        </p:nvSpPr>
        <p:spPr>
          <a:xfrm>
            <a:off x="4739915" y="4661130"/>
            <a:ext cx="921086" cy="276999"/>
          </a:xfrm>
          <a:prstGeom prst="rect">
            <a:avLst/>
          </a:prstGeom>
          <a:noFill/>
        </p:spPr>
        <p:txBody>
          <a:bodyPr wrap="none" rtlCol="0">
            <a:spAutoFit/>
          </a:bodyPr>
          <a:lstStyle/>
          <a:p>
            <a:r>
              <a:rPr lang="en-US" sz="1200" dirty="0" smtClean="0"/>
              <a:t>Evan Turner</a:t>
            </a:r>
          </a:p>
        </p:txBody>
      </p:sp>
      <p:sp>
        <p:nvSpPr>
          <p:cNvPr id="9" name="TextBox 8"/>
          <p:cNvSpPr txBox="1"/>
          <p:nvPr/>
        </p:nvSpPr>
        <p:spPr>
          <a:xfrm>
            <a:off x="7215782" y="4661130"/>
            <a:ext cx="1169551" cy="276999"/>
          </a:xfrm>
          <a:prstGeom prst="rect">
            <a:avLst/>
          </a:prstGeom>
          <a:noFill/>
        </p:spPr>
        <p:txBody>
          <a:bodyPr wrap="none" rtlCol="0">
            <a:spAutoFit/>
          </a:bodyPr>
          <a:lstStyle/>
          <a:p>
            <a:r>
              <a:rPr lang="en-US" sz="1200" dirty="0" smtClean="0"/>
              <a:t>not Evan Turner</a:t>
            </a:r>
          </a:p>
        </p:txBody>
      </p:sp>
      <p:pic>
        <p:nvPicPr>
          <p:cNvPr id="13" name="Picture 12"/>
          <p:cNvPicPr>
            <a:picLocks noChangeAspect="1"/>
          </p:cNvPicPr>
          <p:nvPr/>
        </p:nvPicPr>
        <p:blipFill>
          <a:blip r:embed="rId4"/>
          <a:stretch>
            <a:fillRect/>
          </a:stretch>
        </p:blipFill>
        <p:spPr>
          <a:xfrm>
            <a:off x="457201" y="288689"/>
            <a:ext cx="1320635" cy="952381"/>
          </a:xfrm>
          <a:prstGeom prst="rect">
            <a:avLst/>
          </a:prstGeom>
        </p:spPr>
      </p:pic>
      <p:sp>
        <p:nvSpPr>
          <p:cNvPr id="22" name="TextBox 21"/>
          <p:cNvSpPr txBox="1"/>
          <p:nvPr/>
        </p:nvSpPr>
        <p:spPr>
          <a:xfrm>
            <a:off x="3" y="1331840"/>
            <a:ext cx="4739912" cy="523220"/>
          </a:xfrm>
          <a:prstGeom prst="rect">
            <a:avLst/>
          </a:prstGeom>
          <a:noFill/>
        </p:spPr>
        <p:txBody>
          <a:bodyPr wrap="square" rtlCol="0">
            <a:spAutoFit/>
          </a:bodyPr>
          <a:lstStyle/>
          <a:p>
            <a:r>
              <a:rPr lang="en-US" sz="1400" dirty="0" smtClean="0"/>
              <a:t>upward slice generates topspin upon launch, resulting Magnus force leads to a </a:t>
            </a:r>
            <a:r>
              <a:rPr lang="en-US" sz="1400" b="1" dirty="0" smtClean="0"/>
              <a:t>diving shot</a:t>
            </a:r>
          </a:p>
        </p:txBody>
      </p:sp>
      <p:grpSp>
        <p:nvGrpSpPr>
          <p:cNvPr id="29" name="Group 28"/>
          <p:cNvGrpSpPr/>
          <p:nvPr/>
        </p:nvGrpSpPr>
        <p:grpSpPr>
          <a:xfrm>
            <a:off x="2" y="1805982"/>
            <a:ext cx="9011752" cy="872132"/>
            <a:chOff x="1" y="3628876"/>
            <a:chExt cx="6758814" cy="1162843"/>
          </a:xfrm>
        </p:grpSpPr>
        <p:pic>
          <p:nvPicPr>
            <p:cNvPr id="23" name="Picture 22" descr="WithAndWithoutTopspin.png"/>
            <p:cNvPicPr>
              <a:picLocks noChangeAspect="1"/>
            </p:cNvPicPr>
            <p:nvPr/>
          </p:nvPicPr>
          <p:blipFill>
            <a:blip r:embed="rId5"/>
            <a:srcRect l="4700" r="14487"/>
            <a:stretch>
              <a:fillRect/>
            </a:stretch>
          </p:blipFill>
          <p:spPr>
            <a:xfrm>
              <a:off x="1" y="3628876"/>
              <a:ext cx="6758814" cy="1162843"/>
            </a:xfrm>
            <a:prstGeom prst="rect">
              <a:avLst/>
            </a:prstGeom>
          </p:spPr>
        </p:pic>
        <p:sp>
          <p:nvSpPr>
            <p:cNvPr id="24" name="TextBox 23"/>
            <p:cNvSpPr txBox="1"/>
            <p:nvPr/>
          </p:nvSpPr>
          <p:spPr>
            <a:xfrm>
              <a:off x="4968234" y="3689873"/>
              <a:ext cx="1409906" cy="615554"/>
            </a:xfrm>
            <a:prstGeom prst="rect">
              <a:avLst/>
            </a:prstGeom>
            <a:noFill/>
          </p:spPr>
          <p:txBody>
            <a:bodyPr wrap="none" rtlCol="0">
              <a:spAutoFit/>
            </a:bodyPr>
            <a:lstStyle/>
            <a:p>
              <a:r>
                <a:rPr lang="en-US" sz="1200" dirty="0" smtClean="0"/>
                <a:t>Table tennis ball</a:t>
              </a:r>
            </a:p>
            <a:p>
              <a:r>
                <a:rPr lang="en-US" sz="1200" dirty="0" smtClean="0"/>
                <a:t>10 </a:t>
              </a:r>
              <a:r>
                <a:rPr lang="en-US" sz="1200" dirty="0" err="1" smtClean="0"/>
                <a:t>m/s</a:t>
              </a:r>
              <a:r>
                <a:rPr lang="en-US" sz="1200" dirty="0" smtClean="0"/>
                <a:t> at 5 degrees, 30 </a:t>
              </a:r>
              <a:r>
                <a:rPr lang="en-US" sz="1200" dirty="0" err="1" smtClean="0"/>
                <a:t>rps</a:t>
              </a:r>
              <a:endParaRPr lang="en-US" sz="1200" dirty="0" smtClean="0"/>
            </a:p>
          </p:txBody>
        </p:sp>
      </p:grpSp>
      <p:cxnSp>
        <p:nvCxnSpPr>
          <p:cNvPr id="26" name="Straight Connector 25"/>
          <p:cNvCxnSpPr/>
          <p:nvPr/>
        </p:nvCxnSpPr>
        <p:spPr>
          <a:xfrm>
            <a:off x="376573" y="2789696"/>
            <a:ext cx="8554553" cy="1191"/>
          </a:xfrm>
          <a:prstGeom prst="line">
            <a:avLst/>
          </a:prstGeom>
          <a:ln w="571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11610" y="2841013"/>
            <a:ext cx="8467060" cy="338554"/>
          </a:xfrm>
          <a:prstGeom prst="rect">
            <a:avLst/>
          </a:prstGeom>
          <a:noFill/>
        </p:spPr>
        <p:txBody>
          <a:bodyPr wrap="square" rtlCol="0">
            <a:spAutoFit/>
          </a:bodyPr>
          <a:lstStyle/>
          <a:p>
            <a:pPr algn="ctr"/>
            <a:r>
              <a:rPr lang="en-US" sz="1600" dirty="0" smtClean="0">
                <a:solidFill>
                  <a:srgbClr val="0000FF"/>
                </a:solidFill>
              </a:rPr>
              <a:t>Natural basketball wrist snap generates 2 rev/sec </a:t>
            </a:r>
            <a:r>
              <a:rPr lang="en-US" sz="1600" b="1" dirty="0" smtClean="0">
                <a:solidFill>
                  <a:srgbClr val="0000FF"/>
                </a:solidFill>
              </a:rPr>
              <a:t>back</a:t>
            </a:r>
            <a:r>
              <a:rPr lang="en-US" sz="1600" dirty="0" smtClean="0">
                <a:solidFill>
                  <a:srgbClr val="0000FF"/>
                </a:solidFill>
              </a:rPr>
              <a:t>spin</a:t>
            </a:r>
          </a:p>
        </p:txBody>
      </p:sp>
      <p:sp>
        <p:nvSpPr>
          <p:cNvPr id="28" name="TextBox 27"/>
          <p:cNvSpPr txBox="1"/>
          <p:nvPr/>
        </p:nvSpPr>
        <p:spPr>
          <a:xfrm>
            <a:off x="0" y="3094928"/>
            <a:ext cx="4233093" cy="923330"/>
          </a:xfrm>
          <a:prstGeom prst="rect">
            <a:avLst/>
          </a:prstGeom>
          <a:noFill/>
        </p:spPr>
        <p:txBody>
          <a:bodyPr wrap="square" rtlCol="0">
            <a:spAutoFit/>
          </a:bodyPr>
          <a:lstStyle/>
          <a:p>
            <a:r>
              <a:rPr lang="en-US" sz="1400" dirty="0" smtClean="0"/>
              <a:t>Knowing that a shot reaches about 1 meter above the hoop, about how many rotations does the ball make in a shot?</a:t>
            </a:r>
          </a:p>
          <a:p>
            <a:r>
              <a:rPr lang="en-US" sz="1200" dirty="0" smtClean="0"/>
              <a:t>can someone find me a nice video?</a:t>
            </a:r>
          </a:p>
        </p:txBody>
      </p:sp>
      <p:sp>
        <p:nvSpPr>
          <p:cNvPr id="5" name="Slide Number Placeholder 4"/>
          <p:cNvSpPr>
            <a:spLocks noGrp="1"/>
          </p:cNvSpPr>
          <p:nvPr>
            <p:ph type="sldNum" sz="quarter" idx="12"/>
          </p:nvPr>
        </p:nvSpPr>
        <p:spPr/>
        <p:txBody>
          <a:bodyPr/>
          <a:lstStyle/>
          <a:p>
            <a:fld id="{5BE6E91C-2D6A-B04C-94FB-A9E324A509C5}" type="slidenum">
              <a:rPr lang="en-US" smtClean="0"/>
              <a:pPr/>
              <a:t>151</a:t>
            </a:fld>
            <a:endParaRPr lang="en-US" dirty="0"/>
          </a:p>
        </p:txBody>
      </p:sp>
      <p:sp>
        <p:nvSpPr>
          <p:cNvPr id="3" name="TextBox 2"/>
          <p:cNvSpPr txBox="1"/>
          <p:nvPr/>
        </p:nvSpPr>
        <p:spPr>
          <a:xfrm rot="16200000">
            <a:off x="-146649" y="1834419"/>
            <a:ext cx="595035" cy="338554"/>
          </a:xfrm>
          <a:prstGeom prst="rect">
            <a:avLst/>
          </a:prstGeom>
          <a:noFill/>
        </p:spPr>
        <p:txBody>
          <a:bodyPr wrap="none" rtlCol="0">
            <a:spAutoFit/>
          </a:bodyPr>
          <a:lstStyle/>
          <a:p>
            <a:r>
              <a:rPr lang="en-US" sz="1600" dirty="0" smtClean="0"/>
              <a:t>h (</a:t>
            </a:r>
            <a:r>
              <a:rPr lang="en-US" sz="1600" dirty="0" err="1" smtClean="0"/>
              <a:t>ft</a:t>
            </a:r>
            <a:r>
              <a:rPr lang="en-US" sz="1600" dirty="0" smtClean="0"/>
              <a:t>)</a:t>
            </a:r>
          </a:p>
        </p:txBody>
      </p:sp>
      <p:sp>
        <p:nvSpPr>
          <p:cNvPr id="4" name="TextBox 3"/>
          <p:cNvSpPr txBox="1"/>
          <p:nvPr/>
        </p:nvSpPr>
        <p:spPr>
          <a:xfrm>
            <a:off x="8017753" y="2488315"/>
            <a:ext cx="575799" cy="338554"/>
          </a:xfrm>
          <a:prstGeom prst="rect">
            <a:avLst/>
          </a:prstGeom>
          <a:solidFill>
            <a:srgbClr val="FFFFFF"/>
          </a:solidFill>
        </p:spPr>
        <p:txBody>
          <a:bodyPr wrap="none" rtlCol="0">
            <a:spAutoFit/>
          </a:bodyPr>
          <a:lstStyle/>
          <a:p>
            <a:r>
              <a:rPr lang="en-US" sz="1600" dirty="0" smtClean="0"/>
              <a:t>x (</a:t>
            </a:r>
            <a:r>
              <a:rPr lang="en-US" sz="1600" dirty="0" err="1" smtClean="0"/>
              <a:t>ft</a:t>
            </a:r>
            <a:r>
              <a:rPr lang="en-US" sz="1600" dirty="0" smtClean="0"/>
              <a:t>)</a:t>
            </a:r>
          </a:p>
        </p:txBody>
      </p:sp>
      <p:pic>
        <p:nvPicPr>
          <p:cNvPr id="19" name="Picture 18" descr="Untitled.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470402" y="20978"/>
            <a:ext cx="4614177" cy="169835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Final update on the 3-point shot</a:t>
            </a:r>
            <a:endParaRPr lang="en-US" dirty="0"/>
          </a:p>
        </p:txBody>
      </p:sp>
      <p:pic>
        <p:nvPicPr>
          <p:cNvPr id="5" name="Picture 4" descr="FourForcesFar.png"/>
          <p:cNvPicPr>
            <a:picLocks noChangeAspect="1"/>
          </p:cNvPicPr>
          <p:nvPr/>
        </p:nvPicPr>
        <p:blipFill>
          <a:blip r:embed="rId2"/>
          <a:srcRect t="29446"/>
          <a:stretch>
            <a:fillRect/>
          </a:stretch>
        </p:blipFill>
        <p:spPr>
          <a:xfrm>
            <a:off x="291270" y="687491"/>
            <a:ext cx="5037318" cy="2539084"/>
          </a:xfrm>
          <a:prstGeom prst="rect">
            <a:avLst/>
          </a:prstGeom>
        </p:spPr>
      </p:pic>
      <p:pic>
        <p:nvPicPr>
          <p:cNvPr id="6" name="Picture 5" descr="FourForcesClose.png"/>
          <p:cNvPicPr>
            <a:picLocks noChangeAspect="1"/>
          </p:cNvPicPr>
          <p:nvPr/>
        </p:nvPicPr>
        <p:blipFill>
          <a:blip r:embed="rId3"/>
          <a:srcRect t="19262"/>
          <a:stretch>
            <a:fillRect/>
          </a:stretch>
        </p:blipFill>
        <p:spPr>
          <a:xfrm>
            <a:off x="168044" y="3406010"/>
            <a:ext cx="4983983" cy="3048107"/>
          </a:xfrm>
          <a:prstGeom prst="rect">
            <a:avLst/>
          </a:prstGeom>
        </p:spPr>
      </p:pic>
      <p:sp>
        <p:nvSpPr>
          <p:cNvPr id="8" name="TextBox 7"/>
          <p:cNvSpPr txBox="1"/>
          <p:nvPr/>
        </p:nvSpPr>
        <p:spPr>
          <a:xfrm>
            <a:off x="6744488" y="213886"/>
            <a:ext cx="1770036" cy="769441"/>
          </a:xfrm>
          <a:prstGeom prst="rect">
            <a:avLst/>
          </a:prstGeom>
          <a:noFill/>
        </p:spPr>
        <p:txBody>
          <a:bodyPr wrap="none" rtlCol="0">
            <a:spAutoFit/>
          </a:bodyPr>
          <a:lstStyle/>
          <a:p>
            <a:r>
              <a:rPr lang="en-US" sz="1100" dirty="0" smtClean="0"/>
              <a:t>as before: shot from 2.5 </a:t>
            </a:r>
            <a:r>
              <a:rPr lang="en-US" sz="1100" dirty="0" err="1" smtClean="0"/>
              <a:t>m</a:t>
            </a:r>
            <a:endParaRPr lang="en-US" sz="1100" dirty="0" smtClean="0"/>
          </a:p>
          <a:p>
            <a:r>
              <a:rPr lang="en-US" sz="1100" dirty="0" smtClean="0"/>
              <a:t>at 10 </a:t>
            </a:r>
            <a:r>
              <a:rPr lang="en-US" sz="1100" dirty="0" err="1" smtClean="0"/>
              <a:t>m/s</a:t>
            </a:r>
            <a:r>
              <a:rPr lang="en-US" sz="1100" dirty="0" smtClean="0"/>
              <a:t>, at 35 degrees</a:t>
            </a:r>
          </a:p>
          <a:p>
            <a:r>
              <a:rPr lang="en-US" sz="1100" dirty="0" smtClean="0"/>
              <a:t>with 2 rot/sec backspin</a:t>
            </a:r>
          </a:p>
          <a:p>
            <a:r>
              <a:rPr lang="en-US" sz="1100" dirty="0" smtClean="0"/>
              <a:t>on a warm day in Columbus</a:t>
            </a:r>
          </a:p>
        </p:txBody>
      </p:sp>
      <p:sp>
        <p:nvSpPr>
          <p:cNvPr id="9" name="TextBox 8"/>
          <p:cNvSpPr txBox="1"/>
          <p:nvPr/>
        </p:nvSpPr>
        <p:spPr>
          <a:xfrm>
            <a:off x="6366104" y="3294214"/>
            <a:ext cx="2080506" cy="338554"/>
          </a:xfrm>
          <a:prstGeom prst="rect">
            <a:avLst/>
          </a:prstGeom>
          <a:solidFill>
            <a:schemeClr val="bg1"/>
          </a:solidFill>
          <a:ln>
            <a:solidFill>
              <a:srgbClr val="000000"/>
            </a:solidFill>
          </a:ln>
        </p:spPr>
        <p:txBody>
          <a:bodyPr wrap="none" rtlCol="0">
            <a:spAutoFit/>
          </a:bodyPr>
          <a:lstStyle/>
          <a:p>
            <a:r>
              <a:rPr lang="en-US" sz="1600" dirty="0" smtClean="0"/>
              <a:t>rim and balls ~ to scale</a:t>
            </a:r>
          </a:p>
        </p:txBody>
      </p:sp>
      <p:sp>
        <p:nvSpPr>
          <p:cNvPr id="10" name="TextBox 9"/>
          <p:cNvSpPr txBox="1"/>
          <p:nvPr/>
        </p:nvSpPr>
        <p:spPr>
          <a:xfrm>
            <a:off x="878442" y="6457279"/>
            <a:ext cx="4139979" cy="523220"/>
          </a:xfrm>
          <a:prstGeom prst="rect">
            <a:avLst/>
          </a:prstGeom>
          <a:solidFill>
            <a:srgbClr val="FFFFFF"/>
          </a:solidFill>
          <a:ln>
            <a:solidFill>
              <a:srgbClr val="000000"/>
            </a:solidFill>
          </a:ln>
        </p:spPr>
        <p:txBody>
          <a:bodyPr wrap="none" rtlCol="0">
            <a:spAutoFit/>
          </a:bodyPr>
          <a:lstStyle/>
          <a:p>
            <a:r>
              <a:rPr lang="en-US" sz="1400" dirty="0" smtClean="0"/>
              <a:t>backspin – makes huge difference</a:t>
            </a:r>
          </a:p>
          <a:p>
            <a:r>
              <a:rPr lang="en-US" sz="1400" dirty="0" smtClean="0"/>
              <a:t>also: “steepens” descent due to asymmetric trajectory</a:t>
            </a:r>
          </a:p>
        </p:txBody>
      </p:sp>
      <p:sp>
        <p:nvSpPr>
          <p:cNvPr id="7" name="Slide Number Placeholder 6"/>
          <p:cNvSpPr>
            <a:spLocks noGrp="1"/>
          </p:cNvSpPr>
          <p:nvPr>
            <p:ph type="sldNum" sz="quarter" idx="12"/>
          </p:nvPr>
        </p:nvSpPr>
        <p:spPr/>
        <p:txBody>
          <a:bodyPr/>
          <a:lstStyle/>
          <a:p>
            <a:fld id="{5BE6E91C-2D6A-B04C-94FB-A9E324A509C5}" type="slidenum">
              <a:rPr lang="en-US" smtClean="0"/>
              <a:pPr/>
              <a:t>152</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 y="2950403"/>
            <a:ext cx="6749281" cy="523220"/>
          </a:xfrm>
          <a:prstGeom prst="rect">
            <a:avLst/>
          </a:prstGeom>
          <a:noFill/>
        </p:spPr>
        <p:txBody>
          <a:bodyPr wrap="square" rtlCol="0">
            <a:spAutoFit/>
          </a:bodyPr>
          <a:lstStyle/>
          <a:p>
            <a:r>
              <a:rPr lang="en-US" sz="1400" dirty="0" smtClean="0"/>
              <a:t>At the highest speeds and highest spins, in “fast” games, the Magnus force can be on a par with gravity  (</a:t>
            </a:r>
            <a:r>
              <a:rPr lang="en-US" sz="1400" dirty="0" err="1" smtClean="0"/>
              <a:t>sim</a:t>
            </a:r>
            <a:r>
              <a:rPr lang="en-US" sz="1400" dirty="0" smtClean="0"/>
              <a:t> drag)</a:t>
            </a:r>
          </a:p>
        </p:txBody>
      </p:sp>
      <p:graphicFrame>
        <p:nvGraphicFramePr>
          <p:cNvPr id="7" name="Table 6"/>
          <p:cNvGraphicFramePr>
            <a:graphicFrameLocks noGrp="1"/>
          </p:cNvGraphicFramePr>
          <p:nvPr>
            <p:extLst>
              <p:ext uri="{D42A27DB-BD31-4B8C-83A1-F6EECF244321}">
                <p14:modId xmlns:p14="http://schemas.microsoft.com/office/powerpoint/2010/main" xmlns="" val="268872334"/>
              </p:ext>
            </p:extLst>
          </p:nvPr>
        </p:nvGraphicFramePr>
        <p:xfrm>
          <a:off x="0" y="3425989"/>
          <a:ext cx="8420668" cy="3432010"/>
        </p:xfrm>
        <a:graphic>
          <a:graphicData uri="http://schemas.openxmlformats.org/drawingml/2006/table">
            <a:tbl>
              <a:tblPr>
                <a:tableStyleId>{7E9639D4-E3E2-4D34-9284-5A2195B3D0D7}</a:tableStyleId>
              </a:tblPr>
              <a:tblGrid>
                <a:gridCol w="829895"/>
                <a:gridCol w="1029754"/>
                <a:gridCol w="762820"/>
                <a:gridCol w="630720"/>
                <a:gridCol w="641784"/>
                <a:gridCol w="2036010"/>
                <a:gridCol w="829895"/>
                <a:gridCol w="829895"/>
                <a:gridCol w="829895"/>
              </a:tblGrid>
              <a:tr h="551347">
                <a:tc>
                  <a:txBody>
                    <a:bodyPr/>
                    <a:lstStyle/>
                    <a:p>
                      <a:pPr algn="ctr" fontAlgn="b"/>
                      <a:r>
                        <a:rPr lang="en-US" sz="1100" b="1" u="none" strike="noStrike" dirty="0"/>
                        <a:t>radius (cm)</a:t>
                      </a:r>
                      <a:endParaRPr lang="en-US" sz="1100" b="1" i="0" u="none" strike="noStrike" dirty="0">
                        <a:latin typeface="Verdana"/>
                      </a:endParaRPr>
                    </a:p>
                  </a:txBody>
                  <a:tcPr marL="0" marR="0" marT="0" marB="0" anchor="ctr">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u="none" strike="noStrike"/>
                        <a:t>ball</a:t>
                      </a:r>
                      <a:endParaRPr lang="en-US" sz="1100" b="1" i="0" u="none" strike="noStrike">
                        <a:latin typeface="Verdana"/>
                      </a:endParaRPr>
                    </a:p>
                  </a:txBody>
                  <a:tcPr marL="0" marR="0" marT="0" marB="0" anchor="ctr">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u="none" strike="noStrike"/>
                        <a:t>mass (kg)</a:t>
                      </a:r>
                      <a:endParaRPr lang="en-US" sz="1100" b="1" i="0" u="none" strike="noStrike">
                        <a:latin typeface="Verdana"/>
                      </a:endParaRPr>
                    </a:p>
                  </a:txBody>
                  <a:tcPr marL="0" marR="0" marT="0" marB="0" anchor="ctr">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u="none" strike="noStrike"/>
                        <a:t>high speed (m/s)</a:t>
                      </a:r>
                      <a:endParaRPr lang="en-US" sz="1100" b="1" i="0" u="none" strike="noStrike">
                        <a:latin typeface="Verdana"/>
                      </a:endParaRPr>
                    </a:p>
                  </a:txBody>
                  <a:tcPr marL="0" marR="0" marT="0" marB="0" anchor="ctr">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u="none" strike="noStrike" dirty="0" err="1"/>
                        <a:t>f[rot</a:t>
                      </a:r>
                      <a:r>
                        <a:rPr lang="en-US" sz="1100" b="1" u="none" strike="noStrike" dirty="0"/>
                        <a:t>] (</a:t>
                      </a:r>
                      <a:r>
                        <a:rPr lang="en-US" sz="1100" b="1" u="none" strike="noStrike" dirty="0" err="1" smtClean="0"/>
                        <a:t>rps</a:t>
                      </a:r>
                      <a:r>
                        <a:rPr lang="en-US" sz="1100" b="1" u="none" strike="noStrike" dirty="0" smtClean="0"/>
                        <a:t>)</a:t>
                      </a:r>
                      <a:endParaRPr lang="en-US" sz="1100" b="1" i="0" u="none" strike="noStrike" dirty="0">
                        <a:latin typeface="Verdana"/>
                      </a:endParaRPr>
                    </a:p>
                  </a:txBody>
                  <a:tcPr marL="0" marR="0" marT="0" marB="0" anchor="ctr">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u="none" strike="noStrike" dirty="0"/>
                        <a:t>purpose(s)</a:t>
                      </a:r>
                      <a:endParaRPr lang="en-US" sz="1100" b="1" i="0" u="none" strike="noStrike" dirty="0">
                        <a:latin typeface="Verdana"/>
                      </a:endParaRPr>
                    </a:p>
                  </a:txBody>
                  <a:tcPr marL="0" marR="0" marT="0" marB="0" anchor="ctr">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u="none" strike="noStrike" dirty="0"/>
                        <a:t>knuckle?</a:t>
                      </a:r>
                      <a:endParaRPr lang="en-US" sz="1100" b="1" i="0" u="none" strike="noStrike" dirty="0">
                        <a:latin typeface="Verdana"/>
                      </a:endParaRPr>
                    </a:p>
                  </a:txBody>
                  <a:tcPr marL="0" marR="0" marT="0" marB="0" anchor="ctr">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u="none" strike="noStrike" dirty="0" err="1"/>
                        <a:t>F[mag</a:t>
                      </a:r>
                      <a:r>
                        <a:rPr lang="en-US" sz="1100" b="1" u="none" strike="noStrike" dirty="0"/>
                        <a:t>]</a:t>
                      </a:r>
                      <a:r>
                        <a:rPr lang="en-US" sz="1100" b="1" u="none" strike="noStrike" dirty="0" smtClean="0"/>
                        <a:t> (</a:t>
                      </a:r>
                      <a:r>
                        <a:rPr lang="en-US" sz="1100" b="1" u="none" strike="noStrike" dirty="0"/>
                        <a:t>N</a:t>
                      </a:r>
                      <a:r>
                        <a:rPr lang="en-US" sz="1100" b="1" u="none" strike="noStrike" dirty="0" smtClean="0"/>
                        <a:t>) (max)</a:t>
                      </a:r>
                      <a:endParaRPr lang="en-US" sz="1100" b="1" i="0" u="none" strike="noStrike" dirty="0">
                        <a:latin typeface="Verdana"/>
                      </a:endParaRPr>
                    </a:p>
                  </a:txBody>
                  <a:tcPr marL="0" marR="0" marT="0" marB="0" anchor="ctr">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u="none" strike="noStrike" dirty="0" err="1"/>
                        <a:t>F[mag</a:t>
                      </a:r>
                      <a:r>
                        <a:rPr lang="en-US" sz="1100" b="1" u="none" strike="noStrike" dirty="0"/>
                        <a:t>]/</a:t>
                      </a:r>
                      <a:r>
                        <a:rPr lang="en-US" sz="1100" b="1" u="none" strike="noStrike" dirty="0" smtClean="0"/>
                        <a:t>W (max)</a:t>
                      </a:r>
                      <a:endParaRPr lang="en-US" sz="1100" b="1" i="0" u="none" strike="noStrike" dirty="0">
                        <a:latin typeface="Verdana"/>
                      </a:endParaRPr>
                    </a:p>
                  </a:txBody>
                  <a:tcPr marL="0" marR="0" marT="0" marB="0" anchor="ctr">
                    <a:lnB w="12700" cap="flat" cmpd="sng" algn="ctr">
                      <a:solidFill>
                        <a:scrgbClr r="0" g="0" b="0"/>
                      </a:solidFill>
                      <a:prstDash val="solid"/>
                      <a:round/>
                      <a:headEnd type="none" w="med" len="med"/>
                      <a:tailEnd type="none" w="med" len="med"/>
                    </a:lnB>
                    <a:solidFill>
                      <a:schemeClr val="accent3">
                        <a:lumMod val="60000"/>
                        <a:lumOff val="40000"/>
                      </a:schemeClr>
                    </a:solidFill>
                  </a:tcPr>
                </a:tc>
              </a:tr>
              <a:tr h="358156">
                <a:tc>
                  <a:txBody>
                    <a:bodyPr/>
                    <a:lstStyle/>
                    <a:p>
                      <a:pPr algn="ctr" fontAlgn="b"/>
                      <a:r>
                        <a:rPr lang="en-US" sz="1100" u="none" strike="noStrike" dirty="0"/>
                        <a:t>2.00</a:t>
                      </a:r>
                      <a:endParaRPr lang="en-US" sz="1100" b="0"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dirty="0"/>
                        <a:t>ping pong</a:t>
                      </a:r>
                      <a:endParaRPr lang="en-US" sz="1100" b="0"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0.0027</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dirty="0"/>
                        <a:t>14</a:t>
                      </a:r>
                      <a:endParaRPr lang="en-US" sz="1100" b="0"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25</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n-US" sz="1100" b="1" u="none" strike="noStrike" dirty="0"/>
                        <a:t>top</a:t>
                      </a:r>
                      <a:r>
                        <a:rPr lang="en-US" sz="1100" u="none" strike="noStrike" dirty="0"/>
                        <a:t>/back/side float/dive/curve</a:t>
                      </a:r>
                      <a:endParaRPr lang="en-US" sz="1100" b="1"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endParaRPr lang="en-US" sz="1100" b="0"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dirty="0"/>
                        <a:t>0.03</a:t>
                      </a:r>
                      <a:endParaRPr lang="en-US" sz="1100" b="0"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dirty="0"/>
                        <a:t>1.25</a:t>
                      </a:r>
                      <a:endParaRPr lang="en-US" sz="1100" b="0"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58156">
                <a:tc>
                  <a:txBody>
                    <a:bodyPr/>
                    <a:lstStyle/>
                    <a:p>
                      <a:pPr algn="ctr" fontAlgn="b"/>
                      <a:r>
                        <a:rPr lang="en-US" sz="1100" u="none" strike="noStrike"/>
                        <a:t>2.13</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dirty="0"/>
                        <a:t>golf</a:t>
                      </a:r>
                      <a:endParaRPr lang="en-US" sz="1100" b="0"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dirty="0"/>
                        <a:t>0.045</a:t>
                      </a:r>
                      <a:endParaRPr lang="en-US" sz="1100" b="0"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dirty="0"/>
                        <a:t>55</a:t>
                      </a:r>
                      <a:endParaRPr lang="en-US" sz="1100" b="0"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60</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n-US" sz="1100" b="1" u="none" strike="noStrike" dirty="0"/>
                        <a:t>back</a:t>
                      </a:r>
                      <a:r>
                        <a:rPr lang="en-US" sz="1100" u="none" strike="noStrike" dirty="0"/>
                        <a:t>spin - lift, increase range</a:t>
                      </a:r>
                      <a:endParaRPr lang="en-US" sz="1100" b="1"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0.38</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0.86</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58156">
                <a:tc>
                  <a:txBody>
                    <a:bodyPr/>
                    <a:lstStyle/>
                    <a:p>
                      <a:pPr algn="ctr" fontAlgn="b"/>
                      <a:r>
                        <a:rPr lang="en-US" sz="1100" u="none" strike="noStrike"/>
                        <a:t>3.74</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baseball</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0.149</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dirty="0"/>
                        <a:t>40</a:t>
                      </a:r>
                      <a:endParaRPr lang="en-US" sz="1100" b="0"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dirty="0"/>
                        <a:t>30</a:t>
                      </a:r>
                      <a:endParaRPr lang="en-US" sz="1100" b="0"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n-US" sz="1100" b="1" u="none" strike="noStrike" dirty="0"/>
                        <a:t>top/back/side </a:t>
                      </a:r>
                      <a:r>
                        <a:rPr lang="en-US" sz="1100" u="none" strike="noStrike" dirty="0"/>
                        <a:t>- sink/rise/curve</a:t>
                      </a:r>
                      <a:endParaRPr lang="en-US" sz="1100" b="1"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dirty="0"/>
                        <a:t>knuckler</a:t>
                      </a:r>
                      <a:endParaRPr lang="en-US" sz="1100" b="0"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0.74</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0.51</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58156">
                <a:tc>
                  <a:txBody>
                    <a:bodyPr/>
                    <a:lstStyle/>
                    <a:p>
                      <a:pPr algn="ctr" fontAlgn="b"/>
                      <a:r>
                        <a:rPr lang="en-US" sz="1100" u="none" strike="noStrike"/>
                        <a:t>12.00</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basketball</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0.624</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b="0" i="0" u="none" strike="noStrike" dirty="0" smtClean="0">
                          <a:latin typeface="+mn-lt"/>
                        </a:rPr>
                        <a:t>7</a:t>
                      </a:r>
                      <a:endParaRPr lang="en-US" sz="1100" b="0"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2</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n-US" sz="1100" b="1" u="none" strike="noStrike" dirty="0"/>
                        <a:t>back</a:t>
                      </a:r>
                      <a:r>
                        <a:rPr lang="en-US" sz="1100" u="none" strike="noStrike" dirty="0"/>
                        <a:t>spin - lift, increase arc</a:t>
                      </a:r>
                      <a:endParaRPr lang="en-US" sz="1100" b="1"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b="0" i="0" u="none" strike="noStrike" dirty="0" smtClean="0">
                          <a:latin typeface="+mn-lt"/>
                        </a:rPr>
                        <a:t>claimed</a:t>
                      </a:r>
                      <a:endParaRPr lang="en-US" sz="1100" b="0" i="0" u="none" strike="noStrike" dirty="0">
                        <a:latin typeface="+mn-lt"/>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0.29</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0.05</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58156">
                <a:tc>
                  <a:txBody>
                    <a:bodyPr/>
                    <a:lstStyle/>
                    <a:p>
                      <a:pPr algn="ctr" fontAlgn="b"/>
                      <a:r>
                        <a:rPr lang="en-US" sz="1100" u="none" strike="noStrike"/>
                        <a:t>11.1</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soccer</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0.425</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30</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10</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n-US" sz="1100" b="1" u="none" strike="noStrike" dirty="0"/>
                        <a:t>side</a:t>
                      </a:r>
                      <a:r>
                        <a:rPr lang="en-US" sz="1100" u="none" strike="noStrike" dirty="0"/>
                        <a:t>spin bend (curve)</a:t>
                      </a:r>
                      <a:endParaRPr lang="en-US" sz="1100" b="1"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toe kick</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4.86</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dirty="0"/>
                        <a:t>1.17</a:t>
                      </a:r>
                      <a:endParaRPr lang="en-US" sz="1100" b="0"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37234">
                <a:tc>
                  <a:txBody>
                    <a:bodyPr/>
                    <a:lstStyle/>
                    <a:p>
                      <a:pPr algn="ctr" fontAlgn="b"/>
                      <a:r>
                        <a:rPr lang="en-US" sz="1100" u="none" strike="noStrike"/>
                        <a:t>8.51</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nose-first football</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0.42</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20</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10</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n-US" sz="1100" b="1" u="none" strike="noStrike" dirty="0"/>
                        <a:t>spiral </a:t>
                      </a:r>
                      <a:r>
                        <a:rPr lang="en-US" sz="1100" u="none" strike="noStrike" dirty="0"/>
                        <a:t>spin: on punt, ball curves left/right on descent</a:t>
                      </a:r>
                      <a:endParaRPr lang="en-US" sz="1100" b="1"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endParaRPr lang="en-US" sz="1100" b="0"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endParaRPr lang="en-US" sz="1100" b="0"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2403">
                <a:tc>
                  <a:txBody>
                    <a:bodyPr/>
                    <a:lstStyle/>
                    <a:p>
                      <a:pPr algn="ctr" fontAlgn="b"/>
                      <a:r>
                        <a:rPr lang="en-US" sz="1100" u="none" strike="noStrike"/>
                        <a:t>10.5</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volleyball</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0.27</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15</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a:t>10</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n-US" sz="1100" b="1" u="none" strike="noStrike" dirty="0"/>
                        <a:t>top</a:t>
                      </a:r>
                      <a:r>
                        <a:rPr lang="en-US" sz="1100" u="none" strike="noStrike" dirty="0"/>
                        <a:t>spin on serve</a:t>
                      </a:r>
                      <a:endParaRPr lang="en-US" sz="1100" b="1"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dirty="0"/>
                        <a:t>"floater"</a:t>
                      </a:r>
                      <a:endParaRPr lang="en-US" sz="1100" b="0"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dirty="0"/>
                        <a:t>2.06</a:t>
                      </a:r>
                      <a:endParaRPr lang="en-US" sz="1100" b="0"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100" u="none" strike="noStrike" dirty="0"/>
                        <a:t>0.78</a:t>
                      </a:r>
                      <a:endParaRPr lang="en-US" sz="1100" b="0"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246">
                <a:tc>
                  <a:txBody>
                    <a:bodyPr/>
                    <a:lstStyle/>
                    <a:p>
                      <a:pPr algn="ctr" fontAlgn="b"/>
                      <a:r>
                        <a:rPr lang="en-US" sz="1100" u="none" strike="noStrike"/>
                        <a:t>3.25</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tcPr>
                </a:tc>
                <a:tc>
                  <a:txBody>
                    <a:bodyPr/>
                    <a:lstStyle/>
                    <a:p>
                      <a:pPr algn="ctr" fontAlgn="b"/>
                      <a:r>
                        <a:rPr lang="en-US" sz="1100" u="none" strike="noStrike" dirty="0"/>
                        <a:t>tennis</a:t>
                      </a:r>
                      <a:endParaRPr lang="en-US" sz="1100" b="0"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tcPr>
                </a:tc>
                <a:tc>
                  <a:txBody>
                    <a:bodyPr/>
                    <a:lstStyle/>
                    <a:p>
                      <a:pPr algn="ctr" fontAlgn="b"/>
                      <a:r>
                        <a:rPr lang="en-US" sz="1100" u="none" strike="noStrike"/>
                        <a:t>0.058</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tcPr>
                </a:tc>
                <a:tc>
                  <a:txBody>
                    <a:bodyPr/>
                    <a:lstStyle/>
                    <a:p>
                      <a:pPr algn="ctr" fontAlgn="b"/>
                      <a:r>
                        <a:rPr lang="en-US" sz="1100" u="none" strike="noStrike"/>
                        <a:t>30</a:t>
                      </a:r>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tcPr>
                </a:tc>
                <a:tc>
                  <a:txBody>
                    <a:bodyPr/>
                    <a:lstStyle/>
                    <a:p>
                      <a:pPr algn="ctr" fontAlgn="b"/>
                      <a:r>
                        <a:rPr lang="en-US" sz="1100" u="none" strike="noStrike" dirty="0"/>
                        <a:t>30</a:t>
                      </a:r>
                      <a:endParaRPr lang="en-US" sz="1100" b="0"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tcPr>
                </a:tc>
                <a:tc>
                  <a:txBody>
                    <a:bodyPr/>
                    <a:lstStyle/>
                    <a:p>
                      <a:pPr algn="l" fontAlgn="b"/>
                      <a:r>
                        <a:rPr lang="en-US" sz="1100" b="1" u="none" strike="noStrike" dirty="0" smtClean="0"/>
                        <a:t>top</a:t>
                      </a:r>
                      <a:r>
                        <a:rPr lang="en-US" sz="1100" b="0" u="none" strike="noStrike" dirty="0" smtClean="0"/>
                        <a:t>/back/side </a:t>
                      </a:r>
                      <a:r>
                        <a:rPr lang="en-US" sz="1100" u="none" strike="noStrike" dirty="0" smtClean="0"/>
                        <a:t>float</a:t>
                      </a:r>
                      <a:r>
                        <a:rPr lang="en-US" sz="1100" u="none" strike="noStrike" dirty="0"/>
                        <a:t>/dive/curve</a:t>
                      </a:r>
                      <a:endParaRPr lang="en-US" sz="1100" b="0"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tcPr>
                </a:tc>
                <a:tc>
                  <a:txBody>
                    <a:bodyPr/>
                    <a:lstStyle/>
                    <a:p>
                      <a:pPr algn="ctr" fontAlgn="b"/>
                      <a:endParaRPr lang="en-US" sz="1100" b="0" i="0" u="none" strike="noStrike">
                        <a:latin typeface="Verdana"/>
                      </a:endParaRPr>
                    </a:p>
                  </a:txBody>
                  <a:tcPr marL="0" marR="0" marT="0" marB="0" anchor="ctr">
                    <a:lnT w="12700" cap="flat" cmpd="sng" algn="ctr">
                      <a:solidFill>
                        <a:scrgbClr r="0" g="0" b="0"/>
                      </a:solidFill>
                      <a:prstDash val="solid"/>
                      <a:round/>
                      <a:headEnd type="none" w="med" len="med"/>
                      <a:tailEnd type="none" w="med" len="med"/>
                    </a:lnT>
                  </a:tcPr>
                </a:tc>
                <a:tc>
                  <a:txBody>
                    <a:bodyPr/>
                    <a:lstStyle/>
                    <a:p>
                      <a:pPr algn="ctr" fontAlgn="b"/>
                      <a:r>
                        <a:rPr lang="en-US" sz="1100" u="none" strike="noStrike" dirty="0"/>
                        <a:t>0.37</a:t>
                      </a:r>
                      <a:endParaRPr lang="en-US" sz="1100" b="0"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tcPr>
                </a:tc>
                <a:tc>
                  <a:txBody>
                    <a:bodyPr/>
                    <a:lstStyle/>
                    <a:p>
                      <a:pPr algn="ctr" fontAlgn="b"/>
                      <a:r>
                        <a:rPr lang="en-US" sz="1100" u="none" strike="noStrike" dirty="0"/>
                        <a:t>0.64</a:t>
                      </a:r>
                      <a:endParaRPr lang="en-US" sz="1100" b="0" i="0" u="none" strike="noStrike" dirty="0">
                        <a:latin typeface="Verdana"/>
                      </a:endParaRPr>
                    </a:p>
                  </a:txBody>
                  <a:tcPr marL="0" marR="0" marT="0" marB="0" anchor="ctr">
                    <a:lnT w="12700" cap="flat" cmpd="sng" algn="ctr">
                      <a:solidFill>
                        <a:scrgbClr r="0" g="0" b="0"/>
                      </a:solidFill>
                      <a:prstDash val="solid"/>
                      <a:round/>
                      <a:headEnd type="none" w="med" len="med"/>
                      <a:tailEnd type="none" w="med" len="med"/>
                    </a:lnT>
                  </a:tcPr>
                </a:tc>
              </a:tr>
            </a:tbl>
          </a:graphicData>
        </a:graphic>
      </p:graphicFrame>
      <p:pic>
        <p:nvPicPr>
          <p:cNvPr id="3" name="Picture 2" descr="LoopPopUp.png"/>
          <p:cNvPicPr>
            <a:picLocks noChangeAspect="1"/>
          </p:cNvPicPr>
          <p:nvPr/>
        </p:nvPicPr>
        <p:blipFill rotWithShape="1">
          <a:blip r:embed="rId3">
            <a:extLst>
              <a:ext uri="{28A0092B-C50C-407E-A947-70E740481C1C}">
                <a14:useLocalDpi xmlns:a14="http://schemas.microsoft.com/office/drawing/2010/main" xmlns="" val="0"/>
              </a:ext>
            </a:extLst>
          </a:blip>
          <a:srcRect t="6271"/>
          <a:stretch/>
        </p:blipFill>
        <p:spPr>
          <a:xfrm>
            <a:off x="6523046" y="26100"/>
            <a:ext cx="2945663" cy="3705440"/>
          </a:xfrm>
          <a:prstGeom prst="rect">
            <a:avLst/>
          </a:prstGeom>
        </p:spPr>
      </p:pic>
      <p:grpSp>
        <p:nvGrpSpPr>
          <p:cNvPr id="6" name="Group 5"/>
          <p:cNvGrpSpPr/>
          <p:nvPr/>
        </p:nvGrpSpPr>
        <p:grpSpPr>
          <a:xfrm>
            <a:off x="381142" y="144081"/>
            <a:ext cx="2469327" cy="1543732"/>
            <a:chOff x="2116755" y="1572512"/>
            <a:chExt cx="2165672" cy="2358766"/>
          </a:xfrm>
        </p:grpSpPr>
        <p:pic>
          <p:nvPicPr>
            <p:cNvPr id="8" name="Picture 7"/>
            <p:cNvPicPr>
              <a:picLocks noChangeAspect="1"/>
            </p:cNvPicPr>
            <p:nvPr/>
          </p:nvPicPr>
          <p:blipFill>
            <a:blip r:embed="rId4">
              <a:clrChange>
                <a:clrFrom>
                  <a:srgbClr val="FFFFFF"/>
                </a:clrFrom>
                <a:clrTo>
                  <a:srgbClr val="FFFFFF">
                    <a:alpha val="0"/>
                  </a:srgbClr>
                </a:clrTo>
              </a:clrChange>
            </a:blip>
            <a:stretch>
              <a:fillRect/>
            </a:stretch>
          </p:blipFill>
          <p:spPr>
            <a:xfrm>
              <a:off x="2412888" y="2092088"/>
              <a:ext cx="928874" cy="931970"/>
            </a:xfrm>
            <a:prstGeom prst="rect">
              <a:avLst/>
            </a:prstGeom>
          </p:spPr>
        </p:pic>
        <p:sp>
          <p:nvSpPr>
            <p:cNvPr id="9" name="Oval 8"/>
            <p:cNvSpPr/>
            <p:nvPr/>
          </p:nvSpPr>
          <p:spPr>
            <a:xfrm rot="2555099">
              <a:off x="2116755" y="2948459"/>
              <a:ext cx="1028038" cy="982819"/>
            </a:xfrm>
            <a:prstGeom prst="ellipse">
              <a:avLst/>
            </a:prstGeom>
            <a:blipFill rotWithShape="1">
              <a:blip r:embed="rId5"/>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Object 9"/>
            <p:cNvGraphicFramePr>
              <a:graphicFrameLocks noChangeAspect="1"/>
            </p:cNvGraphicFramePr>
            <p:nvPr/>
          </p:nvGraphicFramePr>
          <p:xfrm>
            <a:off x="3561488" y="2804563"/>
            <a:ext cx="378981" cy="487261"/>
          </p:xfrm>
          <a:graphic>
            <a:graphicData uri="http://schemas.openxmlformats.org/presentationml/2006/ole">
              <p:oleObj spid="_x0000_s2546652" name="Equation" r:id="rId6" imgW="164520" imgH="219240" progId="">
                <p:embed/>
              </p:oleObj>
            </a:graphicData>
          </a:graphic>
        </p:graphicFrame>
        <p:cxnSp>
          <p:nvCxnSpPr>
            <p:cNvPr id="11" name="Straight Arrow Connector 10"/>
            <p:cNvCxnSpPr/>
            <p:nvPr/>
          </p:nvCxnSpPr>
          <p:spPr>
            <a:xfrm rot="16200000" flipH="1">
              <a:off x="2960542" y="2895482"/>
              <a:ext cx="267766" cy="464437"/>
            </a:xfrm>
            <a:prstGeom prst="straightConnector1">
              <a:avLst/>
            </a:prstGeom>
            <a:ln w="38100"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5400000" flipH="1" flipV="1">
              <a:off x="2961316" y="1724136"/>
              <a:ext cx="751796" cy="448547"/>
            </a:xfrm>
            <a:prstGeom prst="straightConnector1">
              <a:avLst/>
            </a:prstGeom>
            <a:ln w="38100"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aphicFrame>
          <p:nvGraphicFramePr>
            <p:cNvPr id="13" name="Object 3"/>
            <p:cNvGraphicFramePr>
              <a:graphicFrameLocks noChangeAspect="1"/>
            </p:cNvGraphicFramePr>
            <p:nvPr/>
          </p:nvGraphicFramePr>
          <p:xfrm>
            <a:off x="3533775" y="1604963"/>
            <a:ext cx="434975" cy="487362"/>
          </p:xfrm>
          <a:graphic>
            <a:graphicData uri="http://schemas.openxmlformats.org/presentationml/2006/ole">
              <p:oleObj spid="_x0000_s2546653" name="Equation" r:id="rId7" imgW="191880" imgH="219240" progId="">
                <p:embed/>
              </p:oleObj>
            </a:graphicData>
          </a:graphic>
        </p:graphicFrame>
        <p:sp>
          <p:nvSpPr>
            <p:cNvPr id="14" name="Notched Right Arrow 13"/>
            <p:cNvSpPr/>
            <p:nvPr/>
          </p:nvSpPr>
          <p:spPr>
            <a:xfrm>
              <a:off x="3112940" y="3436593"/>
              <a:ext cx="1169487" cy="475277"/>
            </a:xfrm>
            <a:prstGeom prst="notchedRightArrow">
              <a:avLst/>
            </a:prstGeom>
            <a:solidFill>
              <a:srgbClr val="D2E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p:cNvSpPr txBox="1"/>
          <p:nvPr/>
        </p:nvSpPr>
        <p:spPr>
          <a:xfrm>
            <a:off x="5112680" y="142953"/>
            <a:ext cx="1517018" cy="646331"/>
          </a:xfrm>
          <a:prstGeom prst="rect">
            <a:avLst/>
          </a:prstGeom>
          <a:noFill/>
        </p:spPr>
        <p:txBody>
          <a:bodyPr wrap="none" rtlCol="0">
            <a:spAutoFit/>
          </a:bodyPr>
          <a:lstStyle/>
          <a:p>
            <a:r>
              <a:rPr lang="en-US" sz="1200" dirty="0" smtClean="0"/>
              <a:t>v0 = 10 </a:t>
            </a:r>
            <a:r>
              <a:rPr lang="en-US" sz="1200" dirty="0" err="1" smtClean="0"/>
              <a:t>m/s</a:t>
            </a:r>
            <a:r>
              <a:rPr lang="en-US" sz="1200" dirty="0" smtClean="0"/>
              <a:t> (22 mph)</a:t>
            </a:r>
          </a:p>
          <a:p>
            <a:r>
              <a:rPr lang="en-US" sz="1200" dirty="0" smtClean="0"/>
              <a:t>at 88 degrees</a:t>
            </a:r>
          </a:p>
          <a:p>
            <a:r>
              <a:rPr lang="en-US" sz="1200" dirty="0" smtClean="0"/>
              <a:t>backspin 40 </a:t>
            </a:r>
            <a:r>
              <a:rPr lang="en-US" sz="1200" dirty="0" err="1" smtClean="0"/>
              <a:t>rps</a:t>
            </a:r>
            <a:endParaRPr lang="en-US" sz="1200" dirty="0" smtClean="0"/>
          </a:p>
        </p:txBody>
      </p:sp>
      <p:pic>
        <p:nvPicPr>
          <p:cNvPr id="16" name="Picture 15"/>
          <p:cNvPicPr>
            <a:picLocks noChangeAspect="1"/>
          </p:cNvPicPr>
          <p:nvPr/>
        </p:nvPicPr>
        <p:blipFill>
          <a:blip r:embed="rId8"/>
          <a:stretch>
            <a:fillRect/>
          </a:stretch>
        </p:blipFill>
        <p:spPr>
          <a:xfrm>
            <a:off x="311749" y="1840942"/>
            <a:ext cx="1838728" cy="883574"/>
          </a:xfrm>
          <a:prstGeom prst="rect">
            <a:avLst/>
          </a:prstGeom>
        </p:spPr>
      </p:pic>
      <p:sp>
        <p:nvSpPr>
          <p:cNvPr id="4" name="TextBox 3"/>
          <p:cNvSpPr txBox="1"/>
          <p:nvPr/>
        </p:nvSpPr>
        <p:spPr>
          <a:xfrm>
            <a:off x="3200689" y="1002605"/>
            <a:ext cx="3734139" cy="646331"/>
          </a:xfrm>
          <a:prstGeom prst="rect">
            <a:avLst/>
          </a:prstGeom>
          <a:noFill/>
        </p:spPr>
        <p:txBody>
          <a:bodyPr wrap="square" rtlCol="0">
            <a:spAutoFit/>
          </a:bodyPr>
          <a:lstStyle/>
          <a:p>
            <a:r>
              <a:rPr lang="en-US" dirty="0" smtClean="0"/>
              <a:t>Can we understand a “</a:t>
            </a:r>
            <a:r>
              <a:rPr lang="en-US" b="1" dirty="0" smtClean="0"/>
              <a:t>looping pop-up</a:t>
            </a:r>
            <a:r>
              <a:rPr lang="en-US" dirty="0" smtClean="0"/>
              <a:t>” in terms of  the Magnus force?</a:t>
            </a:r>
          </a:p>
        </p:txBody>
      </p:sp>
      <p:cxnSp>
        <p:nvCxnSpPr>
          <p:cNvPr id="19" name="Straight Connector 18"/>
          <p:cNvCxnSpPr/>
          <p:nvPr/>
        </p:nvCxnSpPr>
        <p:spPr>
          <a:xfrm flipV="1">
            <a:off x="148811" y="2896505"/>
            <a:ext cx="6984213" cy="26095"/>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143272" y="2828147"/>
            <a:ext cx="6984213" cy="26095"/>
          </a:xfrm>
          <a:prstGeom prst="line">
            <a:avLst/>
          </a:prstGeom>
        </p:spPr>
        <p:style>
          <a:lnRef idx="2">
            <a:schemeClr val="accent1"/>
          </a:lnRef>
          <a:fillRef idx="0">
            <a:schemeClr val="accent1"/>
          </a:fillRef>
          <a:effectRef idx="1">
            <a:schemeClr val="accent1"/>
          </a:effectRef>
          <a:fontRef idx="minor">
            <a:schemeClr val="tx1"/>
          </a:fontRef>
        </p:style>
      </p:cxnSp>
      <p:sp>
        <p:nvSpPr>
          <p:cNvPr id="18" name="Slide Number Placeholder 17"/>
          <p:cNvSpPr>
            <a:spLocks noGrp="1"/>
          </p:cNvSpPr>
          <p:nvPr>
            <p:ph type="sldNum" sz="quarter" idx="12"/>
          </p:nvPr>
        </p:nvSpPr>
        <p:spPr/>
        <p:txBody>
          <a:bodyPr/>
          <a:lstStyle/>
          <a:p>
            <a:fld id="{5BE6E91C-2D6A-B04C-94FB-A9E324A509C5}" type="slidenum">
              <a:rPr lang="en-US" smtClean="0"/>
              <a:pPr/>
              <a:t>153</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05"/>
            <a:ext cx="8229600" cy="381917"/>
          </a:xfrm>
        </p:spPr>
        <p:txBody>
          <a:bodyPr/>
          <a:lstStyle/>
          <a:p>
            <a:r>
              <a:rPr lang="en-US" u="sng" dirty="0" smtClean="0"/>
              <a:t>fastball </a:t>
            </a:r>
            <a:r>
              <a:rPr lang="en-US" u="sng" dirty="0" err="1" smtClean="0"/>
              <a:t>vs</a:t>
            </a:r>
            <a:r>
              <a:rPr lang="en-US" u="sng" dirty="0" smtClean="0"/>
              <a:t> sinker</a:t>
            </a:r>
            <a:endParaRPr lang="en-US" u="sng" dirty="0"/>
          </a:p>
        </p:txBody>
      </p:sp>
      <p:sp>
        <p:nvSpPr>
          <p:cNvPr id="6" name="TextBox 5"/>
          <p:cNvSpPr txBox="1"/>
          <p:nvPr/>
        </p:nvSpPr>
        <p:spPr>
          <a:xfrm>
            <a:off x="1" y="384123"/>
            <a:ext cx="9127561" cy="600164"/>
          </a:xfrm>
          <a:prstGeom prst="rect">
            <a:avLst/>
          </a:prstGeom>
          <a:noFill/>
        </p:spPr>
        <p:txBody>
          <a:bodyPr wrap="square" rtlCol="0">
            <a:spAutoFit/>
          </a:bodyPr>
          <a:lstStyle/>
          <a:p>
            <a:pPr>
              <a:spcAft>
                <a:spcPts val="600"/>
              </a:spcAft>
            </a:pPr>
            <a:r>
              <a:rPr lang="en-US" sz="1400" dirty="0" smtClean="0"/>
              <a:t>We had calculated that a 93 mph (42 m/s) pitch crosses home plate in 0.46 sec</a:t>
            </a:r>
          </a:p>
          <a:p>
            <a:pPr>
              <a:spcAft>
                <a:spcPts val="600"/>
              </a:spcAft>
            </a:pPr>
            <a:r>
              <a:rPr lang="en-US" sz="1400" dirty="0" smtClean="0"/>
              <a:t>in this time, a horizontally-pitched ball falls…</a:t>
            </a:r>
          </a:p>
        </p:txBody>
      </p:sp>
      <p:graphicFrame>
        <p:nvGraphicFramePr>
          <p:cNvPr id="7" name="Object 6"/>
          <p:cNvGraphicFramePr>
            <a:graphicFrameLocks noChangeAspect="1"/>
          </p:cNvGraphicFramePr>
          <p:nvPr>
            <p:extLst>
              <p:ext uri="{D42A27DB-BD31-4B8C-83A1-F6EECF244321}">
                <p14:modId xmlns:p14="http://schemas.microsoft.com/office/powerpoint/2010/main" xmlns="" val="1281330964"/>
              </p:ext>
            </p:extLst>
          </p:nvPr>
        </p:nvGraphicFramePr>
        <p:xfrm>
          <a:off x="3411940" y="810865"/>
          <a:ext cx="4512860" cy="281053"/>
        </p:xfrm>
        <a:graphic>
          <a:graphicData uri="http://schemas.openxmlformats.org/presentationml/2006/ole">
            <p:oleObj spid="_x0000_s1903227" name="Equation" r:id="rId3" imgW="3656880" imgH="255960" progId="">
              <p:embed/>
            </p:oleObj>
          </a:graphicData>
        </a:graphic>
      </p:graphicFrame>
      <p:sp>
        <p:nvSpPr>
          <p:cNvPr id="9" name="TextBox 8"/>
          <p:cNvSpPr txBox="1"/>
          <p:nvPr/>
        </p:nvSpPr>
        <p:spPr>
          <a:xfrm>
            <a:off x="-12133" y="1214996"/>
            <a:ext cx="8965329" cy="2160591"/>
          </a:xfrm>
          <a:prstGeom prst="rect">
            <a:avLst/>
          </a:prstGeom>
          <a:noFill/>
        </p:spPr>
        <p:txBody>
          <a:bodyPr wrap="square" rtlCol="0">
            <a:spAutoFit/>
          </a:bodyPr>
          <a:lstStyle/>
          <a:p>
            <a:pPr>
              <a:lnSpc>
                <a:spcPct val="120000"/>
              </a:lnSpc>
            </a:pPr>
            <a:r>
              <a:rPr lang="en-US" sz="1400" dirty="0" smtClean="0"/>
              <a:t>A good pitcher might impart up to 1500 rpm (25 </a:t>
            </a:r>
            <a:r>
              <a:rPr lang="en-US" sz="1400" dirty="0" err="1" smtClean="0"/>
              <a:t>rps</a:t>
            </a:r>
            <a:r>
              <a:rPr lang="en-US" sz="1400" dirty="0" smtClean="0"/>
              <a:t>) of topspin.</a:t>
            </a:r>
          </a:p>
          <a:p>
            <a:pPr marL="285750" indent="-285750">
              <a:lnSpc>
                <a:spcPct val="120000"/>
              </a:lnSpc>
              <a:buFontTx/>
              <a:buChar char="•"/>
            </a:pPr>
            <a:r>
              <a:rPr lang="en-US" sz="1400" dirty="0" smtClean="0"/>
              <a:t>How many times does the ball rotate, on its way to the plate?</a:t>
            </a:r>
          </a:p>
          <a:p>
            <a:pPr marL="285750" indent="-285750">
              <a:lnSpc>
                <a:spcPct val="120000"/>
              </a:lnSpc>
              <a:buFontTx/>
              <a:buChar char="•"/>
            </a:pPr>
            <a:endParaRPr lang="en-US" sz="1400" dirty="0"/>
          </a:p>
          <a:p>
            <a:pPr marL="285750" indent="-285750">
              <a:lnSpc>
                <a:spcPct val="120000"/>
              </a:lnSpc>
              <a:buFontTx/>
              <a:buChar char="•"/>
            </a:pPr>
            <a:endParaRPr lang="en-US" sz="1400" dirty="0"/>
          </a:p>
          <a:p>
            <a:pPr marL="285750" indent="-285750">
              <a:lnSpc>
                <a:spcPct val="120000"/>
              </a:lnSpc>
              <a:buFontTx/>
              <a:buChar char="•"/>
            </a:pPr>
            <a:r>
              <a:rPr lang="en-US" sz="1400" dirty="0" smtClean="0"/>
              <a:t>Including Magnus, what is ball’s downward acceleration?</a:t>
            </a:r>
          </a:p>
          <a:p>
            <a:pPr marL="285750" indent="-285750">
              <a:lnSpc>
                <a:spcPct val="120000"/>
              </a:lnSpc>
              <a:buFontTx/>
              <a:buChar char="•"/>
            </a:pPr>
            <a:endParaRPr lang="en-US" sz="1400" dirty="0"/>
          </a:p>
          <a:p>
            <a:pPr marL="285750" indent="-285750">
              <a:lnSpc>
                <a:spcPct val="120000"/>
              </a:lnSpc>
              <a:buFontTx/>
              <a:buChar char="•"/>
            </a:pPr>
            <a:endParaRPr lang="en-US" sz="1400" dirty="0" smtClean="0"/>
          </a:p>
          <a:p>
            <a:pPr marL="285750" indent="-285750">
              <a:lnSpc>
                <a:spcPct val="120000"/>
              </a:lnSpc>
              <a:buFontTx/>
              <a:buChar char="•"/>
            </a:pPr>
            <a:r>
              <a:rPr lang="en-US" sz="1400" dirty="0" smtClean="0"/>
              <a:t>How far does it fall by the time it crosses the plate?</a:t>
            </a:r>
          </a:p>
        </p:txBody>
      </p:sp>
      <p:cxnSp>
        <p:nvCxnSpPr>
          <p:cNvPr id="34" name="Straight Connector 33"/>
          <p:cNvCxnSpPr/>
          <p:nvPr/>
        </p:nvCxnSpPr>
        <p:spPr>
          <a:xfrm>
            <a:off x="706789" y="1140304"/>
            <a:ext cx="7535335" cy="1191"/>
          </a:xfrm>
          <a:prstGeom prst="line">
            <a:avLst/>
          </a:prstGeom>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71686" y="4267489"/>
            <a:ext cx="8743707" cy="276999"/>
          </a:xfrm>
          <a:prstGeom prst="rect">
            <a:avLst/>
          </a:prstGeom>
          <a:solidFill>
            <a:srgbClr val="FFFFFF"/>
          </a:solidFill>
          <a:ln>
            <a:solidFill>
              <a:srgbClr val="000000"/>
            </a:solidFill>
          </a:ln>
        </p:spPr>
        <p:txBody>
          <a:bodyPr wrap="square" rtlCol="0">
            <a:spAutoFit/>
          </a:bodyPr>
          <a:lstStyle/>
          <a:p>
            <a:r>
              <a:rPr lang="en-US" sz="1200" dirty="0" smtClean="0"/>
              <a:t>The “magic” of </a:t>
            </a:r>
            <a:r>
              <a:rPr lang="en-US" sz="1200" dirty="0" err="1" smtClean="0"/>
              <a:t>Δy</a:t>
            </a:r>
            <a:r>
              <a:rPr lang="en-US" sz="1200" dirty="0" smtClean="0"/>
              <a:t> ~ t</a:t>
            </a:r>
            <a:r>
              <a:rPr lang="en-US" sz="1200" baseline="30000" dirty="0" smtClean="0"/>
              <a:t>2</a:t>
            </a:r>
            <a:r>
              <a:rPr lang="en-US" sz="1200" dirty="0" smtClean="0"/>
              <a:t>: The ball does not “break,” but ¾ of its swing comes in the 2</a:t>
            </a:r>
            <a:r>
              <a:rPr lang="en-US" sz="1200" baseline="30000" dirty="0" smtClean="0"/>
              <a:t>nd</a:t>
            </a:r>
            <a:r>
              <a:rPr lang="en-US" sz="1200" dirty="0" smtClean="0"/>
              <a:t> half of its flight, when batter is committed</a:t>
            </a:r>
          </a:p>
        </p:txBody>
      </p:sp>
      <p:sp>
        <p:nvSpPr>
          <p:cNvPr id="10" name="Slide Number Placeholder 9"/>
          <p:cNvSpPr>
            <a:spLocks noGrp="1"/>
          </p:cNvSpPr>
          <p:nvPr>
            <p:ph type="sldNum" sz="quarter" idx="12"/>
          </p:nvPr>
        </p:nvSpPr>
        <p:spPr/>
        <p:txBody>
          <a:bodyPr/>
          <a:lstStyle/>
          <a:p>
            <a:fld id="{5BE6E91C-2D6A-B04C-94FB-A9E324A509C5}" type="slidenum">
              <a:rPr lang="en-US" smtClean="0"/>
              <a:pPr/>
              <a:t>154</a:t>
            </a:fld>
            <a:endParaRPr lang="en-US" dirty="0"/>
          </a:p>
        </p:txBody>
      </p:sp>
      <p:grpSp>
        <p:nvGrpSpPr>
          <p:cNvPr id="8" name="Group 7"/>
          <p:cNvGrpSpPr/>
          <p:nvPr/>
        </p:nvGrpSpPr>
        <p:grpSpPr>
          <a:xfrm>
            <a:off x="7433736" y="1379007"/>
            <a:ext cx="1354858" cy="964639"/>
            <a:chOff x="3744158" y="2846202"/>
            <a:chExt cx="1113324" cy="1445032"/>
          </a:xfrm>
        </p:grpSpPr>
        <p:pic>
          <p:nvPicPr>
            <p:cNvPr id="25" name="Picture 24"/>
            <p:cNvPicPr>
              <a:picLocks noChangeAspect="1"/>
            </p:cNvPicPr>
            <p:nvPr/>
          </p:nvPicPr>
          <p:blipFill>
            <a:blip r:embed="rId4"/>
            <a:stretch>
              <a:fillRect/>
            </a:stretch>
          </p:blipFill>
          <p:spPr>
            <a:xfrm>
              <a:off x="3755573" y="2846202"/>
              <a:ext cx="774869" cy="1097960"/>
            </a:xfrm>
            <a:prstGeom prst="rect">
              <a:avLst/>
            </a:prstGeom>
          </p:spPr>
        </p:pic>
        <p:sp>
          <p:nvSpPr>
            <p:cNvPr id="3" name="TextBox 2"/>
            <p:cNvSpPr txBox="1"/>
            <p:nvPr/>
          </p:nvSpPr>
          <p:spPr>
            <a:xfrm>
              <a:off x="3744158" y="3899342"/>
              <a:ext cx="1113324" cy="391892"/>
            </a:xfrm>
            <a:prstGeom prst="rect">
              <a:avLst/>
            </a:prstGeom>
            <a:noFill/>
          </p:spPr>
          <p:txBody>
            <a:bodyPr wrap="none" rtlCol="0">
              <a:spAutoFit/>
            </a:bodyPr>
            <a:lstStyle/>
            <a:p>
              <a:r>
                <a:rPr lang="en-US" sz="1100" dirty="0" smtClean="0"/>
                <a:t>video: Tim </a:t>
              </a:r>
              <a:r>
                <a:rPr lang="en-US" sz="1100" dirty="0" err="1" smtClean="0"/>
                <a:t>Lincecum</a:t>
              </a:r>
              <a:endParaRPr lang="en-US" sz="1100" dirty="0" smtClean="0"/>
            </a:p>
          </p:txBody>
        </p:sp>
      </p:grpSp>
      <p:pic>
        <p:nvPicPr>
          <p:cNvPr id="14" name="Picture 13" descr="Untitled.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11" y="4686469"/>
            <a:ext cx="4525906" cy="2212665"/>
          </a:xfrm>
          <a:prstGeom prst="rect">
            <a:avLst/>
          </a:prstGeom>
        </p:spPr>
      </p:pic>
      <p:pic>
        <p:nvPicPr>
          <p:cNvPr id="21" name="Picture 20"/>
          <p:cNvPicPr>
            <a:picLocks noChangeAspect="1"/>
          </p:cNvPicPr>
          <p:nvPr/>
        </p:nvPicPr>
        <p:blipFill>
          <a:blip r:embed="rId6"/>
          <a:stretch>
            <a:fillRect/>
          </a:stretch>
        </p:blipFill>
        <p:spPr>
          <a:xfrm>
            <a:off x="7268319" y="3359073"/>
            <a:ext cx="1122281" cy="81365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20" y="1383053"/>
            <a:ext cx="8229600" cy="381917"/>
          </a:xfrm>
        </p:spPr>
        <p:txBody>
          <a:bodyPr/>
          <a:lstStyle/>
          <a:p>
            <a:r>
              <a:rPr lang="en-US" dirty="0" smtClean="0"/>
              <a:t>Rising fastball?</a:t>
            </a:r>
            <a:endParaRPr lang="en-US" dirty="0"/>
          </a:p>
        </p:txBody>
      </p:sp>
      <p:sp>
        <p:nvSpPr>
          <p:cNvPr id="5" name="TextBox 4"/>
          <p:cNvSpPr txBox="1"/>
          <p:nvPr/>
        </p:nvSpPr>
        <p:spPr>
          <a:xfrm>
            <a:off x="-121772" y="1680317"/>
            <a:ext cx="6190669" cy="738664"/>
          </a:xfrm>
          <a:prstGeom prst="rect">
            <a:avLst/>
          </a:prstGeom>
          <a:noFill/>
        </p:spPr>
        <p:txBody>
          <a:bodyPr wrap="none" rtlCol="0">
            <a:spAutoFit/>
          </a:bodyPr>
          <a:lstStyle/>
          <a:p>
            <a:r>
              <a:rPr lang="en-US" sz="1400" dirty="0" smtClean="0"/>
              <a:t>There are claims of fastballs that “hop” enough to be rising as they cross the plate.</a:t>
            </a:r>
          </a:p>
          <a:p>
            <a:endParaRPr lang="en-US" sz="1400" dirty="0" smtClean="0"/>
          </a:p>
          <a:p>
            <a:r>
              <a:rPr lang="en-US" sz="1400" dirty="0" smtClean="0"/>
              <a:t>What would be the spin on such a ball?</a:t>
            </a:r>
          </a:p>
        </p:txBody>
      </p:sp>
      <p:pic>
        <p:nvPicPr>
          <p:cNvPr id="6" name="Picture 5" descr="RisingFastball.png"/>
          <p:cNvPicPr>
            <a:picLocks noChangeAspect="1"/>
          </p:cNvPicPr>
          <p:nvPr/>
        </p:nvPicPr>
        <p:blipFill>
          <a:blip r:embed="rId2"/>
          <a:srcRect r="13333"/>
          <a:stretch>
            <a:fillRect/>
          </a:stretch>
        </p:blipFill>
        <p:spPr>
          <a:xfrm>
            <a:off x="186267" y="4033955"/>
            <a:ext cx="5428061" cy="2070945"/>
          </a:xfrm>
          <a:prstGeom prst="rect">
            <a:avLst/>
          </a:prstGeom>
        </p:spPr>
      </p:pic>
      <p:sp>
        <p:nvSpPr>
          <p:cNvPr id="7" name="TextBox 6"/>
          <p:cNvSpPr txBox="1"/>
          <p:nvPr/>
        </p:nvSpPr>
        <p:spPr>
          <a:xfrm rot="16200000">
            <a:off x="-329890" y="4830286"/>
            <a:ext cx="1014701" cy="338554"/>
          </a:xfrm>
          <a:prstGeom prst="rect">
            <a:avLst/>
          </a:prstGeom>
          <a:noFill/>
        </p:spPr>
        <p:txBody>
          <a:bodyPr wrap="none" rtlCol="0">
            <a:spAutoFit/>
          </a:bodyPr>
          <a:lstStyle/>
          <a:p>
            <a:r>
              <a:rPr lang="en-US" sz="1600" dirty="0" smtClean="0"/>
              <a:t>height (ft)</a:t>
            </a:r>
          </a:p>
        </p:txBody>
      </p:sp>
      <p:sp>
        <p:nvSpPr>
          <p:cNvPr id="8" name="TextBox 7"/>
          <p:cNvSpPr txBox="1"/>
          <p:nvPr/>
        </p:nvSpPr>
        <p:spPr>
          <a:xfrm>
            <a:off x="3204401" y="6104900"/>
            <a:ext cx="2278572" cy="338554"/>
          </a:xfrm>
          <a:prstGeom prst="rect">
            <a:avLst/>
          </a:prstGeom>
          <a:solidFill>
            <a:srgbClr val="FFFFFF"/>
          </a:solidFill>
        </p:spPr>
        <p:txBody>
          <a:bodyPr wrap="none" rtlCol="0">
            <a:spAutoFit/>
          </a:bodyPr>
          <a:lstStyle/>
          <a:p>
            <a:r>
              <a:rPr lang="en-US" sz="1600" dirty="0" smtClean="0"/>
              <a:t>distance from release (ft)</a:t>
            </a:r>
          </a:p>
        </p:txBody>
      </p:sp>
      <p:sp>
        <p:nvSpPr>
          <p:cNvPr id="9" name="TextBox 8"/>
          <p:cNvSpPr txBox="1"/>
          <p:nvPr/>
        </p:nvSpPr>
        <p:spPr>
          <a:xfrm>
            <a:off x="186267" y="6104900"/>
            <a:ext cx="3018134" cy="338554"/>
          </a:xfrm>
          <a:prstGeom prst="rect">
            <a:avLst/>
          </a:prstGeom>
          <a:solidFill>
            <a:srgbClr val="FFFFFF"/>
          </a:solidFill>
        </p:spPr>
        <p:txBody>
          <a:bodyPr wrap="none" rtlCol="0">
            <a:spAutoFit/>
          </a:bodyPr>
          <a:lstStyle/>
          <a:p>
            <a:r>
              <a:rPr lang="en-US" sz="1600" dirty="0" smtClean="0"/>
              <a:t>Ball “hops” relative to </a:t>
            </a:r>
            <a:r>
              <a:rPr lang="en-US" sz="1600" i="1" dirty="0" smtClean="0"/>
              <a:t>expectation</a:t>
            </a:r>
            <a:endParaRPr lang="en-US" sz="1600" dirty="0" smtClean="0"/>
          </a:p>
        </p:txBody>
      </p:sp>
      <p:sp>
        <p:nvSpPr>
          <p:cNvPr id="10" name="Slide Number Placeholder 9"/>
          <p:cNvSpPr>
            <a:spLocks noGrp="1"/>
          </p:cNvSpPr>
          <p:nvPr>
            <p:ph type="sldNum" sz="quarter" idx="12"/>
          </p:nvPr>
        </p:nvSpPr>
        <p:spPr/>
        <p:txBody>
          <a:bodyPr/>
          <a:lstStyle/>
          <a:p>
            <a:fld id="{5BE6E91C-2D6A-B04C-94FB-A9E324A509C5}" type="slidenum">
              <a:rPr lang="en-US" smtClean="0"/>
              <a:pPr/>
              <a:t>155</a:t>
            </a:fld>
            <a:endParaRPr lang="en-US" dirty="0"/>
          </a:p>
        </p:txBody>
      </p:sp>
      <p:pic>
        <p:nvPicPr>
          <p:cNvPr id="11" name="Picture 10" descr="AdairFigure4.1_150dpsi.png"/>
          <p:cNvPicPr>
            <a:picLocks noChangeAspect="1"/>
          </p:cNvPicPr>
          <p:nvPr/>
        </p:nvPicPr>
        <p:blipFill rotWithShape="1">
          <a:blip r:embed="rId3"/>
          <a:srcRect t="7905" b="53089"/>
          <a:stretch/>
        </p:blipFill>
        <p:spPr>
          <a:xfrm>
            <a:off x="1135030" y="57150"/>
            <a:ext cx="3803590" cy="1314818"/>
          </a:xfrm>
          <a:prstGeom prst="rect">
            <a:avLst/>
          </a:prstGeom>
        </p:spPr>
      </p:pic>
      <p:cxnSp>
        <p:nvCxnSpPr>
          <p:cNvPr id="4" name="Straight Connector 3"/>
          <p:cNvCxnSpPr/>
          <p:nvPr/>
        </p:nvCxnSpPr>
        <p:spPr>
          <a:xfrm>
            <a:off x="186266" y="1341165"/>
            <a:ext cx="8822267" cy="0"/>
          </a:xfrm>
          <a:prstGeom prst="line">
            <a:avLst/>
          </a:prstGeom>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4"/>
          <a:stretch>
            <a:fillRect/>
          </a:stretch>
        </p:blipFill>
        <p:spPr>
          <a:xfrm>
            <a:off x="6756985" y="3735850"/>
            <a:ext cx="1571625" cy="1035844"/>
          </a:xfrm>
          <a:prstGeom prst="rect">
            <a:avLst/>
          </a:prstGeom>
        </p:spPr>
      </p:pic>
      <p:sp>
        <p:nvSpPr>
          <p:cNvPr id="13" name="TextBox 12"/>
          <p:cNvSpPr txBox="1"/>
          <p:nvPr/>
        </p:nvSpPr>
        <p:spPr>
          <a:xfrm>
            <a:off x="6468534" y="3528102"/>
            <a:ext cx="2130007" cy="276999"/>
          </a:xfrm>
          <a:prstGeom prst="rect">
            <a:avLst/>
          </a:prstGeom>
          <a:noFill/>
        </p:spPr>
        <p:txBody>
          <a:bodyPr wrap="none" rtlCol="0">
            <a:spAutoFit/>
          </a:bodyPr>
          <a:lstStyle/>
          <a:p>
            <a:r>
              <a:rPr lang="en-US" sz="1200" dirty="0" smtClean="0"/>
              <a:t>But a </a:t>
            </a:r>
            <a:r>
              <a:rPr lang="en-US" sz="1200" dirty="0" err="1" smtClean="0"/>
              <a:t>wiffleball</a:t>
            </a:r>
            <a:r>
              <a:rPr lang="en-US" sz="1200" dirty="0" smtClean="0"/>
              <a:t> is another story</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690"/>
            <a:ext cx="8686800" cy="381917"/>
          </a:xfrm>
        </p:spPr>
        <p:txBody>
          <a:bodyPr>
            <a:noAutofit/>
          </a:bodyPr>
          <a:lstStyle/>
          <a:p>
            <a:r>
              <a:rPr lang="en-US" sz="1800" dirty="0" smtClean="0"/>
              <a:t>Interactive simulations @ NASA website &amp; copy linked to CARMEN</a:t>
            </a:r>
            <a:endParaRPr lang="en-US" sz="1800"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156</a:t>
            </a:fld>
            <a:endParaRPr lang="en-US" dirty="0"/>
          </a:p>
        </p:txBody>
      </p:sp>
      <p:pic>
        <p:nvPicPr>
          <p:cNvPr id="4" name="Picture 3"/>
          <p:cNvPicPr>
            <a:picLocks noChangeAspect="1"/>
          </p:cNvPicPr>
          <p:nvPr/>
        </p:nvPicPr>
        <p:blipFill>
          <a:blip r:embed="rId2"/>
          <a:stretch>
            <a:fillRect/>
          </a:stretch>
        </p:blipFill>
        <p:spPr>
          <a:xfrm>
            <a:off x="2" y="1043225"/>
            <a:ext cx="2410587" cy="1824228"/>
          </a:xfrm>
          <a:prstGeom prst="rect">
            <a:avLst/>
          </a:prstGeom>
        </p:spPr>
      </p:pic>
      <p:sp>
        <p:nvSpPr>
          <p:cNvPr id="5" name="TextBox 4"/>
          <p:cNvSpPr txBox="1"/>
          <p:nvPr/>
        </p:nvSpPr>
        <p:spPr>
          <a:xfrm>
            <a:off x="457202" y="510694"/>
            <a:ext cx="6017673" cy="338554"/>
          </a:xfrm>
          <a:prstGeom prst="rect">
            <a:avLst/>
          </a:prstGeom>
          <a:noFill/>
        </p:spPr>
        <p:txBody>
          <a:bodyPr wrap="none" rtlCol="0">
            <a:spAutoFit/>
          </a:bodyPr>
          <a:lstStyle/>
          <a:p>
            <a:r>
              <a:rPr lang="en-US" sz="1600" dirty="0">
                <a:hlinkClick r:id="rId3"/>
              </a:rPr>
              <a:t>http://www.grc.nasa.gov/WWW/k-12/InteractProgs/sportsdown.html</a:t>
            </a:r>
            <a:endParaRPr lang="en-US" sz="1600" dirty="0" smtClean="0"/>
          </a:p>
        </p:txBody>
      </p:sp>
      <p:pic>
        <p:nvPicPr>
          <p:cNvPr id="6" name="Picture 5"/>
          <p:cNvPicPr>
            <a:picLocks noChangeAspect="1"/>
          </p:cNvPicPr>
          <p:nvPr/>
        </p:nvPicPr>
        <p:blipFill>
          <a:blip r:embed="rId4"/>
          <a:stretch>
            <a:fillRect/>
          </a:stretch>
        </p:blipFill>
        <p:spPr>
          <a:xfrm>
            <a:off x="4704759" y="1086461"/>
            <a:ext cx="2554605" cy="1763078"/>
          </a:xfrm>
          <a:prstGeom prst="rect">
            <a:avLst/>
          </a:prstGeom>
        </p:spPr>
      </p:pic>
      <p:sp>
        <p:nvSpPr>
          <p:cNvPr id="7" name="TextBox 6"/>
          <p:cNvSpPr txBox="1"/>
          <p:nvPr/>
        </p:nvSpPr>
        <p:spPr>
          <a:xfrm>
            <a:off x="214663" y="3018190"/>
            <a:ext cx="3165675" cy="338554"/>
          </a:xfrm>
          <a:prstGeom prst="rect">
            <a:avLst/>
          </a:prstGeom>
          <a:noFill/>
        </p:spPr>
        <p:txBody>
          <a:bodyPr wrap="none" rtlCol="0">
            <a:spAutoFit/>
          </a:bodyPr>
          <a:lstStyle/>
          <a:p>
            <a:r>
              <a:rPr lang="en-US" sz="1600" dirty="0" smtClean="0"/>
              <a:t>Pitches – wind tunnel and overhead</a:t>
            </a:r>
          </a:p>
        </p:txBody>
      </p:sp>
      <p:sp>
        <p:nvSpPr>
          <p:cNvPr id="8" name="TextBox 7"/>
          <p:cNvSpPr txBox="1"/>
          <p:nvPr/>
        </p:nvSpPr>
        <p:spPr>
          <a:xfrm>
            <a:off x="6365854" y="2891233"/>
            <a:ext cx="1166410" cy="338554"/>
          </a:xfrm>
          <a:prstGeom prst="rect">
            <a:avLst/>
          </a:prstGeom>
          <a:noFill/>
        </p:spPr>
        <p:txBody>
          <a:bodyPr wrap="none" rtlCol="0">
            <a:spAutoFit/>
          </a:bodyPr>
          <a:lstStyle/>
          <a:p>
            <a:r>
              <a:rPr lang="en-US" sz="1600" dirty="0" smtClean="0"/>
              <a:t>Pitches - 3D</a:t>
            </a:r>
          </a:p>
        </p:txBody>
      </p:sp>
      <p:pic>
        <p:nvPicPr>
          <p:cNvPr id="9" name="Picture 8"/>
          <p:cNvPicPr>
            <a:picLocks noChangeAspect="1"/>
          </p:cNvPicPr>
          <p:nvPr/>
        </p:nvPicPr>
        <p:blipFill>
          <a:blip r:embed="rId5"/>
          <a:stretch>
            <a:fillRect/>
          </a:stretch>
        </p:blipFill>
        <p:spPr>
          <a:xfrm>
            <a:off x="101268" y="3968760"/>
            <a:ext cx="3067050" cy="1863566"/>
          </a:xfrm>
          <a:prstGeom prst="rect">
            <a:avLst/>
          </a:prstGeom>
        </p:spPr>
      </p:pic>
      <p:sp>
        <p:nvSpPr>
          <p:cNvPr id="10" name="TextBox 9"/>
          <p:cNvSpPr txBox="1"/>
          <p:nvPr/>
        </p:nvSpPr>
        <p:spPr>
          <a:xfrm>
            <a:off x="457201" y="5864732"/>
            <a:ext cx="1760418" cy="338554"/>
          </a:xfrm>
          <a:prstGeom prst="rect">
            <a:avLst/>
          </a:prstGeom>
          <a:noFill/>
        </p:spPr>
        <p:txBody>
          <a:bodyPr wrap="none" rtlCol="0">
            <a:spAutoFit/>
          </a:bodyPr>
          <a:lstStyle/>
          <a:p>
            <a:r>
              <a:rPr lang="en-US" sz="1600" dirty="0" smtClean="0"/>
              <a:t>Bend of soccer ball</a:t>
            </a:r>
          </a:p>
        </p:txBody>
      </p:sp>
    </p:spTree>
    <p:extLst>
      <p:ext uri="{BB962C8B-B14F-4D97-AF65-F5344CB8AC3E}">
        <p14:creationId xmlns:p14="http://schemas.microsoft.com/office/powerpoint/2010/main" xmlns="" val="17932608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 due to the Magnus force</a:t>
            </a:r>
            <a:endParaRPr lang="en-US"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157</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xmlns="" val="598996470"/>
              </p:ext>
            </p:extLst>
          </p:nvPr>
        </p:nvGraphicFramePr>
        <p:xfrm>
          <a:off x="1570523" y="1373222"/>
          <a:ext cx="6345415" cy="606867"/>
        </p:xfrm>
        <a:graphic>
          <a:graphicData uri="http://schemas.openxmlformats.org/presentationml/2006/ole">
            <p:oleObj spid="_x0000_s2773274" name="Equation" r:id="rId4" imgW="3355200" imgH="557640" progId="">
              <p:embed/>
            </p:oleObj>
          </a:graphicData>
        </a:graphic>
      </p:graphicFrame>
      <p:cxnSp>
        <p:nvCxnSpPr>
          <p:cNvPr id="8" name="Straight Arrow Connector 7"/>
          <p:cNvCxnSpPr/>
          <p:nvPr/>
        </p:nvCxnSpPr>
        <p:spPr>
          <a:xfrm>
            <a:off x="4910701" y="3770825"/>
            <a:ext cx="1641327" cy="8321"/>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9" name="Object 8"/>
          <p:cNvGraphicFramePr>
            <a:graphicFrameLocks noChangeAspect="1"/>
          </p:cNvGraphicFramePr>
          <p:nvPr>
            <p:extLst>
              <p:ext uri="{D42A27DB-BD31-4B8C-83A1-F6EECF244321}">
                <p14:modId xmlns:p14="http://schemas.microsoft.com/office/powerpoint/2010/main" xmlns="" val="4024555426"/>
              </p:ext>
            </p:extLst>
          </p:nvPr>
        </p:nvGraphicFramePr>
        <p:xfrm>
          <a:off x="5814880" y="3886246"/>
          <a:ext cx="321733" cy="235268"/>
        </p:xfrm>
        <a:graphic>
          <a:graphicData uri="http://schemas.openxmlformats.org/presentationml/2006/ole">
            <p:oleObj spid="_x0000_s2773275" name="Equation" r:id="rId5" imgW="118800" imgH="155160" progId="">
              <p:embed/>
            </p:oleObj>
          </a:graphicData>
        </a:graphic>
      </p:graphicFrame>
      <p:pic>
        <p:nvPicPr>
          <p:cNvPr id="10" name="Picture 9"/>
          <p:cNvPicPr>
            <a:picLocks noChangeAspect="1"/>
          </p:cNvPicPr>
          <p:nvPr/>
        </p:nvPicPr>
        <p:blipFill>
          <a:blip r:embed="rId6">
            <a:clrChange>
              <a:clrFrom>
                <a:srgbClr val="FFFFFF"/>
              </a:clrFrom>
              <a:clrTo>
                <a:srgbClr val="FFFFFF">
                  <a:alpha val="0"/>
                </a:srgbClr>
              </a:clrTo>
            </a:clrChange>
          </a:blip>
          <a:stretch>
            <a:fillRect/>
          </a:stretch>
        </p:blipFill>
        <p:spPr>
          <a:xfrm>
            <a:off x="4668145" y="3612373"/>
            <a:ext cx="380952" cy="382222"/>
          </a:xfrm>
          <a:prstGeom prst="rect">
            <a:avLst/>
          </a:prstGeom>
        </p:spPr>
      </p:pic>
      <p:sp>
        <p:nvSpPr>
          <p:cNvPr id="11" name="TextBox 10"/>
          <p:cNvSpPr txBox="1"/>
          <p:nvPr/>
        </p:nvSpPr>
        <p:spPr>
          <a:xfrm>
            <a:off x="150052" y="614112"/>
            <a:ext cx="8536749" cy="830997"/>
          </a:xfrm>
          <a:prstGeom prst="rect">
            <a:avLst/>
          </a:prstGeom>
          <a:noFill/>
        </p:spPr>
        <p:txBody>
          <a:bodyPr wrap="square" rtlCol="0">
            <a:spAutoFit/>
          </a:bodyPr>
          <a:lstStyle/>
          <a:p>
            <a:r>
              <a:rPr lang="en-US" sz="1600" dirty="0" smtClean="0"/>
              <a:t>We already know that any pitch will </a:t>
            </a:r>
            <a:r>
              <a:rPr lang="en-US" sz="1600" dirty="0"/>
              <a:t>hit the ground in about </a:t>
            </a:r>
            <a:r>
              <a:rPr lang="en-US" sz="1600" dirty="0" smtClean="0"/>
              <a:t>1/2 sec</a:t>
            </a:r>
            <a:endParaRPr lang="en-US" sz="1600" dirty="0"/>
          </a:p>
          <a:p>
            <a:endParaRPr lang="en-US" sz="1600" dirty="0" smtClean="0"/>
          </a:p>
          <a:p>
            <a:r>
              <a:rPr lang="en-US" sz="1600" dirty="0" smtClean="0"/>
              <a:t>Ignoring gravity, what path will a 78 mph slider take?</a:t>
            </a:r>
          </a:p>
        </p:txBody>
      </p:sp>
      <p:graphicFrame>
        <p:nvGraphicFramePr>
          <p:cNvPr id="12" name="Object 11"/>
          <p:cNvGraphicFramePr>
            <a:graphicFrameLocks noChangeAspect="1"/>
          </p:cNvGraphicFramePr>
          <p:nvPr>
            <p:extLst>
              <p:ext uri="{D42A27DB-BD31-4B8C-83A1-F6EECF244321}">
                <p14:modId xmlns:p14="http://schemas.microsoft.com/office/powerpoint/2010/main" xmlns="" val="138998052"/>
              </p:ext>
            </p:extLst>
          </p:nvPr>
        </p:nvGraphicFramePr>
        <p:xfrm>
          <a:off x="150052" y="4384280"/>
          <a:ext cx="5213518" cy="679039"/>
        </p:xfrm>
        <a:graphic>
          <a:graphicData uri="http://schemas.openxmlformats.org/presentationml/2006/ole">
            <p:oleObj spid="_x0000_s2773276" name="Equation" r:id="rId7" imgW="2422800" imgH="411120" progId="">
              <p:embed/>
            </p:oleObj>
          </a:graphicData>
        </a:graphic>
      </p:graphicFrame>
      <p:sp>
        <p:nvSpPr>
          <p:cNvPr id="13" name="TextBox 12"/>
          <p:cNvSpPr txBox="1"/>
          <p:nvPr/>
        </p:nvSpPr>
        <p:spPr>
          <a:xfrm>
            <a:off x="765266" y="3596885"/>
            <a:ext cx="1202830" cy="584775"/>
          </a:xfrm>
          <a:prstGeom prst="rect">
            <a:avLst/>
          </a:prstGeom>
          <a:noFill/>
        </p:spPr>
        <p:txBody>
          <a:bodyPr wrap="none" rtlCol="0">
            <a:spAutoFit/>
          </a:bodyPr>
          <a:lstStyle/>
          <a:p>
            <a:r>
              <a:rPr lang="en-US" sz="1600" dirty="0" smtClean="0"/>
              <a:t>centripetal</a:t>
            </a:r>
          </a:p>
          <a:p>
            <a:r>
              <a:rPr lang="en-US" sz="1600" dirty="0" smtClean="0"/>
              <a:t>acceleration</a:t>
            </a:r>
          </a:p>
        </p:txBody>
      </p:sp>
      <p:cxnSp>
        <p:nvCxnSpPr>
          <p:cNvPr id="15" name="Straight Arrow Connector 14"/>
          <p:cNvCxnSpPr/>
          <p:nvPr/>
        </p:nvCxnSpPr>
        <p:spPr>
          <a:xfrm flipH="1">
            <a:off x="457202" y="4035466"/>
            <a:ext cx="548916" cy="22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957193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smtClean="0"/>
              <a:t>circular boomerang</a:t>
            </a:r>
            <a:endParaRPr lang="en-US"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158</a:t>
            </a:fld>
            <a:endParaRPr lang="en-US" dirty="0"/>
          </a:p>
        </p:txBody>
      </p:sp>
      <p:pic>
        <p:nvPicPr>
          <p:cNvPr id="6" name="Picture 5"/>
          <p:cNvPicPr>
            <a:picLocks noChangeAspect="1"/>
          </p:cNvPicPr>
          <p:nvPr/>
        </p:nvPicPr>
        <p:blipFill rotWithShape="1">
          <a:blip r:embed="rId3">
            <a:alphaModFix amt="43000"/>
          </a:blip>
          <a:srcRect l="7407" t="10063" r="14232" b="9101"/>
          <a:stretch/>
        </p:blipFill>
        <p:spPr>
          <a:xfrm rot="18935444">
            <a:off x="2864742" y="2929441"/>
            <a:ext cx="1753794" cy="1483277"/>
          </a:xfrm>
          <a:prstGeom prst="rect">
            <a:avLst/>
          </a:prstGeom>
        </p:spPr>
      </p:pic>
      <p:grpSp>
        <p:nvGrpSpPr>
          <p:cNvPr id="7" name="Group 6"/>
          <p:cNvGrpSpPr>
            <a:grpSpLocks noChangeAspect="1"/>
          </p:cNvGrpSpPr>
          <p:nvPr/>
        </p:nvGrpSpPr>
        <p:grpSpPr>
          <a:xfrm>
            <a:off x="1103287" y="3425715"/>
            <a:ext cx="8058580" cy="369332"/>
            <a:chOff x="2278274" y="6199200"/>
            <a:chExt cx="6498854" cy="529511"/>
          </a:xfrm>
        </p:grpSpPr>
        <p:cxnSp>
          <p:nvCxnSpPr>
            <p:cNvPr id="8" name="Straight Connector 7"/>
            <p:cNvCxnSpPr/>
            <p:nvPr/>
          </p:nvCxnSpPr>
          <p:spPr>
            <a:xfrm>
              <a:off x="2278274" y="6637867"/>
              <a:ext cx="1672943" cy="0"/>
            </a:xfrm>
            <a:prstGeom prst="line">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743200" y="6199200"/>
              <a:ext cx="478574" cy="529511"/>
            </a:xfrm>
            <a:prstGeom prst="rect">
              <a:avLst/>
            </a:prstGeom>
            <a:noFill/>
            <a:ln>
              <a:noFill/>
            </a:ln>
          </p:spPr>
          <p:txBody>
            <a:bodyPr wrap="none" rtlCol="0">
              <a:spAutoFit/>
            </a:bodyPr>
            <a:lstStyle/>
            <a:p>
              <a:r>
                <a:rPr lang="en-US" dirty="0" smtClean="0"/>
                <a:t>400’</a:t>
              </a:r>
              <a:endParaRPr lang="en-US" dirty="0"/>
            </a:p>
          </p:txBody>
        </p:sp>
        <p:cxnSp>
          <p:nvCxnSpPr>
            <p:cNvPr id="10" name="Straight Connector 9"/>
            <p:cNvCxnSpPr/>
            <p:nvPr/>
          </p:nvCxnSpPr>
          <p:spPr>
            <a:xfrm>
              <a:off x="3869979" y="6637870"/>
              <a:ext cx="1672943" cy="0"/>
            </a:xfrm>
            <a:prstGeom prst="line">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512480" y="6637870"/>
              <a:ext cx="1672943" cy="0"/>
            </a:xfrm>
            <a:prstGeom prst="line">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104185" y="6637873"/>
              <a:ext cx="1672943" cy="0"/>
            </a:xfrm>
            <a:prstGeom prst="line">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13" name="Oval 12"/>
          <p:cNvSpPr>
            <a:spLocks noChangeAspect="1"/>
          </p:cNvSpPr>
          <p:nvPr/>
        </p:nvSpPr>
        <p:spPr>
          <a:xfrm>
            <a:off x="4997" y="1188199"/>
            <a:ext cx="9092561" cy="511510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07308" y="684874"/>
            <a:ext cx="8890248" cy="1077218"/>
          </a:xfrm>
          <a:prstGeom prst="rect">
            <a:avLst/>
          </a:prstGeom>
          <a:noFill/>
        </p:spPr>
        <p:txBody>
          <a:bodyPr wrap="square" rtlCol="0">
            <a:spAutoFit/>
          </a:bodyPr>
          <a:lstStyle/>
          <a:p>
            <a:r>
              <a:rPr lang="en-US" sz="1600" dirty="0" smtClean="0"/>
              <a:t>While it only deviates about 10” by the time it crosses home plate, given enough space, a pitcher could throw a slider, then turn around and catch it.</a:t>
            </a:r>
          </a:p>
          <a:p>
            <a:endParaRPr lang="en-US" sz="1600" dirty="0"/>
          </a:p>
          <a:p>
            <a:r>
              <a:rPr lang="en-US" sz="1600" dirty="0" smtClean="0"/>
              <a:t>How long would he have, between throw and catch?</a:t>
            </a:r>
          </a:p>
        </p:txBody>
      </p:sp>
      <p:cxnSp>
        <p:nvCxnSpPr>
          <p:cNvPr id="18" name="Straight Arrow Connector 17"/>
          <p:cNvCxnSpPr/>
          <p:nvPr/>
        </p:nvCxnSpPr>
        <p:spPr>
          <a:xfrm flipH="1" flipV="1">
            <a:off x="1704336" y="5798411"/>
            <a:ext cx="613485" cy="16360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133688" y="4352708"/>
            <a:ext cx="249893" cy="43967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633475" y="2139890"/>
            <a:ext cx="274484" cy="30937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7087419" y="1627878"/>
            <a:ext cx="593420" cy="23589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8098008" y="4972720"/>
            <a:ext cx="406128" cy="41151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5399729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974"/>
            <a:ext cx="8229600" cy="381917"/>
          </a:xfrm>
        </p:spPr>
        <p:txBody>
          <a:bodyPr/>
          <a:lstStyle/>
          <a:p>
            <a:r>
              <a:rPr lang="en-US" dirty="0" smtClean="0"/>
              <a:t>Cosmic rays, particle physics and baseball</a:t>
            </a:r>
            <a:endParaRPr lang="en-US"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159</a:t>
            </a:fld>
            <a:endParaRPr lang="en-US" dirty="0"/>
          </a:p>
        </p:txBody>
      </p:sp>
      <p:grpSp>
        <p:nvGrpSpPr>
          <p:cNvPr id="12" name="Group 11"/>
          <p:cNvGrpSpPr/>
          <p:nvPr/>
        </p:nvGrpSpPr>
        <p:grpSpPr>
          <a:xfrm>
            <a:off x="404216" y="572363"/>
            <a:ext cx="5760446" cy="1897275"/>
            <a:chOff x="1877265" y="1177975"/>
            <a:chExt cx="4320334" cy="2529699"/>
          </a:xfrm>
        </p:grpSpPr>
        <p:sp>
          <p:nvSpPr>
            <p:cNvPr id="4" name="Rectangle 3"/>
            <p:cNvSpPr/>
            <p:nvPr/>
          </p:nvSpPr>
          <p:spPr>
            <a:xfrm>
              <a:off x="1877265" y="1177975"/>
              <a:ext cx="4320334" cy="252969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2837531" y="1177975"/>
              <a:ext cx="1928812" cy="2468879"/>
            </a:xfrm>
            <a:prstGeom prst="rect">
              <a:avLst/>
            </a:prstGeom>
          </p:spPr>
        </p:pic>
        <p:pic>
          <p:nvPicPr>
            <p:cNvPr id="6" name="Picture 5"/>
            <p:cNvPicPr>
              <a:picLocks noChangeAspect="1"/>
            </p:cNvPicPr>
            <p:nvPr/>
          </p:nvPicPr>
          <p:blipFill rotWithShape="1">
            <a:blip r:embed="rId5">
              <a:clrChange>
                <a:clrFrom>
                  <a:srgbClr val="FFFFFF"/>
                </a:clrFrom>
                <a:clrTo>
                  <a:srgbClr val="FFFFFF">
                    <a:alpha val="0"/>
                  </a:srgbClr>
                </a:clrTo>
              </a:clrChange>
              <a:alphaModFix/>
              <a:extLst>
                <a:ext uri="{BEBA8EAE-BF5A-486C-A8C5-ECC9F3942E4B}">
                  <a14:imgProps xmlns:a14="http://schemas.microsoft.com/office/drawing/2010/main" xmlns="">
                    <a14:imgLayer r:embed="rId6">
                      <a14:imgEffect>
                        <a14:artisticGlowEdges/>
                      </a14:imgEffect>
                      <a14:imgEffect>
                        <a14:saturation sat="0"/>
                      </a14:imgEffect>
                      <a14:imgEffect>
                        <a14:brightnessContrast bright="-46000"/>
                      </a14:imgEffect>
                    </a14:imgLayer>
                  </a14:imgProps>
                </a:ext>
              </a:extLst>
            </a:blip>
            <a:srcRect l="14033" t="13062" r="14000" b="14750"/>
            <a:stretch/>
          </p:blipFill>
          <p:spPr>
            <a:xfrm flipH="1">
              <a:off x="2343982" y="2061656"/>
              <a:ext cx="493549" cy="880116"/>
            </a:xfrm>
            <a:prstGeom prst="rect">
              <a:avLst/>
            </a:prstGeom>
          </p:spPr>
        </p:pic>
      </p:grpSp>
      <p:pic>
        <p:nvPicPr>
          <p:cNvPr id="9" name="Picture 8"/>
          <p:cNvPicPr>
            <a:picLocks noChangeAspect="1"/>
          </p:cNvPicPr>
          <p:nvPr/>
        </p:nvPicPr>
        <p:blipFill>
          <a:blip r:embed="rId7"/>
          <a:stretch>
            <a:fillRect/>
          </a:stretch>
        </p:blipFill>
        <p:spPr>
          <a:xfrm>
            <a:off x="457200" y="4721501"/>
            <a:ext cx="2540794" cy="2283619"/>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xmlns="" val="3904341740"/>
              </p:ext>
            </p:extLst>
          </p:nvPr>
        </p:nvGraphicFramePr>
        <p:xfrm>
          <a:off x="2377794" y="2586920"/>
          <a:ext cx="6309006" cy="1755452"/>
        </p:xfrm>
        <a:graphic>
          <a:graphicData uri="http://schemas.openxmlformats.org/presentationml/2006/ole">
            <p:oleObj spid="_x0000_s2775130" name="Equation" r:id="rId8" imgW="4315320" imgH="1535760" progId="">
              <p:embed/>
            </p:oleObj>
          </a:graphicData>
        </a:graphic>
      </p:graphicFrame>
      <p:sp>
        <p:nvSpPr>
          <p:cNvPr id="11" name="TextBox 10"/>
          <p:cNvSpPr txBox="1"/>
          <p:nvPr/>
        </p:nvSpPr>
        <p:spPr>
          <a:xfrm>
            <a:off x="294475" y="4034595"/>
            <a:ext cx="1996187" cy="307777"/>
          </a:xfrm>
          <a:prstGeom prst="rect">
            <a:avLst/>
          </a:prstGeom>
          <a:noFill/>
        </p:spPr>
        <p:txBody>
          <a:bodyPr wrap="none" rtlCol="0">
            <a:spAutoFit/>
          </a:bodyPr>
          <a:lstStyle/>
          <a:p>
            <a:r>
              <a:rPr lang="en-US" sz="1400" dirty="0" smtClean="0"/>
              <a:t>why are they not circles?</a:t>
            </a:r>
          </a:p>
        </p:txBody>
      </p:sp>
      <p:sp>
        <p:nvSpPr>
          <p:cNvPr id="13" name="Rounded Rectangle 12"/>
          <p:cNvSpPr/>
          <p:nvPr/>
        </p:nvSpPr>
        <p:spPr>
          <a:xfrm>
            <a:off x="294472" y="4062207"/>
            <a:ext cx="8392327" cy="510812"/>
          </a:xfrm>
          <a:prstGeom prst="round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SpiralingCurveBall.png"/>
          <p:cNvPicPr>
            <a:picLocks noChangeAspect="1"/>
          </p:cNvPicPr>
          <p:nvPr/>
        </p:nvPicPr>
        <p:blipFill rotWithShape="1">
          <a:blip r:embed="rId9">
            <a:extLst>
              <a:ext uri="{28A0092B-C50C-407E-A947-70E740481C1C}">
                <a14:useLocalDpi xmlns:a14="http://schemas.microsoft.com/office/drawing/2010/main" xmlns="" val="0"/>
              </a:ext>
            </a:extLst>
          </a:blip>
          <a:srcRect t="9328"/>
          <a:stretch/>
        </p:blipFill>
        <p:spPr>
          <a:xfrm>
            <a:off x="5849285" y="4556042"/>
            <a:ext cx="2075517" cy="2301958"/>
          </a:xfrm>
          <a:prstGeom prst="rect">
            <a:avLst/>
          </a:prstGeom>
        </p:spPr>
      </p:pic>
    </p:spTree>
    <p:extLst>
      <p:ext uri="{BB962C8B-B14F-4D97-AF65-F5344CB8AC3E}">
        <p14:creationId xmlns:p14="http://schemas.microsoft.com/office/powerpoint/2010/main" xmlns="" val="9365544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fútbol</a:t>
            </a:r>
            <a:r>
              <a:rPr lang="en-US" dirty="0" smtClean="0"/>
              <a:t> and football</a:t>
            </a:r>
            <a:endParaRPr lang="en-US" dirty="0"/>
          </a:p>
        </p:txBody>
      </p:sp>
      <p:pic>
        <p:nvPicPr>
          <p:cNvPr id="5" name="Picture 4"/>
          <p:cNvPicPr>
            <a:picLocks noChangeAspect="1"/>
          </p:cNvPicPr>
          <p:nvPr/>
        </p:nvPicPr>
        <p:blipFill>
          <a:blip r:embed="rId3"/>
          <a:stretch>
            <a:fillRect/>
          </a:stretch>
        </p:blipFill>
        <p:spPr>
          <a:xfrm>
            <a:off x="2491912" y="618959"/>
            <a:ext cx="1111111" cy="1101588"/>
          </a:xfrm>
          <a:prstGeom prst="rect">
            <a:avLst/>
          </a:prstGeom>
        </p:spPr>
      </p:pic>
      <p:pic>
        <p:nvPicPr>
          <p:cNvPr id="6" name="Picture 5"/>
          <p:cNvPicPr>
            <a:picLocks noChangeAspect="1"/>
          </p:cNvPicPr>
          <p:nvPr/>
        </p:nvPicPr>
        <p:blipFill>
          <a:blip r:embed="rId4"/>
          <a:stretch>
            <a:fillRect/>
          </a:stretch>
        </p:blipFill>
        <p:spPr>
          <a:xfrm>
            <a:off x="4515420" y="618957"/>
            <a:ext cx="1111111" cy="1101588"/>
          </a:xfrm>
          <a:prstGeom prst="rect">
            <a:avLst/>
          </a:prstGeom>
        </p:spPr>
      </p:pic>
      <p:pic>
        <p:nvPicPr>
          <p:cNvPr id="7" name="Picture 6"/>
          <p:cNvPicPr>
            <a:picLocks noChangeAspect="1"/>
          </p:cNvPicPr>
          <p:nvPr/>
        </p:nvPicPr>
        <p:blipFill>
          <a:blip r:embed="rId5"/>
          <a:stretch>
            <a:fillRect/>
          </a:stretch>
        </p:blipFill>
        <p:spPr>
          <a:xfrm>
            <a:off x="6505112" y="638176"/>
            <a:ext cx="1111111" cy="1101588"/>
          </a:xfrm>
          <a:prstGeom prst="rect">
            <a:avLst/>
          </a:prstGeom>
        </p:spPr>
      </p:pic>
      <p:sp>
        <p:nvSpPr>
          <p:cNvPr id="8" name="TextBox 7"/>
          <p:cNvSpPr txBox="1"/>
          <p:nvPr/>
        </p:nvSpPr>
        <p:spPr>
          <a:xfrm>
            <a:off x="220133" y="752475"/>
            <a:ext cx="2271776" cy="738664"/>
          </a:xfrm>
          <a:prstGeom prst="rect">
            <a:avLst/>
          </a:prstGeom>
          <a:noFill/>
        </p:spPr>
        <p:txBody>
          <a:bodyPr wrap="square" rtlCol="0">
            <a:spAutoFit/>
          </a:bodyPr>
          <a:lstStyle/>
          <a:p>
            <a:r>
              <a:rPr lang="en-US" sz="1400" dirty="0" smtClean="0"/>
              <a:t>a favorite pastime for young people:</a:t>
            </a:r>
          </a:p>
          <a:p>
            <a:r>
              <a:rPr lang="en-US" sz="1400" dirty="0" smtClean="0"/>
              <a:t>bending &amp;posting</a:t>
            </a:r>
          </a:p>
        </p:txBody>
      </p:sp>
      <p:cxnSp>
        <p:nvCxnSpPr>
          <p:cNvPr id="11" name="Straight Connector 10"/>
          <p:cNvCxnSpPr/>
          <p:nvPr/>
        </p:nvCxnSpPr>
        <p:spPr>
          <a:xfrm>
            <a:off x="338669" y="1585913"/>
            <a:ext cx="8788895" cy="1191"/>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46667" y="1762126"/>
            <a:ext cx="7670800" cy="1384995"/>
          </a:xfrm>
          <a:prstGeom prst="rect">
            <a:avLst/>
          </a:prstGeom>
          <a:noFill/>
        </p:spPr>
        <p:txBody>
          <a:bodyPr wrap="square" rtlCol="0">
            <a:spAutoFit/>
          </a:bodyPr>
          <a:lstStyle/>
          <a:p>
            <a:r>
              <a:rPr lang="en-US" sz="1400" dirty="0" smtClean="0"/>
              <a:t>In </a:t>
            </a:r>
            <a:r>
              <a:rPr lang="en-US" sz="1400" u="sng" dirty="0" smtClean="0"/>
              <a:t>Football Physics</a:t>
            </a:r>
            <a:r>
              <a:rPr lang="en-US" sz="1400" dirty="0" smtClean="0"/>
              <a:t> (on reserve at library), Univ. Nebraska Prof. Tim Gay discusses several rotational effects– some rather complicated– in detail.</a:t>
            </a:r>
          </a:p>
          <a:p>
            <a:endParaRPr lang="en-US" sz="1400" dirty="0" smtClean="0"/>
          </a:p>
          <a:p>
            <a:r>
              <a:rPr lang="en-US" sz="1400" dirty="0" smtClean="0"/>
              <a:t>One I found interesting:  On our table of Magnus force in different sports, football was unique in having its spin often as a spiral– the “front” of the ball is not moving in such a way as to produce a Magnus force</a:t>
            </a:r>
          </a:p>
        </p:txBody>
      </p:sp>
      <p:grpSp>
        <p:nvGrpSpPr>
          <p:cNvPr id="20" name="Group 19"/>
          <p:cNvGrpSpPr/>
          <p:nvPr/>
        </p:nvGrpSpPr>
        <p:grpSpPr>
          <a:xfrm>
            <a:off x="2047902" y="4506084"/>
            <a:ext cx="5395433" cy="2111612"/>
            <a:chOff x="1809238" y="3129127"/>
            <a:chExt cx="4046575" cy="2815483"/>
          </a:xfrm>
        </p:grpSpPr>
        <p:grpSp>
          <p:nvGrpSpPr>
            <p:cNvPr id="21" name="Group 5"/>
            <p:cNvGrpSpPr/>
            <p:nvPr/>
          </p:nvGrpSpPr>
          <p:grpSpPr>
            <a:xfrm>
              <a:off x="1809238" y="3129127"/>
              <a:ext cx="4046575" cy="2815483"/>
              <a:chOff x="3376992" y="1008592"/>
              <a:chExt cx="3260383" cy="1959453"/>
            </a:xfrm>
          </p:grpSpPr>
          <p:graphicFrame>
            <p:nvGraphicFramePr>
              <p:cNvPr id="24" name="Chart 23"/>
              <p:cNvGraphicFramePr/>
              <p:nvPr/>
            </p:nvGraphicFramePr>
            <p:xfrm>
              <a:off x="3376992" y="1008592"/>
              <a:ext cx="3260383" cy="1959453"/>
            </p:xfrm>
            <a:graphic>
              <a:graphicData uri="http://schemas.openxmlformats.org/drawingml/2006/chart">
                <c:chart xmlns:c="http://schemas.openxmlformats.org/drawingml/2006/chart" xmlns:r="http://schemas.openxmlformats.org/officeDocument/2006/relationships" r:id="rId6"/>
              </a:graphicData>
            </a:graphic>
          </p:graphicFrame>
          <p:pic>
            <p:nvPicPr>
              <p:cNvPr id="25" name="Picture 24"/>
              <p:cNvPicPr>
                <a:picLocks noChangeAspect="1"/>
              </p:cNvPicPr>
              <p:nvPr/>
            </p:nvPicPr>
            <p:blipFill>
              <a:blip r:embed="rId7">
                <a:clrChange>
                  <a:clrFrom>
                    <a:srgbClr val="FFFFFF"/>
                  </a:clrFrom>
                  <a:clrTo>
                    <a:srgbClr val="FFFFFF">
                      <a:alpha val="0"/>
                    </a:srgbClr>
                  </a:clrTo>
                </a:clrChange>
              </a:blip>
              <a:stretch>
                <a:fillRect/>
              </a:stretch>
            </p:blipFill>
            <p:spPr>
              <a:xfrm rot="20970239">
                <a:off x="3498112" y="2107804"/>
                <a:ext cx="317460" cy="317460"/>
              </a:xfrm>
              <a:prstGeom prst="rect">
                <a:avLst/>
              </a:prstGeom>
            </p:spPr>
          </p:pic>
          <p:pic>
            <p:nvPicPr>
              <p:cNvPr id="26" name="Picture 25"/>
              <p:cNvPicPr>
                <a:picLocks noChangeAspect="1"/>
              </p:cNvPicPr>
              <p:nvPr/>
            </p:nvPicPr>
            <p:blipFill>
              <a:blip r:embed="rId7">
                <a:clrChange>
                  <a:clrFrom>
                    <a:srgbClr val="FFFFFF"/>
                  </a:clrFrom>
                  <a:clrTo>
                    <a:srgbClr val="FFFFFF">
                      <a:alpha val="0"/>
                    </a:srgbClr>
                  </a:clrTo>
                </a:clrChange>
              </a:blip>
              <a:stretch>
                <a:fillRect/>
              </a:stretch>
            </p:blipFill>
            <p:spPr>
              <a:xfrm rot="21137529">
                <a:off x="3884096" y="1529588"/>
                <a:ext cx="317460" cy="317460"/>
              </a:xfrm>
              <a:prstGeom prst="rect">
                <a:avLst/>
              </a:prstGeom>
            </p:spPr>
          </p:pic>
          <p:pic>
            <p:nvPicPr>
              <p:cNvPr id="27" name="Picture 26"/>
              <p:cNvPicPr>
                <a:picLocks noChangeAspect="1"/>
              </p:cNvPicPr>
              <p:nvPr/>
            </p:nvPicPr>
            <p:blipFill>
              <a:blip r:embed="rId7">
                <a:clrChange>
                  <a:clrFrom>
                    <a:srgbClr val="FFFFFF"/>
                  </a:clrFrom>
                  <a:clrTo>
                    <a:srgbClr val="FFFFFF">
                      <a:alpha val="0"/>
                    </a:srgbClr>
                  </a:clrTo>
                </a:clrChange>
              </a:blip>
              <a:stretch>
                <a:fillRect/>
              </a:stretch>
            </p:blipFill>
            <p:spPr>
              <a:xfrm rot="1095250">
                <a:off x="4364173" y="1115709"/>
                <a:ext cx="317460" cy="317460"/>
              </a:xfrm>
              <a:prstGeom prst="rect">
                <a:avLst/>
              </a:prstGeom>
            </p:spPr>
          </p:pic>
          <p:pic>
            <p:nvPicPr>
              <p:cNvPr id="28" name="Picture 27"/>
              <p:cNvPicPr>
                <a:picLocks noChangeAspect="1"/>
              </p:cNvPicPr>
              <p:nvPr/>
            </p:nvPicPr>
            <p:blipFill>
              <a:blip r:embed="rId7">
                <a:clrChange>
                  <a:clrFrom>
                    <a:srgbClr val="FFFFFF"/>
                  </a:clrFrom>
                  <a:clrTo>
                    <a:srgbClr val="FFFFFF">
                      <a:alpha val="0"/>
                    </a:srgbClr>
                  </a:clrTo>
                </a:clrChange>
              </a:blip>
              <a:stretch>
                <a:fillRect/>
              </a:stretch>
            </p:blipFill>
            <p:spPr>
              <a:xfrm rot="20823967" flipH="1">
                <a:off x="5076259" y="1127049"/>
                <a:ext cx="317460" cy="317460"/>
              </a:xfrm>
              <a:prstGeom prst="rect">
                <a:avLst/>
              </a:prstGeom>
            </p:spPr>
          </p:pic>
          <p:pic>
            <p:nvPicPr>
              <p:cNvPr id="29" name="Picture 28"/>
              <p:cNvPicPr>
                <a:picLocks noChangeAspect="1"/>
              </p:cNvPicPr>
              <p:nvPr/>
            </p:nvPicPr>
            <p:blipFill>
              <a:blip r:embed="rId7">
                <a:clrChange>
                  <a:clrFrom>
                    <a:srgbClr val="FFFFFF"/>
                  </a:clrFrom>
                  <a:clrTo>
                    <a:srgbClr val="FFFFFF">
                      <a:alpha val="0"/>
                    </a:srgbClr>
                  </a:clrTo>
                </a:clrChange>
              </a:blip>
              <a:stretch>
                <a:fillRect/>
              </a:stretch>
            </p:blipFill>
            <p:spPr>
              <a:xfrm rot="570036" flipH="1">
                <a:off x="5547717" y="1502904"/>
                <a:ext cx="317460" cy="317460"/>
              </a:xfrm>
              <a:prstGeom prst="rect">
                <a:avLst/>
              </a:prstGeom>
            </p:spPr>
          </p:pic>
          <p:pic>
            <p:nvPicPr>
              <p:cNvPr id="30" name="Picture 29"/>
              <p:cNvPicPr>
                <a:picLocks noChangeAspect="1"/>
              </p:cNvPicPr>
              <p:nvPr/>
            </p:nvPicPr>
            <p:blipFill>
              <a:blip r:embed="rId7">
                <a:clrChange>
                  <a:clrFrom>
                    <a:srgbClr val="FFFFFF"/>
                  </a:clrFrom>
                  <a:clrTo>
                    <a:srgbClr val="FFFFFF">
                      <a:alpha val="0"/>
                    </a:srgbClr>
                  </a:clrTo>
                </a:clrChange>
              </a:blip>
              <a:stretch>
                <a:fillRect/>
              </a:stretch>
            </p:blipFill>
            <p:spPr>
              <a:xfrm rot="957994" flipH="1">
                <a:off x="5889219" y="2083157"/>
                <a:ext cx="317460" cy="317460"/>
              </a:xfrm>
              <a:prstGeom prst="rect">
                <a:avLst/>
              </a:prstGeom>
            </p:spPr>
          </p:pic>
        </p:grpSp>
        <p:sp>
          <p:nvSpPr>
            <p:cNvPr id="22" name="Arc 21"/>
            <p:cNvSpPr/>
            <p:nvPr/>
          </p:nvSpPr>
          <p:spPr>
            <a:xfrm rot="18484085">
              <a:off x="1961057" y="4975001"/>
              <a:ext cx="156398" cy="427459"/>
            </a:xfrm>
            <a:prstGeom prst="arc">
              <a:avLst>
                <a:gd name="adj1" fmla="val 13519994"/>
                <a:gd name="adj2" fmla="val 6010966"/>
              </a:avLst>
            </a:prstGeom>
            <a:ln>
              <a:solidFill>
                <a:schemeClr val="tx1"/>
              </a:solidFill>
              <a:headEnd type="stealth"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Arc 22"/>
            <p:cNvSpPr/>
            <p:nvPr/>
          </p:nvSpPr>
          <p:spPr>
            <a:xfrm rot="2375014">
              <a:off x="3779071" y="3129946"/>
              <a:ext cx="156398" cy="427459"/>
            </a:xfrm>
            <a:prstGeom prst="arc">
              <a:avLst>
                <a:gd name="adj1" fmla="val 13519994"/>
                <a:gd name="adj2" fmla="val 6010966"/>
              </a:avLst>
            </a:prstGeom>
            <a:ln>
              <a:solidFill>
                <a:schemeClr val="tx1"/>
              </a:solidFill>
              <a:headEnd type="stealth"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4" name="Group 33"/>
          <p:cNvGrpSpPr/>
          <p:nvPr/>
        </p:nvGrpSpPr>
        <p:grpSpPr>
          <a:xfrm>
            <a:off x="846668" y="2886597"/>
            <a:ext cx="7078133" cy="1524526"/>
            <a:chOff x="635000" y="3734495"/>
            <a:chExt cx="5308600" cy="2032701"/>
          </a:xfrm>
        </p:grpSpPr>
        <p:sp>
          <p:nvSpPr>
            <p:cNvPr id="33" name="Rounded Rectangle 32"/>
            <p:cNvSpPr/>
            <p:nvPr/>
          </p:nvSpPr>
          <p:spPr>
            <a:xfrm>
              <a:off x="635000" y="3734495"/>
              <a:ext cx="5308600" cy="2032701"/>
            </a:xfrm>
            <a:prstGeom prst="roundRect">
              <a:avLst/>
            </a:prstGeom>
            <a:solidFill>
              <a:schemeClr val="bg1"/>
            </a:solidFill>
            <a:ln w="12700" cap="flat" cmpd="sng" algn="ctr">
              <a:solidFill>
                <a:srgbClr val="00009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7">
              <a:clrChange>
                <a:clrFrom>
                  <a:srgbClr val="FFFFFF"/>
                </a:clrFrom>
                <a:clrTo>
                  <a:srgbClr val="FFFFFF">
                    <a:alpha val="0"/>
                  </a:srgbClr>
                </a:clrTo>
              </a:clrChange>
            </a:blip>
            <a:stretch>
              <a:fillRect/>
            </a:stretch>
          </p:blipFill>
          <p:spPr>
            <a:xfrm>
              <a:off x="1257299" y="4610100"/>
              <a:ext cx="523810" cy="931217"/>
            </a:xfrm>
            <a:prstGeom prst="rect">
              <a:avLst/>
            </a:prstGeom>
          </p:spPr>
        </p:pic>
        <p:sp>
          <p:nvSpPr>
            <p:cNvPr id="15" name="Arc 14"/>
            <p:cNvSpPr/>
            <p:nvPr/>
          </p:nvSpPr>
          <p:spPr>
            <a:xfrm rot="19866782">
              <a:off x="1171573" y="5131385"/>
              <a:ext cx="171453" cy="633830"/>
            </a:xfrm>
            <a:prstGeom prst="arc">
              <a:avLst>
                <a:gd name="adj1" fmla="val 14639798"/>
                <a:gd name="adj2" fmla="val 6010966"/>
              </a:avLst>
            </a:prstGeom>
            <a:ln>
              <a:solidFill>
                <a:schemeClr val="tx1"/>
              </a:solidFill>
              <a:headEnd type="stealth" w="lg" len="lg"/>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7" name="Straight Arrow Connector 16"/>
            <p:cNvCxnSpPr/>
            <p:nvPr/>
          </p:nvCxnSpPr>
          <p:spPr>
            <a:xfrm flipV="1">
              <a:off x="2256262" y="4038600"/>
              <a:ext cx="575838" cy="4826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507122" y="4500890"/>
              <a:ext cx="3358969" cy="697627"/>
            </a:xfrm>
            <a:prstGeom prst="rect">
              <a:avLst/>
            </a:prstGeom>
            <a:noFill/>
          </p:spPr>
          <p:txBody>
            <a:bodyPr wrap="square" rtlCol="0">
              <a:spAutoFit/>
            </a:bodyPr>
            <a:lstStyle/>
            <a:p>
              <a:r>
                <a:rPr lang="en-US" sz="1400" dirty="0" smtClean="0"/>
                <a:t>if spiral is always along “long” axis, and nose is always “forward,” no Magnus force</a:t>
              </a:r>
            </a:p>
          </p:txBody>
        </p:sp>
        <p:graphicFrame>
          <p:nvGraphicFramePr>
            <p:cNvPr id="32" name="Object 31"/>
            <p:cNvGraphicFramePr>
              <a:graphicFrameLocks noChangeAspect="1"/>
            </p:cNvGraphicFramePr>
            <p:nvPr/>
          </p:nvGraphicFramePr>
          <p:xfrm>
            <a:off x="2307062" y="3844925"/>
            <a:ext cx="297962" cy="387350"/>
          </p:xfrm>
          <a:graphic>
            <a:graphicData uri="http://schemas.openxmlformats.org/presentationml/2006/ole">
              <p:oleObj spid="_x0000_s2145912" name="Equation" r:id="rId8" imgW="118800" imgH="155160" progId="">
                <p:embed/>
              </p:oleObj>
            </a:graphicData>
          </a:graphic>
        </p:graphicFrame>
      </p:grpSp>
      <p:sp>
        <p:nvSpPr>
          <p:cNvPr id="9" name="Slide Number Placeholder 8"/>
          <p:cNvSpPr>
            <a:spLocks noGrp="1"/>
          </p:cNvSpPr>
          <p:nvPr>
            <p:ph type="sldNum" sz="quarter" idx="12"/>
          </p:nvPr>
        </p:nvSpPr>
        <p:spPr/>
        <p:txBody>
          <a:bodyPr/>
          <a:lstStyle/>
          <a:p>
            <a:fld id="{5BE6E91C-2D6A-B04C-94FB-A9E324A509C5}" type="slidenum">
              <a:rPr lang="en-US" smtClean="0"/>
              <a:pPr/>
              <a:t>160</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10"/>
            <a:ext cx="8229600" cy="371897"/>
          </a:xfrm>
        </p:spPr>
        <p:txBody>
          <a:bodyPr>
            <a:normAutofit/>
          </a:bodyPr>
          <a:lstStyle/>
          <a:p>
            <a:r>
              <a:rPr lang="en-US" u="sng" dirty="0" smtClean="0"/>
              <a:t>How important is buoyancy?</a:t>
            </a:r>
            <a:endParaRPr lang="en-US" u="sng" dirty="0"/>
          </a:p>
        </p:txBody>
      </p:sp>
      <p:sp>
        <p:nvSpPr>
          <p:cNvPr id="5" name="TextBox 4"/>
          <p:cNvSpPr txBox="1"/>
          <p:nvPr/>
        </p:nvSpPr>
        <p:spPr>
          <a:xfrm>
            <a:off x="-37383" y="355209"/>
            <a:ext cx="5556906" cy="307777"/>
          </a:xfrm>
          <a:prstGeom prst="rect">
            <a:avLst/>
          </a:prstGeom>
          <a:noFill/>
        </p:spPr>
        <p:txBody>
          <a:bodyPr wrap="none" rtlCol="0">
            <a:spAutoFit/>
          </a:bodyPr>
          <a:lstStyle/>
          <a:p>
            <a:r>
              <a:rPr lang="en-US" sz="1400" u="sng" dirty="0" smtClean="0"/>
              <a:t>Example</a:t>
            </a:r>
            <a:r>
              <a:rPr lang="en-US" sz="1400" dirty="0" smtClean="0"/>
              <a:t>: hypothetical 52 year-old professor: W=160 lb, volume~0.075 m</a:t>
            </a:r>
            <a:r>
              <a:rPr lang="en-US" sz="1400" baseline="30000" dirty="0" smtClean="0"/>
              <a:t>3</a:t>
            </a:r>
            <a:endParaRPr lang="en-US" sz="1400" dirty="0"/>
          </a:p>
        </p:txBody>
      </p:sp>
      <p:sp>
        <p:nvSpPr>
          <p:cNvPr id="8" name="TextBox 7"/>
          <p:cNvSpPr txBox="1"/>
          <p:nvPr/>
        </p:nvSpPr>
        <p:spPr>
          <a:xfrm>
            <a:off x="641901" y="641552"/>
            <a:ext cx="5385513" cy="307777"/>
          </a:xfrm>
          <a:prstGeom prst="rect">
            <a:avLst/>
          </a:prstGeom>
          <a:noFill/>
        </p:spPr>
        <p:txBody>
          <a:bodyPr wrap="none" rtlCol="0">
            <a:spAutoFit/>
          </a:bodyPr>
          <a:lstStyle/>
          <a:p>
            <a:r>
              <a:rPr lang="en-US" sz="1400" dirty="0" smtClean="0"/>
              <a:t>Prof fully submerged in water: compare the buoyant force to his weight</a:t>
            </a:r>
          </a:p>
        </p:txBody>
      </p:sp>
      <p:sp>
        <p:nvSpPr>
          <p:cNvPr id="9" name="TextBox 8"/>
          <p:cNvSpPr txBox="1"/>
          <p:nvPr/>
        </p:nvSpPr>
        <p:spPr>
          <a:xfrm>
            <a:off x="641902" y="1755685"/>
            <a:ext cx="3679149" cy="307777"/>
          </a:xfrm>
          <a:prstGeom prst="rect">
            <a:avLst/>
          </a:prstGeom>
          <a:noFill/>
        </p:spPr>
        <p:txBody>
          <a:bodyPr wrap="none" rtlCol="0">
            <a:spAutoFit/>
          </a:bodyPr>
          <a:lstStyle/>
          <a:p>
            <a:r>
              <a:rPr lang="en-US" sz="1400" dirty="0" smtClean="0"/>
              <a:t>Now do the same for prof fully submerged in air</a:t>
            </a:r>
            <a:endParaRPr lang="en-US" sz="1400" dirty="0"/>
          </a:p>
        </p:txBody>
      </p:sp>
      <p:cxnSp>
        <p:nvCxnSpPr>
          <p:cNvPr id="4" name="Straight Connector 3"/>
          <p:cNvCxnSpPr/>
          <p:nvPr/>
        </p:nvCxnSpPr>
        <p:spPr>
          <a:xfrm>
            <a:off x="457200" y="3783302"/>
            <a:ext cx="7988781" cy="10027"/>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0" descr="BuoyancyTable.png"/>
          <p:cNvPicPr>
            <a:picLocks noChangeAspect="1"/>
          </p:cNvPicPr>
          <p:nvPr/>
        </p:nvPicPr>
        <p:blipFill>
          <a:blip r:embed="rId4"/>
          <a:stretch>
            <a:fillRect/>
          </a:stretch>
        </p:blipFill>
        <p:spPr>
          <a:xfrm>
            <a:off x="33270" y="4745337"/>
            <a:ext cx="5994144" cy="2055129"/>
          </a:xfrm>
          <a:prstGeom prst="rect">
            <a:avLst/>
          </a:prstGeom>
        </p:spPr>
      </p:pic>
      <p:sp>
        <p:nvSpPr>
          <p:cNvPr id="12" name="Title 1"/>
          <p:cNvSpPr txBox="1">
            <a:spLocks/>
          </p:cNvSpPr>
          <p:nvPr/>
        </p:nvSpPr>
        <p:spPr>
          <a:xfrm>
            <a:off x="0" y="3818557"/>
            <a:ext cx="5347368" cy="38191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000" kern="1200">
                <a:solidFill>
                  <a:schemeClr val="tx1"/>
                </a:solidFill>
                <a:latin typeface="+mj-lt"/>
                <a:ea typeface="+mj-ea"/>
                <a:cs typeface="+mj-cs"/>
              </a:defRPr>
            </a:lvl1pPr>
          </a:lstStyle>
          <a:p>
            <a:pPr algn="l"/>
            <a:r>
              <a:rPr lang="en-US" sz="1600" dirty="0" smtClean="0"/>
              <a:t>How about for balls?</a:t>
            </a:r>
            <a:endParaRPr lang="en-US" sz="1600" dirty="0"/>
          </a:p>
        </p:txBody>
      </p:sp>
      <p:graphicFrame>
        <p:nvGraphicFramePr>
          <p:cNvPr id="13" name="Object 12"/>
          <p:cNvGraphicFramePr>
            <a:graphicFrameLocks noChangeAspect="1"/>
          </p:cNvGraphicFramePr>
          <p:nvPr>
            <p:extLst>
              <p:ext uri="{D42A27DB-BD31-4B8C-83A1-F6EECF244321}">
                <p14:modId xmlns:p14="http://schemas.microsoft.com/office/powerpoint/2010/main" xmlns="" val="3993479495"/>
              </p:ext>
            </p:extLst>
          </p:nvPr>
        </p:nvGraphicFramePr>
        <p:xfrm>
          <a:off x="33270" y="4200474"/>
          <a:ext cx="7891532" cy="544863"/>
        </p:xfrm>
        <a:graphic>
          <a:graphicData uri="http://schemas.openxmlformats.org/presentationml/2006/ole">
            <p:oleObj spid="_x0000_s2535979" name="Equation" r:id="rId5" imgW="3336840" imgH="264960" progId="">
              <p:embed/>
            </p:oleObj>
          </a:graphicData>
        </a:graphic>
      </p:graphicFrame>
      <p:pic>
        <p:nvPicPr>
          <p:cNvPr id="14" name="Picture 13" descr="BeachBall_PTE000052.png"/>
          <p:cNvPicPr>
            <a:picLocks noChangeAspect="1"/>
          </p:cNvPicPr>
          <p:nvPr/>
        </p:nvPicPr>
        <p:blipFill>
          <a:blip r:embed="rId6">
            <a:lum bright="12000"/>
          </a:blip>
          <a:stretch>
            <a:fillRect/>
          </a:stretch>
        </p:blipFill>
        <p:spPr>
          <a:xfrm>
            <a:off x="6772620" y="4745337"/>
            <a:ext cx="1482381" cy="2227688"/>
          </a:xfrm>
          <a:prstGeom prst="rect">
            <a:avLst/>
          </a:prstGeom>
        </p:spPr>
      </p:pic>
      <p:sp>
        <p:nvSpPr>
          <p:cNvPr id="10" name="Slide Number Placeholder 9"/>
          <p:cNvSpPr>
            <a:spLocks noGrp="1"/>
          </p:cNvSpPr>
          <p:nvPr>
            <p:ph type="sldNum" sz="quarter" idx="12"/>
          </p:nvPr>
        </p:nvSpPr>
        <p:spPr/>
        <p:txBody>
          <a:bodyPr/>
          <a:lstStyle/>
          <a:p>
            <a:fld id="{5BE6E91C-2D6A-B04C-94FB-A9E324A509C5}" type="slidenum">
              <a:rPr lang="en-US" smtClean="0"/>
              <a:pPr/>
              <a:t>116</a:t>
            </a:fld>
            <a:endParaRPr lang="en-US" dirty="0"/>
          </a:p>
        </p:txBody>
      </p:sp>
    </p:spTree>
    <p:extLst>
      <p:ext uri="{BB962C8B-B14F-4D97-AF65-F5344CB8AC3E}">
        <p14:creationId xmlns:p14="http://schemas.microsoft.com/office/powerpoint/2010/main" xmlns="" val="3585053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647"/>
            <a:ext cx="4356739" cy="415936"/>
          </a:xfrm>
        </p:spPr>
        <p:txBody>
          <a:bodyPr/>
          <a:lstStyle/>
          <a:p>
            <a:pPr algn="l"/>
            <a:r>
              <a:rPr lang="en-US" dirty="0" smtClean="0"/>
              <a:t>“nose up” &amp; “turnover” punts</a:t>
            </a:r>
            <a:endParaRPr lang="en-US" dirty="0"/>
          </a:p>
        </p:txBody>
      </p:sp>
      <p:grpSp>
        <p:nvGrpSpPr>
          <p:cNvPr id="36" name="Group 35"/>
          <p:cNvGrpSpPr/>
          <p:nvPr/>
        </p:nvGrpSpPr>
        <p:grpSpPr>
          <a:xfrm>
            <a:off x="1456267" y="170306"/>
            <a:ext cx="7687733" cy="2798324"/>
            <a:chOff x="749300" y="715117"/>
            <a:chExt cx="5765800" cy="3731098"/>
          </a:xfrm>
        </p:grpSpPr>
        <p:graphicFrame>
          <p:nvGraphicFramePr>
            <p:cNvPr id="9" name="Chart 8"/>
            <p:cNvGraphicFramePr/>
            <p:nvPr/>
          </p:nvGraphicFramePr>
          <p:xfrm>
            <a:off x="749300" y="715117"/>
            <a:ext cx="5765800" cy="3731098"/>
          </p:xfrm>
          <a:graphic>
            <a:graphicData uri="http://schemas.openxmlformats.org/drawingml/2006/chart">
              <c:chart xmlns:c="http://schemas.openxmlformats.org/drawingml/2006/chart" xmlns:r="http://schemas.openxmlformats.org/officeDocument/2006/relationships" r:id="rId2"/>
            </a:graphicData>
          </a:graphic>
        </p:graphicFrame>
        <p:grpSp>
          <p:nvGrpSpPr>
            <p:cNvPr id="16" name="Group 15"/>
            <p:cNvGrpSpPr/>
            <p:nvPr/>
          </p:nvGrpSpPr>
          <p:grpSpPr>
            <a:xfrm>
              <a:off x="767520" y="2503383"/>
              <a:ext cx="680874" cy="728931"/>
              <a:chOff x="767520" y="2503383"/>
              <a:chExt cx="680874" cy="728931"/>
            </a:xfrm>
          </p:grpSpPr>
          <p:pic>
            <p:nvPicPr>
              <p:cNvPr id="10" name="Picture 9"/>
              <p:cNvPicPr>
                <a:picLocks noChangeAspect="1"/>
              </p:cNvPicPr>
              <p:nvPr/>
            </p:nvPicPr>
            <p:blipFill>
              <a:blip r:embed="rId3">
                <a:clrChange>
                  <a:clrFrom>
                    <a:srgbClr val="FFFFFF"/>
                  </a:clrFrom>
                  <a:clrTo>
                    <a:srgbClr val="FFFFFF">
                      <a:alpha val="0"/>
                    </a:srgbClr>
                  </a:clrTo>
                </a:clrChange>
              </a:blip>
              <a:stretch>
                <a:fillRect/>
              </a:stretch>
            </p:blipFill>
            <p:spPr>
              <a:xfrm rot="20537917">
                <a:off x="952838" y="2503383"/>
                <a:ext cx="495556" cy="604492"/>
              </a:xfrm>
              <a:prstGeom prst="rect">
                <a:avLst/>
              </a:prstGeom>
            </p:spPr>
          </p:pic>
          <p:sp>
            <p:nvSpPr>
              <p:cNvPr id="7" name="Arc 6"/>
              <p:cNvSpPr/>
              <p:nvPr/>
            </p:nvSpPr>
            <p:spPr>
              <a:xfrm rot="17760484">
                <a:off x="932702" y="2859872"/>
                <a:ext cx="207260" cy="537624"/>
              </a:xfrm>
              <a:prstGeom prst="arc">
                <a:avLst>
                  <a:gd name="adj1" fmla="val 13519994"/>
                  <a:gd name="adj2" fmla="val 6010966"/>
                </a:avLst>
              </a:prstGeom>
              <a:ln>
                <a:solidFill>
                  <a:schemeClr val="tx1"/>
                </a:solidFill>
                <a:headEnd type="stealth"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7" name="Group 16"/>
            <p:cNvGrpSpPr/>
            <p:nvPr/>
          </p:nvGrpSpPr>
          <p:grpSpPr>
            <a:xfrm>
              <a:off x="1323364" y="1650013"/>
              <a:ext cx="680874" cy="728931"/>
              <a:chOff x="767520" y="2503383"/>
              <a:chExt cx="680874" cy="728931"/>
            </a:xfrm>
          </p:grpSpPr>
          <p:pic>
            <p:nvPicPr>
              <p:cNvPr id="18" name="Picture 17"/>
              <p:cNvPicPr>
                <a:picLocks noChangeAspect="1"/>
              </p:cNvPicPr>
              <p:nvPr/>
            </p:nvPicPr>
            <p:blipFill>
              <a:blip r:embed="rId3">
                <a:clrChange>
                  <a:clrFrom>
                    <a:srgbClr val="FFFFFF"/>
                  </a:clrFrom>
                  <a:clrTo>
                    <a:srgbClr val="FFFFFF">
                      <a:alpha val="0"/>
                    </a:srgbClr>
                  </a:clrTo>
                </a:clrChange>
              </a:blip>
              <a:stretch>
                <a:fillRect/>
              </a:stretch>
            </p:blipFill>
            <p:spPr>
              <a:xfrm rot="20537917">
                <a:off x="952838" y="2503383"/>
                <a:ext cx="495556" cy="604492"/>
              </a:xfrm>
              <a:prstGeom prst="rect">
                <a:avLst/>
              </a:prstGeom>
            </p:spPr>
          </p:pic>
          <p:sp>
            <p:nvSpPr>
              <p:cNvPr id="19" name="Arc 18"/>
              <p:cNvSpPr/>
              <p:nvPr/>
            </p:nvSpPr>
            <p:spPr>
              <a:xfrm rot="17760484">
                <a:off x="932702" y="2859872"/>
                <a:ext cx="207260" cy="537624"/>
              </a:xfrm>
              <a:prstGeom prst="arc">
                <a:avLst>
                  <a:gd name="adj1" fmla="val 13519994"/>
                  <a:gd name="adj2" fmla="val 6010966"/>
                </a:avLst>
              </a:prstGeom>
              <a:ln>
                <a:solidFill>
                  <a:schemeClr val="tx1"/>
                </a:solidFill>
                <a:headEnd type="stealth"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0" name="Group 19"/>
            <p:cNvGrpSpPr/>
            <p:nvPr/>
          </p:nvGrpSpPr>
          <p:grpSpPr>
            <a:xfrm>
              <a:off x="2084407" y="1052559"/>
              <a:ext cx="680874" cy="728931"/>
              <a:chOff x="767520" y="2503383"/>
              <a:chExt cx="680874" cy="728931"/>
            </a:xfrm>
          </p:grpSpPr>
          <p:pic>
            <p:nvPicPr>
              <p:cNvPr id="21" name="Picture 20"/>
              <p:cNvPicPr>
                <a:picLocks noChangeAspect="1"/>
              </p:cNvPicPr>
              <p:nvPr/>
            </p:nvPicPr>
            <p:blipFill>
              <a:blip r:embed="rId3">
                <a:clrChange>
                  <a:clrFrom>
                    <a:srgbClr val="FFFFFF"/>
                  </a:clrFrom>
                  <a:clrTo>
                    <a:srgbClr val="FFFFFF">
                      <a:alpha val="0"/>
                    </a:srgbClr>
                  </a:clrTo>
                </a:clrChange>
              </a:blip>
              <a:stretch>
                <a:fillRect/>
              </a:stretch>
            </p:blipFill>
            <p:spPr>
              <a:xfrm rot="20537917">
                <a:off x="952838" y="2503383"/>
                <a:ext cx="495556" cy="604492"/>
              </a:xfrm>
              <a:prstGeom prst="rect">
                <a:avLst/>
              </a:prstGeom>
            </p:spPr>
          </p:pic>
          <p:sp>
            <p:nvSpPr>
              <p:cNvPr id="22" name="Arc 21"/>
              <p:cNvSpPr/>
              <p:nvPr/>
            </p:nvSpPr>
            <p:spPr>
              <a:xfrm rot="17760484">
                <a:off x="932702" y="2859872"/>
                <a:ext cx="207260" cy="537624"/>
              </a:xfrm>
              <a:prstGeom prst="arc">
                <a:avLst>
                  <a:gd name="adj1" fmla="val 13519994"/>
                  <a:gd name="adj2" fmla="val 6010966"/>
                </a:avLst>
              </a:prstGeom>
              <a:ln>
                <a:solidFill>
                  <a:schemeClr val="tx1"/>
                </a:solidFill>
                <a:headEnd type="stealth"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3" name="Group 22"/>
            <p:cNvGrpSpPr/>
            <p:nvPr/>
          </p:nvGrpSpPr>
          <p:grpSpPr>
            <a:xfrm>
              <a:off x="2942874" y="860053"/>
              <a:ext cx="680874" cy="728931"/>
              <a:chOff x="767520" y="2503383"/>
              <a:chExt cx="680874" cy="728931"/>
            </a:xfrm>
          </p:grpSpPr>
          <p:pic>
            <p:nvPicPr>
              <p:cNvPr id="24" name="Picture 23"/>
              <p:cNvPicPr>
                <a:picLocks noChangeAspect="1"/>
              </p:cNvPicPr>
              <p:nvPr/>
            </p:nvPicPr>
            <p:blipFill>
              <a:blip r:embed="rId3">
                <a:clrChange>
                  <a:clrFrom>
                    <a:srgbClr val="FFFFFF"/>
                  </a:clrFrom>
                  <a:clrTo>
                    <a:srgbClr val="FFFFFF">
                      <a:alpha val="0"/>
                    </a:srgbClr>
                  </a:clrTo>
                </a:clrChange>
              </a:blip>
              <a:stretch>
                <a:fillRect/>
              </a:stretch>
            </p:blipFill>
            <p:spPr>
              <a:xfrm rot="20537917">
                <a:off x="952838" y="2503383"/>
                <a:ext cx="495556" cy="604492"/>
              </a:xfrm>
              <a:prstGeom prst="rect">
                <a:avLst/>
              </a:prstGeom>
            </p:spPr>
          </p:pic>
          <p:sp>
            <p:nvSpPr>
              <p:cNvPr id="25" name="Arc 24"/>
              <p:cNvSpPr/>
              <p:nvPr/>
            </p:nvSpPr>
            <p:spPr>
              <a:xfrm rot="17760484">
                <a:off x="932702" y="2859872"/>
                <a:ext cx="207260" cy="537624"/>
              </a:xfrm>
              <a:prstGeom prst="arc">
                <a:avLst>
                  <a:gd name="adj1" fmla="val 13519994"/>
                  <a:gd name="adj2" fmla="val 6010966"/>
                </a:avLst>
              </a:prstGeom>
              <a:ln>
                <a:solidFill>
                  <a:schemeClr val="tx1"/>
                </a:solidFill>
                <a:headEnd type="stealth"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6" name="Group 25"/>
            <p:cNvGrpSpPr/>
            <p:nvPr/>
          </p:nvGrpSpPr>
          <p:grpSpPr>
            <a:xfrm>
              <a:off x="3632200" y="1274344"/>
              <a:ext cx="680874" cy="728931"/>
              <a:chOff x="767520" y="2503383"/>
              <a:chExt cx="680874" cy="728931"/>
            </a:xfrm>
          </p:grpSpPr>
          <p:pic>
            <p:nvPicPr>
              <p:cNvPr id="27" name="Picture 26"/>
              <p:cNvPicPr>
                <a:picLocks noChangeAspect="1"/>
              </p:cNvPicPr>
              <p:nvPr/>
            </p:nvPicPr>
            <p:blipFill>
              <a:blip r:embed="rId3">
                <a:clrChange>
                  <a:clrFrom>
                    <a:srgbClr val="FFFFFF"/>
                  </a:clrFrom>
                  <a:clrTo>
                    <a:srgbClr val="FFFFFF">
                      <a:alpha val="0"/>
                    </a:srgbClr>
                  </a:clrTo>
                </a:clrChange>
              </a:blip>
              <a:stretch>
                <a:fillRect/>
              </a:stretch>
            </p:blipFill>
            <p:spPr>
              <a:xfrm rot="20537917">
                <a:off x="952838" y="2503383"/>
                <a:ext cx="495556" cy="604492"/>
              </a:xfrm>
              <a:prstGeom prst="rect">
                <a:avLst/>
              </a:prstGeom>
            </p:spPr>
          </p:pic>
          <p:sp>
            <p:nvSpPr>
              <p:cNvPr id="28" name="Arc 27"/>
              <p:cNvSpPr/>
              <p:nvPr/>
            </p:nvSpPr>
            <p:spPr>
              <a:xfrm rot="17760484">
                <a:off x="932702" y="2859872"/>
                <a:ext cx="207260" cy="537624"/>
              </a:xfrm>
              <a:prstGeom prst="arc">
                <a:avLst>
                  <a:gd name="adj1" fmla="val 13519994"/>
                  <a:gd name="adj2" fmla="val 6010966"/>
                </a:avLst>
              </a:prstGeom>
              <a:ln>
                <a:solidFill>
                  <a:schemeClr val="tx1"/>
                </a:solidFill>
                <a:headEnd type="stealth"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9" name="Group 28"/>
            <p:cNvGrpSpPr/>
            <p:nvPr/>
          </p:nvGrpSpPr>
          <p:grpSpPr>
            <a:xfrm>
              <a:off x="4188044" y="1951068"/>
              <a:ext cx="680874" cy="728931"/>
              <a:chOff x="767520" y="2503383"/>
              <a:chExt cx="680874" cy="728931"/>
            </a:xfrm>
          </p:grpSpPr>
          <p:pic>
            <p:nvPicPr>
              <p:cNvPr id="30" name="Picture 29"/>
              <p:cNvPicPr>
                <a:picLocks noChangeAspect="1"/>
              </p:cNvPicPr>
              <p:nvPr/>
            </p:nvPicPr>
            <p:blipFill>
              <a:blip r:embed="rId3">
                <a:clrChange>
                  <a:clrFrom>
                    <a:srgbClr val="FFFFFF"/>
                  </a:clrFrom>
                  <a:clrTo>
                    <a:srgbClr val="FFFFFF">
                      <a:alpha val="0"/>
                    </a:srgbClr>
                  </a:clrTo>
                </a:clrChange>
              </a:blip>
              <a:stretch>
                <a:fillRect/>
              </a:stretch>
            </p:blipFill>
            <p:spPr>
              <a:xfrm rot="20537917">
                <a:off x="952838" y="2503383"/>
                <a:ext cx="495556" cy="604492"/>
              </a:xfrm>
              <a:prstGeom prst="rect">
                <a:avLst/>
              </a:prstGeom>
            </p:spPr>
          </p:pic>
          <p:sp>
            <p:nvSpPr>
              <p:cNvPr id="31" name="Arc 30"/>
              <p:cNvSpPr/>
              <p:nvPr/>
            </p:nvSpPr>
            <p:spPr>
              <a:xfrm rot="17760484">
                <a:off x="932702" y="2859872"/>
                <a:ext cx="207260" cy="537624"/>
              </a:xfrm>
              <a:prstGeom prst="arc">
                <a:avLst>
                  <a:gd name="adj1" fmla="val 13519994"/>
                  <a:gd name="adj2" fmla="val 6010966"/>
                </a:avLst>
              </a:prstGeom>
              <a:ln>
                <a:solidFill>
                  <a:schemeClr val="tx1"/>
                </a:solidFill>
                <a:headEnd type="stealth"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2" name="Group 31"/>
            <p:cNvGrpSpPr/>
            <p:nvPr/>
          </p:nvGrpSpPr>
          <p:grpSpPr>
            <a:xfrm>
              <a:off x="4743888" y="2768989"/>
              <a:ext cx="680874" cy="728931"/>
              <a:chOff x="767520" y="2503383"/>
              <a:chExt cx="680874" cy="728931"/>
            </a:xfrm>
          </p:grpSpPr>
          <p:pic>
            <p:nvPicPr>
              <p:cNvPr id="33" name="Picture 32"/>
              <p:cNvPicPr>
                <a:picLocks noChangeAspect="1"/>
              </p:cNvPicPr>
              <p:nvPr/>
            </p:nvPicPr>
            <p:blipFill>
              <a:blip r:embed="rId3">
                <a:clrChange>
                  <a:clrFrom>
                    <a:srgbClr val="FFFFFF"/>
                  </a:clrFrom>
                  <a:clrTo>
                    <a:srgbClr val="FFFFFF">
                      <a:alpha val="0"/>
                    </a:srgbClr>
                  </a:clrTo>
                </a:clrChange>
              </a:blip>
              <a:stretch>
                <a:fillRect/>
              </a:stretch>
            </p:blipFill>
            <p:spPr>
              <a:xfrm rot="20537917">
                <a:off x="952838" y="2503383"/>
                <a:ext cx="495556" cy="604492"/>
              </a:xfrm>
              <a:prstGeom prst="rect">
                <a:avLst/>
              </a:prstGeom>
            </p:spPr>
          </p:pic>
          <p:sp>
            <p:nvSpPr>
              <p:cNvPr id="34" name="Arc 33"/>
              <p:cNvSpPr/>
              <p:nvPr/>
            </p:nvSpPr>
            <p:spPr>
              <a:xfrm rot="17760484">
                <a:off x="932702" y="2859872"/>
                <a:ext cx="207260" cy="537624"/>
              </a:xfrm>
              <a:prstGeom prst="arc">
                <a:avLst>
                  <a:gd name="adj1" fmla="val 13519994"/>
                  <a:gd name="adj2" fmla="val 6010966"/>
                </a:avLst>
              </a:prstGeom>
              <a:ln>
                <a:solidFill>
                  <a:schemeClr val="tx1"/>
                </a:solidFill>
                <a:headEnd type="stealth"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pic>
        <p:nvPicPr>
          <p:cNvPr id="35" name="Picture 34"/>
          <p:cNvPicPr>
            <a:picLocks noChangeAspect="1"/>
          </p:cNvPicPr>
          <p:nvPr/>
        </p:nvPicPr>
        <p:blipFill>
          <a:blip r:embed="rId4">
            <a:lum bright="9000"/>
          </a:blip>
          <a:srcRect l="15253" r="20341"/>
          <a:stretch>
            <a:fillRect/>
          </a:stretch>
        </p:blipFill>
        <p:spPr>
          <a:xfrm>
            <a:off x="2" y="1930823"/>
            <a:ext cx="874450" cy="905143"/>
          </a:xfrm>
          <a:prstGeom prst="rect">
            <a:avLst/>
          </a:prstGeom>
        </p:spPr>
      </p:pic>
      <p:sp>
        <p:nvSpPr>
          <p:cNvPr id="38" name="TextBox 37"/>
          <p:cNvSpPr txBox="1"/>
          <p:nvPr/>
        </p:nvSpPr>
        <p:spPr>
          <a:xfrm>
            <a:off x="1877973" y="3172890"/>
            <a:ext cx="5202371" cy="523220"/>
          </a:xfrm>
          <a:prstGeom prst="rect">
            <a:avLst/>
          </a:prstGeom>
          <a:noFill/>
        </p:spPr>
        <p:txBody>
          <a:bodyPr wrap="square" rtlCol="0">
            <a:spAutoFit/>
          </a:bodyPr>
          <a:lstStyle/>
          <a:p>
            <a:r>
              <a:rPr lang="en-US" sz="1400" dirty="0" smtClean="0"/>
              <a:t>What does the receiver see, on the ball’s way up?</a:t>
            </a:r>
          </a:p>
          <a:p>
            <a:r>
              <a:rPr lang="en-US" sz="1400" dirty="0" smtClean="0"/>
              <a:t>on the way down?</a:t>
            </a:r>
          </a:p>
        </p:txBody>
      </p:sp>
      <p:graphicFrame>
        <p:nvGraphicFramePr>
          <p:cNvPr id="41" name="Chart 40"/>
          <p:cNvGraphicFramePr/>
          <p:nvPr/>
        </p:nvGraphicFramePr>
        <p:xfrm>
          <a:off x="1531776" y="3569137"/>
          <a:ext cx="7687733" cy="2798324"/>
        </p:xfrm>
        <a:graphic>
          <a:graphicData uri="http://schemas.openxmlformats.org/drawingml/2006/chart">
            <c:chart xmlns:c="http://schemas.openxmlformats.org/drawingml/2006/chart" xmlns:r="http://schemas.openxmlformats.org/officeDocument/2006/relationships" r:id="rId5"/>
          </a:graphicData>
        </a:graphic>
      </p:graphicFrame>
      <p:grpSp>
        <p:nvGrpSpPr>
          <p:cNvPr id="42" name="Group 15"/>
          <p:cNvGrpSpPr/>
          <p:nvPr/>
        </p:nvGrpSpPr>
        <p:grpSpPr>
          <a:xfrm rot="535669">
            <a:off x="1556068" y="4910338"/>
            <a:ext cx="907832" cy="546698"/>
            <a:chOff x="767520" y="2503383"/>
            <a:chExt cx="680874" cy="728931"/>
          </a:xfrm>
        </p:grpSpPr>
        <p:pic>
          <p:nvPicPr>
            <p:cNvPr id="61" name="Picture 9"/>
            <p:cNvPicPr>
              <a:picLocks noChangeAspect="1"/>
            </p:cNvPicPr>
            <p:nvPr/>
          </p:nvPicPr>
          <p:blipFill>
            <a:blip r:embed="rId3">
              <a:clrChange>
                <a:clrFrom>
                  <a:srgbClr val="FFFFFF"/>
                </a:clrFrom>
                <a:clrTo>
                  <a:srgbClr val="FFFFFF">
                    <a:alpha val="0"/>
                  </a:srgbClr>
                </a:clrTo>
              </a:clrChange>
            </a:blip>
            <a:stretch>
              <a:fillRect/>
            </a:stretch>
          </p:blipFill>
          <p:spPr>
            <a:xfrm rot="20537917">
              <a:off x="952838" y="2503383"/>
              <a:ext cx="495556" cy="604492"/>
            </a:xfrm>
            <a:prstGeom prst="rect">
              <a:avLst/>
            </a:prstGeom>
          </p:spPr>
        </p:pic>
        <p:sp>
          <p:nvSpPr>
            <p:cNvPr id="62" name="Arc 6"/>
            <p:cNvSpPr/>
            <p:nvPr/>
          </p:nvSpPr>
          <p:spPr>
            <a:xfrm rot="17760484">
              <a:off x="932702" y="2859872"/>
              <a:ext cx="207260" cy="537624"/>
            </a:xfrm>
            <a:prstGeom prst="arc">
              <a:avLst>
                <a:gd name="adj1" fmla="val 13519994"/>
                <a:gd name="adj2" fmla="val 6010966"/>
              </a:avLst>
            </a:prstGeom>
            <a:ln>
              <a:solidFill>
                <a:schemeClr val="tx1"/>
              </a:solidFill>
              <a:headEnd type="stealth"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3" name="Group 16"/>
          <p:cNvGrpSpPr/>
          <p:nvPr/>
        </p:nvGrpSpPr>
        <p:grpSpPr>
          <a:xfrm rot="285547">
            <a:off x="2331060" y="4289359"/>
            <a:ext cx="907832" cy="546698"/>
            <a:chOff x="767520" y="2503383"/>
            <a:chExt cx="680874" cy="728931"/>
          </a:xfrm>
        </p:grpSpPr>
        <p:pic>
          <p:nvPicPr>
            <p:cNvPr id="59" name="Picture 58"/>
            <p:cNvPicPr>
              <a:picLocks noChangeAspect="1"/>
            </p:cNvPicPr>
            <p:nvPr/>
          </p:nvPicPr>
          <p:blipFill>
            <a:blip r:embed="rId3">
              <a:clrChange>
                <a:clrFrom>
                  <a:srgbClr val="FFFFFF"/>
                </a:clrFrom>
                <a:clrTo>
                  <a:srgbClr val="FFFFFF">
                    <a:alpha val="0"/>
                  </a:srgbClr>
                </a:clrTo>
              </a:clrChange>
            </a:blip>
            <a:stretch>
              <a:fillRect/>
            </a:stretch>
          </p:blipFill>
          <p:spPr>
            <a:xfrm rot="20537917">
              <a:off x="952838" y="2503383"/>
              <a:ext cx="495556" cy="604492"/>
            </a:xfrm>
            <a:prstGeom prst="rect">
              <a:avLst/>
            </a:prstGeom>
          </p:spPr>
        </p:pic>
        <p:sp>
          <p:nvSpPr>
            <p:cNvPr id="60" name="Arc 59"/>
            <p:cNvSpPr/>
            <p:nvPr/>
          </p:nvSpPr>
          <p:spPr>
            <a:xfrm rot="17760484">
              <a:off x="932702" y="2859872"/>
              <a:ext cx="207260" cy="537624"/>
            </a:xfrm>
            <a:prstGeom prst="arc">
              <a:avLst>
                <a:gd name="adj1" fmla="val 13519994"/>
                <a:gd name="adj2" fmla="val 6010966"/>
              </a:avLst>
            </a:prstGeom>
            <a:ln>
              <a:solidFill>
                <a:schemeClr val="tx1"/>
              </a:solidFill>
              <a:headEnd type="stealth"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4" name="Group 19"/>
          <p:cNvGrpSpPr/>
          <p:nvPr/>
        </p:nvGrpSpPr>
        <p:grpSpPr>
          <a:xfrm rot="1268136">
            <a:off x="3311917" y="3822220"/>
            <a:ext cx="907832" cy="546698"/>
            <a:chOff x="767520" y="2503383"/>
            <a:chExt cx="680874" cy="728931"/>
          </a:xfrm>
        </p:grpSpPr>
        <p:pic>
          <p:nvPicPr>
            <p:cNvPr id="57" name="Picture 56"/>
            <p:cNvPicPr>
              <a:picLocks noChangeAspect="1"/>
            </p:cNvPicPr>
            <p:nvPr/>
          </p:nvPicPr>
          <p:blipFill>
            <a:blip r:embed="rId3">
              <a:clrChange>
                <a:clrFrom>
                  <a:srgbClr val="FFFFFF"/>
                </a:clrFrom>
                <a:clrTo>
                  <a:srgbClr val="FFFFFF">
                    <a:alpha val="0"/>
                  </a:srgbClr>
                </a:clrTo>
              </a:clrChange>
            </a:blip>
            <a:stretch>
              <a:fillRect/>
            </a:stretch>
          </p:blipFill>
          <p:spPr>
            <a:xfrm rot="20537917">
              <a:off x="952838" y="2503383"/>
              <a:ext cx="495556" cy="604492"/>
            </a:xfrm>
            <a:prstGeom prst="rect">
              <a:avLst/>
            </a:prstGeom>
          </p:spPr>
        </p:pic>
        <p:sp>
          <p:nvSpPr>
            <p:cNvPr id="58" name="Arc 57"/>
            <p:cNvSpPr/>
            <p:nvPr/>
          </p:nvSpPr>
          <p:spPr>
            <a:xfrm rot="17760484">
              <a:off x="932702" y="2859872"/>
              <a:ext cx="207260" cy="537624"/>
            </a:xfrm>
            <a:prstGeom prst="arc">
              <a:avLst>
                <a:gd name="adj1" fmla="val 13519994"/>
                <a:gd name="adj2" fmla="val 6010966"/>
              </a:avLst>
            </a:prstGeom>
            <a:ln>
              <a:solidFill>
                <a:schemeClr val="tx1"/>
              </a:solidFill>
              <a:headEnd type="stealth"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5" name="Group 22"/>
          <p:cNvGrpSpPr/>
          <p:nvPr/>
        </p:nvGrpSpPr>
        <p:grpSpPr>
          <a:xfrm rot="2964552">
            <a:off x="4655128" y="3465234"/>
            <a:ext cx="510656" cy="971908"/>
            <a:chOff x="767520" y="2503383"/>
            <a:chExt cx="680874" cy="728931"/>
          </a:xfrm>
        </p:grpSpPr>
        <p:pic>
          <p:nvPicPr>
            <p:cNvPr id="55" name="Picture 54"/>
            <p:cNvPicPr>
              <a:picLocks noChangeAspect="1"/>
            </p:cNvPicPr>
            <p:nvPr/>
          </p:nvPicPr>
          <p:blipFill>
            <a:blip r:embed="rId3">
              <a:clrChange>
                <a:clrFrom>
                  <a:srgbClr val="FFFFFF"/>
                </a:clrFrom>
                <a:clrTo>
                  <a:srgbClr val="FFFFFF">
                    <a:alpha val="0"/>
                  </a:srgbClr>
                </a:clrTo>
              </a:clrChange>
            </a:blip>
            <a:stretch>
              <a:fillRect/>
            </a:stretch>
          </p:blipFill>
          <p:spPr>
            <a:xfrm rot="20537917">
              <a:off x="952838" y="2503383"/>
              <a:ext cx="495556" cy="604492"/>
            </a:xfrm>
            <a:prstGeom prst="rect">
              <a:avLst/>
            </a:prstGeom>
          </p:spPr>
        </p:pic>
        <p:sp>
          <p:nvSpPr>
            <p:cNvPr id="56" name="Arc 55"/>
            <p:cNvSpPr/>
            <p:nvPr/>
          </p:nvSpPr>
          <p:spPr>
            <a:xfrm rot="17760484">
              <a:off x="932702" y="2859872"/>
              <a:ext cx="207260" cy="537624"/>
            </a:xfrm>
            <a:prstGeom prst="arc">
              <a:avLst>
                <a:gd name="adj1" fmla="val 13519994"/>
                <a:gd name="adj2" fmla="val 6010966"/>
              </a:avLst>
            </a:prstGeom>
            <a:ln>
              <a:solidFill>
                <a:schemeClr val="tx1"/>
              </a:solidFill>
              <a:headEnd type="stealth"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6" name="Group 25"/>
          <p:cNvGrpSpPr/>
          <p:nvPr/>
        </p:nvGrpSpPr>
        <p:grpSpPr>
          <a:xfrm rot="4574027">
            <a:off x="5574229" y="3775953"/>
            <a:ext cx="510656" cy="971908"/>
            <a:chOff x="767520" y="2503383"/>
            <a:chExt cx="680874" cy="728931"/>
          </a:xfrm>
        </p:grpSpPr>
        <p:pic>
          <p:nvPicPr>
            <p:cNvPr id="53" name="Picture 52"/>
            <p:cNvPicPr>
              <a:picLocks noChangeAspect="1"/>
            </p:cNvPicPr>
            <p:nvPr/>
          </p:nvPicPr>
          <p:blipFill>
            <a:blip r:embed="rId3">
              <a:clrChange>
                <a:clrFrom>
                  <a:srgbClr val="FFFFFF"/>
                </a:clrFrom>
                <a:clrTo>
                  <a:srgbClr val="FFFFFF">
                    <a:alpha val="0"/>
                  </a:srgbClr>
                </a:clrTo>
              </a:clrChange>
            </a:blip>
            <a:stretch>
              <a:fillRect/>
            </a:stretch>
          </p:blipFill>
          <p:spPr>
            <a:xfrm rot="20537917">
              <a:off x="952838" y="2503383"/>
              <a:ext cx="495556" cy="604492"/>
            </a:xfrm>
            <a:prstGeom prst="rect">
              <a:avLst/>
            </a:prstGeom>
          </p:spPr>
        </p:pic>
        <p:sp>
          <p:nvSpPr>
            <p:cNvPr id="54" name="Arc 53"/>
            <p:cNvSpPr/>
            <p:nvPr/>
          </p:nvSpPr>
          <p:spPr>
            <a:xfrm rot="17760484">
              <a:off x="932702" y="2859872"/>
              <a:ext cx="207260" cy="537624"/>
            </a:xfrm>
            <a:prstGeom prst="arc">
              <a:avLst>
                <a:gd name="adj1" fmla="val 13519994"/>
                <a:gd name="adj2" fmla="val 6010966"/>
              </a:avLst>
            </a:prstGeom>
            <a:ln>
              <a:solidFill>
                <a:schemeClr val="tx1"/>
              </a:solidFill>
              <a:headEnd type="stealth"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7" name="Group 28"/>
          <p:cNvGrpSpPr/>
          <p:nvPr/>
        </p:nvGrpSpPr>
        <p:grpSpPr>
          <a:xfrm rot="5980269">
            <a:off x="6315356" y="4283496"/>
            <a:ext cx="510656" cy="971908"/>
            <a:chOff x="767520" y="2503383"/>
            <a:chExt cx="680874" cy="728931"/>
          </a:xfrm>
        </p:grpSpPr>
        <p:pic>
          <p:nvPicPr>
            <p:cNvPr id="51" name="Picture 50"/>
            <p:cNvPicPr>
              <a:picLocks noChangeAspect="1"/>
            </p:cNvPicPr>
            <p:nvPr/>
          </p:nvPicPr>
          <p:blipFill>
            <a:blip r:embed="rId3">
              <a:clrChange>
                <a:clrFrom>
                  <a:srgbClr val="FFFFFF"/>
                </a:clrFrom>
                <a:clrTo>
                  <a:srgbClr val="FFFFFF">
                    <a:alpha val="0"/>
                  </a:srgbClr>
                </a:clrTo>
              </a:clrChange>
            </a:blip>
            <a:stretch>
              <a:fillRect/>
            </a:stretch>
          </p:blipFill>
          <p:spPr>
            <a:xfrm rot="20537917">
              <a:off x="952838" y="2503383"/>
              <a:ext cx="495556" cy="604492"/>
            </a:xfrm>
            <a:prstGeom prst="rect">
              <a:avLst/>
            </a:prstGeom>
          </p:spPr>
        </p:pic>
        <p:sp>
          <p:nvSpPr>
            <p:cNvPr id="52" name="Arc 51"/>
            <p:cNvSpPr/>
            <p:nvPr/>
          </p:nvSpPr>
          <p:spPr>
            <a:xfrm rot="17760484">
              <a:off x="932702" y="2859872"/>
              <a:ext cx="207260" cy="537624"/>
            </a:xfrm>
            <a:prstGeom prst="arc">
              <a:avLst>
                <a:gd name="adj1" fmla="val 13519994"/>
                <a:gd name="adj2" fmla="val 6010966"/>
              </a:avLst>
            </a:prstGeom>
            <a:ln>
              <a:solidFill>
                <a:schemeClr val="tx1"/>
              </a:solidFill>
              <a:headEnd type="stealth"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8" name="Group 31"/>
          <p:cNvGrpSpPr/>
          <p:nvPr/>
        </p:nvGrpSpPr>
        <p:grpSpPr>
          <a:xfrm rot="8033281">
            <a:off x="7166548" y="4873125"/>
            <a:ext cx="510656" cy="971908"/>
            <a:chOff x="767520" y="2503383"/>
            <a:chExt cx="680874" cy="728931"/>
          </a:xfrm>
        </p:grpSpPr>
        <p:pic>
          <p:nvPicPr>
            <p:cNvPr id="49" name="Picture 48"/>
            <p:cNvPicPr>
              <a:picLocks noChangeAspect="1"/>
            </p:cNvPicPr>
            <p:nvPr/>
          </p:nvPicPr>
          <p:blipFill>
            <a:blip r:embed="rId3">
              <a:clrChange>
                <a:clrFrom>
                  <a:srgbClr val="FFFFFF"/>
                </a:clrFrom>
                <a:clrTo>
                  <a:srgbClr val="FFFFFF">
                    <a:alpha val="0"/>
                  </a:srgbClr>
                </a:clrTo>
              </a:clrChange>
            </a:blip>
            <a:stretch>
              <a:fillRect/>
            </a:stretch>
          </p:blipFill>
          <p:spPr>
            <a:xfrm rot="20537917">
              <a:off x="952838" y="2503383"/>
              <a:ext cx="495556" cy="604492"/>
            </a:xfrm>
            <a:prstGeom prst="rect">
              <a:avLst/>
            </a:prstGeom>
          </p:spPr>
        </p:pic>
        <p:sp>
          <p:nvSpPr>
            <p:cNvPr id="50" name="Arc 49"/>
            <p:cNvSpPr/>
            <p:nvPr/>
          </p:nvSpPr>
          <p:spPr>
            <a:xfrm rot="17760484">
              <a:off x="932702" y="2859872"/>
              <a:ext cx="207260" cy="537624"/>
            </a:xfrm>
            <a:prstGeom prst="arc">
              <a:avLst>
                <a:gd name="adj1" fmla="val 13519994"/>
                <a:gd name="adj2" fmla="val 6010966"/>
              </a:avLst>
            </a:prstGeom>
            <a:ln>
              <a:solidFill>
                <a:schemeClr val="tx1"/>
              </a:solidFill>
              <a:headEnd type="stealth"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8" name="TextBox 67"/>
          <p:cNvSpPr txBox="1"/>
          <p:nvPr/>
        </p:nvSpPr>
        <p:spPr>
          <a:xfrm>
            <a:off x="1084395" y="6283367"/>
            <a:ext cx="4925516" cy="338554"/>
          </a:xfrm>
          <a:prstGeom prst="rect">
            <a:avLst/>
          </a:prstGeom>
          <a:noFill/>
          <a:ln>
            <a:solidFill>
              <a:srgbClr val="000090"/>
            </a:solidFill>
          </a:ln>
        </p:spPr>
        <p:txBody>
          <a:bodyPr wrap="none" rtlCol="0">
            <a:spAutoFit/>
          </a:bodyPr>
          <a:lstStyle/>
          <a:p>
            <a:r>
              <a:rPr lang="en-US" sz="1600" dirty="0" smtClean="0"/>
              <a:t>Does it matter whether the kicker is left- or right-footed?</a:t>
            </a:r>
          </a:p>
        </p:txBody>
      </p:sp>
      <p:sp>
        <p:nvSpPr>
          <p:cNvPr id="5" name="Slide Number Placeholder 4"/>
          <p:cNvSpPr>
            <a:spLocks noGrp="1"/>
          </p:cNvSpPr>
          <p:nvPr>
            <p:ph type="sldNum" sz="quarter" idx="12"/>
          </p:nvPr>
        </p:nvSpPr>
        <p:spPr/>
        <p:txBody>
          <a:bodyPr/>
          <a:lstStyle/>
          <a:p>
            <a:fld id="{5BE6E91C-2D6A-B04C-94FB-A9E324A509C5}" type="slidenum">
              <a:rPr lang="en-US" smtClean="0"/>
              <a:pPr/>
              <a:t>161</a:t>
            </a:fld>
            <a:endParaRPr lang="en-US" dirty="0"/>
          </a:p>
        </p:txBody>
      </p:sp>
      <p:pic>
        <p:nvPicPr>
          <p:cNvPr id="65" name="Picture 64"/>
          <p:cNvPicPr>
            <a:picLocks noChangeAspect="1"/>
          </p:cNvPicPr>
          <p:nvPr/>
        </p:nvPicPr>
        <p:blipFill>
          <a:blip r:embed="rId6"/>
          <a:srcRect l="17592" r="14494" b="13333"/>
          <a:stretch>
            <a:fillRect/>
          </a:stretch>
        </p:blipFill>
        <p:spPr>
          <a:xfrm flipH="1">
            <a:off x="8054686" y="2207499"/>
            <a:ext cx="666227" cy="1061498"/>
          </a:xfrm>
          <a:prstGeom prst="rect">
            <a:avLst/>
          </a:prstGeom>
        </p:spPr>
      </p:pic>
      <p:pic>
        <p:nvPicPr>
          <p:cNvPr id="66" name="Picture 65"/>
          <p:cNvPicPr>
            <a:picLocks noChangeAspect="1"/>
          </p:cNvPicPr>
          <p:nvPr/>
        </p:nvPicPr>
        <p:blipFill>
          <a:blip r:embed="rId6"/>
          <a:srcRect l="17592" r="14494" b="13333"/>
          <a:stretch>
            <a:fillRect/>
          </a:stretch>
        </p:blipFill>
        <p:spPr>
          <a:xfrm flipH="1">
            <a:off x="8054686" y="5305963"/>
            <a:ext cx="666227" cy="1061498"/>
          </a:xfrm>
          <a:prstGeom prst="rect">
            <a:avLst/>
          </a:prstGeom>
        </p:spPr>
      </p:pic>
      <p:pic>
        <p:nvPicPr>
          <p:cNvPr id="67" name="Picture 66"/>
          <p:cNvPicPr>
            <a:picLocks noChangeAspect="1"/>
          </p:cNvPicPr>
          <p:nvPr/>
        </p:nvPicPr>
        <p:blipFill>
          <a:blip r:embed="rId4">
            <a:lum bright="9000"/>
          </a:blip>
          <a:srcRect l="15253" r="20341"/>
          <a:stretch>
            <a:fillRect/>
          </a:stretch>
        </p:blipFill>
        <p:spPr>
          <a:xfrm>
            <a:off x="209945" y="5092202"/>
            <a:ext cx="874450" cy="905143"/>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1"/>
            <a:ext cx="8229600" cy="381917"/>
          </a:xfrm>
        </p:spPr>
        <p:txBody>
          <a:bodyPr/>
          <a:lstStyle/>
          <a:p>
            <a:r>
              <a:rPr lang="en-US" u="sng" dirty="0" smtClean="0"/>
              <a:t>“Knuckling”</a:t>
            </a:r>
            <a:endParaRPr lang="en-US" u="sng" dirty="0"/>
          </a:p>
        </p:txBody>
      </p:sp>
      <p:sp>
        <p:nvSpPr>
          <p:cNvPr id="6" name="TextBox 5"/>
          <p:cNvSpPr txBox="1"/>
          <p:nvPr/>
        </p:nvSpPr>
        <p:spPr>
          <a:xfrm>
            <a:off x="49956" y="335532"/>
            <a:ext cx="7924800" cy="1154162"/>
          </a:xfrm>
          <a:prstGeom prst="rect">
            <a:avLst/>
          </a:prstGeom>
          <a:noFill/>
        </p:spPr>
        <p:txBody>
          <a:bodyPr wrap="square" rtlCol="0">
            <a:spAutoFit/>
          </a:bodyPr>
          <a:lstStyle/>
          <a:p>
            <a:pPr>
              <a:spcAft>
                <a:spcPts val="600"/>
              </a:spcAft>
            </a:pPr>
            <a:r>
              <a:rPr lang="en-US" sz="1600" dirty="0" smtClean="0"/>
              <a:t>The lateral Magnus force does not rely on features of the ball’s surface (though the Magnus </a:t>
            </a:r>
            <a:r>
              <a:rPr lang="en-US" sz="1600" i="1" dirty="0" smtClean="0"/>
              <a:t>coefficient</a:t>
            </a:r>
            <a:r>
              <a:rPr lang="en-US" sz="1600" dirty="0" smtClean="0"/>
              <a:t> can depend on the surface). </a:t>
            </a:r>
          </a:p>
          <a:p>
            <a:pPr>
              <a:spcAft>
                <a:spcPts val="600"/>
              </a:spcAft>
            </a:pPr>
            <a:r>
              <a:rPr lang="en-US" sz="1600" dirty="0" smtClean="0"/>
              <a:t>In a sense, the rapid rotation “averages out” the surface features, as they encounter the onrushing wind.</a:t>
            </a:r>
          </a:p>
        </p:txBody>
      </p:sp>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4901155" y="1269347"/>
            <a:ext cx="457143" cy="458667"/>
          </a:xfrm>
          <a:prstGeom prst="rect">
            <a:avLst/>
          </a:prstGeom>
        </p:spPr>
      </p:pic>
      <p:grpSp>
        <p:nvGrpSpPr>
          <p:cNvPr id="10" name="Group 9"/>
          <p:cNvGrpSpPr/>
          <p:nvPr/>
        </p:nvGrpSpPr>
        <p:grpSpPr>
          <a:xfrm>
            <a:off x="7012364" y="1102743"/>
            <a:ext cx="718060" cy="742994"/>
            <a:chOff x="5239245" y="2017840"/>
            <a:chExt cx="538544" cy="990657"/>
          </a:xfrm>
        </p:grpSpPr>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rot="3777968">
              <a:off x="5040077" y="2293266"/>
              <a:ext cx="914399" cy="516064"/>
            </a:xfrm>
            <a:prstGeom prst="rect">
              <a:avLst/>
            </a:prstGeom>
          </p:spPr>
        </p:pic>
        <p:sp>
          <p:nvSpPr>
            <p:cNvPr id="9" name="Arc 8"/>
            <p:cNvSpPr/>
            <p:nvPr/>
          </p:nvSpPr>
          <p:spPr>
            <a:xfrm rot="16392504">
              <a:off x="5405347" y="1852658"/>
              <a:ext cx="207260" cy="537624"/>
            </a:xfrm>
            <a:prstGeom prst="arc">
              <a:avLst>
                <a:gd name="adj1" fmla="val 13519994"/>
                <a:gd name="adj2" fmla="val 6010966"/>
              </a:avLst>
            </a:prstGeom>
            <a:ln>
              <a:solidFill>
                <a:schemeClr val="tx1"/>
              </a:solidFill>
              <a:headEnd type="stealth"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1" name="TextBox 10"/>
          <p:cNvSpPr txBox="1"/>
          <p:nvPr/>
        </p:nvSpPr>
        <p:spPr>
          <a:xfrm>
            <a:off x="6561668" y="1744503"/>
            <a:ext cx="1244636" cy="276999"/>
          </a:xfrm>
          <a:prstGeom prst="rect">
            <a:avLst/>
          </a:prstGeom>
          <a:noFill/>
        </p:spPr>
        <p:txBody>
          <a:bodyPr wrap="none" rtlCol="0">
            <a:spAutoFit/>
          </a:bodyPr>
          <a:lstStyle/>
          <a:p>
            <a:r>
              <a:rPr lang="en-US" sz="1200" dirty="0" smtClean="0"/>
              <a:t>“blurred” by spin</a:t>
            </a:r>
          </a:p>
        </p:txBody>
      </p:sp>
      <p:sp>
        <p:nvSpPr>
          <p:cNvPr id="12" name="TextBox 11"/>
          <p:cNvSpPr txBox="1"/>
          <p:nvPr/>
        </p:nvSpPr>
        <p:spPr>
          <a:xfrm>
            <a:off x="6306023" y="2106079"/>
            <a:ext cx="2863124" cy="2677656"/>
          </a:xfrm>
          <a:prstGeom prst="rect">
            <a:avLst/>
          </a:prstGeom>
          <a:noFill/>
        </p:spPr>
        <p:txBody>
          <a:bodyPr wrap="square" rtlCol="0">
            <a:spAutoFit/>
          </a:bodyPr>
          <a:lstStyle/>
          <a:p>
            <a:r>
              <a:rPr lang="en-US" sz="1400" dirty="0" smtClean="0"/>
              <a:t>However, as we’ve discussed (e.g. relating to cricket) a strong lateral force can be generated by such features.</a:t>
            </a:r>
          </a:p>
          <a:p>
            <a:endParaRPr lang="en-US" sz="1400" dirty="0" smtClean="0"/>
          </a:p>
          <a:p>
            <a:r>
              <a:rPr lang="en-US" sz="1400" dirty="0" smtClean="0"/>
              <a:t>Knuckling: throwing a ball with no or very low spin such that asymmetric drag forces are generated </a:t>
            </a:r>
            <a:r>
              <a:rPr lang="en-US" sz="1400" u="sng" dirty="0" smtClean="0"/>
              <a:t>at random</a:t>
            </a:r>
            <a:r>
              <a:rPr lang="en-US" sz="1400" dirty="0" smtClean="0"/>
              <a:t>.  Trajectories can “flutter” with bends in </a:t>
            </a:r>
            <a:r>
              <a:rPr lang="en-US" sz="1400" i="1" dirty="0" smtClean="0"/>
              <a:t>both</a:t>
            </a:r>
            <a:r>
              <a:rPr lang="en-US" sz="1400" dirty="0" smtClean="0"/>
              <a:t> directions.  Figure from Adair, based on wind tunnel measurements).</a:t>
            </a:r>
          </a:p>
        </p:txBody>
      </p:sp>
      <p:sp>
        <p:nvSpPr>
          <p:cNvPr id="13" name="TextBox 12"/>
          <p:cNvSpPr txBox="1"/>
          <p:nvPr/>
        </p:nvSpPr>
        <p:spPr>
          <a:xfrm>
            <a:off x="529663" y="6046411"/>
            <a:ext cx="8297333" cy="815608"/>
          </a:xfrm>
          <a:prstGeom prst="rect">
            <a:avLst/>
          </a:prstGeom>
          <a:solidFill>
            <a:schemeClr val="bg1"/>
          </a:solidFill>
          <a:ln>
            <a:solidFill>
              <a:schemeClr val="tx1"/>
            </a:solidFill>
          </a:ln>
        </p:spPr>
        <p:txBody>
          <a:bodyPr wrap="square" rtlCol="0">
            <a:spAutoFit/>
          </a:bodyPr>
          <a:lstStyle/>
          <a:p>
            <a:pPr>
              <a:spcAft>
                <a:spcPts val="600"/>
              </a:spcAft>
            </a:pPr>
            <a:r>
              <a:rPr lang="en-US" sz="1400" dirty="0" smtClean="0"/>
              <a:t>In </a:t>
            </a:r>
            <a:r>
              <a:rPr lang="en-US" sz="1400" u="sng" dirty="0" smtClean="0"/>
              <a:t>The Physics of Baseball</a:t>
            </a:r>
            <a:r>
              <a:rPr lang="en-US" sz="1400" dirty="0" smtClean="0"/>
              <a:t> (on reserve at the library), by Bob Adair:</a:t>
            </a:r>
          </a:p>
          <a:p>
            <a:pPr>
              <a:spcAft>
                <a:spcPts val="600"/>
              </a:spcAft>
            </a:pPr>
            <a:r>
              <a:rPr lang="en-US" sz="1400" i="1" dirty="0" smtClean="0"/>
              <a:t>One catcher, known for his success with knuckleball pitchers, was asked how he managed to handle the pitches.  He replied that it was easy, explaining that he just waited until the ball stopped rolling and picked it up.</a:t>
            </a:r>
          </a:p>
        </p:txBody>
      </p:sp>
      <p:pic>
        <p:nvPicPr>
          <p:cNvPr id="14" name="Picture 13"/>
          <p:cNvPicPr>
            <a:picLocks noChangeAspect="1"/>
          </p:cNvPicPr>
          <p:nvPr/>
        </p:nvPicPr>
        <p:blipFill>
          <a:blip r:embed="rId4"/>
          <a:srcRect b="18355"/>
          <a:stretch>
            <a:fillRect/>
          </a:stretch>
        </p:blipFill>
        <p:spPr>
          <a:xfrm>
            <a:off x="846669" y="1185874"/>
            <a:ext cx="1555556" cy="1041427"/>
          </a:xfrm>
          <a:prstGeom prst="rect">
            <a:avLst/>
          </a:prstGeom>
        </p:spPr>
      </p:pic>
      <p:sp>
        <p:nvSpPr>
          <p:cNvPr id="15" name="TextBox 14"/>
          <p:cNvSpPr txBox="1"/>
          <p:nvPr/>
        </p:nvSpPr>
        <p:spPr>
          <a:xfrm>
            <a:off x="819338" y="2168737"/>
            <a:ext cx="1980029" cy="253916"/>
          </a:xfrm>
          <a:prstGeom prst="rect">
            <a:avLst/>
          </a:prstGeom>
          <a:noFill/>
        </p:spPr>
        <p:txBody>
          <a:bodyPr wrap="none" rtlCol="0">
            <a:spAutoFit/>
          </a:bodyPr>
          <a:lstStyle/>
          <a:p>
            <a:r>
              <a:rPr lang="en-US" sz="1050" dirty="0" smtClean="0"/>
              <a:t>Tim Wakefield knuckleball video.</a:t>
            </a:r>
          </a:p>
        </p:txBody>
      </p:sp>
      <p:pic>
        <p:nvPicPr>
          <p:cNvPr id="16" name="Picture 15" descr="AdairFigure4.1_150dpsi.png"/>
          <p:cNvPicPr>
            <a:picLocks noChangeAspect="1"/>
          </p:cNvPicPr>
          <p:nvPr/>
        </p:nvPicPr>
        <p:blipFill rotWithShape="1">
          <a:blip r:embed="rId5"/>
          <a:srcRect t="49167"/>
          <a:stretch/>
        </p:blipFill>
        <p:spPr>
          <a:xfrm>
            <a:off x="49957" y="2484493"/>
            <a:ext cx="3575375" cy="1610675"/>
          </a:xfrm>
          <a:prstGeom prst="rect">
            <a:avLst/>
          </a:prstGeom>
        </p:spPr>
      </p:pic>
      <p:sp>
        <p:nvSpPr>
          <p:cNvPr id="19" name="TextBox 18"/>
          <p:cNvSpPr txBox="1"/>
          <p:nvPr/>
        </p:nvSpPr>
        <p:spPr>
          <a:xfrm>
            <a:off x="363565" y="4609307"/>
            <a:ext cx="8635192" cy="1600438"/>
          </a:xfrm>
          <a:prstGeom prst="rect">
            <a:avLst/>
          </a:prstGeom>
          <a:noFill/>
        </p:spPr>
        <p:txBody>
          <a:bodyPr wrap="square" rtlCol="0">
            <a:spAutoFit/>
          </a:bodyPr>
          <a:lstStyle/>
          <a:p>
            <a:r>
              <a:rPr lang="en-US" sz="1400" dirty="0" smtClean="0"/>
              <a:t>A true knuckleball is unpredictable to the batter, catcher </a:t>
            </a:r>
            <a:r>
              <a:rPr lang="en-US" sz="1400" i="1" dirty="0" smtClean="0"/>
              <a:t>and</a:t>
            </a:r>
            <a:r>
              <a:rPr lang="en-US" sz="1400" dirty="0" smtClean="0"/>
              <a:t> pitcher.  </a:t>
            </a:r>
          </a:p>
          <a:p>
            <a:endParaRPr lang="en-US" sz="1400" dirty="0" smtClean="0"/>
          </a:p>
          <a:p>
            <a:r>
              <a:rPr lang="en-US" sz="1400" dirty="0" smtClean="0"/>
              <a:t>While the name originates from an early way of holding the ball while throwing such a pitch in baseball, the technique is also used in volleyball (on some serves) and soccer (intentionally or not, with toe-kicks).</a:t>
            </a:r>
          </a:p>
          <a:p>
            <a:endParaRPr lang="en-US" sz="1400" dirty="0" smtClean="0"/>
          </a:p>
          <a:p>
            <a:r>
              <a:rPr lang="en-US" sz="1400" dirty="0" smtClean="0"/>
              <a:t>In </a:t>
            </a:r>
            <a:r>
              <a:rPr lang="en-US" sz="1400" u="sng" dirty="0" smtClean="0"/>
              <a:t>The Physics of Basketball</a:t>
            </a:r>
            <a:r>
              <a:rPr lang="en-US" sz="1400" dirty="0" smtClean="0"/>
              <a:t>, (on reserve at the library), John </a:t>
            </a:r>
            <a:r>
              <a:rPr lang="en-US" sz="1400" dirty="0" err="1" smtClean="0"/>
              <a:t>Fontanella</a:t>
            </a:r>
            <a:r>
              <a:rPr lang="en-US" sz="1400" dirty="0" smtClean="0"/>
              <a:t> speculates that players who fail to put backspin on long shots unwittingly generate knuckling forces.</a:t>
            </a:r>
          </a:p>
        </p:txBody>
      </p:sp>
      <p:sp>
        <p:nvSpPr>
          <p:cNvPr id="3" name="TextBox 2"/>
          <p:cNvSpPr txBox="1"/>
          <p:nvPr/>
        </p:nvSpPr>
        <p:spPr>
          <a:xfrm>
            <a:off x="307161" y="4113696"/>
            <a:ext cx="4239559" cy="307777"/>
          </a:xfrm>
          <a:prstGeom prst="rect">
            <a:avLst/>
          </a:prstGeom>
          <a:noFill/>
        </p:spPr>
        <p:txBody>
          <a:bodyPr wrap="none" rtlCol="0">
            <a:spAutoFit/>
          </a:bodyPr>
          <a:lstStyle/>
          <a:p>
            <a:r>
              <a:rPr lang="en-US" sz="1400" dirty="0" smtClean="0"/>
              <a:t>Figure from Adair, based on wind tunnel measurements</a:t>
            </a:r>
          </a:p>
        </p:txBody>
      </p:sp>
      <p:sp>
        <p:nvSpPr>
          <p:cNvPr id="4" name="Rectangle 3"/>
          <p:cNvSpPr/>
          <p:nvPr/>
        </p:nvSpPr>
        <p:spPr>
          <a:xfrm>
            <a:off x="49956" y="2484491"/>
            <a:ext cx="6256067" cy="197681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12"/>
          </p:nvPr>
        </p:nvSpPr>
        <p:spPr/>
        <p:txBody>
          <a:bodyPr/>
          <a:lstStyle/>
          <a:p>
            <a:fld id="{5BE6E91C-2D6A-B04C-94FB-A9E324A509C5}" type="slidenum">
              <a:rPr lang="en-US" smtClean="0"/>
              <a:pPr/>
              <a:t>162</a:t>
            </a:fld>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spin wanted</a:t>
            </a:r>
            <a:endParaRPr lang="en-US" dirty="0"/>
          </a:p>
        </p:txBody>
      </p:sp>
      <p:sp>
        <p:nvSpPr>
          <p:cNvPr id="5" name="Slide Number Placeholder 4"/>
          <p:cNvSpPr>
            <a:spLocks noGrp="1"/>
          </p:cNvSpPr>
          <p:nvPr>
            <p:ph type="sldNum" sz="quarter" idx="12"/>
          </p:nvPr>
        </p:nvSpPr>
        <p:spPr/>
        <p:txBody>
          <a:bodyPr/>
          <a:lstStyle/>
          <a:p>
            <a:fld id="{5BE6E91C-2D6A-B04C-94FB-A9E324A509C5}" type="slidenum">
              <a:rPr lang="en-US" smtClean="0"/>
              <a:pPr/>
              <a:t>163</a:t>
            </a:fld>
            <a:endParaRPr lang="en-US" dirty="0"/>
          </a:p>
        </p:txBody>
      </p:sp>
      <p:pic>
        <p:nvPicPr>
          <p:cNvPr id="3" name="Picture 2" descr="KnuckleballForces.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144042" y="570597"/>
            <a:ext cx="1661876" cy="1223000"/>
          </a:xfrm>
          <a:prstGeom prst="rect">
            <a:avLst/>
          </a:prstGeom>
        </p:spPr>
      </p:pic>
      <p:pic>
        <p:nvPicPr>
          <p:cNvPr id="4" name="Picture 3" descr="KnuckleballTrajectories.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762795" y="2130071"/>
            <a:ext cx="3799018" cy="1462005"/>
          </a:xfrm>
          <a:prstGeom prst="rect">
            <a:avLst/>
          </a:prstGeom>
        </p:spPr>
      </p:pic>
      <p:pic>
        <p:nvPicPr>
          <p:cNvPr id="11" name="Picture 10" descr="jacket.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89918" y="3631700"/>
            <a:ext cx="1284699" cy="2139024"/>
          </a:xfrm>
          <a:prstGeom prst="rect">
            <a:avLst/>
          </a:prstGeom>
        </p:spPr>
      </p:pic>
      <p:pic>
        <p:nvPicPr>
          <p:cNvPr id="12" name="Picture 11" descr="wakefield.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6583" y="404715"/>
            <a:ext cx="1866900" cy="1418844"/>
          </a:xfrm>
          <a:prstGeom prst="rect">
            <a:avLst/>
          </a:prstGeom>
        </p:spPr>
      </p:pic>
      <p:sp>
        <p:nvSpPr>
          <p:cNvPr id="13" name="TextBox 12"/>
          <p:cNvSpPr txBox="1"/>
          <p:nvPr/>
        </p:nvSpPr>
        <p:spPr>
          <a:xfrm>
            <a:off x="66583" y="1494482"/>
            <a:ext cx="1224246" cy="307777"/>
          </a:xfrm>
          <a:prstGeom prst="rect">
            <a:avLst/>
          </a:prstGeom>
          <a:solidFill>
            <a:srgbClr val="C0504D"/>
          </a:solidFill>
        </p:spPr>
        <p:txBody>
          <a:bodyPr wrap="none" rtlCol="0">
            <a:spAutoFit/>
          </a:bodyPr>
          <a:lstStyle/>
          <a:p>
            <a:r>
              <a:rPr lang="en-US" sz="1400" dirty="0" smtClean="0">
                <a:solidFill>
                  <a:schemeClr val="bg1"/>
                </a:solidFill>
              </a:rPr>
              <a:t>Tim Wakefield</a:t>
            </a:r>
            <a:endParaRPr lang="en-US" sz="1400" dirty="0">
              <a:solidFill>
                <a:schemeClr val="bg1"/>
              </a:solidFill>
            </a:endParaRPr>
          </a:p>
        </p:txBody>
      </p:sp>
      <p:pic>
        <p:nvPicPr>
          <p:cNvPr id="14" name="Picture 13" descr="lgboggs.jp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678585" y="366282"/>
            <a:ext cx="1184910" cy="1554480"/>
          </a:xfrm>
          <a:prstGeom prst="rect">
            <a:avLst/>
          </a:prstGeom>
        </p:spPr>
      </p:pic>
      <p:sp>
        <p:nvSpPr>
          <p:cNvPr id="15" name="TextBox 14"/>
          <p:cNvSpPr txBox="1"/>
          <p:nvPr/>
        </p:nvSpPr>
        <p:spPr>
          <a:xfrm>
            <a:off x="3678587" y="1636417"/>
            <a:ext cx="1084208" cy="307777"/>
          </a:xfrm>
          <a:prstGeom prst="rect">
            <a:avLst/>
          </a:prstGeom>
          <a:solidFill>
            <a:srgbClr val="C0504D"/>
          </a:solidFill>
        </p:spPr>
        <p:txBody>
          <a:bodyPr wrap="none" rtlCol="0">
            <a:spAutoFit/>
          </a:bodyPr>
          <a:lstStyle/>
          <a:p>
            <a:r>
              <a:rPr lang="en-US" sz="1400" dirty="0">
                <a:solidFill>
                  <a:srgbClr val="FFFFFF"/>
                </a:solidFill>
              </a:rPr>
              <a:t>W</a:t>
            </a:r>
            <a:r>
              <a:rPr lang="en-US" sz="1400" dirty="0" smtClean="0">
                <a:solidFill>
                  <a:srgbClr val="FFFFFF"/>
                </a:solidFill>
              </a:rPr>
              <a:t>ade </a:t>
            </a:r>
            <a:r>
              <a:rPr lang="en-US" sz="1400" dirty="0">
                <a:solidFill>
                  <a:srgbClr val="FFFFFF"/>
                </a:solidFill>
              </a:rPr>
              <a:t>B</a:t>
            </a:r>
            <a:r>
              <a:rPr lang="en-US" sz="1400" dirty="0" smtClean="0">
                <a:solidFill>
                  <a:srgbClr val="FFFFFF"/>
                </a:solidFill>
              </a:rPr>
              <a:t>oggs</a:t>
            </a:r>
            <a:endParaRPr lang="en-US" sz="1400" dirty="0">
              <a:solidFill>
                <a:srgbClr val="FFFFFF"/>
              </a:solidFill>
            </a:endParaRPr>
          </a:p>
        </p:txBody>
      </p:sp>
      <p:pic>
        <p:nvPicPr>
          <p:cNvPr id="16" name="Picture 15"/>
          <p:cNvPicPr>
            <a:picLocks noChangeAspect="1"/>
          </p:cNvPicPr>
          <p:nvPr/>
        </p:nvPicPr>
        <p:blipFill>
          <a:blip r:embed="rId7"/>
          <a:stretch>
            <a:fillRect/>
          </a:stretch>
        </p:blipFill>
        <p:spPr>
          <a:xfrm>
            <a:off x="2254225" y="3742984"/>
            <a:ext cx="1137285" cy="1588770"/>
          </a:xfrm>
          <a:prstGeom prst="rect">
            <a:avLst/>
          </a:prstGeom>
        </p:spPr>
      </p:pic>
      <p:pic>
        <p:nvPicPr>
          <p:cNvPr id="17" name="Picture 16"/>
          <p:cNvPicPr>
            <a:picLocks noChangeAspect="1"/>
          </p:cNvPicPr>
          <p:nvPr/>
        </p:nvPicPr>
        <p:blipFill rotWithShape="1">
          <a:blip r:embed="rId8"/>
          <a:srcRect l="11787" r="12715"/>
          <a:stretch/>
        </p:blipFill>
        <p:spPr>
          <a:xfrm>
            <a:off x="5330056" y="3592076"/>
            <a:ext cx="3469635" cy="1562100"/>
          </a:xfrm>
          <a:prstGeom prst="rect">
            <a:avLst/>
          </a:prstGeom>
        </p:spPr>
      </p:pic>
      <p:pic>
        <p:nvPicPr>
          <p:cNvPr id="18" name="Picture 17"/>
          <p:cNvPicPr>
            <a:picLocks noChangeAspect="1"/>
          </p:cNvPicPr>
          <p:nvPr/>
        </p:nvPicPr>
        <p:blipFill>
          <a:blip r:embed="rId9"/>
          <a:stretch>
            <a:fillRect/>
          </a:stretch>
        </p:blipFill>
        <p:spPr>
          <a:xfrm>
            <a:off x="54175" y="5904904"/>
            <a:ext cx="1150144" cy="871538"/>
          </a:xfrm>
          <a:prstGeom prst="rect">
            <a:avLst/>
          </a:prstGeom>
        </p:spPr>
      </p:pic>
      <p:sp>
        <p:nvSpPr>
          <p:cNvPr id="19" name="TextBox 18"/>
          <p:cNvSpPr txBox="1"/>
          <p:nvPr/>
        </p:nvSpPr>
        <p:spPr>
          <a:xfrm>
            <a:off x="248357" y="6652569"/>
            <a:ext cx="1326261" cy="307777"/>
          </a:xfrm>
          <a:prstGeom prst="rect">
            <a:avLst/>
          </a:prstGeom>
          <a:noFill/>
        </p:spPr>
        <p:txBody>
          <a:bodyPr wrap="none" rtlCol="0">
            <a:spAutoFit/>
          </a:bodyPr>
          <a:lstStyle/>
          <a:p>
            <a:r>
              <a:rPr lang="en-US" sz="1400" dirty="0" err="1" smtClean="0"/>
              <a:t>wakefield</a:t>
            </a:r>
            <a:r>
              <a:rPr lang="en-US" sz="1400" dirty="0" smtClean="0"/>
              <a:t> video</a:t>
            </a:r>
          </a:p>
        </p:txBody>
      </p:sp>
      <p:pic>
        <p:nvPicPr>
          <p:cNvPr id="20" name="Picture 19"/>
          <p:cNvPicPr>
            <a:picLocks noChangeAspect="1"/>
          </p:cNvPicPr>
          <p:nvPr/>
        </p:nvPicPr>
        <p:blipFill>
          <a:blip r:embed="rId10"/>
          <a:stretch>
            <a:fillRect/>
          </a:stretch>
        </p:blipFill>
        <p:spPr>
          <a:xfrm>
            <a:off x="2496802" y="5922032"/>
            <a:ext cx="1136142" cy="696087"/>
          </a:xfrm>
          <a:prstGeom prst="rect">
            <a:avLst/>
          </a:prstGeom>
        </p:spPr>
      </p:pic>
      <p:pic>
        <p:nvPicPr>
          <p:cNvPr id="21" name="Picture 20"/>
          <p:cNvPicPr>
            <a:picLocks noChangeAspect="1"/>
          </p:cNvPicPr>
          <p:nvPr/>
        </p:nvPicPr>
        <p:blipFill>
          <a:blip r:embed="rId11"/>
          <a:stretch>
            <a:fillRect/>
          </a:stretch>
        </p:blipFill>
        <p:spPr>
          <a:xfrm>
            <a:off x="4822260" y="6096001"/>
            <a:ext cx="908685" cy="717233"/>
          </a:xfrm>
          <a:prstGeom prst="rect">
            <a:avLst/>
          </a:prstGeom>
        </p:spPr>
      </p:pic>
      <p:sp>
        <p:nvSpPr>
          <p:cNvPr id="22" name="TextBox 21"/>
          <p:cNvSpPr txBox="1"/>
          <p:nvPr/>
        </p:nvSpPr>
        <p:spPr>
          <a:xfrm>
            <a:off x="2694681" y="6630385"/>
            <a:ext cx="1437894" cy="307777"/>
          </a:xfrm>
          <a:prstGeom prst="rect">
            <a:avLst/>
          </a:prstGeom>
          <a:noFill/>
        </p:spPr>
        <p:txBody>
          <a:bodyPr wrap="none" rtlCol="0">
            <a:spAutoFit/>
          </a:bodyPr>
          <a:lstStyle/>
          <a:p>
            <a:r>
              <a:rPr lang="en-US" sz="1400" dirty="0" smtClean="0"/>
              <a:t>kids and cameras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164</a:t>
            </a:fld>
            <a:endParaRPr lang="en-US" dirty="0"/>
          </a:p>
        </p:txBody>
      </p:sp>
      <p:grpSp>
        <p:nvGrpSpPr>
          <p:cNvPr id="4" name="Group 30"/>
          <p:cNvGrpSpPr/>
          <p:nvPr/>
        </p:nvGrpSpPr>
        <p:grpSpPr>
          <a:xfrm>
            <a:off x="2628901" y="857251"/>
            <a:ext cx="4457699" cy="5457825"/>
            <a:chOff x="1971675" y="2686049"/>
            <a:chExt cx="2078819" cy="4432314"/>
          </a:xfrm>
        </p:grpSpPr>
        <p:pic>
          <p:nvPicPr>
            <p:cNvPr id="2803714" name="Picture 2"/>
            <p:cNvPicPr>
              <a:picLocks noChangeAspect="1" noChangeArrowheads="1"/>
            </p:cNvPicPr>
            <p:nvPr/>
          </p:nvPicPr>
          <p:blipFill>
            <a:blip r:embed="rId3"/>
            <a:srcRect l="19154" t="9175" r="22177" b="18866"/>
            <a:stretch>
              <a:fillRect/>
            </a:stretch>
          </p:blipFill>
          <p:spPr bwMode="auto">
            <a:xfrm>
              <a:off x="1971675" y="2686049"/>
              <a:ext cx="2078819" cy="4432314"/>
            </a:xfrm>
            <a:prstGeom prst="rect">
              <a:avLst/>
            </a:prstGeom>
            <a:noFill/>
            <a:ln w="9525">
              <a:noFill/>
              <a:miter lim="800000"/>
              <a:headEnd/>
              <a:tailEnd/>
            </a:ln>
          </p:spPr>
        </p:pic>
        <p:sp>
          <p:nvSpPr>
            <p:cNvPr id="7" name="Oval 6"/>
            <p:cNvSpPr/>
            <p:nvPr/>
          </p:nvSpPr>
          <p:spPr>
            <a:xfrm>
              <a:off x="3514725" y="3405187"/>
              <a:ext cx="76200" cy="6667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362325" y="3771900"/>
              <a:ext cx="76200" cy="6667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257550" y="4105275"/>
              <a:ext cx="76200" cy="6667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295650" y="3876675"/>
              <a:ext cx="76200" cy="6667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105150" y="4019550"/>
              <a:ext cx="76200" cy="6667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000375" y="3943350"/>
              <a:ext cx="76200" cy="6667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924175" y="3876675"/>
              <a:ext cx="76200" cy="6667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847975" y="3790950"/>
              <a:ext cx="76200" cy="6667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752725" y="3714750"/>
              <a:ext cx="76200" cy="6667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676525" y="3648075"/>
              <a:ext cx="76200" cy="6667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600325" y="3581400"/>
              <a:ext cx="76200" cy="6667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514600" y="3543300"/>
              <a:ext cx="76200" cy="6667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p:cNvSpPr/>
            <p:nvPr/>
          </p:nvSpPr>
          <p:spPr>
            <a:xfrm>
              <a:off x="2447925" y="3581400"/>
              <a:ext cx="76200" cy="6667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466975" y="3676650"/>
              <a:ext cx="76200" cy="6667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543175" y="3810000"/>
              <a:ext cx="76200" cy="6667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2619375" y="3943350"/>
              <a:ext cx="76200" cy="6667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2724150" y="4162425"/>
              <a:ext cx="76200" cy="6667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857500" y="4381500"/>
              <a:ext cx="76200" cy="6667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038475" y="4724400"/>
              <a:ext cx="76200" cy="6667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305175" y="5181600"/>
              <a:ext cx="76200" cy="6667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724275" y="5743575"/>
              <a:ext cx="76200" cy="6667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3276600" y="3990975"/>
              <a:ext cx="76200" cy="6667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3733800" y="2971800"/>
              <a:ext cx="76200" cy="6667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117</a:t>
            </a:fld>
            <a:endParaRPr lang="en-US" dirty="0"/>
          </a:p>
        </p:txBody>
      </p:sp>
      <p:pic>
        <p:nvPicPr>
          <p:cNvPr id="3006466" name="Picture 2" descr="C:\Documents and Settings\Daniel Cebra\My Documents\Downloads\fig2.jpg"/>
          <p:cNvPicPr>
            <a:picLocks noChangeAspect="1" noChangeArrowheads="1"/>
          </p:cNvPicPr>
          <p:nvPr/>
        </p:nvPicPr>
        <p:blipFill>
          <a:blip r:embed="rId2"/>
          <a:srcRect/>
          <a:stretch>
            <a:fillRect/>
          </a:stretch>
        </p:blipFill>
        <p:spPr bwMode="auto">
          <a:xfrm>
            <a:off x="3987800" y="1047750"/>
            <a:ext cx="4699000" cy="4660900"/>
          </a:xfrm>
          <a:prstGeom prst="rect">
            <a:avLst/>
          </a:prstGeom>
          <a:noFill/>
        </p:spPr>
      </p:pic>
      <p:sp>
        <p:nvSpPr>
          <p:cNvPr id="5" name="Rectangle 4"/>
          <p:cNvSpPr/>
          <p:nvPr/>
        </p:nvSpPr>
        <p:spPr>
          <a:xfrm>
            <a:off x="457200" y="647700"/>
            <a:ext cx="3530600" cy="3693319"/>
          </a:xfrm>
          <a:prstGeom prst="rect">
            <a:avLst/>
          </a:prstGeom>
        </p:spPr>
        <p:txBody>
          <a:bodyPr wrap="square">
            <a:spAutoFit/>
          </a:bodyPr>
          <a:lstStyle/>
          <a:p>
            <a:r>
              <a:rPr lang="en-US" dirty="0" smtClean="0"/>
              <a:t>1) Soon after the 2008 </a:t>
            </a:r>
            <a:r>
              <a:rPr lang="en-US" dirty="0" err="1" smtClean="0"/>
              <a:t>olympics</a:t>
            </a:r>
            <a:r>
              <a:rPr lang="en-US" dirty="0" smtClean="0"/>
              <a:t>, full length racing suits were banned from </a:t>
            </a:r>
            <a:r>
              <a:rPr lang="en-US" dirty="0" err="1" smtClean="0"/>
              <a:t>olympic</a:t>
            </a:r>
            <a:r>
              <a:rPr lang="en-US" dirty="0" smtClean="0"/>
              <a:t>, collegiate, high school, and basically all other levels of swimming due to the unfair advantage that they created. Some of that unfair advantage had to do with the suits giving the swimmers extra buoyancy, which allowed them to stay higher in the water allowing them to float better, which in turn significantly  reduces drag in the water</a:t>
            </a:r>
            <a:endParaRPr lang="en-US" dirty="0"/>
          </a:p>
        </p:txBody>
      </p:sp>
      <p:sp>
        <p:nvSpPr>
          <p:cNvPr id="6" name="Rectangle 5"/>
          <p:cNvSpPr/>
          <p:nvPr/>
        </p:nvSpPr>
        <p:spPr>
          <a:xfrm>
            <a:off x="457200" y="4272677"/>
            <a:ext cx="4572000" cy="2585323"/>
          </a:xfrm>
          <a:prstGeom prst="rect">
            <a:avLst/>
          </a:prstGeom>
        </p:spPr>
        <p:txBody>
          <a:bodyPr>
            <a:spAutoFit/>
          </a:bodyPr>
          <a:lstStyle/>
          <a:p>
            <a:r>
              <a:rPr lang="en-US" dirty="0" smtClean="0"/>
              <a:t>I think backstroke is the best stroke that illustrates buoyancy because it is a stroke that obviously requires you to use buoyancy to float on your back. Right after the start if you look closely you can see the swimmers kicking under water &amp; blowing bubbles out of their nose which helps them to regulate their buoyancy &amp; eventually bring them to the surface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084"/>
            <a:ext cx="8229600" cy="381917"/>
          </a:xfrm>
        </p:spPr>
        <p:txBody>
          <a:bodyPr/>
          <a:lstStyle/>
          <a:p>
            <a:r>
              <a:rPr lang="en-US" u="sng" dirty="0" smtClean="0"/>
              <a:t>So, who cares about 1.39%?</a:t>
            </a:r>
            <a:endParaRPr lang="en-US" u="sng" dirty="0"/>
          </a:p>
        </p:txBody>
      </p:sp>
      <p:sp>
        <p:nvSpPr>
          <p:cNvPr id="7" name="TextBox 6"/>
          <p:cNvSpPr txBox="1"/>
          <p:nvPr/>
        </p:nvSpPr>
        <p:spPr>
          <a:xfrm>
            <a:off x="457200" y="1468699"/>
            <a:ext cx="7995525" cy="815608"/>
          </a:xfrm>
          <a:prstGeom prst="rect">
            <a:avLst/>
          </a:prstGeom>
          <a:noFill/>
        </p:spPr>
        <p:txBody>
          <a:bodyPr wrap="square" rtlCol="0">
            <a:spAutoFit/>
          </a:bodyPr>
          <a:lstStyle/>
          <a:p>
            <a:pPr>
              <a:spcAft>
                <a:spcPts val="600"/>
              </a:spcAft>
            </a:pPr>
            <a:r>
              <a:rPr lang="en-US" sz="1400" dirty="0" smtClean="0"/>
              <a:t>Combining the gravitational and buoyant forces still leads to a net force that is constant in magnitude and always pointing down</a:t>
            </a:r>
          </a:p>
          <a:p>
            <a:pPr>
              <a:spcAft>
                <a:spcPts val="600"/>
              </a:spcAft>
              <a:buFont typeface="Wingdings" pitchFamily="-112" charset="2"/>
              <a:buChar char="è"/>
            </a:pPr>
            <a:r>
              <a:rPr lang="en-US" sz="1400" dirty="0" smtClean="0">
                <a:sym typeface="Wingdings"/>
              </a:rPr>
              <a:t> trajectory shape is still a parabola.</a:t>
            </a:r>
          </a:p>
        </p:txBody>
      </p:sp>
      <p:graphicFrame>
        <p:nvGraphicFramePr>
          <p:cNvPr id="353282" name="Object 2"/>
          <p:cNvGraphicFramePr>
            <a:graphicFrameLocks noChangeAspect="1"/>
          </p:cNvGraphicFramePr>
          <p:nvPr>
            <p:extLst>
              <p:ext uri="{D42A27DB-BD31-4B8C-83A1-F6EECF244321}">
                <p14:modId xmlns:p14="http://schemas.microsoft.com/office/powerpoint/2010/main" xmlns="" val="715030088"/>
              </p:ext>
            </p:extLst>
          </p:nvPr>
        </p:nvGraphicFramePr>
        <p:xfrm>
          <a:off x="4316484" y="1829173"/>
          <a:ext cx="3558452" cy="649397"/>
        </p:xfrm>
        <a:graphic>
          <a:graphicData uri="http://schemas.openxmlformats.org/presentationml/2006/ole">
            <p:oleObj spid="_x0000_s353916" name="Equation" r:id="rId4" imgW="1718640" imgH="411120" progId="Equation.3">
              <p:embed/>
            </p:oleObj>
          </a:graphicData>
        </a:graphic>
      </p:graphicFrame>
      <p:sp>
        <p:nvSpPr>
          <p:cNvPr id="8" name="TextBox 7"/>
          <p:cNvSpPr txBox="1"/>
          <p:nvPr/>
        </p:nvSpPr>
        <p:spPr>
          <a:xfrm>
            <a:off x="75343" y="2153872"/>
            <a:ext cx="3014415" cy="307777"/>
          </a:xfrm>
          <a:prstGeom prst="rect">
            <a:avLst/>
          </a:prstGeom>
          <a:noFill/>
        </p:spPr>
        <p:txBody>
          <a:bodyPr wrap="none" rtlCol="0">
            <a:spAutoFit/>
          </a:bodyPr>
          <a:lstStyle/>
          <a:p>
            <a:r>
              <a:rPr lang="en-US" sz="1400" dirty="0" smtClean="0"/>
              <a:t>Range formula for parabolic trajectory:</a:t>
            </a:r>
            <a:endParaRPr lang="en-US" sz="1400" dirty="0"/>
          </a:p>
        </p:txBody>
      </p:sp>
      <p:sp>
        <p:nvSpPr>
          <p:cNvPr id="9" name="TextBox 8"/>
          <p:cNvSpPr txBox="1"/>
          <p:nvPr/>
        </p:nvSpPr>
        <p:spPr>
          <a:xfrm>
            <a:off x="75340" y="2387632"/>
            <a:ext cx="3521990" cy="307777"/>
          </a:xfrm>
          <a:prstGeom prst="rect">
            <a:avLst/>
          </a:prstGeom>
          <a:noFill/>
        </p:spPr>
        <p:txBody>
          <a:bodyPr wrap="none" rtlCol="0">
            <a:spAutoFit/>
          </a:bodyPr>
          <a:lstStyle/>
          <a:p>
            <a:r>
              <a:rPr lang="en-US" sz="1400" dirty="0" smtClean="0"/>
              <a:t>Decreasing g by 1.39% </a:t>
            </a:r>
            <a:r>
              <a:rPr lang="en-US" sz="1400" dirty="0" smtClean="0">
                <a:sym typeface="Wingdings"/>
              </a:rPr>
              <a:t> increase R by 1.39%</a:t>
            </a:r>
            <a:endParaRPr lang="en-US" sz="1400" dirty="0"/>
          </a:p>
        </p:txBody>
      </p:sp>
      <p:sp>
        <p:nvSpPr>
          <p:cNvPr id="10" name="TextBox 9"/>
          <p:cNvSpPr txBox="1"/>
          <p:nvPr/>
        </p:nvSpPr>
        <p:spPr>
          <a:xfrm>
            <a:off x="457200" y="2902524"/>
            <a:ext cx="8686800" cy="307777"/>
          </a:xfrm>
          <a:prstGeom prst="rect">
            <a:avLst/>
          </a:prstGeom>
          <a:noFill/>
        </p:spPr>
        <p:txBody>
          <a:bodyPr wrap="square" rtlCol="0">
            <a:spAutoFit/>
          </a:bodyPr>
          <a:lstStyle/>
          <a:p>
            <a:pPr marL="803275" indent="-803275"/>
            <a:r>
              <a:rPr lang="en-US" sz="1400" u="sng" dirty="0" smtClean="0"/>
              <a:t>Example</a:t>
            </a:r>
            <a:r>
              <a:rPr lang="en-US" sz="1400" dirty="0" smtClean="0"/>
              <a:t>: using the range formula, estimate the increase in range due to buoyancy for an NBA 3-point shot (23’ 9”)</a:t>
            </a:r>
            <a:endParaRPr lang="en-US" sz="1400" dirty="0"/>
          </a:p>
        </p:txBody>
      </p:sp>
      <p:grpSp>
        <p:nvGrpSpPr>
          <p:cNvPr id="13" name="Group 12"/>
          <p:cNvGrpSpPr/>
          <p:nvPr/>
        </p:nvGrpSpPr>
        <p:grpSpPr>
          <a:xfrm>
            <a:off x="1072987" y="4412510"/>
            <a:ext cx="2524343" cy="1892752"/>
            <a:chOff x="1260284" y="3740993"/>
            <a:chExt cx="2143862" cy="2879942"/>
          </a:xfrm>
        </p:grpSpPr>
        <p:sp>
          <p:nvSpPr>
            <p:cNvPr id="14" name="Rectangle 13"/>
            <p:cNvSpPr/>
            <p:nvPr/>
          </p:nvSpPr>
          <p:spPr>
            <a:xfrm>
              <a:off x="1260284" y="3740993"/>
              <a:ext cx="2143862" cy="2879942"/>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srcRect r="17170" b="30938"/>
            <a:stretch>
              <a:fillRect/>
            </a:stretch>
          </p:blipFill>
          <p:spPr>
            <a:xfrm>
              <a:off x="1260284" y="4183914"/>
              <a:ext cx="2143862" cy="2401878"/>
            </a:xfrm>
            <a:prstGeom prst="rect">
              <a:avLst/>
            </a:prstGeom>
          </p:spPr>
        </p:pic>
        <p:pic>
          <p:nvPicPr>
            <p:cNvPr id="16" name="Picture 15"/>
            <p:cNvPicPr>
              <a:picLocks noChangeAspect="1"/>
            </p:cNvPicPr>
            <p:nvPr/>
          </p:nvPicPr>
          <p:blipFill>
            <a:blip r:embed="rId5"/>
            <a:srcRect l="26391" t="68142" r="52383" b="6387"/>
            <a:stretch>
              <a:fillRect/>
            </a:stretch>
          </p:blipFill>
          <p:spPr>
            <a:xfrm>
              <a:off x="2413912" y="3740993"/>
              <a:ext cx="549386" cy="885845"/>
            </a:xfrm>
            <a:prstGeom prst="rect">
              <a:avLst/>
            </a:prstGeom>
          </p:spPr>
        </p:pic>
      </p:grpSp>
      <p:sp>
        <p:nvSpPr>
          <p:cNvPr id="17" name="TextBox 16"/>
          <p:cNvSpPr txBox="1"/>
          <p:nvPr/>
        </p:nvSpPr>
        <p:spPr>
          <a:xfrm>
            <a:off x="4368609" y="4917684"/>
            <a:ext cx="4441267" cy="523220"/>
          </a:xfrm>
          <a:prstGeom prst="rect">
            <a:avLst/>
          </a:prstGeom>
          <a:noFill/>
        </p:spPr>
        <p:txBody>
          <a:bodyPr wrap="square" rtlCol="0">
            <a:spAutoFit/>
          </a:bodyPr>
          <a:lstStyle/>
          <a:p>
            <a:r>
              <a:rPr lang="en-US" sz="1400" dirty="0" smtClean="0"/>
              <a:t>A 4.72” basketball entering a 9” rim at 45 degrees has ~1.6” clearance front &amp; back</a:t>
            </a:r>
            <a:endParaRPr lang="en-US" sz="1400" dirty="0"/>
          </a:p>
        </p:txBody>
      </p:sp>
      <p:cxnSp>
        <p:nvCxnSpPr>
          <p:cNvPr id="19" name="Straight Connector 18"/>
          <p:cNvCxnSpPr/>
          <p:nvPr/>
        </p:nvCxnSpPr>
        <p:spPr>
          <a:xfrm flipV="1">
            <a:off x="861974" y="2792670"/>
            <a:ext cx="7062828" cy="21898"/>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61973" y="6328358"/>
            <a:ext cx="4393703" cy="307777"/>
          </a:xfrm>
          <a:prstGeom prst="rect">
            <a:avLst/>
          </a:prstGeom>
          <a:noFill/>
        </p:spPr>
        <p:txBody>
          <a:bodyPr wrap="none" rtlCol="0">
            <a:spAutoFit/>
          </a:bodyPr>
          <a:lstStyle/>
          <a:p>
            <a:r>
              <a:rPr lang="en-US" sz="1400" dirty="0" smtClean="0"/>
              <a:t>It matters.  And good shooters already “know” about this.</a:t>
            </a:r>
            <a:endParaRPr lang="en-US" sz="1400" dirty="0"/>
          </a:p>
        </p:txBody>
      </p:sp>
      <p:sp>
        <p:nvSpPr>
          <p:cNvPr id="3" name="TextBox 2"/>
          <p:cNvSpPr txBox="1"/>
          <p:nvPr/>
        </p:nvSpPr>
        <p:spPr>
          <a:xfrm>
            <a:off x="-35648" y="406001"/>
            <a:ext cx="6131358" cy="307777"/>
          </a:xfrm>
          <a:prstGeom prst="rect">
            <a:avLst/>
          </a:prstGeom>
          <a:noFill/>
        </p:spPr>
        <p:txBody>
          <a:bodyPr wrap="none" rtlCol="0">
            <a:spAutoFit/>
          </a:bodyPr>
          <a:lstStyle/>
          <a:p>
            <a:r>
              <a:rPr lang="en-US" sz="1400" dirty="0" smtClean="0"/>
              <a:t>A basketball does NOT fall at 9.8 m/s</a:t>
            </a:r>
            <a:r>
              <a:rPr lang="en-US" sz="1400" baseline="30000" dirty="0" smtClean="0"/>
              <a:t>2</a:t>
            </a:r>
            <a:r>
              <a:rPr lang="en-US" sz="1400" dirty="0" smtClean="0"/>
              <a:t>, due to buoyancy – what is its acceleration?</a:t>
            </a:r>
          </a:p>
        </p:txBody>
      </p:sp>
      <p:cxnSp>
        <p:nvCxnSpPr>
          <p:cNvPr id="22" name="Straight Connector 21"/>
          <p:cNvCxnSpPr/>
          <p:nvPr/>
        </p:nvCxnSpPr>
        <p:spPr>
          <a:xfrm flipV="1">
            <a:off x="744747" y="1468700"/>
            <a:ext cx="7062828" cy="21898"/>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57202" y="852238"/>
            <a:ext cx="989373" cy="307777"/>
          </a:xfrm>
          <a:prstGeom prst="rect">
            <a:avLst/>
          </a:prstGeom>
          <a:noFill/>
        </p:spPr>
        <p:txBody>
          <a:bodyPr wrap="none" rtlCol="0">
            <a:spAutoFit/>
          </a:bodyPr>
          <a:lstStyle/>
          <a:p>
            <a:r>
              <a:rPr lang="en-US" sz="1400" dirty="0" smtClean="0"/>
              <a:t>a=_______</a:t>
            </a:r>
          </a:p>
        </p:txBody>
      </p:sp>
      <p:sp>
        <p:nvSpPr>
          <p:cNvPr id="11" name="Slide Number Placeholder 10"/>
          <p:cNvSpPr>
            <a:spLocks noGrp="1"/>
          </p:cNvSpPr>
          <p:nvPr>
            <p:ph type="sldNum" sz="quarter" idx="12"/>
          </p:nvPr>
        </p:nvSpPr>
        <p:spPr/>
        <p:txBody>
          <a:bodyPr/>
          <a:lstStyle/>
          <a:p>
            <a:fld id="{5BE6E91C-2D6A-B04C-94FB-A9E324A509C5}" type="slidenum">
              <a:rPr lang="en-US" smtClean="0"/>
              <a:pPr/>
              <a:t>118</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10853" y="3180090"/>
            <a:ext cx="4596005" cy="3120894"/>
            <a:chOff x="342900" y="1716772"/>
            <a:chExt cx="3568165" cy="4272166"/>
          </a:xfrm>
        </p:grpSpPr>
        <p:pic>
          <p:nvPicPr>
            <p:cNvPr id="18" name="Picture 17" descr="WithAndWithoutBuoyancy.png"/>
            <p:cNvPicPr>
              <a:picLocks noChangeAspect="1"/>
            </p:cNvPicPr>
            <p:nvPr/>
          </p:nvPicPr>
          <p:blipFill>
            <a:blip r:embed="rId2"/>
            <a:stretch>
              <a:fillRect/>
            </a:stretch>
          </p:blipFill>
          <p:spPr>
            <a:xfrm>
              <a:off x="342900" y="1716772"/>
              <a:ext cx="3568165" cy="4272166"/>
            </a:xfrm>
            <a:prstGeom prst="rect">
              <a:avLst/>
            </a:prstGeom>
          </p:spPr>
        </p:pic>
        <p:cxnSp>
          <p:nvCxnSpPr>
            <p:cNvPr id="19" name="Straight Connector 18"/>
            <p:cNvCxnSpPr/>
            <p:nvPr/>
          </p:nvCxnSpPr>
          <p:spPr>
            <a:xfrm flipV="1">
              <a:off x="1228280" y="4233709"/>
              <a:ext cx="1533487" cy="30242"/>
            </a:xfrm>
            <a:prstGeom prst="line">
              <a:avLst/>
            </a:prstGeom>
            <a:ln w="762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20" name="Oval 19"/>
          <p:cNvSpPr>
            <a:spLocks noChangeAspect="1"/>
          </p:cNvSpPr>
          <p:nvPr/>
        </p:nvSpPr>
        <p:spPr>
          <a:xfrm>
            <a:off x="833808" y="4049170"/>
            <a:ext cx="1107932" cy="969588"/>
          </a:xfrm>
          <a:prstGeom prst="ellipse">
            <a:avLst/>
          </a:prstGeom>
          <a:noFill/>
          <a:ln w="19050" cap="flat" cmpd="sng" algn="ctr">
            <a:solidFill>
              <a:srgbClr val="660066"/>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a:off x="1526505" y="4114319"/>
            <a:ext cx="1112589" cy="969588"/>
          </a:xfrm>
          <a:prstGeom prst="ellipse">
            <a:avLst/>
          </a:prstGeom>
          <a:noFill/>
          <a:ln w="285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62251"/>
            <a:ext cx="8229600" cy="381917"/>
          </a:xfrm>
        </p:spPr>
        <p:txBody>
          <a:bodyPr/>
          <a:lstStyle/>
          <a:p>
            <a:r>
              <a:rPr lang="en-US" u="sng" dirty="0" smtClean="0"/>
              <a:t>The effects of buoyancy</a:t>
            </a:r>
            <a:endParaRPr lang="en-US" u="sng" dirty="0"/>
          </a:p>
        </p:txBody>
      </p:sp>
      <p:pic>
        <p:nvPicPr>
          <p:cNvPr id="5" name="Picture 4" descr="WithAndWithoutBuoyancy_FarView.png"/>
          <p:cNvPicPr>
            <a:picLocks noChangeAspect="1"/>
          </p:cNvPicPr>
          <p:nvPr/>
        </p:nvPicPr>
        <p:blipFill>
          <a:blip r:embed="rId3"/>
          <a:stretch>
            <a:fillRect/>
          </a:stretch>
        </p:blipFill>
        <p:spPr>
          <a:xfrm>
            <a:off x="1050003" y="801694"/>
            <a:ext cx="3671927" cy="2209008"/>
          </a:xfrm>
          <a:prstGeom prst="rect">
            <a:avLst/>
          </a:prstGeom>
        </p:spPr>
      </p:pic>
      <p:sp>
        <p:nvSpPr>
          <p:cNvPr id="6" name="TextBox 5"/>
          <p:cNvSpPr txBox="1"/>
          <p:nvPr/>
        </p:nvSpPr>
        <p:spPr>
          <a:xfrm>
            <a:off x="945469" y="457807"/>
            <a:ext cx="6020751" cy="369332"/>
          </a:xfrm>
          <a:prstGeom prst="rect">
            <a:avLst/>
          </a:prstGeom>
          <a:noFill/>
        </p:spPr>
        <p:txBody>
          <a:bodyPr wrap="none" rtlCol="0">
            <a:spAutoFit/>
          </a:bodyPr>
          <a:lstStyle/>
          <a:p>
            <a:r>
              <a:rPr lang="en-US" dirty="0" smtClean="0"/>
              <a:t>launched a height of 2.5 </a:t>
            </a:r>
            <a:r>
              <a:rPr lang="en-US" dirty="0" err="1" smtClean="0"/>
              <a:t>m</a:t>
            </a:r>
            <a:r>
              <a:rPr lang="en-US" dirty="0" smtClean="0"/>
              <a:t> with v</a:t>
            </a:r>
            <a:r>
              <a:rPr lang="en-US" baseline="-25000" dirty="0" smtClean="0"/>
              <a:t>0</a:t>
            </a:r>
            <a:r>
              <a:rPr lang="en-US" dirty="0" smtClean="0"/>
              <a:t>= 10 </a:t>
            </a:r>
            <a:r>
              <a:rPr lang="en-US" dirty="0" err="1" smtClean="0"/>
              <a:t>m/s</a:t>
            </a:r>
            <a:r>
              <a:rPr lang="en-US" dirty="0" smtClean="0"/>
              <a:t> at 35-degree angle</a:t>
            </a:r>
            <a:endParaRPr lang="en-US" dirty="0"/>
          </a:p>
        </p:txBody>
      </p:sp>
      <p:sp>
        <p:nvSpPr>
          <p:cNvPr id="8" name="TextBox 7"/>
          <p:cNvSpPr txBox="1"/>
          <p:nvPr/>
        </p:nvSpPr>
        <p:spPr>
          <a:xfrm>
            <a:off x="6965825" y="1250814"/>
            <a:ext cx="1558375" cy="307777"/>
          </a:xfrm>
          <a:prstGeom prst="rect">
            <a:avLst/>
          </a:prstGeom>
          <a:noFill/>
        </p:spPr>
        <p:txBody>
          <a:bodyPr wrap="none" rtlCol="0">
            <a:spAutoFit/>
          </a:bodyPr>
          <a:lstStyle/>
          <a:p>
            <a:r>
              <a:rPr lang="en-US" sz="1400" b="1" dirty="0" smtClean="0"/>
              <a:t>rim at 3.05 m (10’)</a:t>
            </a:r>
            <a:endParaRPr lang="en-US" sz="1400" b="1" dirty="0"/>
          </a:p>
        </p:txBody>
      </p:sp>
      <p:sp>
        <p:nvSpPr>
          <p:cNvPr id="9" name="TextBox 8"/>
          <p:cNvSpPr txBox="1"/>
          <p:nvPr/>
        </p:nvSpPr>
        <p:spPr>
          <a:xfrm>
            <a:off x="1526181" y="2936030"/>
            <a:ext cx="3876061" cy="369332"/>
          </a:xfrm>
          <a:prstGeom prst="rect">
            <a:avLst/>
          </a:prstGeom>
          <a:noFill/>
        </p:spPr>
        <p:txBody>
          <a:bodyPr wrap="none" rtlCol="0">
            <a:spAutoFit/>
          </a:bodyPr>
          <a:lstStyle/>
          <a:p>
            <a:r>
              <a:rPr lang="en-US" dirty="0" smtClean="0"/>
              <a:t>doesn’t look like much, but blow it up…</a:t>
            </a:r>
            <a:endParaRPr lang="en-US" dirty="0"/>
          </a:p>
        </p:txBody>
      </p:sp>
      <p:sp>
        <p:nvSpPr>
          <p:cNvPr id="13" name="TextBox 12"/>
          <p:cNvSpPr txBox="1"/>
          <p:nvPr/>
        </p:nvSpPr>
        <p:spPr>
          <a:xfrm>
            <a:off x="1387774" y="5666146"/>
            <a:ext cx="1975221" cy="338554"/>
          </a:xfrm>
          <a:prstGeom prst="rect">
            <a:avLst/>
          </a:prstGeom>
          <a:solidFill>
            <a:schemeClr val="bg1"/>
          </a:solidFill>
        </p:spPr>
        <p:txBody>
          <a:bodyPr wrap="none" rtlCol="0">
            <a:spAutoFit/>
          </a:bodyPr>
          <a:lstStyle/>
          <a:p>
            <a:r>
              <a:rPr lang="en-US" sz="1600" b="1" dirty="0" smtClean="0"/>
              <a:t>rim and balls to scale</a:t>
            </a:r>
            <a:endParaRPr lang="en-US" sz="1600" b="1" dirty="0"/>
          </a:p>
        </p:txBody>
      </p:sp>
      <p:sp>
        <p:nvSpPr>
          <p:cNvPr id="23" name="TextBox 22"/>
          <p:cNvSpPr txBox="1"/>
          <p:nvPr/>
        </p:nvSpPr>
        <p:spPr>
          <a:xfrm>
            <a:off x="334954" y="6329621"/>
            <a:ext cx="8199651" cy="584775"/>
          </a:xfrm>
          <a:prstGeom prst="rect">
            <a:avLst/>
          </a:prstGeom>
          <a:noFill/>
        </p:spPr>
        <p:txBody>
          <a:bodyPr wrap="square" rtlCol="0">
            <a:spAutoFit/>
          </a:bodyPr>
          <a:lstStyle/>
          <a:p>
            <a:pPr>
              <a:spcAft>
                <a:spcPts val="600"/>
              </a:spcAft>
            </a:pPr>
            <a:r>
              <a:rPr lang="en-US" sz="1600" dirty="0" smtClean="0"/>
              <a:t>through practice, your body has learned to account for buoyant force, though probably it never crossed your mind </a:t>
            </a:r>
          </a:p>
        </p:txBody>
      </p:sp>
      <p:sp>
        <p:nvSpPr>
          <p:cNvPr id="7" name="Slide Number Placeholder 6"/>
          <p:cNvSpPr>
            <a:spLocks noGrp="1"/>
          </p:cNvSpPr>
          <p:nvPr>
            <p:ph type="sldNum" sz="quarter" idx="12"/>
          </p:nvPr>
        </p:nvSpPr>
        <p:spPr/>
        <p:txBody>
          <a:bodyPr/>
          <a:lstStyle/>
          <a:p>
            <a:fld id="{5BE6E91C-2D6A-B04C-94FB-A9E324A509C5}" type="slidenum">
              <a:rPr lang="en-US" smtClean="0"/>
              <a:pPr/>
              <a:t>119</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r>
              <a:rPr lang="en-US" dirty="0" smtClean="0"/>
              <a:t>91</a:t>
            </a:r>
          </a:p>
        </p:txBody>
      </p:sp>
      <p:sp>
        <p:nvSpPr>
          <p:cNvPr id="4" name="TextBox 3"/>
          <p:cNvSpPr txBox="1"/>
          <p:nvPr/>
        </p:nvSpPr>
        <p:spPr>
          <a:xfrm>
            <a:off x="2870200" y="2707481"/>
            <a:ext cx="2375650" cy="707886"/>
          </a:xfrm>
          <a:prstGeom prst="rect">
            <a:avLst/>
          </a:prstGeom>
          <a:noFill/>
        </p:spPr>
        <p:txBody>
          <a:bodyPr wrap="none" rtlCol="0">
            <a:spAutoFit/>
          </a:bodyPr>
          <a:lstStyle/>
          <a:p>
            <a:r>
              <a:rPr lang="en-US" sz="4000" dirty="0" smtClean="0"/>
              <a:t>Lecture 12</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151795</TotalTime>
  <Words>5244</Words>
  <Application>Microsoft Office PowerPoint</Application>
  <PresentationFormat>Letter Paper (8.5x11 in)</PresentationFormat>
  <Paragraphs>719</Paragraphs>
  <Slides>53</Slides>
  <Notes>29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5" baseType="lpstr">
      <vt:lpstr>Office Theme</vt:lpstr>
      <vt:lpstr>Equation</vt:lpstr>
      <vt:lpstr>Slide 112</vt:lpstr>
      <vt:lpstr>The effects of air or water</vt:lpstr>
      <vt:lpstr>Slide 114</vt:lpstr>
      <vt:lpstr>Easiest first – buoyancy</vt:lpstr>
      <vt:lpstr>How important is buoyancy?</vt:lpstr>
      <vt:lpstr>Slide 117</vt:lpstr>
      <vt:lpstr>So, who cares about 1.39%?</vt:lpstr>
      <vt:lpstr>The effects of buoyancy</vt:lpstr>
      <vt:lpstr>Slide 120</vt:lpstr>
      <vt:lpstr>Moving through the air</vt:lpstr>
      <vt:lpstr>Moving through the air</vt:lpstr>
      <vt:lpstr>Drag Coefficient versus shape (mostly we’re interested in spherical balls)</vt:lpstr>
      <vt:lpstr>terminally insane?</vt:lpstr>
      <vt:lpstr>Find the terminal velocity</vt:lpstr>
      <vt:lpstr>Drag versus velocity and roughness</vt:lpstr>
      <vt:lpstr>Estimating the importance of the effect</vt:lpstr>
      <vt:lpstr>effect of drag on pitch</vt:lpstr>
      <vt:lpstr>Constant-acceleration calculation versus full calculation</vt:lpstr>
      <vt:lpstr>the effect for longer trajectories</vt:lpstr>
      <vt:lpstr>Slide 131</vt:lpstr>
      <vt:lpstr>Effects of temperature, altitude on density (and drag)</vt:lpstr>
      <vt:lpstr>weather and drag effects on a hit ball</vt:lpstr>
      <vt:lpstr>Importance of drag – other sports</vt:lpstr>
      <vt:lpstr>The sport of table tennis</vt:lpstr>
      <vt:lpstr>Effect on the three-point shot</vt:lpstr>
      <vt:lpstr>update on the 3-point basketball shot</vt:lpstr>
      <vt:lpstr>Drag force on a well-thrown football</vt:lpstr>
      <vt:lpstr>punts with drag</vt:lpstr>
      <vt:lpstr>punts with drag, discussion</vt:lpstr>
      <vt:lpstr>Denver is for kickers</vt:lpstr>
      <vt:lpstr>Slide 142</vt:lpstr>
      <vt:lpstr>Air’s lateral forces on a baseball</vt:lpstr>
      <vt:lpstr>Tools of the bowler / pitcher (no spin)</vt:lpstr>
      <vt:lpstr>Magnus force - wake deflection due to rotation</vt:lpstr>
      <vt:lpstr>Slide 146</vt:lpstr>
      <vt:lpstr>Forces, forces…  an example</vt:lpstr>
      <vt:lpstr>Forces, forces…  an example (cont’d)</vt:lpstr>
      <vt:lpstr>Example – slice of table tennis ball</vt:lpstr>
      <vt:lpstr>Table tennis slice, continued</vt:lpstr>
      <vt:lpstr>Generating a spin</vt:lpstr>
      <vt:lpstr>Final update on the 3-point shot</vt:lpstr>
      <vt:lpstr>Slide 153</vt:lpstr>
      <vt:lpstr>fastball vs sinker</vt:lpstr>
      <vt:lpstr>Rising fastball?</vt:lpstr>
      <vt:lpstr>Interactive simulations @ NASA website &amp; copy linked to CARMEN</vt:lpstr>
      <vt:lpstr>Path due to the Magnus force</vt:lpstr>
      <vt:lpstr>circular boomerang</vt:lpstr>
      <vt:lpstr>Cosmic rays, particle physics and baseball</vt:lpstr>
      <vt:lpstr>fútbol and football</vt:lpstr>
      <vt:lpstr>“nose up” &amp; “turnover” punts</vt:lpstr>
      <vt:lpstr>“Knuckling”</vt:lpstr>
      <vt:lpstr>“No” spin wanted</vt:lpstr>
      <vt:lpstr>Slide 164</vt:lpstr>
    </vt:vector>
  </TitlesOfParts>
  <Company>Ohio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Lisa</dc:creator>
  <cp:lastModifiedBy>Daniel Cebra</cp:lastModifiedBy>
  <cp:revision>1505</cp:revision>
  <cp:lastPrinted>2012-03-14T16:05:58Z</cp:lastPrinted>
  <dcterms:created xsi:type="dcterms:W3CDTF">2010-12-03T22:08:57Z</dcterms:created>
  <dcterms:modified xsi:type="dcterms:W3CDTF">2015-02-25T03:59:57Z</dcterms:modified>
</cp:coreProperties>
</file>