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charts/chart2.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96"/>
  </p:notesMasterIdLst>
  <p:handoutMasterIdLst>
    <p:handoutMasterId r:id="rId97"/>
  </p:handoutMasterIdLst>
  <p:sldIdLst>
    <p:sldId id="547" r:id="rId2"/>
    <p:sldId id="256" r:id="rId3"/>
    <p:sldId id="397" r:id="rId4"/>
    <p:sldId id="491" r:id="rId5"/>
    <p:sldId id="548" r:id="rId6"/>
    <p:sldId id="492" r:id="rId7"/>
    <p:sldId id="504" r:id="rId8"/>
    <p:sldId id="505" r:id="rId9"/>
    <p:sldId id="503" r:id="rId10"/>
    <p:sldId id="540" r:id="rId11"/>
    <p:sldId id="507" r:id="rId12"/>
    <p:sldId id="508" r:id="rId13"/>
    <p:sldId id="511" r:id="rId14"/>
    <p:sldId id="550" r:id="rId15"/>
    <p:sldId id="262" r:id="rId16"/>
    <p:sldId id="524" r:id="rId17"/>
    <p:sldId id="553" r:id="rId18"/>
    <p:sldId id="554" r:id="rId19"/>
    <p:sldId id="259" r:id="rId20"/>
    <p:sldId id="263" r:id="rId21"/>
    <p:sldId id="514" r:id="rId22"/>
    <p:sldId id="542" r:id="rId23"/>
    <p:sldId id="551" r:id="rId24"/>
    <p:sldId id="264" r:id="rId25"/>
    <p:sldId id="267" r:id="rId26"/>
    <p:sldId id="392" r:id="rId27"/>
    <p:sldId id="545" r:id="rId28"/>
    <p:sldId id="546" r:id="rId29"/>
    <p:sldId id="395" r:id="rId30"/>
    <p:sldId id="556" r:id="rId31"/>
    <p:sldId id="555" r:id="rId32"/>
    <p:sldId id="396" r:id="rId33"/>
    <p:sldId id="394" r:id="rId34"/>
    <p:sldId id="269" r:id="rId35"/>
    <p:sldId id="557" r:id="rId36"/>
    <p:sldId id="272" r:id="rId37"/>
    <p:sldId id="552" r:id="rId38"/>
    <p:sldId id="275" r:id="rId39"/>
    <p:sldId id="276" r:id="rId40"/>
    <p:sldId id="283" r:id="rId41"/>
    <p:sldId id="544" r:id="rId42"/>
    <p:sldId id="288" r:id="rId43"/>
    <p:sldId id="292" r:id="rId44"/>
    <p:sldId id="293" r:id="rId45"/>
    <p:sldId id="558" r:id="rId46"/>
    <p:sldId id="294" r:id="rId47"/>
    <p:sldId id="301" r:id="rId48"/>
    <p:sldId id="295" r:id="rId49"/>
    <p:sldId id="518" r:id="rId50"/>
    <p:sldId id="291" r:id="rId51"/>
    <p:sldId id="299" r:id="rId52"/>
    <p:sldId id="304" r:id="rId53"/>
    <p:sldId id="305" r:id="rId54"/>
    <p:sldId id="541" r:id="rId55"/>
    <p:sldId id="564" r:id="rId56"/>
    <p:sldId id="565" r:id="rId57"/>
    <p:sldId id="566" r:id="rId58"/>
    <p:sldId id="567" r:id="rId59"/>
    <p:sldId id="568" r:id="rId60"/>
    <p:sldId id="592" r:id="rId61"/>
    <p:sldId id="569" r:id="rId62"/>
    <p:sldId id="570" r:id="rId63"/>
    <p:sldId id="578" r:id="rId64"/>
    <p:sldId id="579" r:id="rId65"/>
    <p:sldId id="580" r:id="rId66"/>
    <p:sldId id="581" r:id="rId67"/>
    <p:sldId id="582" r:id="rId68"/>
    <p:sldId id="595" r:id="rId69"/>
    <p:sldId id="583" r:id="rId70"/>
    <p:sldId id="573" r:id="rId71"/>
    <p:sldId id="576" r:id="rId72"/>
    <p:sldId id="575" r:id="rId73"/>
    <p:sldId id="577" r:id="rId74"/>
    <p:sldId id="572" r:id="rId75"/>
    <p:sldId id="584" r:id="rId76"/>
    <p:sldId id="585" r:id="rId77"/>
    <p:sldId id="596" r:id="rId78"/>
    <p:sldId id="593" r:id="rId79"/>
    <p:sldId id="594" r:id="rId80"/>
    <p:sldId id="604" r:id="rId81"/>
    <p:sldId id="605" r:id="rId82"/>
    <p:sldId id="606" r:id="rId83"/>
    <p:sldId id="607" r:id="rId84"/>
    <p:sldId id="586" r:id="rId85"/>
    <p:sldId id="587" r:id="rId86"/>
    <p:sldId id="603" r:id="rId87"/>
    <p:sldId id="588" r:id="rId88"/>
    <p:sldId id="589" r:id="rId89"/>
    <p:sldId id="590" r:id="rId90"/>
    <p:sldId id="591" r:id="rId91"/>
    <p:sldId id="597" r:id="rId92"/>
    <p:sldId id="608" r:id="rId93"/>
    <p:sldId id="609" r:id="rId94"/>
    <p:sldId id="610" r:id="rId95"/>
  </p:sldIdLst>
  <p:sldSz cx="9144000" cy="6858000" type="letter"/>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ael Lisa" initials="ML" lastIdx="4" clrIdx="0"/>
  <p:cmAuthor id="1" name="Michael Lisa"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a:srgbClr val="FFF593"/>
    <a:srgbClr val="00FA00"/>
    <a:srgbClr val="D2E6FF"/>
    <a:srgbClr val="DF4FBB"/>
    <a:srgbClr val="C21745"/>
    <a:srgbClr val="D21745"/>
    <a:srgbClr val="917AB4"/>
    <a:srgbClr val="40404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0140" autoAdjust="0"/>
    <p:restoredTop sz="90741" autoAdjust="0"/>
  </p:normalViewPr>
  <p:slideViewPr>
    <p:cSldViewPr snapToGrid="0" snapToObjects="1">
      <p:cViewPr>
        <p:scale>
          <a:sx n="80" d="100"/>
          <a:sy n="80" d="100"/>
        </p:scale>
        <p:origin x="-468" y="-78"/>
      </p:cViewPr>
      <p:guideLst>
        <p:guide orient="horz" pos="2160"/>
        <p:guide pos="2880"/>
      </p:guideLst>
    </p:cSldViewPr>
  </p:slideViewPr>
  <p:outlineViewPr>
    <p:cViewPr>
      <p:scale>
        <a:sx n="33" d="100"/>
        <a:sy n="33" d="100"/>
      </p:scale>
      <p:origin x="0" y="1734"/>
    </p:cViewPr>
  </p:outlineViewPr>
  <p:notesTextViewPr>
    <p:cViewPr>
      <p:scale>
        <a:sx n="100" d="100"/>
        <a:sy n="100" d="100"/>
      </p:scale>
      <p:origin x="0" y="0"/>
    </p:cViewPr>
  </p:notesTextViewPr>
  <p:sorterViewPr>
    <p:cViewPr>
      <p:scale>
        <a:sx n="100" d="100"/>
        <a:sy n="100" d="100"/>
      </p:scale>
      <p:origin x="0" y="5418"/>
    </p:cViewPr>
  </p:sorterViewPr>
  <p:notesViewPr>
    <p:cSldViewPr snapToGrid="0" snapToObjects="1">
      <p:cViewPr varScale="1">
        <p:scale>
          <a:sx n="56" d="100"/>
          <a:sy n="56" d="100"/>
        </p:scale>
        <p:origin x="-1668" y="-96"/>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isa:Documents:Teaching:110%20PhysicsOfSports:Miscellaneous:SplitTimesBostonMaratho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lisa:Documents:Teaching:110%20PhysicsOfSports:Miscellaneous:SplitTimesBostonMarath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9.1491469816273263E-2"/>
          <c:y val="3.8888524351122798E-2"/>
          <c:w val="0.81417607174103157"/>
          <c:h val="0.79964895013123405"/>
        </c:manualLayout>
      </c:layout>
      <c:scatterChart>
        <c:scatterStyle val="lineMarker"/>
        <c:ser>
          <c:idx val="0"/>
          <c:order val="0"/>
          <c:tx>
            <c:v>Bekele</c:v>
          </c:tx>
          <c:marker>
            <c:symbol val="triangle"/>
            <c:size val="11"/>
            <c:spPr>
              <a:ln>
                <a:noFill/>
              </a:ln>
            </c:spPr>
          </c:marker>
          <c:xVal>
            <c:numRef>
              <c:f>Sheet1!$E$4:$E$13</c:f>
              <c:numCache>
                <c:formatCode>General</c:formatCode>
                <c:ptCount val="10"/>
                <c:pt idx="0">
                  <c:v>0</c:v>
                </c:pt>
                <c:pt idx="1">
                  <c:v>1139</c:v>
                </c:pt>
                <c:pt idx="2">
                  <c:v>2227</c:v>
                </c:pt>
                <c:pt idx="3">
                  <c:v>3340</c:v>
                </c:pt>
                <c:pt idx="4">
                  <c:v>4454</c:v>
                </c:pt>
                <c:pt idx="5">
                  <c:v>5530</c:v>
                </c:pt>
                <c:pt idx="6">
                  <c:v>6652</c:v>
                </c:pt>
                <c:pt idx="7">
                  <c:v>7727</c:v>
                </c:pt>
                <c:pt idx="8">
                  <c:v>8713</c:v>
                </c:pt>
                <c:pt idx="9">
                  <c:v>9188</c:v>
                </c:pt>
              </c:numCache>
            </c:numRef>
          </c:xVal>
          <c:yVal>
            <c:numRef>
              <c:f>Sheet1!$G$4:$G$13</c:f>
              <c:numCache>
                <c:formatCode>General</c:formatCode>
                <c:ptCount val="10"/>
                <c:pt idx="1">
                  <c:v>4.3898156277436344</c:v>
                </c:pt>
                <c:pt idx="2">
                  <c:v>4.4903457566232614</c:v>
                </c:pt>
                <c:pt idx="3">
                  <c:v>4.4910179640718564</c:v>
                </c:pt>
                <c:pt idx="4">
                  <c:v>4.4903457566232614</c:v>
                </c:pt>
                <c:pt idx="5">
                  <c:v>4.5207956600361667</c:v>
                </c:pt>
                <c:pt idx="6">
                  <c:v>4.509921828021648</c:v>
                </c:pt>
                <c:pt idx="7">
                  <c:v>4.5295716319399446</c:v>
                </c:pt>
                <c:pt idx="8">
                  <c:v>4.5908412716630327</c:v>
                </c:pt>
                <c:pt idx="9">
                  <c:v>4.5929473225946884</c:v>
                </c:pt>
              </c:numCache>
            </c:numRef>
          </c:yVal>
        </c:ser>
        <c:ser>
          <c:idx val="1"/>
          <c:order val="1"/>
          <c:tx>
            <c:v>friend</c:v>
          </c:tx>
          <c:marker>
            <c:symbol val="circle"/>
            <c:size val="10"/>
            <c:spPr>
              <a:solidFill>
                <a:schemeClr val="tx1"/>
              </a:solidFill>
              <a:ln>
                <a:noFill/>
              </a:ln>
            </c:spPr>
          </c:marker>
          <c:xVal>
            <c:numRef>
              <c:f>Sheet1!$K$4:$K$13</c:f>
              <c:numCache>
                <c:formatCode>General</c:formatCode>
                <c:ptCount val="10"/>
                <c:pt idx="0">
                  <c:v>0</c:v>
                </c:pt>
                <c:pt idx="1">
                  <c:v>1527</c:v>
                </c:pt>
                <c:pt idx="2">
                  <c:v>2938</c:v>
                </c:pt>
                <c:pt idx="3">
                  <c:v>4221</c:v>
                </c:pt>
                <c:pt idx="4">
                  <c:v>5753</c:v>
                </c:pt>
                <c:pt idx="5">
                  <c:v>8197</c:v>
                </c:pt>
                <c:pt idx="6">
                  <c:v>10776</c:v>
                </c:pt>
                <c:pt idx="7">
                  <c:v>13229</c:v>
                </c:pt>
                <c:pt idx="8">
                  <c:v>14644</c:v>
                </c:pt>
                <c:pt idx="9">
                  <c:v>15191</c:v>
                </c:pt>
              </c:numCache>
            </c:numRef>
          </c:xVal>
          <c:yVal>
            <c:numRef>
              <c:f>Sheet1!$M$4:$M$13</c:f>
              <c:numCache>
                <c:formatCode>General</c:formatCode>
                <c:ptCount val="10"/>
                <c:pt idx="1">
                  <c:v>3.2743942370661547</c:v>
                </c:pt>
                <c:pt idx="2">
                  <c:v>3.4036759700476509</c:v>
                </c:pt>
                <c:pt idx="3">
                  <c:v>3.5536602700781788</c:v>
                </c:pt>
                <c:pt idx="4">
                  <c:v>3.4764470710933377</c:v>
                </c:pt>
                <c:pt idx="5">
                  <c:v>3.0498963035256788</c:v>
                </c:pt>
                <c:pt idx="6">
                  <c:v>2.7839643652561383</c:v>
                </c:pt>
                <c:pt idx="7">
                  <c:v>2.6457026230251617</c:v>
                </c:pt>
                <c:pt idx="8">
                  <c:v>2.7314941272876272</c:v>
                </c:pt>
                <c:pt idx="9">
                  <c:v>2.7779606345862677</c:v>
                </c:pt>
              </c:numCache>
            </c:numRef>
          </c:yVal>
        </c:ser>
        <c:axId val="49971200"/>
        <c:axId val="49973120"/>
      </c:scatterChart>
      <c:valAx>
        <c:axId val="49971200"/>
        <c:scaling>
          <c:orientation val="minMax"/>
          <c:max val="16000"/>
          <c:min val="0"/>
        </c:scaling>
        <c:axPos val="b"/>
        <c:numFmt formatCode="General" sourceLinked="1"/>
        <c:tickLblPos val="nextTo"/>
        <c:txPr>
          <a:bodyPr/>
          <a:lstStyle/>
          <a:p>
            <a:pPr>
              <a:defRPr sz="1200"/>
            </a:pPr>
            <a:endParaRPr lang="en-US"/>
          </a:p>
        </c:txPr>
        <c:crossAx val="49973120"/>
        <c:crosses val="autoZero"/>
        <c:crossBetween val="midCat"/>
        <c:majorUnit val="2000"/>
      </c:valAx>
      <c:valAx>
        <c:axId val="49973120"/>
        <c:scaling>
          <c:orientation val="minMax"/>
        </c:scaling>
        <c:axPos val="l"/>
        <c:majorGridlines/>
        <c:numFmt formatCode="General" sourceLinked="1"/>
        <c:tickLblPos val="nextTo"/>
        <c:txPr>
          <a:bodyPr/>
          <a:lstStyle/>
          <a:p>
            <a:pPr>
              <a:defRPr sz="1400"/>
            </a:pPr>
            <a:endParaRPr lang="en-US"/>
          </a:p>
        </c:txPr>
        <c:crossAx val="49971200"/>
        <c:crosses val="autoZero"/>
        <c:crossBetween val="midCat"/>
      </c:valAx>
    </c:plotArea>
    <c:legend>
      <c:legendPos val="r"/>
      <c:layout>
        <c:manualLayout>
          <c:xMode val="edge"/>
          <c:yMode val="edge"/>
          <c:x val="0.29754243219597531"/>
          <c:y val="0.49961614173228464"/>
          <c:w val="0.18888888888888924"/>
          <c:h val="0.21216827063283841"/>
        </c:manualLayout>
      </c:layout>
      <c:txPr>
        <a:bodyPr/>
        <a:lstStyle/>
        <a:p>
          <a:pPr>
            <a:defRPr sz="1400"/>
          </a:pPr>
          <a:endParaRPr lang="en-US"/>
        </a:p>
      </c:txPr>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9.8368110236220427E-2"/>
          <c:y val="6.0185185185185147E-2"/>
          <c:w val="0.85142366579177597"/>
          <c:h val="0.79964895013123405"/>
        </c:manualLayout>
      </c:layout>
      <c:scatterChart>
        <c:scatterStyle val="lineMarker"/>
        <c:ser>
          <c:idx val="0"/>
          <c:order val="0"/>
          <c:spPr>
            <a:ln w="28575">
              <a:noFill/>
            </a:ln>
          </c:spPr>
          <c:marker>
            <c:symbol val="circle"/>
            <c:size val="11"/>
            <c:spPr>
              <a:solidFill>
                <a:schemeClr val="tx1"/>
              </a:solidFill>
              <a:ln>
                <a:noFill/>
              </a:ln>
            </c:spPr>
          </c:marker>
          <c:xVal>
            <c:numRef>
              <c:f>Sheet1!$K$4:$K$16</c:f>
              <c:numCache>
                <c:formatCode>General</c:formatCode>
                <c:ptCount val="13"/>
                <c:pt idx="0">
                  <c:v>0</c:v>
                </c:pt>
                <c:pt idx="1">
                  <c:v>1527</c:v>
                </c:pt>
                <c:pt idx="2">
                  <c:v>2938</c:v>
                </c:pt>
                <c:pt idx="3">
                  <c:v>4221</c:v>
                </c:pt>
                <c:pt idx="4">
                  <c:v>5753</c:v>
                </c:pt>
                <c:pt idx="5">
                  <c:v>8197</c:v>
                </c:pt>
                <c:pt idx="6">
                  <c:v>10776</c:v>
                </c:pt>
                <c:pt idx="7">
                  <c:v>13229</c:v>
                </c:pt>
                <c:pt idx="8">
                  <c:v>14644</c:v>
                </c:pt>
                <c:pt idx="9">
                  <c:v>15191</c:v>
                </c:pt>
              </c:numCache>
            </c:numRef>
          </c:xVal>
          <c:yVal>
            <c:numRef>
              <c:f>Sheet1!$L$4:$L$16</c:f>
              <c:numCache>
                <c:formatCode>General</c:formatCode>
                <c:ptCount val="13"/>
                <c:pt idx="0">
                  <c:v>0</c:v>
                </c:pt>
                <c:pt idx="1">
                  <c:v>5</c:v>
                </c:pt>
                <c:pt idx="2">
                  <c:v>10</c:v>
                </c:pt>
                <c:pt idx="3">
                  <c:v>15</c:v>
                </c:pt>
                <c:pt idx="4">
                  <c:v>20</c:v>
                </c:pt>
                <c:pt idx="5">
                  <c:v>25</c:v>
                </c:pt>
                <c:pt idx="6">
                  <c:v>30</c:v>
                </c:pt>
                <c:pt idx="7">
                  <c:v>35</c:v>
                </c:pt>
                <c:pt idx="8">
                  <c:v>40</c:v>
                </c:pt>
                <c:pt idx="9">
                  <c:v>42.2</c:v>
                </c:pt>
              </c:numCache>
            </c:numRef>
          </c:yVal>
        </c:ser>
        <c:ser>
          <c:idx val="1"/>
          <c:order val="1"/>
          <c:tx>
            <c:v>bekele</c:v>
          </c:tx>
          <c:spPr>
            <a:ln w="28575">
              <a:noFill/>
            </a:ln>
          </c:spPr>
          <c:marker>
            <c:symbol val="triangle"/>
            <c:size val="10"/>
            <c:spPr>
              <a:solidFill>
                <a:schemeClr val="tx1"/>
              </a:solidFill>
              <a:ln>
                <a:noFill/>
              </a:ln>
            </c:spPr>
          </c:marker>
          <c:xVal>
            <c:numRef>
              <c:f>Sheet1!$E$4:$E$13</c:f>
              <c:numCache>
                <c:formatCode>General</c:formatCode>
                <c:ptCount val="10"/>
                <c:pt idx="0">
                  <c:v>0</c:v>
                </c:pt>
                <c:pt idx="1">
                  <c:v>1139</c:v>
                </c:pt>
                <c:pt idx="2">
                  <c:v>2227</c:v>
                </c:pt>
                <c:pt idx="3">
                  <c:v>3340</c:v>
                </c:pt>
                <c:pt idx="4">
                  <c:v>4454</c:v>
                </c:pt>
                <c:pt idx="5">
                  <c:v>5530</c:v>
                </c:pt>
                <c:pt idx="6">
                  <c:v>6652</c:v>
                </c:pt>
                <c:pt idx="7">
                  <c:v>7727</c:v>
                </c:pt>
                <c:pt idx="8">
                  <c:v>8713</c:v>
                </c:pt>
                <c:pt idx="9">
                  <c:v>9188</c:v>
                </c:pt>
              </c:numCache>
            </c:numRef>
          </c:xVal>
          <c:yVal>
            <c:numRef>
              <c:f>Sheet1!$F$4:$F$13</c:f>
              <c:numCache>
                <c:formatCode>General</c:formatCode>
                <c:ptCount val="10"/>
                <c:pt idx="0">
                  <c:v>0</c:v>
                </c:pt>
                <c:pt idx="1">
                  <c:v>5</c:v>
                </c:pt>
                <c:pt idx="2">
                  <c:v>10</c:v>
                </c:pt>
                <c:pt idx="3">
                  <c:v>15</c:v>
                </c:pt>
                <c:pt idx="4">
                  <c:v>20</c:v>
                </c:pt>
                <c:pt idx="5">
                  <c:v>25</c:v>
                </c:pt>
                <c:pt idx="6">
                  <c:v>30</c:v>
                </c:pt>
                <c:pt idx="7">
                  <c:v>35</c:v>
                </c:pt>
                <c:pt idx="8">
                  <c:v>40</c:v>
                </c:pt>
                <c:pt idx="9">
                  <c:v>42.2</c:v>
                </c:pt>
              </c:numCache>
            </c:numRef>
          </c:yVal>
        </c:ser>
        <c:axId val="50001408"/>
        <c:axId val="50003328"/>
      </c:scatterChart>
      <c:valAx>
        <c:axId val="50001408"/>
        <c:scaling>
          <c:orientation val="minMax"/>
        </c:scaling>
        <c:axPos val="b"/>
        <c:numFmt formatCode="General" sourceLinked="1"/>
        <c:tickLblPos val="nextTo"/>
        <c:txPr>
          <a:bodyPr/>
          <a:lstStyle/>
          <a:p>
            <a:pPr>
              <a:defRPr sz="1200" baseline="0"/>
            </a:pPr>
            <a:endParaRPr lang="en-US"/>
          </a:p>
        </c:txPr>
        <c:crossAx val="50003328"/>
        <c:crosses val="autoZero"/>
        <c:crossBetween val="midCat"/>
        <c:majorUnit val="2000"/>
      </c:valAx>
      <c:valAx>
        <c:axId val="50003328"/>
        <c:scaling>
          <c:orientation val="minMax"/>
        </c:scaling>
        <c:axPos val="l"/>
        <c:majorGridlines/>
        <c:numFmt formatCode="General" sourceLinked="1"/>
        <c:tickLblPos val="nextTo"/>
        <c:txPr>
          <a:bodyPr/>
          <a:lstStyle/>
          <a:p>
            <a:pPr>
              <a:defRPr sz="1400"/>
            </a:pPr>
            <a:endParaRPr lang="en-US"/>
          </a:p>
        </c:txPr>
        <c:crossAx val="50001408"/>
        <c:crosses val="autoZero"/>
        <c:crossBetween val="midCat"/>
      </c:valAx>
    </c:plotArea>
    <c:plotVisOnly val="1"/>
    <c:dispBlanksAs val="gap"/>
  </c:chart>
  <c:externalData r:id="rId1"/>
</c:chartSpace>
</file>

<file path=ppt/drawings/_rels/vmlDrawing1.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image" Target="../media/image91.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image" Target="../media/image9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3.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image" Target="../media/image10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15.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1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image" Target="../media/image10.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31.emf"/><Relationship Id="rId1" Type="http://schemas.openxmlformats.org/officeDocument/2006/relationships/image" Target="../media/image130.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140.emf"/><Relationship Id="rId1" Type="http://schemas.openxmlformats.org/officeDocument/2006/relationships/image" Target="../media/image139.emf"/><Relationship Id="rId6" Type="http://schemas.openxmlformats.org/officeDocument/2006/relationships/image" Target="../media/image144.emf"/><Relationship Id="rId5" Type="http://schemas.openxmlformats.org/officeDocument/2006/relationships/image" Target="../media/image143.emf"/><Relationship Id="rId4" Type="http://schemas.openxmlformats.org/officeDocument/2006/relationships/image" Target="../media/image142.e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140.emf"/><Relationship Id="rId1" Type="http://schemas.openxmlformats.org/officeDocument/2006/relationships/image" Target="../media/image147.emf"/></Relationships>
</file>

<file path=ppt/drawings/_rels/vmlDrawing23.vml.rels><?xml version="1.0" encoding="UTF-8" standalone="yes"?>
<Relationships xmlns="http://schemas.openxmlformats.org/package/2006/relationships"><Relationship Id="rId8" Type="http://schemas.openxmlformats.org/officeDocument/2006/relationships/image" Target="../media/image157.emf"/><Relationship Id="rId3" Type="http://schemas.openxmlformats.org/officeDocument/2006/relationships/image" Target="../media/image152.emf"/><Relationship Id="rId7" Type="http://schemas.openxmlformats.org/officeDocument/2006/relationships/image" Target="../media/image156.emf"/><Relationship Id="rId2" Type="http://schemas.openxmlformats.org/officeDocument/2006/relationships/image" Target="../media/image151.emf"/><Relationship Id="rId1" Type="http://schemas.openxmlformats.org/officeDocument/2006/relationships/image" Target="../media/image150.emf"/><Relationship Id="rId6" Type="http://schemas.openxmlformats.org/officeDocument/2006/relationships/image" Target="../media/image155.emf"/><Relationship Id="rId5" Type="http://schemas.openxmlformats.org/officeDocument/2006/relationships/image" Target="../media/image154.emf"/><Relationship Id="rId4" Type="http://schemas.openxmlformats.org/officeDocument/2006/relationships/image" Target="../media/image153.emf"/><Relationship Id="rId9" Type="http://schemas.openxmlformats.org/officeDocument/2006/relationships/image" Target="../media/image158.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60.emf"/><Relationship Id="rId1" Type="http://schemas.openxmlformats.org/officeDocument/2006/relationships/image" Target="../media/image159.emf"/><Relationship Id="rId4" Type="http://schemas.openxmlformats.org/officeDocument/2006/relationships/image" Target="../media/image162.e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65.emf"/><Relationship Id="rId1" Type="http://schemas.openxmlformats.org/officeDocument/2006/relationships/image" Target="../media/image164.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66.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68.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7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image" Target="../media/image56.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image" Target="../media/image6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image" Target="../media/image82.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image" Target="../media/image8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B6EF1927-7051-C445-83D1-ED8924361040}" type="datetimeFigureOut">
              <a:rPr lang="en-US" smtClean="0"/>
              <a:pPr/>
              <a:t>1/7/2016</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06308581-04DE-3445-8C4C-AFFBABB8346A}" type="slidenum">
              <a:rPr lang="en-US" smtClean="0"/>
              <a:pPr/>
              <a:t>‹#›</a:t>
            </a:fld>
            <a:endParaRPr lang="en-US"/>
          </a:p>
        </p:txBody>
      </p:sp>
    </p:spTree>
    <p:extLst>
      <p:ext uri="{BB962C8B-B14F-4D97-AF65-F5344CB8AC3E}">
        <p14:creationId xmlns="" xmlns:p14="http://schemas.microsoft.com/office/powerpoint/2010/main" val="33961436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4211C29E-D8CE-3C48-A856-A66937FB9249}" type="datetimeFigureOut">
              <a:rPr lang="en-US" smtClean="0"/>
              <a:pPr/>
              <a:t>1/7/2016</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98CFAF11-86F1-9B47-A62D-18569562800E}" type="slidenum">
              <a:rPr lang="en-US" smtClean="0"/>
              <a:pPr/>
              <a:t>‹#›</a:t>
            </a:fld>
            <a:endParaRPr lang="en-US"/>
          </a:p>
        </p:txBody>
      </p:sp>
    </p:spTree>
    <p:extLst>
      <p:ext uri="{BB962C8B-B14F-4D97-AF65-F5344CB8AC3E}">
        <p14:creationId xmlns="" xmlns:p14="http://schemas.microsoft.com/office/powerpoint/2010/main" val="423324171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ALL world citizens should have such an appreciation for the science of complex systems, as they grapple with climate change, etc.</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baseline="0" dirty="0" smtClean="0"/>
              <a:t>Two videos</a:t>
            </a:r>
          </a:p>
          <a:p>
            <a:r>
              <a:rPr lang="en-US" baseline="0" dirty="0" smtClean="0"/>
              <a:t>Diver (He Chong) and The Matrix</a:t>
            </a:r>
          </a:p>
          <a:p>
            <a:r>
              <a:rPr lang="en-US" baseline="0" dirty="0" smtClean="0"/>
              <a:t>(don’t do Irena </a:t>
            </a:r>
            <a:r>
              <a:rPr lang="en-US" baseline="0" dirty="0" err="1" smtClean="0"/>
              <a:t>Slutskaya</a:t>
            </a:r>
            <a:r>
              <a:rPr lang="en-US" baseline="0" dirty="0" smtClean="0"/>
              <a:t> for now).</a:t>
            </a:r>
          </a:p>
          <a:p>
            <a:endParaRPr lang="en-US" baseline="0" dirty="0" smtClean="0"/>
          </a:p>
          <a:p>
            <a:r>
              <a:rPr lang="en-US" baseline="0" dirty="0" smtClean="0"/>
              <a:t>Show The Matrix clip</a:t>
            </a:r>
          </a:p>
          <a:p>
            <a:endParaRPr lang="en-US" dirty="0" smtClean="0"/>
          </a:p>
          <a:p>
            <a:r>
              <a:rPr lang="en-US" dirty="0" smtClean="0"/>
              <a:t>Show Irena</a:t>
            </a:r>
            <a:r>
              <a:rPr lang="en-US" baseline="0" dirty="0" smtClean="0"/>
              <a:t> </a:t>
            </a:r>
            <a:r>
              <a:rPr lang="en-US" baseline="0" dirty="0" err="1" smtClean="0"/>
              <a:t>Slutskaya</a:t>
            </a:r>
            <a:r>
              <a:rPr lang="en-US" baseline="0" dirty="0" smtClean="0"/>
              <a:t> and a diver (need to find a video.</a:t>
            </a:r>
          </a:p>
          <a:p>
            <a:endParaRPr lang="en-US" baseline="0" dirty="0" smtClean="0"/>
          </a:p>
          <a:p>
            <a:r>
              <a:rPr lang="en-US" baseline="0" dirty="0" smtClean="0"/>
              <a:t>(Don’t show “flapping and jumping” video right now.)</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12</a:t>
            </a:fld>
            <a:endParaRPr lang="en-US"/>
          </a:p>
        </p:txBody>
      </p:sp>
    </p:spTree>
    <p:extLst>
      <p:ext uri="{BB962C8B-B14F-4D97-AF65-F5344CB8AC3E}">
        <p14:creationId xmlns="" xmlns:p14="http://schemas.microsoft.com/office/powerpoint/2010/main" val="1770954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calculate </a:t>
            </a:r>
            <a:r>
              <a:rPr lang="en-US" baseline="0" dirty="0" err="1" smtClean="0"/>
              <a:t>Vave</a:t>
            </a:r>
            <a:r>
              <a:rPr lang="en-US" baseline="0" dirty="0" smtClean="0"/>
              <a:t> in yd/sec, then </a:t>
            </a:r>
            <a:r>
              <a:rPr lang="en-US" baseline="0" dirty="0" err="1" smtClean="0"/>
              <a:t>m/s</a:t>
            </a:r>
            <a:r>
              <a:rPr lang="en-US" baseline="0" dirty="0" smtClean="0"/>
              <a:t>, then mph</a:t>
            </a:r>
          </a:p>
          <a:p>
            <a:endParaRPr lang="en-US" dirty="0" smtClean="0"/>
          </a:p>
          <a:p>
            <a:endParaRPr lang="en-US" dirty="0" smtClean="0"/>
          </a:p>
          <a:p>
            <a:r>
              <a:rPr lang="en-US" dirty="0" smtClean="0"/>
              <a:t>Emphasize the point:  This is how AVERAGE</a:t>
            </a:r>
            <a:r>
              <a:rPr lang="en-US" baseline="0" dirty="0" smtClean="0"/>
              <a:t> velocity is defined.</a:t>
            </a:r>
          </a:p>
          <a:p>
            <a:r>
              <a:rPr lang="en-US" baseline="0" dirty="0" smtClean="0"/>
              <a:t>Obviously, at </a:t>
            </a:r>
            <a:r>
              <a:rPr lang="en-US" baseline="0" dirty="0" err="1" smtClean="0"/>
              <a:t>t</a:t>
            </a:r>
            <a:r>
              <a:rPr lang="en-US" baseline="0" dirty="0" smtClean="0"/>
              <a:t>=0, instantaneous velocity is 0.  And at </a:t>
            </a:r>
            <a:r>
              <a:rPr lang="en-US" baseline="0" dirty="0" err="1" smtClean="0"/>
              <a:t>t</a:t>
            </a:r>
            <a:r>
              <a:rPr lang="en-US" baseline="0" dirty="0" smtClean="0"/>
              <a:t>=4.33, </a:t>
            </a:r>
            <a:r>
              <a:rPr lang="en-US" baseline="0" dirty="0" err="1" smtClean="0"/>
              <a:t>v</a:t>
            </a:r>
            <a:r>
              <a:rPr lang="en-US" baseline="0" dirty="0" smtClean="0"/>
              <a:t>&gt;</a:t>
            </a:r>
            <a:r>
              <a:rPr lang="en-US" baseline="0" dirty="0" err="1" smtClean="0"/>
              <a:t>vave</a:t>
            </a:r>
            <a:r>
              <a:rPr lang="en-US" baseline="0" dirty="0" smtClean="0"/>
              <a:t>.</a:t>
            </a:r>
          </a:p>
          <a:p>
            <a:endParaRPr lang="en-US" baseline="0" dirty="0" smtClean="0"/>
          </a:p>
          <a:p>
            <a:r>
              <a:rPr lang="en-US" baseline="0" dirty="0" smtClean="0"/>
              <a:t>vectors versus scalars</a:t>
            </a:r>
          </a:p>
          <a:p>
            <a:endParaRPr lang="en-US" baseline="0" dirty="0" smtClean="0"/>
          </a:p>
          <a:p>
            <a:endParaRPr lang="en-US" baseline="0" dirty="0" smtClean="0"/>
          </a:p>
          <a:p>
            <a:r>
              <a:rPr lang="en-US" baseline="0" dirty="0" smtClean="0"/>
              <a:t>We are coming to that on the next pages.</a:t>
            </a:r>
          </a:p>
          <a:p>
            <a:endParaRPr lang="en-US" dirty="0" smtClean="0"/>
          </a:p>
          <a:p>
            <a:r>
              <a:rPr lang="en-US" dirty="0" smtClean="0"/>
              <a:t>Draw football field and show position</a:t>
            </a:r>
            <a:r>
              <a:rPr lang="en-US" baseline="0" dirty="0" smtClean="0"/>
              <a:t> x – and importance of </a:t>
            </a:r>
            <a:r>
              <a:rPr lang="en-US" i="1" baseline="0" dirty="0" smtClean="0"/>
              <a:t>origin</a:t>
            </a:r>
            <a:endParaRPr lang="en-US" dirty="0" smtClean="0"/>
          </a:p>
          <a:p>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video: table tennis game</a:t>
            </a:r>
          </a:p>
          <a:p>
            <a:endParaRPr lang="en-US" dirty="0" smtClean="0"/>
          </a:p>
          <a:p>
            <a:r>
              <a:rPr lang="en-US" dirty="0" smtClean="0"/>
              <a:t>baseball ~ hockey ~ 100 mph (which is terminal velocity)</a:t>
            </a:r>
            <a:r>
              <a:rPr lang="en-US" baseline="0" dirty="0" smtClean="0"/>
              <a:t> delta-t ~ 0.35 s = “fast”</a:t>
            </a:r>
          </a:p>
          <a:p>
            <a:endParaRPr lang="en-US" baseline="0" dirty="0" smtClean="0"/>
          </a:p>
          <a:p>
            <a:r>
              <a:rPr lang="en-US" baseline="0" dirty="0" smtClean="0"/>
              <a:t>table tennis: ~25 mph (average) which is ALSO terminal velocity; delta-t ~ 0.35 s = ALSO fast</a:t>
            </a:r>
          </a:p>
          <a:p>
            <a:endParaRPr lang="en-US" baseline="0" dirty="0" smtClean="0"/>
          </a:p>
          <a:p>
            <a:r>
              <a:rPr lang="en-US" baseline="0" dirty="0" smtClean="0"/>
              <a:t>tennis: slower and bigger distance.  Why?  Because unlike batter, goalie, table-tennis player, a tennis player has to run to the ball!!</a:t>
            </a:r>
          </a:p>
          <a:p>
            <a:endParaRPr lang="en-US" baseline="0" dirty="0" smtClean="0"/>
          </a:p>
          <a:p>
            <a:r>
              <a:rPr lang="en-US" baseline="0" dirty="0" smtClean="0"/>
              <a:t>Games are designed to play off space and time.</a:t>
            </a:r>
          </a:p>
          <a:p>
            <a:endParaRPr lang="en-US" baseline="0" dirty="0" smtClean="0"/>
          </a:p>
        </p:txBody>
      </p:sp>
      <p:sp>
        <p:nvSpPr>
          <p:cNvPr id="4" name="Slide Number Placeholder 3"/>
          <p:cNvSpPr>
            <a:spLocks noGrp="1"/>
          </p:cNvSpPr>
          <p:nvPr>
            <p:ph type="sldNum" sz="quarter" idx="10"/>
          </p:nvPr>
        </p:nvSpPr>
        <p:spPr/>
        <p:txBody>
          <a:bodyPr/>
          <a:lstStyle/>
          <a:p>
            <a:fld id="{98CFAF11-86F1-9B47-A62D-18569562800E}" type="slidenum">
              <a:rPr lang="en-US" smtClean="0"/>
              <a:pPr/>
              <a:t>15</a:t>
            </a:fld>
            <a:endParaRPr lang="en-US"/>
          </a:p>
        </p:txBody>
      </p:sp>
    </p:spTree>
    <p:extLst>
      <p:ext uri="{BB962C8B-B14F-4D97-AF65-F5344CB8AC3E}">
        <p14:creationId xmlns="" xmlns:p14="http://schemas.microsoft.com/office/powerpoint/2010/main" val="3274594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Delta t = 0.76 seconds… longer then</a:t>
            </a:r>
            <a:r>
              <a:rPr lang="en-US" baseline="0" dirty="0" smtClean="0"/>
              <a:t> baseball, hockey, or ping-pong.</a:t>
            </a:r>
          </a:p>
          <a:p>
            <a:r>
              <a:rPr lang="en-US" baseline="0" dirty="0" smtClean="0"/>
              <a:t>Speed = </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err="1" smtClean="0"/>
              <a:t>Bekele</a:t>
            </a:r>
            <a:r>
              <a:rPr lang="en-US" dirty="0" smtClean="0"/>
              <a:t> – 4</a:t>
            </a:r>
            <a:r>
              <a:rPr lang="en-US" baseline="30000" dirty="0" smtClean="0"/>
              <a:t>th</a:t>
            </a:r>
            <a:r>
              <a:rPr lang="en-US" dirty="0" smtClean="0"/>
              <a:t> place for women</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slowly go through the points of graphing.</a:t>
            </a:r>
          </a:p>
          <a:p>
            <a:r>
              <a:rPr lang="en-US" dirty="0" smtClean="0"/>
              <a:t>What are the axes?</a:t>
            </a:r>
          </a:p>
          <a:p>
            <a:endParaRPr lang="en-US" dirty="0" smtClean="0"/>
          </a:p>
          <a:p>
            <a:r>
              <a:rPr lang="en-US" dirty="0" smtClean="0"/>
              <a:t>have</a:t>
            </a:r>
            <a:r>
              <a:rPr lang="en-US" baseline="0" dirty="0" smtClean="0"/>
              <a:t> them fill it in, at least the shaded parts (yes, it’s slow, but just do it to get what a plot means)</a:t>
            </a:r>
            <a:endParaRPr lang="en-US" dirty="0" smtClean="0"/>
          </a:p>
          <a:p>
            <a:endParaRPr lang="en-US" dirty="0" smtClean="0"/>
          </a:p>
          <a:p>
            <a:r>
              <a:rPr lang="en-US" dirty="0" smtClean="0"/>
              <a:t>Especially with the "friend from Worthington," you can see the "fade," quite different from the almost-constant speed of </a:t>
            </a:r>
            <a:r>
              <a:rPr lang="en-US" dirty="0" err="1" smtClean="0"/>
              <a:t>Bekele</a:t>
            </a:r>
            <a:r>
              <a:rPr lang="en-US" dirty="0" smtClean="0"/>
              <a:t>.</a:t>
            </a:r>
          </a:p>
          <a:p>
            <a:endParaRPr lang="en-US" dirty="0" smtClean="0"/>
          </a:p>
          <a:p>
            <a:r>
              <a:rPr lang="en-US" dirty="0" smtClean="0"/>
              <a:t>COMPANION SLIDE AT END – SHOWS</a:t>
            </a:r>
            <a:r>
              <a:rPr lang="en-US" baseline="0" dirty="0" smtClean="0"/>
              <a:t> THE PLOT FILLED IN</a:t>
            </a:r>
            <a:endParaRPr lang="en-US" dirty="0" smtClean="0"/>
          </a:p>
          <a:p>
            <a:endParaRPr lang="en-US" dirty="0" smtClean="0"/>
          </a:p>
          <a:p>
            <a:r>
              <a:rPr lang="en-US" dirty="0" smtClean="0"/>
              <a:t>show:</a:t>
            </a:r>
            <a:endParaRPr lang="en-US" baseline="0" dirty="0" smtClean="0"/>
          </a:p>
          <a:p>
            <a:r>
              <a:rPr lang="en-US" baseline="0" dirty="0" smtClean="0"/>
              <a:t>his AVERAGE velocity is lower then her AVERAGE velocity (he is slower, overall)</a:t>
            </a:r>
            <a:endParaRPr lang="en-US" dirty="0" smtClean="0"/>
          </a:p>
          <a:p>
            <a:r>
              <a:rPr lang="en-US" dirty="0" smtClean="0"/>
              <a:t>Segues back to discussion of instantaneous velocity, changing velocity, and so... acceleration.</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can draw a 100-m</a:t>
            </a:r>
            <a:r>
              <a:rPr lang="en-US" baseline="0" dirty="0" smtClean="0"/>
              <a:t> dash speed = (magnitude of) velocity</a:t>
            </a:r>
          </a:p>
          <a:p>
            <a:r>
              <a:rPr lang="en-US" baseline="0" dirty="0" smtClean="0"/>
              <a:t>200-m dash: speed much larger than velocity</a:t>
            </a:r>
          </a:p>
          <a:p>
            <a:r>
              <a:rPr lang="en-US" baseline="0" dirty="0" smtClean="0"/>
              <a:t>400-m velocity = 0 (!)</a:t>
            </a:r>
          </a:p>
          <a:p>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20</a:t>
            </a:fld>
            <a:endParaRPr lang="en-US"/>
          </a:p>
        </p:txBody>
      </p:sp>
    </p:spTree>
    <p:extLst>
      <p:ext uri="{BB962C8B-B14F-4D97-AF65-F5344CB8AC3E}">
        <p14:creationId xmlns="" xmlns:p14="http://schemas.microsoft.com/office/powerpoint/2010/main" val="2056009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Which one would correspond to </a:t>
            </a:r>
            <a:r>
              <a:rPr lang="en-US" dirty="0" err="1" smtClean="0"/>
              <a:t>Terrelle</a:t>
            </a:r>
            <a:r>
              <a:rPr lang="en-US" dirty="0" smtClean="0"/>
              <a:t> Prior’s 10-yard sprint that we discussed earlier?</a:t>
            </a:r>
          </a:p>
          <a:p>
            <a:r>
              <a:rPr lang="en-US" dirty="0" smtClean="0"/>
              <a:t>On</a:t>
            </a:r>
            <a:r>
              <a:rPr lang="en-US" baseline="0" dirty="0" smtClean="0"/>
              <a:t> </a:t>
            </a:r>
            <a:r>
              <a:rPr lang="en-US" baseline="0" dirty="0" err="1" smtClean="0"/>
              <a:t>Terrelle’s</a:t>
            </a:r>
            <a:r>
              <a:rPr lang="en-US" baseline="0" dirty="0" smtClean="0"/>
              <a:t> plot, draw straight line from end to end.  The slope of that line shows the average velocity.  Clearly the instantaneous velocity is different, and is always changing.</a:t>
            </a:r>
          </a:p>
          <a:p>
            <a:r>
              <a:rPr lang="en-US" baseline="0" dirty="0" smtClean="0"/>
              <a:t>Also on </a:t>
            </a:r>
            <a:r>
              <a:rPr lang="en-US" baseline="0" dirty="0" err="1" smtClean="0"/>
              <a:t>Terrelle’s</a:t>
            </a:r>
            <a:r>
              <a:rPr lang="en-US" baseline="0" dirty="0" smtClean="0"/>
              <a:t> plot, mark </a:t>
            </a:r>
            <a:r>
              <a:rPr lang="en-US" baseline="0" dirty="0" err="1" smtClean="0"/>
              <a:t>x</a:t>
            </a:r>
            <a:r>
              <a:rPr lang="en-US" baseline="0" dirty="0" smtClean="0"/>
              <a:t>=0 and </a:t>
            </a:r>
            <a:r>
              <a:rPr lang="en-US" baseline="0" dirty="0" err="1" smtClean="0"/>
              <a:t>x</a:t>
            </a:r>
            <a:r>
              <a:rPr lang="en-US" baseline="0" dirty="0" smtClean="0"/>
              <a:t>=10 yards and </a:t>
            </a:r>
            <a:r>
              <a:rPr lang="en-US" baseline="0" dirty="0" err="1" smtClean="0"/>
              <a:t>t</a:t>
            </a:r>
            <a:r>
              <a:rPr lang="en-US" baseline="0" dirty="0" smtClean="0"/>
              <a:t>=0 and </a:t>
            </a:r>
            <a:r>
              <a:rPr lang="en-US" baseline="0" dirty="0" err="1" smtClean="0"/>
              <a:t>t</a:t>
            </a:r>
            <a:r>
              <a:rPr lang="en-US" baseline="0" dirty="0" smtClean="0"/>
              <a:t>=4.33 </a:t>
            </a:r>
            <a:r>
              <a:rPr lang="en-US" baseline="0" dirty="0" err="1" smtClean="0"/>
              <a:t>s</a:t>
            </a:r>
            <a:endParaRPr lang="en-US" dirty="0" smtClean="0"/>
          </a:p>
          <a:p>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can also point out that NFL 40-yard times are usually</a:t>
            </a:r>
            <a:r>
              <a:rPr lang="en-US" baseline="0" dirty="0" smtClean="0"/>
              <a:t> </a:t>
            </a:r>
            <a:r>
              <a:rPr lang="en-US" i="1" baseline="0" dirty="0" smtClean="0"/>
              <a:t>HAND-STARTED</a:t>
            </a:r>
            <a:r>
              <a:rPr lang="en-US" i="0" baseline="0" dirty="0" smtClean="0"/>
              <a:t> which means that the reaction time is taken out!  (so in the NFL, this would be a 4.3 sec, whereas in track, it would be about 4.6 sec</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24</a:t>
            </a:fld>
            <a:endParaRPr lang="en-US"/>
          </a:p>
        </p:txBody>
      </p:sp>
    </p:spTree>
    <p:extLst>
      <p:ext uri="{BB962C8B-B14F-4D97-AF65-F5344CB8AC3E}">
        <p14:creationId xmlns="" xmlns:p14="http://schemas.microsoft.com/office/powerpoint/2010/main" val="3656061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This slide takes significant time.</a:t>
            </a:r>
          </a:p>
          <a:p>
            <a:endParaRPr lang="en-US" dirty="0" smtClean="0"/>
          </a:p>
          <a:p>
            <a:r>
              <a:rPr lang="en-US" dirty="0" smtClean="0"/>
              <a:t>Discuss</a:t>
            </a:r>
            <a:r>
              <a:rPr lang="en-US" baseline="0" dirty="0" smtClean="0"/>
              <a:t> the figure, with the drop during WW2 and with hand-timers</a:t>
            </a:r>
            <a:endParaRPr lang="en-US" dirty="0" smtClean="0"/>
          </a:p>
          <a:p>
            <a:endParaRPr lang="en-US" dirty="0" smtClean="0"/>
          </a:p>
          <a:p>
            <a:r>
              <a:rPr lang="en-US" dirty="0" smtClean="0"/>
              <a:t>show also VIDEO of</a:t>
            </a:r>
            <a:r>
              <a:rPr lang="en-US" baseline="0" dirty="0" smtClean="0"/>
              <a:t> 100 m run – Bolt CRUSHES the competition</a:t>
            </a:r>
          </a:p>
          <a:p>
            <a:endParaRPr lang="en-US" baseline="0" dirty="0" smtClean="0"/>
          </a:p>
          <a:p>
            <a:r>
              <a:rPr lang="en-US" dirty="0" smtClean="0"/>
              <a:t>estimate from video: by how much TIME did bolt beat Tyson Gay?</a:t>
            </a:r>
          </a:p>
          <a:p>
            <a:pPr>
              <a:buFontTx/>
              <a:buChar char="-"/>
            </a:pPr>
            <a:r>
              <a:rPr lang="en-US" baseline="0" dirty="0" smtClean="0"/>
              <a:t>to get this, need speed (100 </a:t>
            </a:r>
            <a:r>
              <a:rPr lang="en-US" baseline="0" dirty="0" err="1" smtClean="0"/>
              <a:t>m</a:t>
            </a:r>
            <a:r>
              <a:rPr lang="en-US" baseline="0" dirty="0" smtClean="0"/>
              <a:t> / 9.58 </a:t>
            </a:r>
            <a:r>
              <a:rPr lang="en-US" baseline="0" dirty="0" err="1" smtClean="0"/>
              <a:t>s</a:t>
            </a:r>
            <a:r>
              <a:rPr lang="en-US" baseline="0" dirty="0" smtClean="0"/>
              <a:t> = 10.44 </a:t>
            </a:r>
            <a:r>
              <a:rPr lang="en-US" baseline="0" dirty="0" err="1" smtClean="0"/>
              <a:t>m/s</a:t>
            </a:r>
            <a:r>
              <a:rPr lang="en-US" baseline="0" dirty="0" smtClean="0"/>
              <a:t>)</a:t>
            </a:r>
          </a:p>
          <a:p>
            <a:pPr>
              <a:buFontTx/>
              <a:buChar char="-"/>
            </a:pPr>
            <a:r>
              <a:rPr lang="en-US" baseline="0" dirty="0" smtClean="0"/>
              <a:t>then, estimate that he is 1.5 </a:t>
            </a:r>
            <a:r>
              <a:rPr lang="en-US" baseline="0" dirty="0" err="1" smtClean="0"/>
              <a:t>m</a:t>
            </a:r>
            <a:r>
              <a:rPr lang="en-US" baseline="0" dirty="0" smtClean="0"/>
              <a:t> behind Bolt (I just do this by roughly guessing how many persons, laying down, could fit between them in the picture)</a:t>
            </a:r>
          </a:p>
          <a:p>
            <a:pPr>
              <a:buFontTx/>
              <a:buChar char="-"/>
            </a:pPr>
            <a:r>
              <a:rPr lang="en-US" baseline="0" dirty="0" smtClean="0"/>
              <a:t>so, delta-T = delta-</a:t>
            </a:r>
            <a:r>
              <a:rPr lang="en-US" baseline="0" dirty="0" err="1" smtClean="0"/>
              <a:t>x</a:t>
            </a:r>
            <a:r>
              <a:rPr lang="en-US" baseline="0" dirty="0" smtClean="0"/>
              <a:t> / </a:t>
            </a:r>
            <a:r>
              <a:rPr lang="en-US" baseline="0" dirty="0" err="1" smtClean="0"/>
              <a:t>v</a:t>
            </a:r>
            <a:r>
              <a:rPr lang="en-US" baseline="0" dirty="0" smtClean="0"/>
              <a:t> = 1.5 </a:t>
            </a:r>
            <a:r>
              <a:rPr lang="en-US" baseline="0" dirty="0" err="1" smtClean="0"/>
              <a:t>m</a:t>
            </a:r>
            <a:r>
              <a:rPr lang="en-US" baseline="0" dirty="0" smtClean="0"/>
              <a:t> / 10.44 </a:t>
            </a:r>
            <a:r>
              <a:rPr lang="en-US" baseline="0" dirty="0" err="1" smtClean="0"/>
              <a:t>m/s</a:t>
            </a:r>
            <a:r>
              <a:rPr lang="en-US" baseline="0" dirty="0" smtClean="0"/>
              <a:t> = 0.14 </a:t>
            </a:r>
            <a:r>
              <a:rPr lang="en-US" baseline="0" dirty="0" err="1" smtClean="0"/>
              <a:t>s</a:t>
            </a:r>
            <a:endParaRPr lang="en-US" baseline="0" dirty="0" smtClean="0"/>
          </a:p>
          <a:p>
            <a:pPr>
              <a:buFontTx/>
              <a:buChar char="-"/>
            </a:pPr>
            <a:endParaRPr lang="en-US" baseline="0" dirty="0" smtClean="0"/>
          </a:p>
          <a:p>
            <a:pPr>
              <a:buFontTx/>
              <a:buNone/>
            </a:pPr>
            <a:r>
              <a:rPr lang="en-US" baseline="0" dirty="0" smtClean="0"/>
              <a:t>Reaction time (measured electronically from the pads) of Bolt – 0.146 (the commentators on the video say this)</a:t>
            </a:r>
          </a:p>
          <a:p>
            <a:pPr>
              <a:buFontTx/>
              <a:buNone/>
            </a:pPr>
            <a:r>
              <a:rPr lang="en-US" baseline="0" dirty="0" smtClean="0"/>
              <a:t>this is measured by pads in the starting blocks (you can see them clearly just as the commentators are saying the thing about the reaction time</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100 mph = 44.7 m/s   - one to remember</a:t>
            </a:r>
          </a:p>
          <a:p>
            <a:r>
              <a:rPr lang="en-US" dirty="0" smtClean="0"/>
              <a:t>1</a:t>
            </a:r>
            <a:r>
              <a:rPr lang="en-US" baseline="0" dirty="0" smtClean="0"/>
              <a:t> m = 100 cm = 100/2.54 in = 39.37 in = 3.28 feet = 1.09 yards</a:t>
            </a:r>
          </a:p>
          <a:p>
            <a:endParaRPr lang="en-US" baseline="0" dirty="0" smtClean="0"/>
          </a:p>
          <a:p>
            <a:r>
              <a:rPr lang="en-US" baseline="0" dirty="0" smtClean="0"/>
              <a:t>Football field --- hash marks are on the yard lines</a:t>
            </a:r>
          </a:p>
          <a:p>
            <a:r>
              <a:rPr lang="en-US" baseline="0" dirty="0" smtClean="0"/>
              <a:t>Basketball --- hoop is ten feet high</a:t>
            </a:r>
          </a:p>
          <a:p>
            <a:r>
              <a:rPr lang="en-US" baseline="0" dirty="0" smtClean="0"/>
              <a:t>Soccer – goal box is 8 feet high, 8 yards wide</a:t>
            </a:r>
          </a:p>
          <a:p>
            <a:r>
              <a:rPr lang="en-US" baseline="0" dirty="0" smtClean="0"/>
              <a:t>Baseball --- home plate to first base, 90 feet</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this is just to show the class how it </a:t>
            </a:r>
            <a:r>
              <a:rPr lang="en-US" i="1" dirty="0" smtClean="0"/>
              <a:t>can</a:t>
            </a:r>
            <a:r>
              <a:rPr lang="en-US" i="0" dirty="0" smtClean="0"/>
              <a:t> be done.  We won’t do it in class... (new)</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26</a:t>
            </a:fld>
            <a:endParaRPr lang="en-US"/>
          </a:p>
        </p:txBody>
      </p:sp>
    </p:spTree>
    <p:extLst>
      <p:ext uri="{BB962C8B-B14F-4D97-AF65-F5344CB8AC3E}">
        <p14:creationId xmlns="" xmlns:p14="http://schemas.microsoft.com/office/powerpoint/2010/main" val="3941710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this is just to show the class how it </a:t>
            </a:r>
            <a:r>
              <a:rPr lang="en-US" i="1" dirty="0" smtClean="0"/>
              <a:t>can</a:t>
            </a:r>
            <a:r>
              <a:rPr lang="en-US" i="0" dirty="0" smtClean="0"/>
              <a:t> be done.  We won’t do it in class...</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27</a:t>
            </a:fld>
            <a:endParaRPr lang="en-US"/>
          </a:p>
        </p:txBody>
      </p:sp>
    </p:spTree>
    <p:extLst>
      <p:ext uri="{BB962C8B-B14F-4D97-AF65-F5344CB8AC3E}">
        <p14:creationId xmlns="" xmlns:p14="http://schemas.microsoft.com/office/powerpoint/2010/main" val="3941710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to</a:t>
            </a:r>
            <a:r>
              <a:rPr lang="en-US" baseline="0" dirty="0" smtClean="0"/>
              <a:t> the last question: yes, it does, since now we know that v at end of race is MORE than v at beginning, so delta-t is actually LESS than the previous estimate.</a:t>
            </a:r>
          </a:p>
          <a:p>
            <a:endParaRPr lang="en-US" baseline="0" dirty="0" smtClean="0"/>
          </a:p>
          <a:p>
            <a:r>
              <a:rPr lang="en-US" baseline="0" dirty="0" smtClean="0"/>
              <a:t>very interesting that they ALL slow down in the final 20 m</a:t>
            </a:r>
          </a:p>
          <a:p>
            <a:endParaRPr lang="en-US" dirty="0" smtClean="0"/>
          </a:p>
          <a:p>
            <a:r>
              <a:rPr lang="en-US" dirty="0" smtClean="0"/>
              <a:t>also, Bolt</a:t>
            </a:r>
            <a:r>
              <a:rPr lang="en-US" baseline="0" dirty="0" smtClean="0"/>
              <a:t> gets up to speed quicker than Gay, since he has a worse reaction time (2 </a:t>
            </a:r>
            <a:r>
              <a:rPr lang="en-US" baseline="0" dirty="0" err="1" smtClean="0"/>
              <a:t>ms</a:t>
            </a:r>
            <a:r>
              <a:rPr lang="en-US" baseline="0" dirty="0" smtClean="0"/>
              <a:t>) but ends up 3 </a:t>
            </a:r>
            <a:r>
              <a:rPr lang="en-US" baseline="0" dirty="0" err="1" smtClean="0"/>
              <a:t>ms</a:t>
            </a:r>
            <a:r>
              <a:rPr lang="en-US" baseline="0" dirty="0" smtClean="0"/>
              <a:t> ahead of gay by the 20-m mark.</a:t>
            </a:r>
          </a:p>
          <a:p>
            <a:r>
              <a:rPr lang="en-US" baseline="0" dirty="0" smtClean="0"/>
              <a:t>Would LOVE to have Gay’s splits in 10-m intervals</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28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I’m actually saying “something else” because there seems to be a new limit the body is hitting, beyond the marathon.</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32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33</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draw v versus t</a:t>
            </a:r>
          </a:p>
          <a:p>
            <a:endParaRPr lang="en-US" dirty="0" smtClean="0"/>
          </a:p>
          <a:p>
            <a:r>
              <a:rPr lang="en-US" dirty="0" smtClean="0"/>
              <a:t>discussion.</a:t>
            </a:r>
            <a:r>
              <a:rPr lang="en-US" baseline="0" dirty="0" smtClean="0"/>
              <a:t>  The runner is turning around.  At “X” he is momentarily stationary (that’s why </a:t>
            </a:r>
            <a:r>
              <a:rPr lang="en-US" baseline="0" dirty="0" err="1" smtClean="0"/>
              <a:t>v</a:t>
            </a:r>
            <a:r>
              <a:rPr lang="en-US" baseline="0" dirty="0" smtClean="0"/>
              <a:t>=0) BUT he IS accelerating</a:t>
            </a:r>
          </a:p>
          <a:p>
            <a:r>
              <a:rPr lang="en-US" baseline="0" dirty="0" smtClean="0"/>
              <a:t>stationary (momentarily) but accelerating!!</a:t>
            </a:r>
          </a:p>
          <a:p>
            <a:r>
              <a:rPr lang="en-US" baseline="0" dirty="0" smtClean="0"/>
              <a:t>As we are going to get to soon, acceleration implies FORCE.  The runner is exerting a lot of FORCE to turn himself around from running fast to the right to running fast to the left.</a:t>
            </a:r>
          </a:p>
          <a:p>
            <a:r>
              <a:rPr lang="en-US" baseline="0" dirty="0" smtClean="0"/>
              <a:t>Draw pictures of the runner at different times, including early on, the “reaction time,” along with forces as arrows.</a:t>
            </a:r>
          </a:p>
          <a:p>
            <a:endParaRPr lang="en-US" baseline="0" dirty="0" smtClean="0"/>
          </a:p>
          <a:p>
            <a:r>
              <a:rPr lang="en-US" baseline="0" dirty="0" smtClean="0"/>
              <a:t>Question 1: if a car is constantly accelerating towards you, are you safe?  (no, not if it keeps doing it forever)</a:t>
            </a:r>
          </a:p>
          <a:p>
            <a:r>
              <a:rPr lang="en-US" baseline="0" dirty="0" smtClean="0"/>
              <a:t>Question 2: if a car is constantly accelerating </a:t>
            </a:r>
            <a:r>
              <a:rPr lang="en-US" i="1" baseline="0" dirty="0" smtClean="0"/>
              <a:t>away</a:t>
            </a:r>
            <a:r>
              <a:rPr lang="en-US" i="0" baseline="0" dirty="0" smtClean="0"/>
              <a:t> from you, are you safe?  (NOT NECCESARILY!)  Think of the baseball player sliding into third.  He is accelerating AWAY from the </a:t>
            </a:r>
            <a:r>
              <a:rPr lang="en-US" i="0" baseline="0" dirty="0" err="1" smtClean="0"/>
              <a:t>thirdbaseman</a:t>
            </a:r>
            <a:r>
              <a:rPr lang="en-US" i="0" baseline="0" dirty="0" smtClean="0"/>
              <a:t>, but his </a:t>
            </a:r>
            <a:r>
              <a:rPr lang="en-US" i="0" u="sng" baseline="0" dirty="0" smtClean="0"/>
              <a:t>velocity</a:t>
            </a:r>
            <a:r>
              <a:rPr lang="en-US" i="0" u="none" baseline="0" dirty="0" smtClean="0"/>
              <a:t> is towards him.</a:t>
            </a:r>
          </a:p>
          <a:p>
            <a:endParaRPr lang="en-US" baseline="0" dirty="0" smtClean="0"/>
          </a:p>
        </p:txBody>
      </p:sp>
      <p:sp>
        <p:nvSpPr>
          <p:cNvPr id="4" name="Slide Number Placeholder 3"/>
          <p:cNvSpPr>
            <a:spLocks noGrp="1"/>
          </p:cNvSpPr>
          <p:nvPr>
            <p:ph type="sldNum" sz="quarter" idx="10"/>
          </p:nvPr>
        </p:nvSpPr>
        <p:spPr/>
        <p:txBody>
          <a:bodyPr/>
          <a:lstStyle/>
          <a:p>
            <a:fld id="{98CFAF11-86F1-9B47-A62D-18569562800E}" type="slidenum">
              <a:rPr lang="en-US" smtClean="0"/>
              <a:pPr/>
              <a:t>38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note: 36 </a:t>
            </a:r>
            <a:r>
              <a:rPr lang="en-US" dirty="0" err="1" smtClean="0"/>
              <a:t>m/s</a:t>
            </a:r>
            <a:r>
              <a:rPr lang="en-US" dirty="0" smtClean="0"/>
              <a:t> ~ 80 mph, which is a fast (but not record-setting) shot.</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39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new</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40</a:t>
            </a:fld>
            <a:endParaRPr lang="en-US"/>
          </a:p>
        </p:txBody>
      </p:sp>
    </p:spTree>
    <p:extLst>
      <p:ext uri="{BB962C8B-B14F-4D97-AF65-F5344CB8AC3E}">
        <p14:creationId xmlns="" xmlns:p14="http://schemas.microsoft.com/office/powerpoint/2010/main" val="1141554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100</a:t>
            </a:r>
            <a:r>
              <a:rPr lang="en-US" baseline="0" dirty="0" smtClean="0"/>
              <a:t> mph = 45 </a:t>
            </a:r>
            <a:r>
              <a:rPr lang="en-US" baseline="0" dirty="0" err="1" smtClean="0"/>
              <a:t>m/s</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42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13.05*14=182.7 mph (!)</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43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Foot --- size of a man’s foot</a:t>
            </a:r>
          </a:p>
          <a:p>
            <a:r>
              <a:rPr lang="en-US" dirty="0" smtClean="0"/>
              <a:t>Inch --- size of one finger</a:t>
            </a:r>
            <a:r>
              <a:rPr lang="en-US" baseline="0" dirty="0" smtClean="0"/>
              <a:t> knuckle</a:t>
            </a:r>
          </a:p>
          <a:p>
            <a:r>
              <a:rPr lang="en-US" baseline="0" dirty="0" smtClean="0"/>
              <a:t>Yard --- half a pace</a:t>
            </a:r>
          </a:p>
          <a:p>
            <a:r>
              <a:rPr lang="en-US" baseline="0" dirty="0" smtClean="0"/>
              <a:t>Pound --- weight of one pint of water</a:t>
            </a:r>
          </a:p>
          <a:p>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on blackboard</a:t>
            </a:r>
            <a:r>
              <a:rPr lang="en-US" baseline="0" dirty="0" smtClean="0"/>
              <a:t>, write down </a:t>
            </a:r>
            <a:r>
              <a:rPr lang="en-US" baseline="0" dirty="0" err="1" smtClean="0"/>
              <a:t>x</a:t>
            </a:r>
            <a:r>
              <a:rPr lang="en-US" baseline="0" dirty="0" smtClean="0"/>
              <a:t> at </a:t>
            </a:r>
            <a:r>
              <a:rPr lang="en-US" baseline="0" dirty="0" err="1" smtClean="0"/>
              <a:t>t</a:t>
            </a:r>
            <a:r>
              <a:rPr lang="en-US" baseline="0" dirty="0" smtClean="0"/>
              <a:t>=0,1,2,4.6,10,16, then draw the plot</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45</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Note VIDEO in this page (1-10 “rolling ball incline”)</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46</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this is not really a </a:t>
            </a:r>
            <a:r>
              <a:rPr lang="en-US" dirty="0" err="1" smtClean="0"/>
              <a:t>slap</a:t>
            </a:r>
            <a:r>
              <a:rPr lang="en-US" baseline="0" dirty="0" err="1" smtClean="0"/>
              <a:t>shot</a:t>
            </a:r>
            <a:r>
              <a:rPr lang="en-US" baseline="0" dirty="0" smtClean="0"/>
              <a:t>, which is in contact with the puck over a significantly shorter distance.  A real nice site on this is</a:t>
            </a:r>
          </a:p>
          <a:p>
            <a:r>
              <a:rPr lang="en-US" baseline="0" dirty="0" smtClean="0"/>
              <a:t>http://</a:t>
            </a:r>
            <a:r>
              <a:rPr lang="en-US" baseline="0" dirty="0" err="1" smtClean="0"/>
              <a:t>capitals.nhl.tv/team/console.jsp?catid</a:t>
            </a:r>
            <a:r>
              <a:rPr lang="en-US" baseline="0" dirty="0" smtClean="0"/>
              <a:t>=16&amp;id=36736</a:t>
            </a:r>
          </a:p>
          <a:p>
            <a:r>
              <a:rPr lang="en-US" baseline="0" dirty="0" smtClean="0"/>
              <a:t>There, he makes the point that the </a:t>
            </a:r>
            <a:r>
              <a:rPr lang="en-US" baseline="0" dirty="0" err="1" smtClean="0"/>
              <a:t>slapshot</a:t>
            </a:r>
            <a:r>
              <a:rPr lang="en-US" baseline="0" dirty="0" smtClean="0"/>
              <a:t> typically hits the ice 1 foot behind the puck, in order to flex the stick back.</a:t>
            </a:r>
          </a:p>
          <a:p>
            <a:endParaRPr lang="en-US" dirty="0" smtClean="0"/>
          </a:p>
          <a:p>
            <a:endParaRPr lang="en-US" dirty="0" smtClean="0"/>
          </a:p>
          <a:p>
            <a:r>
              <a:rPr lang="en-US" dirty="0" err="1" smtClean="0"/>
              <a:t>t</a:t>
            </a:r>
            <a:r>
              <a:rPr lang="en-US" dirty="0" smtClean="0"/>
              <a:t>=</a:t>
            </a:r>
            <a:r>
              <a:rPr lang="en-US" dirty="0" err="1" smtClean="0"/>
              <a:t>v</a:t>
            </a:r>
            <a:r>
              <a:rPr lang="en-US" dirty="0" smtClean="0"/>
              <a:t>/a=(36 m/s)/(781 m/s^2) = 0.046 </a:t>
            </a:r>
            <a:r>
              <a:rPr lang="en-US" dirty="0" err="1" smtClean="0"/>
              <a:t>s</a:t>
            </a:r>
            <a:endParaRPr lang="en-US" dirty="0" smtClean="0"/>
          </a:p>
          <a:p>
            <a:endParaRPr lang="en-US" dirty="0" smtClean="0"/>
          </a:p>
          <a:p>
            <a:r>
              <a:rPr lang="en-US" dirty="0" smtClean="0"/>
              <a:t>answer</a:t>
            </a:r>
            <a:r>
              <a:rPr lang="en-US" baseline="0" dirty="0" smtClean="0"/>
              <a:t> to question: it is moving at constant speed (i.e. make sure they know that it need not be at rest)</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47</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Many</a:t>
            </a:r>
            <a:r>
              <a:rPr lang="en-US" baseline="0" dirty="0" smtClean="0"/>
              <a:t> points to make/consolidate on this figure</a:t>
            </a:r>
          </a:p>
          <a:p>
            <a:pPr marL="228600" indent="-228600">
              <a:buAutoNum type="arabicParenR"/>
            </a:pPr>
            <a:r>
              <a:rPr lang="en-US" baseline="0" dirty="0" smtClean="0"/>
              <a:t>it is </a:t>
            </a:r>
            <a:r>
              <a:rPr lang="en-US" baseline="0" dirty="0" err="1" smtClean="0"/>
              <a:t>c.m</a:t>
            </a:r>
            <a:r>
              <a:rPr lang="en-US" baseline="0" dirty="0" smtClean="0"/>
              <a:t>. that matters</a:t>
            </a:r>
          </a:p>
          <a:p>
            <a:pPr marL="228600" indent="-228600">
              <a:buAutoNum type="arabicParenR"/>
            </a:pPr>
            <a:r>
              <a:rPr lang="en-US" baseline="0" dirty="0" smtClean="0"/>
              <a:t>smith is </a:t>
            </a:r>
            <a:r>
              <a:rPr lang="en-US" i="1" baseline="0" dirty="0" smtClean="0"/>
              <a:t>going</a:t>
            </a:r>
            <a:r>
              <a:rPr lang="en-US" i="0" baseline="0" dirty="0" smtClean="0"/>
              <a:t> up, but </a:t>
            </a:r>
            <a:r>
              <a:rPr lang="en-US" i="1" baseline="0" dirty="0" smtClean="0"/>
              <a:t>accelerating</a:t>
            </a:r>
            <a:r>
              <a:rPr lang="en-US" i="0" baseline="0" dirty="0" smtClean="0"/>
              <a:t> down</a:t>
            </a:r>
          </a:p>
          <a:p>
            <a:pPr marL="228600" indent="-228600">
              <a:buAutoNum type="arabicParenR"/>
            </a:pPr>
            <a:r>
              <a:rPr lang="en-US" i="0" baseline="0" dirty="0" smtClean="0"/>
              <a:t>is the displacement of his hands the same as of his </a:t>
            </a:r>
            <a:r>
              <a:rPr lang="en-US" i="0" baseline="0" dirty="0" err="1" smtClean="0"/>
              <a:t>c.m</a:t>
            </a:r>
            <a:r>
              <a:rPr lang="en-US" i="0" baseline="0" dirty="0" smtClean="0"/>
              <a:t>.?  (no, because he is seated on floor and stretched out at top, so the distance between his hands and </a:t>
            </a:r>
            <a:r>
              <a:rPr lang="en-US" i="0" baseline="0" dirty="0" err="1" smtClean="0"/>
              <a:t>c.m</a:t>
            </a:r>
            <a:r>
              <a:rPr lang="en-US" i="0" baseline="0" dirty="0" smtClean="0"/>
              <a:t>. is different in the two positions.)</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48</a:t>
            </a:fld>
            <a:endParaRPr lang="en-US"/>
          </a:p>
        </p:txBody>
      </p:sp>
    </p:spTree>
    <p:extLst>
      <p:ext uri="{BB962C8B-B14F-4D97-AF65-F5344CB8AC3E}">
        <p14:creationId xmlns="" xmlns:p14="http://schemas.microsoft.com/office/powerpoint/2010/main" val="17972695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Note VIDEO on this page (01-14 Guinea and Feather)</a:t>
            </a:r>
          </a:p>
          <a:p>
            <a:endParaRPr lang="en-US" dirty="0" smtClean="0"/>
          </a:p>
          <a:p>
            <a:r>
              <a:rPr lang="en-US" dirty="0" smtClean="0"/>
              <a:t>Also:</a:t>
            </a:r>
            <a:r>
              <a:rPr lang="en-US" baseline="0" dirty="0" smtClean="0"/>
              <a:t> for “dense” objects not moving too fast, the “only gravity” approximation is good.</a:t>
            </a:r>
            <a:endParaRPr lang="en-US" dirty="0" smtClean="0"/>
          </a:p>
          <a:p>
            <a:endParaRPr lang="en-US" dirty="0" smtClean="0"/>
          </a:p>
          <a:p>
            <a:r>
              <a:rPr lang="en-US" dirty="0" smtClean="0"/>
              <a:t>again emphasize</a:t>
            </a:r>
            <a:r>
              <a:rPr lang="en-US" baseline="0" dirty="0" smtClean="0"/>
              <a:t> it is his </a:t>
            </a:r>
            <a:r>
              <a:rPr lang="en-US" baseline="0" dirty="0" err="1" smtClean="0"/>
              <a:t>c.m</a:t>
            </a:r>
            <a:r>
              <a:rPr lang="en-US" baseline="0" dirty="0" smtClean="0"/>
              <a:t>. that is given by those equations.</a:t>
            </a:r>
            <a:endParaRPr lang="en-US" dirty="0" smtClean="0"/>
          </a:p>
          <a:p>
            <a:r>
              <a:rPr lang="en-US" dirty="0" smtClean="0"/>
              <a:t>Also show </a:t>
            </a:r>
            <a:r>
              <a:rPr lang="en-US" dirty="0" err="1" smtClean="0"/>
              <a:t>micham</a:t>
            </a:r>
            <a:r>
              <a:rPr lang="en-US" dirty="0" smtClean="0"/>
              <a:t> video.  note how high his </a:t>
            </a:r>
            <a:r>
              <a:rPr lang="en-US" dirty="0" err="1" smtClean="0"/>
              <a:t>c.m</a:t>
            </a:r>
            <a:r>
              <a:rPr lang="en-US" dirty="0" smtClean="0"/>
              <a:t>. rises by estimating based on the</a:t>
            </a:r>
            <a:r>
              <a:rPr lang="en-US" baseline="0" dirty="0" smtClean="0"/>
              <a:t> railings and stopping the action.</a:t>
            </a:r>
          </a:p>
          <a:p>
            <a:r>
              <a:rPr lang="en-US" baseline="0" dirty="0" smtClean="0"/>
              <a:t>Also, calculate how fast he hits the water.</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49</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Don’t refer to the </a:t>
            </a:r>
            <a:r>
              <a:rPr lang="en-US" dirty="0" err="1" smtClean="0"/>
              <a:t>dwight</a:t>
            </a:r>
            <a:r>
              <a:rPr lang="en-US" baseline="0" dirty="0" smtClean="0"/>
              <a:t> </a:t>
            </a:r>
            <a:r>
              <a:rPr lang="en-US" baseline="0" dirty="0" err="1" smtClean="0"/>
              <a:t>howard</a:t>
            </a:r>
            <a:r>
              <a:rPr lang="en-US" baseline="0" dirty="0" smtClean="0"/>
              <a:t> figure at this point.  We come to it later</a:t>
            </a:r>
            <a:endParaRPr lang="en-US" dirty="0" smtClean="0"/>
          </a:p>
          <a:p>
            <a:endParaRPr lang="en-US" dirty="0" smtClean="0"/>
          </a:p>
          <a:p>
            <a:r>
              <a:rPr lang="en-US" dirty="0" smtClean="0"/>
              <a:t>A video of someone taking</a:t>
            </a:r>
            <a:r>
              <a:rPr lang="en-US" baseline="0" dirty="0" smtClean="0"/>
              <a:t> a jump shot – with a digital clock and a meter stick on the camera – would be so sweet here !!!</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50</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in class, fill in what </a:t>
            </a:r>
            <a:r>
              <a:rPr lang="en-US" dirty="0" err="1" smtClean="0"/>
              <a:t>v</a:t>
            </a:r>
            <a:r>
              <a:rPr lang="en-US" dirty="0" smtClean="0"/>
              <a:t> versus </a:t>
            </a:r>
            <a:r>
              <a:rPr lang="en-US" dirty="0" err="1" smtClean="0"/>
              <a:t>t</a:t>
            </a:r>
            <a:r>
              <a:rPr lang="en-US" dirty="0" smtClean="0"/>
              <a:t> looks like.  </a:t>
            </a:r>
            <a:r>
              <a:rPr lang="en-US" dirty="0" err="1" smtClean="0"/>
              <a:t>v(t</a:t>
            </a:r>
            <a:r>
              <a:rPr lang="en-US" dirty="0" smtClean="0"/>
              <a:t>=0)=4.46 </a:t>
            </a:r>
            <a:r>
              <a:rPr lang="en-US" dirty="0" err="1" smtClean="0"/>
              <a:t>m/s</a:t>
            </a:r>
            <a:endParaRPr lang="en-US" dirty="0" smtClean="0"/>
          </a:p>
          <a:p>
            <a:endParaRPr lang="en-US" dirty="0" smtClean="0"/>
          </a:p>
          <a:p>
            <a:r>
              <a:rPr lang="en-US" dirty="0" smtClean="0"/>
              <a:t>point out that by symmetry </a:t>
            </a:r>
            <a:r>
              <a:rPr lang="en-US" dirty="0" err="1" smtClean="0"/>
              <a:t>v(t</a:t>
            </a:r>
            <a:r>
              <a:rPr lang="en-US" dirty="0" smtClean="0"/>
              <a:t>=T) is NEGATIVE</a:t>
            </a:r>
            <a:r>
              <a:rPr lang="en-US" baseline="0" dirty="0" smtClean="0"/>
              <a:t> what it was initially (i.e. v(0.91s)=-4.46.  Use “Equation 1”</a:t>
            </a:r>
          </a:p>
          <a:p>
            <a:endParaRPr lang="en-US" baseline="0" dirty="0" smtClean="0"/>
          </a:p>
          <a:p>
            <a:r>
              <a:rPr lang="en-US" baseline="0" dirty="0" smtClean="0"/>
              <a:t>the graph is easy then: a straight line between (0.0,4.46) and (0.91,-4.46)</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51</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use scaling.  Twice as long in the air.  FOUR TIMES as high!!  (Nobody</a:t>
            </a:r>
            <a:r>
              <a:rPr lang="en-US" baseline="0" dirty="0" smtClean="0"/>
              <a:t> can jump 4 meters (13 feet)!!!)</a:t>
            </a:r>
          </a:p>
          <a:p>
            <a:r>
              <a:rPr lang="en-US" baseline="0" dirty="0" smtClean="0"/>
              <a:t>Bring in a visual aid – mark on wall 40” and then 80” (which would be twice as high) and then 13’ which is what you get for twice as long/fast</a:t>
            </a:r>
          </a:p>
          <a:p>
            <a:endParaRPr lang="en-US" baseline="0" dirty="0" smtClean="0"/>
          </a:p>
          <a:p>
            <a:r>
              <a:rPr lang="en-US" baseline="0" dirty="0" smtClean="0"/>
              <a:t>And keep in mind: once in the air, there are no forces on him (remember we’re ignoring air friction which certainly isn’t going to make you go HIGHER), except gravity.  So this is the trajectory he MUST follow.</a:t>
            </a:r>
          </a:p>
          <a:p>
            <a:endParaRPr lang="en-US" baseline="0" dirty="0" smtClean="0"/>
          </a:p>
          <a:p>
            <a:r>
              <a:rPr lang="en-US" baseline="0" dirty="0" smtClean="0"/>
              <a:t>And in ALL of this stuff, keep reminding them, these are NOT PARABOLIC TRAJECTORIES.  THIS IS HEIGHT VERSUS **TIME**</a:t>
            </a:r>
          </a:p>
          <a:p>
            <a:endParaRPr lang="en-US" baseline="0" dirty="0" smtClean="0"/>
          </a:p>
          <a:p>
            <a:r>
              <a:rPr lang="en-US" baseline="0" dirty="0" smtClean="0"/>
              <a:t>No matter WHAT you do, that “useful formula” linking hang time with height is unavoidable (in absence of air).  </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52</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Here,</a:t>
            </a:r>
            <a:r>
              <a:rPr lang="en-US" baseline="0" dirty="0" smtClean="0"/>
              <a:t> emphasize.  Pounds are not only used for weight.  Also, ask a non-American what they weigh themselves in.  They likely answer “kilograms,” which is wrong.</a:t>
            </a:r>
          </a:p>
          <a:p>
            <a:endParaRPr lang="en-US" baseline="0" dirty="0" smtClean="0"/>
          </a:p>
          <a:p>
            <a:r>
              <a:rPr lang="en-US" baseline="0" dirty="0" smtClean="0"/>
              <a:t>Short note on what each of these forces are, and when we will discuss them.  (actually likely never get to tension, except maybe in muscle or something, or if we discuss the force on the rope in rope climb)</a:t>
            </a:r>
          </a:p>
          <a:p>
            <a:endParaRPr lang="en-US" baseline="0" dirty="0" smtClean="0"/>
          </a:p>
          <a:p>
            <a:r>
              <a:rPr lang="en-US" dirty="0" smtClean="0"/>
              <a:t>Weight is the only “non-touching” force.  It is ALWAYS present.  Consider it in EVERY situation.</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54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The little grey</a:t>
            </a:r>
            <a:r>
              <a:rPr lang="en-US" baseline="0" dirty="0" smtClean="0"/>
              <a:t> boxes are cool.  They are “states of equilibrium”  To go from one state to another (from one velocity to another) requires a force</a:t>
            </a:r>
          </a:p>
          <a:p>
            <a:r>
              <a:rPr lang="en-US" baseline="0" dirty="0" smtClean="0"/>
              <a:t>from left to right, you need: push foot back, air drag, jump, push foot forward</a:t>
            </a:r>
          </a:p>
          <a:p>
            <a:r>
              <a:rPr lang="en-US" baseline="0" dirty="0" smtClean="0"/>
              <a:t>Absent a force, you stay in your box.</a:t>
            </a:r>
            <a:endParaRPr lang="en-US" dirty="0" smtClean="0"/>
          </a:p>
          <a:p>
            <a:endParaRPr lang="en-US" dirty="0" smtClean="0"/>
          </a:p>
          <a:p>
            <a:endParaRPr lang="en-US" dirty="0" smtClean="0"/>
          </a:p>
          <a:p>
            <a:r>
              <a:rPr lang="en-US" dirty="0" smtClean="0"/>
              <a:t>Bart: what is “making</a:t>
            </a:r>
            <a:r>
              <a:rPr lang="en-US" baseline="0" dirty="0" smtClean="0"/>
              <a:t> him go?”</a:t>
            </a:r>
          </a:p>
          <a:p>
            <a:r>
              <a:rPr lang="en-US" baseline="0" dirty="0" smtClean="0"/>
              <a:t>Certainly not air drag– that’s stopping him!!</a:t>
            </a:r>
          </a:p>
          <a:p>
            <a:r>
              <a:rPr lang="en-US" baseline="0" dirty="0" smtClean="0"/>
              <a:t>No, NOTHING is making him go.  There is no force on him (we’re ignoring the *slowing* effects of friction), so he is in </a:t>
            </a:r>
            <a:r>
              <a:rPr lang="en-US" b="1" baseline="0" dirty="0" smtClean="0"/>
              <a:t>equilibrium</a:t>
            </a:r>
            <a:r>
              <a:rPr lang="en-US" baseline="0" dirty="0" smtClean="0"/>
              <a:t>.</a:t>
            </a:r>
          </a:p>
          <a:p>
            <a:r>
              <a:rPr lang="en-US" b="1" baseline="0" dirty="0" smtClean="0"/>
              <a:t>Draw the forces on him  (FBD) – Weight and GRF</a:t>
            </a:r>
          </a:p>
          <a:p>
            <a:endParaRPr lang="en-US" b="1" baseline="0" dirty="0" smtClean="0"/>
          </a:p>
          <a:p>
            <a:r>
              <a:rPr lang="en-US" baseline="0" dirty="0" smtClean="0"/>
              <a:t> GRF is an example of a Normal Force</a:t>
            </a:r>
          </a:p>
          <a:p>
            <a:endParaRPr lang="en-US" b="1" baseline="0" dirty="0" smtClean="0"/>
          </a:p>
          <a:p>
            <a:r>
              <a:rPr lang="en-US" b="1" baseline="0" dirty="0" smtClean="0"/>
              <a:t>The way I like to say it: “Nothing moves him.  He is moving.”</a:t>
            </a:r>
          </a:p>
          <a:p>
            <a:r>
              <a:rPr lang="en-US" b="1" baseline="0" dirty="0" smtClean="0"/>
              <a:t>This makes it clear: no outside influence is acting to make him move.  An outside influence can only– and is the only thing!– that can CHANGE that state.</a:t>
            </a:r>
          </a:p>
          <a:p>
            <a:endParaRPr lang="en-US" baseline="0" dirty="0" smtClean="0"/>
          </a:p>
          <a:p>
            <a:r>
              <a:rPr lang="en-US" baseline="0" dirty="0" smtClean="0"/>
              <a:t>Use the rest of the page to draw a person, and make Free Body Diagram.</a:t>
            </a:r>
          </a:p>
          <a:p>
            <a:r>
              <a:rPr lang="en-US" baseline="0" dirty="0" smtClean="0"/>
              <a:t>Use the </a:t>
            </a:r>
            <a:r>
              <a:rPr lang="en-US" b="1" baseline="0" dirty="0" smtClean="0"/>
              <a:t>force plate </a:t>
            </a:r>
            <a:r>
              <a:rPr lang="en-US" baseline="0" dirty="0" smtClean="0"/>
              <a:t>on a person.</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55</a:t>
            </a:fld>
            <a:endParaRPr lang="en-US"/>
          </a:p>
        </p:txBody>
      </p:sp>
    </p:spTree>
    <p:extLst>
      <p:ext uri="{BB962C8B-B14F-4D97-AF65-F5344CB8AC3E}">
        <p14:creationId xmlns="" xmlns:p14="http://schemas.microsoft.com/office/powerpoint/2010/main" val="204529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Dwight Howard --- 6’ 11”</a:t>
            </a:r>
          </a:p>
          <a:p>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FBD on #8 = John </a:t>
            </a:r>
            <a:r>
              <a:rPr lang="en-US" dirty="0" err="1" smtClean="0"/>
              <a:t>Klanac</a:t>
            </a:r>
            <a:r>
              <a:rPr lang="en-US" dirty="0" smtClean="0"/>
              <a:t> (Senior in 2011) : G on</a:t>
            </a:r>
            <a:r>
              <a:rPr lang="en-US" baseline="0" dirty="0" smtClean="0"/>
              <a:t> left foot and G on right foot, up.  Weight down.  In equilibrium.  a=0</a:t>
            </a:r>
          </a:p>
          <a:p>
            <a:r>
              <a:rPr lang="en-US" baseline="0" dirty="0" smtClean="0"/>
              <a:t>so </a:t>
            </a:r>
            <a:r>
              <a:rPr lang="en-US" baseline="0" dirty="0" err="1" smtClean="0"/>
              <a:t>Gl+Gr</a:t>
            </a:r>
            <a:r>
              <a:rPr lang="en-US" baseline="0" dirty="0" smtClean="0"/>
              <a:t>=W</a:t>
            </a:r>
          </a:p>
          <a:p>
            <a:r>
              <a:rPr lang="en-US" baseline="0" dirty="0" smtClean="0"/>
              <a:t>(And we saw from the force plate on the previous page, </a:t>
            </a:r>
            <a:r>
              <a:rPr lang="en-US" baseline="0" dirty="0" err="1" smtClean="0"/>
              <a:t>Gl+Gr</a:t>
            </a:r>
            <a:r>
              <a:rPr lang="en-US" baseline="0" dirty="0" smtClean="0"/>
              <a:t> = constant, so we’ll just call it G)</a:t>
            </a:r>
          </a:p>
          <a:p>
            <a:endParaRPr lang="en-US" dirty="0" smtClean="0"/>
          </a:p>
          <a:p>
            <a:r>
              <a:rPr lang="en-US" dirty="0" smtClean="0"/>
              <a:t>and on #5 Grayson </a:t>
            </a:r>
            <a:r>
              <a:rPr lang="en-US" dirty="0" err="1" smtClean="0"/>
              <a:t>Overman</a:t>
            </a:r>
            <a:r>
              <a:rPr lang="en-US" baseline="0" dirty="0" smtClean="0"/>
              <a:t> (Junior now in 2012): Weight down.  NOT in equilibrium.</a:t>
            </a:r>
          </a:p>
          <a:p>
            <a:r>
              <a:rPr lang="en-US" baseline="0" dirty="0" smtClean="0"/>
              <a:t>a = ????  - can we tell?</a:t>
            </a:r>
          </a:p>
          <a:p>
            <a:r>
              <a:rPr lang="en-US" baseline="0" dirty="0" smtClean="0"/>
              <a:t>YES!  </a:t>
            </a:r>
          </a:p>
          <a:p>
            <a:r>
              <a:rPr lang="en-US" baseline="0" dirty="0" smtClean="0"/>
              <a:t> a=-g down.  (First hint of F=ma.)</a:t>
            </a:r>
          </a:p>
          <a:p>
            <a:r>
              <a:rPr lang="en-US" baseline="0" dirty="0" smtClean="0"/>
              <a:t>it does not matter whether he is MOVING up or down</a:t>
            </a:r>
          </a:p>
          <a:p>
            <a:r>
              <a:rPr lang="en-US" baseline="0" dirty="0" smtClean="0"/>
              <a:t>it does not even matter whether he is MOVING forward or backward!</a:t>
            </a:r>
          </a:p>
          <a:p>
            <a:r>
              <a:rPr lang="en-US" baseline="0" dirty="0" smtClean="0"/>
              <a:t>we are ignoring air for now, so the ONLY forces are gravity and due to anything he is TOUCHING, which, at the moment, is nothing.</a:t>
            </a:r>
          </a:p>
          <a:p>
            <a:r>
              <a:rPr lang="en-US" baseline="0" dirty="0" smtClean="0"/>
              <a:t>(see list at bottom right)</a:t>
            </a:r>
          </a:p>
          <a:p>
            <a:endParaRPr lang="en-US" baseline="0" dirty="0" smtClean="0"/>
          </a:p>
          <a:p>
            <a:r>
              <a:rPr lang="en-US" baseline="0" dirty="0" smtClean="0"/>
              <a:t>Grayson accelerates (down) because there is an IMBALANCE of forces on him.</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56</a:t>
            </a:fld>
            <a:endParaRPr lang="en-US"/>
          </a:p>
        </p:txBody>
      </p:sp>
    </p:spTree>
    <p:extLst>
      <p:ext uri="{BB962C8B-B14F-4D97-AF65-F5344CB8AC3E}">
        <p14:creationId xmlns="" xmlns:p14="http://schemas.microsoft.com/office/powerpoint/2010/main" val="39652462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At the top, write “So, FORCE IMBALANCE IS THE NAME OF THE GAME!”</a:t>
            </a:r>
          </a:p>
          <a:p>
            <a:r>
              <a:rPr lang="en-US" b="1" dirty="0" smtClean="0"/>
              <a:t>the whole point of sports is to create</a:t>
            </a:r>
            <a:r>
              <a:rPr lang="en-US" b="1" baseline="0" dirty="0" smtClean="0"/>
              <a:t> and control force imbalances</a:t>
            </a:r>
            <a:endParaRPr lang="en-US" b="1" dirty="0" smtClean="0"/>
          </a:p>
          <a:p>
            <a:endParaRPr lang="en-US" dirty="0" smtClean="0"/>
          </a:p>
          <a:p>
            <a:r>
              <a:rPr lang="en-US" dirty="0" smtClean="0"/>
              <a:t>under the “Units</a:t>
            </a:r>
            <a:r>
              <a:rPr lang="en-US" baseline="0" dirty="0" smtClean="0"/>
              <a:t> equations” write “F” and “m” and “a”</a:t>
            </a:r>
          </a:p>
          <a:p>
            <a:r>
              <a:rPr lang="en-US" baseline="0" dirty="0" smtClean="0"/>
              <a:t>(i.e. if F=ma, then “the units for F” = “the units for m” times “the units for a”)</a:t>
            </a:r>
          </a:p>
          <a:p>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58</a:t>
            </a:fld>
            <a:endParaRPr lang="en-US"/>
          </a:p>
        </p:txBody>
      </p:sp>
    </p:spTree>
    <p:extLst>
      <p:ext uri="{BB962C8B-B14F-4D97-AF65-F5344CB8AC3E}">
        <p14:creationId xmlns="" xmlns:p14="http://schemas.microsoft.com/office/powerpoint/2010/main" val="24421547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on my</a:t>
            </a:r>
            <a:r>
              <a:rPr lang="en-US" baseline="0" dirty="0" smtClean="0"/>
              <a:t> list of masses, curling stone is 40 lb, 18.2 kg, 178 N</a:t>
            </a:r>
          </a:p>
          <a:p>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60</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sym typeface="Wingdings"/>
              </a:rPr>
              <a:t>delta-y</a:t>
            </a:r>
            <a:r>
              <a:rPr lang="en-US" baseline="0" dirty="0" smtClean="0">
                <a:sym typeface="Wingdings"/>
              </a:rPr>
              <a:t> = 37” in this photo.</a:t>
            </a:r>
          </a:p>
          <a:p>
            <a:r>
              <a:rPr lang="en-US" baseline="0" dirty="0" smtClean="0">
                <a:sym typeface="Wingdings"/>
              </a:rPr>
              <a:t>Since he touches the rim  39”</a:t>
            </a:r>
          </a:p>
          <a:p>
            <a:r>
              <a:rPr lang="en-US" baseline="0" dirty="0" smtClean="0">
                <a:sym typeface="Wingdings"/>
              </a:rPr>
              <a:t>calculate v0</a:t>
            </a:r>
          </a:p>
          <a:p>
            <a:endParaRPr lang="en-US" baseline="0" dirty="0" smtClean="0">
              <a:sym typeface="Wingdings"/>
            </a:endParaRPr>
          </a:p>
          <a:p>
            <a:r>
              <a:rPr lang="en-US" baseline="0" dirty="0" smtClean="0">
                <a:sym typeface="Wingdings"/>
              </a:rPr>
              <a:t>well, that means there has to be</a:t>
            </a:r>
          </a:p>
          <a:p>
            <a:pPr marL="228600" indent="-228600">
              <a:buAutoNum type="arabicParenR"/>
            </a:pPr>
            <a:r>
              <a:rPr lang="en-US" baseline="0" dirty="0" smtClean="0">
                <a:sym typeface="Wingdings"/>
              </a:rPr>
              <a:t>an acceleration</a:t>
            </a:r>
          </a:p>
          <a:p>
            <a:pPr marL="228600" indent="-228600">
              <a:buAutoNum type="arabicParenR"/>
            </a:pPr>
            <a:r>
              <a:rPr lang="en-US" baseline="0" dirty="0" smtClean="0">
                <a:sym typeface="Wingdings"/>
              </a:rPr>
              <a:t>a distance over which a applies</a:t>
            </a:r>
          </a:p>
          <a:p>
            <a:pPr marL="0" indent="0">
              <a:buNone/>
            </a:pPr>
            <a:r>
              <a:rPr lang="en-US" baseline="0" dirty="0" smtClean="0">
                <a:sym typeface="Wingdings"/>
              </a:rPr>
              <a:t>(v2=v02+2ax)</a:t>
            </a:r>
          </a:p>
          <a:p>
            <a:pPr marL="0" indent="0">
              <a:buNone/>
            </a:pPr>
            <a:endParaRPr lang="en-US" baseline="0" dirty="0" smtClean="0">
              <a:sym typeface="Wingdings"/>
            </a:endParaRPr>
          </a:p>
          <a:p>
            <a:pPr marL="0" indent="0">
              <a:buNone/>
            </a:pPr>
            <a:r>
              <a:rPr lang="en-US" baseline="0" dirty="0" smtClean="0">
                <a:sym typeface="Wingdings"/>
              </a:rPr>
              <a:t>Already in panel (b), his </a:t>
            </a:r>
            <a:r>
              <a:rPr lang="en-US" baseline="0" dirty="0" err="1" smtClean="0">
                <a:sym typeface="Wingdings"/>
              </a:rPr>
              <a:t>c.m</a:t>
            </a:r>
            <a:r>
              <a:rPr lang="en-US" baseline="0" dirty="0" smtClean="0">
                <a:sym typeface="Wingdings"/>
              </a:rPr>
              <a:t>. has a velocity.  It has been accelerated</a:t>
            </a:r>
          </a:p>
          <a:p>
            <a:pPr marL="0" indent="0">
              <a:buNone/>
            </a:pPr>
            <a:r>
              <a:rPr lang="en-US" baseline="0" dirty="0" smtClean="0">
                <a:sym typeface="Wingdings"/>
              </a:rPr>
              <a:t>panels (a) and (b)  a upward</a:t>
            </a:r>
          </a:p>
          <a:p>
            <a:pPr marL="0" indent="0">
              <a:buNone/>
            </a:pPr>
            <a:r>
              <a:rPr lang="en-US" baseline="0" dirty="0" smtClean="0">
                <a:sym typeface="Wingdings"/>
              </a:rPr>
              <a:t>panels (c) and (d)  a downward (=g)</a:t>
            </a:r>
          </a:p>
          <a:p>
            <a:pPr marL="0" indent="0">
              <a:buNone/>
            </a:pPr>
            <a:r>
              <a:rPr lang="en-US" baseline="0" dirty="0" smtClean="0">
                <a:sym typeface="Wingdings"/>
              </a:rPr>
              <a:t>it is in panel (c) that he has the 9.9 mph upward velocity</a:t>
            </a:r>
          </a:p>
          <a:p>
            <a:pPr marL="0" indent="0">
              <a:buNone/>
            </a:pPr>
            <a:r>
              <a:rPr lang="en-US" baseline="0" dirty="0" smtClean="0">
                <a:sym typeface="Wingdings"/>
              </a:rPr>
              <a:t>in panel (d) his velocity is zero</a:t>
            </a:r>
          </a:p>
          <a:p>
            <a:pPr marL="0" indent="0">
              <a:buNone/>
            </a:pPr>
            <a:endParaRPr lang="en-US" baseline="0" dirty="0" smtClean="0">
              <a:sym typeface="Wingdings"/>
            </a:endParaRPr>
          </a:p>
          <a:p>
            <a:pPr marL="0" indent="0">
              <a:buNone/>
            </a:pPr>
            <a:r>
              <a:rPr lang="en-US" baseline="0" dirty="0" smtClean="0">
                <a:sym typeface="Wingdings"/>
              </a:rPr>
              <a:t>Maybe show Blake Griffin video?</a:t>
            </a:r>
          </a:p>
          <a:p>
            <a:pPr marL="0" indent="0">
              <a:buNone/>
            </a:pPr>
            <a:endParaRPr lang="en-US" baseline="0" dirty="0" smtClean="0">
              <a:sym typeface="Wingdings"/>
            </a:endParaRPr>
          </a:p>
        </p:txBody>
      </p:sp>
      <p:sp>
        <p:nvSpPr>
          <p:cNvPr id="4" name="Slide Number Placeholder 3"/>
          <p:cNvSpPr>
            <a:spLocks noGrp="1"/>
          </p:cNvSpPr>
          <p:nvPr>
            <p:ph type="sldNum" sz="quarter" idx="10"/>
          </p:nvPr>
        </p:nvSpPr>
        <p:spPr/>
        <p:txBody>
          <a:bodyPr/>
          <a:lstStyle/>
          <a:p>
            <a:fld id="{98CFAF11-86F1-9B47-A62D-18569562800E}" type="slidenum">
              <a:rPr lang="en-US" smtClean="0"/>
              <a:pPr/>
              <a:t>61</a:t>
            </a:fld>
            <a:endParaRPr lang="en-US"/>
          </a:p>
        </p:txBody>
      </p:sp>
    </p:spTree>
    <p:extLst>
      <p:ext uri="{BB962C8B-B14F-4D97-AF65-F5344CB8AC3E}">
        <p14:creationId xmlns="" xmlns:p14="http://schemas.microsoft.com/office/powerpoint/2010/main" val="11274144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Has</a:t>
            </a:r>
            <a:r>
              <a:rPr lang="en-US" baseline="0" dirty="0" smtClean="0"/>
              <a:t> moved center of mass to its lowest point.</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62</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Starting to accelerate upwards</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63</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Just about to leaving</a:t>
            </a:r>
            <a:r>
              <a:rPr lang="en-US" baseline="0" dirty="0" smtClean="0"/>
              <a:t> the floor</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64</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Maximum </a:t>
            </a:r>
            <a:r>
              <a:rPr lang="en-US" dirty="0" err="1" smtClean="0"/>
              <a:t>hieght</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65</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66</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Gabby</a:t>
            </a:r>
            <a:r>
              <a:rPr lang="en-US" baseline="0" dirty="0" smtClean="0"/>
              <a:t> Douglas</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68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Height</a:t>
            </a:r>
            <a:r>
              <a:rPr lang="en-US" baseline="0" dirty="0" smtClean="0"/>
              <a:t> of male: 5’ 9”</a:t>
            </a:r>
          </a:p>
          <a:p>
            <a:r>
              <a:rPr lang="en-US" dirty="0" smtClean="0"/>
              <a:t>Speed of sprinter</a:t>
            </a:r>
            <a:r>
              <a:rPr lang="en-US" baseline="0" dirty="0" smtClean="0"/>
              <a:t>: 10 m/s  (100 meters in 10 seconds)</a:t>
            </a:r>
          </a:p>
          <a:p>
            <a:r>
              <a:rPr lang="en-US" baseline="0" dirty="0" smtClean="0"/>
              <a:t>Speed of marathoner: 5 minute miles =&gt; 12 mph</a:t>
            </a:r>
          </a:p>
          <a:p>
            <a:r>
              <a:rPr lang="en-US" baseline="0" dirty="0" smtClean="0"/>
              <a:t>Man’s weight: 200 lbs, 85 Kg</a:t>
            </a:r>
          </a:p>
          <a:p>
            <a:r>
              <a:rPr lang="en-US" baseline="0" dirty="0" smtClean="0"/>
              <a:t>Major League fast ball: 90 mph</a:t>
            </a:r>
          </a:p>
          <a:p>
            <a:r>
              <a:rPr lang="en-US" baseline="0" dirty="0" smtClean="0"/>
              <a:t>Professional Bowler: 35 mph</a:t>
            </a:r>
          </a:p>
          <a:p>
            <a:endParaRPr lang="en-US" dirty="0" smtClean="0"/>
          </a:p>
          <a:p>
            <a:r>
              <a:rPr lang="en-US" dirty="0" smtClean="0"/>
              <a:t>Video:</a:t>
            </a:r>
            <a:r>
              <a:rPr lang="en-US" baseline="0" dirty="0" smtClean="0"/>
              <a:t> backward bowler   https://www.youtube.com/watch?v=64vbnwtL7I8</a:t>
            </a:r>
            <a:endParaRPr lang="en-US" dirty="0" smtClean="0"/>
          </a:p>
          <a:p>
            <a:endParaRPr lang="en-US" dirty="0" smtClean="0"/>
          </a:p>
          <a:p>
            <a:r>
              <a:rPr lang="en-US" dirty="0" smtClean="0"/>
              <a:t>I</a:t>
            </a:r>
            <a:r>
              <a:rPr lang="en-US" baseline="0" dirty="0" smtClean="0"/>
              <a:t> had no idea how fast a bowler rolls, so I looked up the length of a bowling alley (60’ from foul line to head pin) and found a YouTube video of the “Backward Bowler.”  Kind of funny!  Regardless of bowling backward, he has a “typical” speed ball.  Frame-by-frame analysis: delta-t = 2.2 sec.</a:t>
            </a:r>
          </a:p>
          <a:p>
            <a:r>
              <a:rPr lang="en-US" baseline="0" dirty="0" smtClean="0"/>
              <a:t>v= 60’/2.2sec = 27.3 </a:t>
            </a:r>
            <a:r>
              <a:rPr lang="en-US" baseline="0" dirty="0" err="1" smtClean="0"/>
              <a:t>ft</a:t>
            </a:r>
            <a:r>
              <a:rPr lang="en-US" baseline="0" dirty="0" smtClean="0"/>
              <a:t>/s = 8.3 m/s = 18.6 mph </a:t>
            </a:r>
          </a:p>
          <a:p>
            <a:endParaRPr lang="en-US" baseline="0" dirty="0" smtClean="0"/>
          </a:p>
          <a:p>
            <a:r>
              <a:rPr lang="en-US" baseline="0" dirty="0" smtClean="0"/>
              <a:t>[very similar to basketball foul shot, interestingly.  AND to a fast runner.  it’s speeds like this that make video, with its 30 fps frame rate, perfect for sports.  Things like golf balls or fast balls or tennis serves require high-speed footage.]</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7</a:t>
            </a:fld>
            <a:endParaRPr lang="en-US"/>
          </a:p>
        </p:txBody>
      </p:sp>
    </p:spTree>
    <p:extLst>
      <p:ext uri="{BB962C8B-B14F-4D97-AF65-F5344CB8AC3E}">
        <p14:creationId xmlns="" xmlns:p14="http://schemas.microsoft.com/office/powerpoint/2010/main" val="13178550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play with force plate.  Have</a:t>
            </a:r>
            <a:r>
              <a:rPr lang="en-US" baseline="0" dirty="0" smtClean="0"/>
              <a:t> a kid do crouching, waving arms, jumping, landing, etc.</a:t>
            </a:r>
          </a:p>
          <a:p>
            <a:r>
              <a:rPr lang="en-US" baseline="0" dirty="0" smtClean="0"/>
              <a:t>show that peak force is not average force</a:t>
            </a:r>
          </a:p>
          <a:p>
            <a:r>
              <a:rPr lang="en-US" baseline="0" dirty="0" smtClean="0"/>
              <a:t>see if you can get the time of flight and relate it to the average force and the crouch (!!)</a:t>
            </a:r>
          </a:p>
          <a:p>
            <a:endParaRPr lang="en-US" baseline="0" dirty="0" smtClean="0"/>
          </a:p>
          <a:p>
            <a:r>
              <a:rPr lang="en-US" baseline="0" dirty="0" smtClean="0"/>
              <a:t>Make, in real time, figures 3.6 and 3.7</a:t>
            </a:r>
          </a:p>
          <a:p>
            <a:endParaRPr lang="en-US" baseline="0" dirty="0" smtClean="0"/>
          </a:p>
          <a:p>
            <a:r>
              <a:rPr lang="en-US" baseline="0" dirty="0" smtClean="0"/>
              <a:t>video – my little cartoon guy.  When he accelerates his arms up, the ground is pushing him up.</a:t>
            </a:r>
          </a:p>
        </p:txBody>
      </p:sp>
      <p:sp>
        <p:nvSpPr>
          <p:cNvPr id="4" name="Slide Number Placeholder 3"/>
          <p:cNvSpPr>
            <a:spLocks noGrp="1"/>
          </p:cNvSpPr>
          <p:nvPr>
            <p:ph type="sldNum" sz="quarter" idx="10"/>
          </p:nvPr>
        </p:nvSpPr>
        <p:spPr/>
        <p:txBody>
          <a:bodyPr/>
          <a:lstStyle/>
          <a:p>
            <a:fld id="{98CFAF11-86F1-9B47-A62D-18569562800E}" type="slidenum">
              <a:rPr lang="en-US" smtClean="0"/>
              <a:pPr/>
              <a:t>69</a:t>
            </a:fld>
            <a:endParaRPr lang="en-US"/>
          </a:p>
        </p:txBody>
      </p:sp>
    </p:spTree>
    <p:extLst>
      <p:ext uri="{BB962C8B-B14F-4D97-AF65-F5344CB8AC3E}">
        <p14:creationId xmlns="" xmlns:p14="http://schemas.microsoft.com/office/powerpoint/2010/main" val="9682264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also ask the question</a:t>
            </a:r>
            <a:r>
              <a:rPr lang="en-US" baseline="0" dirty="0" smtClean="0"/>
              <a:t> at the bottom of page 69 in the text.</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71</a:t>
            </a:fld>
            <a:endParaRPr lang="en-US"/>
          </a:p>
        </p:txBody>
      </p:sp>
    </p:spTree>
    <p:extLst>
      <p:ext uri="{BB962C8B-B14F-4D97-AF65-F5344CB8AC3E}">
        <p14:creationId xmlns="" xmlns:p14="http://schemas.microsoft.com/office/powerpoint/2010/main" val="33460916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write on the slide: Sum F is sum</a:t>
            </a:r>
            <a:r>
              <a:rPr lang="en-US" baseline="0" dirty="0" smtClean="0"/>
              <a:t> of forces ON HOWARD.</a:t>
            </a:r>
          </a:p>
          <a:p>
            <a:r>
              <a:rPr lang="en-US" sz="1200" dirty="0" smtClean="0"/>
              <a:t>Howard pushing down on the floor accelerates the floor down</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73</a:t>
            </a:fld>
            <a:endParaRPr lang="en-US"/>
          </a:p>
        </p:txBody>
      </p:sp>
    </p:spTree>
    <p:extLst>
      <p:ext uri="{BB962C8B-B14F-4D97-AF65-F5344CB8AC3E}">
        <p14:creationId xmlns="" xmlns:p14="http://schemas.microsoft.com/office/powerpoint/2010/main" val="10688661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from first</a:t>
            </a:r>
            <a:r>
              <a:rPr lang="en-US" baseline="0" dirty="0" smtClean="0"/>
              <a:t> week of class, estimate a quick acceleration at 3.5 m/s2.  Use Buford’s weight of 220 </a:t>
            </a:r>
            <a:r>
              <a:rPr lang="en-US" baseline="0" dirty="0" err="1" smtClean="0"/>
              <a:t>lb</a:t>
            </a:r>
            <a:r>
              <a:rPr lang="en-US" baseline="0" dirty="0" smtClean="0"/>
              <a:t> to get a force of something like 70 lbs.</a:t>
            </a:r>
            <a:endParaRPr lang="en-US" dirty="0" smtClean="0"/>
          </a:p>
          <a:p>
            <a:endParaRPr lang="en-US" dirty="0" smtClean="0"/>
          </a:p>
          <a:p>
            <a:r>
              <a:rPr lang="en-US" dirty="0" err="1" smtClean="0"/>
              <a:t>buford</a:t>
            </a:r>
            <a:r>
              <a:rPr lang="en-US" dirty="0" smtClean="0"/>
              <a:t> is enrolled</a:t>
            </a:r>
            <a:r>
              <a:rPr lang="en-US" baseline="0" dirty="0" smtClean="0"/>
              <a:t> in my class</a:t>
            </a:r>
          </a:p>
          <a:p>
            <a:r>
              <a:rPr lang="en-US" baseline="0" dirty="0" smtClean="0"/>
              <a:t>I got the 3.5 m/s2 from our little sketches for short-distance sprints in the first week of the class.</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74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75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 and – signs on </a:t>
            </a:r>
            <a:r>
              <a:rPr lang="en-US" i="1" dirty="0" smtClean="0"/>
              <a:t>components </a:t>
            </a:r>
            <a:r>
              <a:rPr lang="en-US" i="0" dirty="0" smtClean="0"/>
              <a:t> are fine.</a:t>
            </a:r>
          </a:p>
          <a:p>
            <a:r>
              <a:rPr lang="en-US" i="0" dirty="0" smtClean="0"/>
              <a:t>magnitude</a:t>
            </a:r>
            <a:r>
              <a:rPr lang="en-US" i="0" baseline="0" dirty="0" smtClean="0"/>
              <a:t> is always positive.</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79</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This push is an example</a:t>
            </a:r>
            <a:r>
              <a:rPr lang="en-US" baseline="0" dirty="0" smtClean="0"/>
              <a:t> of a “normal force”</a:t>
            </a:r>
            <a:endParaRPr lang="en-US" dirty="0" smtClean="0"/>
          </a:p>
          <a:p>
            <a:endParaRPr lang="en-US" dirty="0" smtClean="0"/>
          </a:p>
          <a:p>
            <a:r>
              <a:rPr lang="en-US" dirty="0" smtClean="0"/>
              <a:t>This</a:t>
            </a:r>
            <a:r>
              <a:rPr lang="en-US" baseline="0" dirty="0" smtClean="0"/>
              <a:t> is Terry’s nice shot-put example from his notes II.6</a:t>
            </a:r>
          </a:p>
          <a:p>
            <a:endParaRPr lang="en-US" baseline="0" dirty="0" smtClean="0"/>
          </a:p>
          <a:p>
            <a:r>
              <a:rPr lang="en-US" baseline="0" dirty="0" smtClean="0"/>
              <a:t>But he makes the point earlier that 45 degrees is NOT the optimum launch angle – Here, I just sort of mention it.  Maybe I should cover it next time, like he does on pages II.3,II.3a,II.4…</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80</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For answer</a:t>
            </a:r>
            <a:r>
              <a:rPr lang="en-US" baseline="0" dirty="0" smtClean="0"/>
              <a:t> to final question, seems clear.  And look at Hoffa, a few pages back– he’s pushing at about 42 degrees.  I’d probably have to push at 55 degrees!</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82</a:t>
            </a:fld>
            <a:endParaRPr lang="en-US"/>
          </a:p>
        </p:txBody>
      </p:sp>
    </p:spTree>
    <p:extLst>
      <p:ext uri="{BB962C8B-B14F-4D97-AF65-F5344CB8AC3E}">
        <p14:creationId xmlns:p14="http://schemas.microsoft.com/office/powerpoint/2010/main" xmlns="" val="36196015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the</a:t>
            </a:r>
            <a:r>
              <a:rPr lang="en-US" baseline="0" dirty="0" smtClean="0"/>
              <a:t> table is from  Biomechanics and biology of movement</a:t>
            </a:r>
          </a:p>
          <a:p>
            <a:r>
              <a:rPr lang="en-US" baseline="0" dirty="0" smtClean="0"/>
              <a:t> By </a:t>
            </a:r>
            <a:r>
              <a:rPr lang="en-US" baseline="0" dirty="0" err="1" smtClean="0"/>
              <a:t>Benno</a:t>
            </a:r>
            <a:r>
              <a:rPr lang="en-US" baseline="0" dirty="0" smtClean="0"/>
              <a:t> </a:t>
            </a:r>
            <a:r>
              <a:rPr lang="en-US" baseline="0" dirty="0" err="1" smtClean="0"/>
              <a:t>Maurus</a:t>
            </a:r>
            <a:r>
              <a:rPr lang="en-US" baseline="0" dirty="0" smtClean="0"/>
              <a:t> </a:t>
            </a:r>
            <a:r>
              <a:rPr lang="en-US" baseline="0" dirty="0" err="1" smtClean="0"/>
              <a:t>Nigg</a:t>
            </a:r>
            <a:r>
              <a:rPr lang="en-US" baseline="0" dirty="0" smtClean="0"/>
              <a:t>, Brian R. </a:t>
            </a:r>
            <a:r>
              <a:rPr lang="en-US" baseline="0" dirty="0" err="1" smtClean="0"/>
              <a:t>MacIntosh</a:t>
            </a:r>
            <a:r>
              <a:rPr lang="en-US" baseline="0" dirty="0" smtClean="0"/>
              <a:t>, Joachim </a:t>
            </a:r>
            <a:r>
              <a:rPr lang="en-US" baseline="0" dirty="0" err="1" smtClean="0"/>
              <a:t>Mester</a:t>
            </a:r>
            <a:endParaRPr lang="en-US" baseline="0" dirty="0" smtClean="0"/>
          </a:p>
          <a:p>
            <a:endParaRPr lang="en-US" baseline="0" dirty="0" smtClean="0"/>
          </a:p>
          <a:p>
            <a:r>
              <a:rPr lang="en-US" baseline="0" dirty="0" smtClean="0"/>
              <a:t>Note: when we do the car example, we will point out later on that Buford’s mass drops out.</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84</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of course,</a:t>
            </a:r>
            <a:r>
              <a:rPr lang="en-US" baseline="0" dirty="0" smtClean="0"/>
              <a:t> the mass does NOT matter.  While it is true that a less massive car means less normal force which means less friction, it is also true that a less massive care REQUIRES less force to accelerate (decelerate) it.  The analysis here shows that these two effects cancel each other, and the mass simply doesn’t matter.</a:t>
            </a:r>
          </a:p>
          <a:p>
            <a:endParaRPr lang="en-US" baseline="0" dirty="0" smtClean="0"/>
          </a:p>
          <a:p>
            <a:r>
              <a:rPr lang="en-US" baseline="0" dirty="0" smtClean="0"/>
              <a:t>Note that the same was true in the example with William Buford a couple of pages ago.</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87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Three videos.</a:t>
            </a:r>
          </a:p>
          <a:p>
            <a:pPr marL="228600" indent="-228600">
              <a:buAutoNum type="arabicParenR"/>
            </a:pPr>
            <a:r>
              <a:rPr lang="en-US" baseline="0" dirty="0" smtClean="0"/>
              <a:t>the </a:t>
            </a:r>
            <a:r>
              <a:rPr lang="en-US" baseline="0" dirty="0" err="1" smtClean="0"/>
              <a:t>foulshot</a:t>
            </a:r>
            <a:r>
              <a:rPr lang="en-US" baseline="0" dirty="0" smtClean="0"/>
              <a:t> one (since it has such nice contrast and a non-moving camera) in the picture</a:t>
            </a:r>
          </a:p>
          <a:p>
            <a:pPr marL="228600" indent="-228600">
              <a:buAutoNum type="arabicParenR"/>
            </a:pPr>
            <a:r>
              <a:rPr lang="en-US" baseline="0" dirty="0" smtClean="0"/>
              <a:t>Roger Federer</a:t>
            </a:r>
          </a:p>
          <a:p>
            <a:pPr marL="228600" indent="-228600">
              <a:buAutoNum type="arabicParenR"/>
            </a:pPr>
            <a:r>
              <a:rPr lang="en-US" baseline="0" dirty="0" err="1" smtClean="0"/>
              <a:t>DeShaun</a:t>
            </a:r>
            <a:r>
              <a:rPr lang="en-US" baseline="0" dirty="0" smtClean="0"/>
              <a:t> Thomas (since he’s in the class; last year I used Jared </a:t>
            </a:r>
            <a:r>
              <a:rPr lang="en-US" baseline="0" dirty="0" err="1" smtClean="0"/>
              <a:t>Sullinger</a:t>
            </a:r>
            <a:r>
              <a:rPr lang="en-US" baseline="0" dirty="0" smtClean="0"/>
              <a:t>) – see if you can find one where the camera doesn’t pan!!!</a:t>
            </a:r>
            <a:endParaRPr lang="en-US" dirty="0" smtClean="0"/>
          </a:p>
          <a:p>
            <a:endParaRPr lang="en-US" dirty="0" smtClean="0"/>
          </a:p>
          <a:p>
            <a:r>
              <a:rPr lang="en-US" dirty="0" smtClean="0"/>
              <a:t>a video I downloaded</a:t>
            </a:r>
            <a:r>
              <a:rPr lang="en-US" baseline="0" dirty="0" smtClean="0"/>
              <a:t> from </a:t>
            </a:r>
            <a:r>
              <a:rPr lang="en-US" baseline="0" dirty="0" err="1" smtClean="0"/>
              <a:t>Youtube</a:t>
            </a:r>
            <a:r>
              <a:rPr lang="en-US" baseline="0" dirty="0" smtClean="0"/>
              <a:t>, a “Monkey See” instructional video on foul shots.  I took a 5-second clip from the 4-minute video.  Mark it up with the </a:t>
            </a:r>
            <a:r>
              <a:rPr lang="en-US" baseline="0" dirty="0" err="1" smtClean="0"/>
              <a:t>ScreenMarker</a:t>
            </a:r>
            <a:r>
              <a:rPr lang="en-US" baseline="0" dirty="0" smtClean="0"/>
              <a:t> app for mac.</a:t>
            </a:r>
          </a:p>
          <a:p>
            <a:r>
              <a:rPr lang="en-US" baseline="0" dirty="0" smtClean="0"/>
              <a:t>To get the image on this page, I actually had to take a picture of my screen with my cellphone (!!!!!) because QuickTime takes away the “Movie Inspector” window unless QuickTime is the application running.</a:t>
            </a:r>
          </a:p>
          <a:p>
            <a:endParaRPr lang="en-US" baseline="0" dirty="0" smtClean="0"/>
          </a:p>
          <a:p>
            <a:r>
              <a:rPr lang="en-US" baseline="0" dirty="0" smtClean="0"/>
              <a:t>The distance the ball travels between two frames is about one length of his hand, estimated to be 9” (a bit larger than mine, since he’s taller and anyway I have small hands) or 0.75 ft.  The time between frames is 0.03s </a:t>
            </a:r>
            <a:r>
              <a:rPr lang="en-US" baseline="0" dirty="0" smtClean="0">
                <a:sym typeface="Wingdings"/>
              </a:rPr>
              <a:t> v = 0.75’/0.03s = 25 </a:t>
            </a:r>
            <a:r>
              <a:rPr lang="en-US" baseline="0" dirty="0" err="1" smtClean="0">
                <a:sym typeface="Wingdings"/>
              </a:rPr>
              <a:t>ft</a:t>
            </a:r>
            <a:r>
              <a:rPr lang="en-US" baseline="0" dirty="0" smtClean="0">
                <a:sym typeface="Wingdings"/>
              </a:rPr>
              <a:t>/s = 7.6 m/s = 17 mph.  Which is just about right, compared to </a:t>
            </a:r>
            <a:r>
              <a:rPr lang="en-US" baseline="0" dirty="0" err="1" smtClean="0">
                <a:sym typeface="Wingdings"/>
              </a:rPr>
              <a:t>Fontanella’s</a:t>
            </a:r>
            <a:r>
              <a:rPr lang="en-US" baseline="0" dirty="0" smtClean="0">
                <a:sym typeface="Wingdings"/>
              </a:rPr>
              <a:t> book.</a:t>
            </a:r>
          </a:p>
          <a:p>
            <a:endParaRPr lang="en-US" baseline="0" dirty="0" smtClean="0">
              <a:sym typeface="Wingdings"/>
            </a:endParaRPr>
          </a:p>
          <a:p>
            <a:r>
              <a:rPr lang="en-US" baseline="0" dirty="0" smtClean="0">
                <a:sym typeface="Wingdings"/>
              </a:rPr>
              <a:t>Also show the Roger Federer serve video.  The one I used to make the Fig 1.1 in the book.</a:t>
            </a:r>
          </a:p>
          <a:p>
            <a:endParaRPr lang="en-US" baseline="0" dirty="0" smtClean="0">
              <a:sym typeface="Wingdings"/>
            </a:endParaRPr>
          </a:p>
          <a:p>
            <a:r>
              <a:rPr lang="en-US" baseline="0" dirty="0" smtClean="0">
                <a:sym typeface="Wingdings"/>
              </a:rPr>
              <a:t>Notes of </a:t>
            </a:r>
            <a:r>
              <a:rPr lang="en-US" baseline="0" dirty="0" err="1" smtClean="0">
                <a:sym typeface="Wingdings"/>
              </a:rPr>
              <a:t>Quicktime</a:t>
            </a:r>
            <a:r>
              <a:rPr lang="en-US" baseline="0" dirty="0" smtClean="0">
                <a:sym typeface="Wingdings"/>
              </a:rPr>
              <a:t> --- reads AVI, DV stream, MP2, MP4, </a:t>
            </a:r>
            <a:r>
              <a:rPr lang="en-US" baseline="0" dirty="0" err="1" smtClean="0">
                <a:sym typeface="Wingdings"/>
              </a:rPr>
              <a:t>QuicktTime</a:t>
            </a:r>
            <a:r>
              <a:rPr lang="en-US" baseline="0" dirty="0" smtClean="0">
                <a:sym typeface="Wingdings"/>
              </a:rPr>
              <a:t> Movie formats</a:t>
            </a:r>
          </a:p>
          <a:p>
            <a:endParaRPr lang="en-US" baseline="0" dirty="0" smtClean="0">
              <a:sym typeface="Wingdings"/>
            </a:endParaRPr>
          </a:p>
          <a:p>
            <a:r>
              <a:rPr lang="en-US" baseline="0" dirty="0" smtClean="0">
                <a:sym typeface="Wingdings"/>
              </a:rPr>
              <a:t>Use FSS video downloader to capture videos and convert their formats.</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8</a:t>
            </a:fld>
            <a:endParaRPr lang="en-US"/>
          </a:p>
        </p:txBody>
      </p:sp>
    </p:spTree>
    <p:extLst>
      <p:ext uri="{BB962C8B-B14F-4D97-AF65-F5344CB8AC3E}">
        <p14:creationId xmlns="" xmlns:p14="http://schemas.microsoft.com/office/powerpoint/2010/main" val="13178550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sz="1200" dirty="0" smtClean="0"/>
              <a:t>?  [answer: yes: push slightly UP on the sled.  That does two things</a:t>
            </a:r>
          </a:p>
          <a:p>
            <a:pPr marL="342900" indent="-342900">
              <a:buAutoNum type="arabicParenR"/>
            </a:pPr>
            <a:r>
              <a:rPr lang="en-US" sz="1200" dirty="0" smtClean="0"/>
              <a:t>it increases the normal force on their shoes– more friction for them</a:t>
            </a:r>
          </a:p>
          <a:p>
            <a:pPr marL="342900" indent="-342900">
              <a:buAutoNum type="arabicParenR"/>
            </a:pPr>
            <a:r>
              <a:rPr lang="en-US" sz="1200" dirty="0" smtClean="0"/>
              <a:t>it </a:t>
            </a:r>
            <a:r>
              <a:rPr lang="en-US" sz="1200" i="1" dirty="0" smtClean="0"/>
              <a:t>decreases</a:t>
            </a:r>
            <a:r>
              <a:rPr lang="en-US" sz="1200" dirty="0" smtClean="0"/>
              <a:t> the normal force on the sled– less friction of sled</a:t>
            </a:r>
          </a:p>
          <a:p>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89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this is essentially for notes</a:t>
            </a:r>
            <a:r>
              <a:rPr lang="en-US" baseline="0" dirty="0" smtClean="0"/>
              <a:t> on the Federer and </a:t>
            </a:r>
            <a:r>
              <a:rPr lang="en-US" baseline="0" dirty="0" err="1" smtClean="0"/>
              <a:t>Sullinger</a:t>
            </a:r>
            <a:r>
              <a:rPr lang="en-US" baseline="0" dirty="0" smtClean="0"/>
              <a:t> (or should it be </a:t>
            </a:r>
            <a:r>
              <a:rPr lang="en-US" baseline="0" dirty="0" err="1" smtClean="0"/>
              <a:t>DeShaun</a:t>
            </a:r>
            <a:r>
              <a:rPr lang="en-US" baseline="0" dirty="0" smtClean="0"/>
              <a:t> Thomas??) video.</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9</a:t>
            </a:fld>
            <a:endParaRPr lang="en-US"/>
          </a:p>
        </p:txBody>
      </p:sp>
    </p:spTree>
    <p:extLst>
      <p:ext uri="{BB962C8B-B14F-4D97-AF65-F5344CB8AC3E}">
        <p14:creationId xmlns="" xmlns:p14="http://schemas.microsoft.com/office/powerpoint/2010/main" val="1043703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Video:</a:t>
            </a:r>
            <a:r>
              <a:rPr lang="en-US" baseline="0" dirty="0" smtClean="0"/>
              <a:t> my little animation thing</a:t>
            </a:r>
            <a:endParaRPr lang="en-US" dirty="0" smtClean="0"/>
          </a:p>
          <a:p>
            <a:endParaRPr lang="en-US" dirty="0" smtClean="0"/>
          </a:p>
          <a:p>
            <a:r>
              <a:rPr lang="en-US" dirty="0" smtClean="0"/>
              <a:t>in class: get a volunteer who</a:t>
            </a:r>
            <a:r>
              <a:rPr lang="en-US" baseline="0" dirty="0" smtClean="0"/>
              <a:t> says they can touch their toes.</a:t>
            </a:r>
          </a:p>
          <a:p>
            <a:r>
              <a:rPr lang="en-US" baseline="0" dirty="0" smtClean="0"/>
              <a:t>Have them show that they can.</a:t>
            </a:r>
          </a:p>
          <a:p>
            <a:r>
              <a:rPr lang="en-US" baseline="0" dirty="0" smtClean="0"/>
              <a:t>Then, place them with their back directly against a wall and their heels against a wall.  They will not be able to touch their toes, as they will fall over.</a:t>
            </a:r>
          </a:p>
          <a:p>
            <a:endParaRPr lang="en-US" baseline="0" dirty="0" smtClean="0"/>
          </a:p>
          <a:p>
            <a:r>
              <a:rPr lang="en-US" baseline="0" dirty="0" smtClean="0"/>
              <a:t>Bring Physics Phil (the wooden model doll) and have him touch *his* toes – show it only works if he pushes his butt backwards, so his </a:t>
            </a:r>
            <a:r>
              <a:rPr lang="en-US" baseline="0" dirty="0" err="1" smtClean="0"/>
              <a:t>c.m</a:t>
            </a:r>
            <a:r>
              <a:rPr lang="en-US" baseline="0" dirty="0" smtClean="0"/>
              <a:t>. is over his position of support.</a:t>
            </a:r>
          </a:p>
          <a:p>
            <a:endParaRPr lang="en-US" baseline="0" dirty="0" smtClean="0"/>
          </a:p>
          <a:p>
            <a:r>
              <a:rPr lang="en-US" baseline="0" dirty="0" smtClean="0"/>
              <a:t>Show The Matrix clip</a:t>
            </a:r>
            <a:endParaRPr lang="en-US" dirty="0"/>
          </a:p>
        </p:txBody>
      </p:sp>
      <p:sp>
        <p:nvSpPr>
          <p:cNvPr id="4" name="Slide Number Placeholder 3"/>
          <p:cNvSpPr>
            <a:spLocks noGrp="1"/>
          </p:cNvSpPr>
          <p:nvPr>
            <p:ph type="sldNum" sz="quarter" idx="10"/>
          </p:nvPr>
        </p:nvSpPr>
        <p:spPr/>
        <p:txBody>
          <a:bodyPr/>
          <a:lstStyle/>
          <a:p>
            <a:fld id="{98CFAF11-86F1-9B47-A62D-18569562800E}" type="slidenum">
              <a:rPr lang="en-US" smtClean="0"/>
              <a:pPr/>
              <a:t>10</a:t>
            </a:fld>
            <a:endParaRPr lang="en-US"/>
          </a:p>
        </p:txBody>
      </p:sp>
    </p:spTree>
    <p:extLst>
      <p:ext uri="{BB962C8B-B14F-4D97-AF65-F5344CB8AC3E}">
        <p14:creationId xmlns="" xmlns:p14="http://schemas.microsoft.com/office/powerpoint/2010/main" val="1770954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Video: my little animation thing</a:t>
            </a:r>
          </a:p>
          <a:p>
            <a:r>
              <a:rPr lang="en-US" dirty="0" smtClean="0"/>
              <a:t>Volunteer thing.</a:t>
            </a:r>
          </a:p>
          <a:p>
            <a:r>
              <a:rPr lang="en-US" dirty="0" smtClean="0"/>
              <a:t>And Phil</a:t>
            </a:r>
            <a:r>
              <a:rPr lang="en-US" baseline="0" dirty="0" smtClean="0"/>
              <a:t> the mannequin thing</a:t>
            </a:r>
            <a:endParaRPr lang="en-US" dirty="0" smtClean="0"/>
          </a:p>
          <a:p>
            <a:endParaRPr lang="en-US" dirty="0" smtClean="0"/>
          </a:p>
          <a:p>
            <a:r>
              <a:rPr lang="en-US" dirty="0" smtClean="0"/>
              <a:t>in class: get a volunteer who</a:t>
            </a:r>
            <a:r>
              <a:rPr lang="en-US" baseline="0" dirty="0" smtClean="0"/>
              <a:t> says they can touch their toes.</a:t>
            </a:r>
          </a:p>
          <a:p>
            <a:r>
              <a:rPr lang="en-US" baseline="0" dirty="0" smtClean="0"/>
              <a:t>Have them show that they can.</a:t>
            </a:r>
          </a:p>
          <a:p>
            <a:r>
              <a:rPr lang="en-US" baseline="0" dirty="0" smtClean="0"/>
              <a:t>Then, place them with their back directly against a wall and their heels against a wall.  They will not be able to touch their toes, as they will fall over.</a:t>
            </a:r>
          </a:p>
          <a:p>
            <a:endParaRPr lang="en-US" baseline="0" dirty="0" smtClean="0"/>
          </a:p>
          <a:p>
            <a:r>
              <a:rPr lang="en-US" baseline="0" dirty="0" smtClean="0"/>
              <a:t>That video of mine is important and versions of it will appear again– get them used to it.  The head (black dot) is not moving, but the </a:t>
            </a:r>
            <a:r>
              <a:rPr lang="en-US" baseline="0" dirty="0" err="1" smtClean="0"/>
              <a:t>c.m</a:t>
            </a:r>
            <a:r>
              <a:rPr lang="en-US" baseline="0" dirty="0" smtClean="0"/>
              <a:t>. is.  The </a:t>
            </a:r>
            <a:r>
              <a:rPr lang="en-US" baseline="0" dirty="0" err="1" smtClean="0"/>
              <a:t>c.m</a:t>
            </a:r>
            <a:r>
              <a:rPr lang="en-US" baseline="0" dirty="0" smtClean="0"/>
              <a:t>. is what shows up in our equations.</a:t>
            </a:r>
          </a:p>
          <a:p>
            <a:endParaRPr lang="en-US" baseline="0" dirty="0" smtClean="0"/>
          </a:p>
          <a:p>
            <a:r>
              <a:rPr lang="en-US" baseline="0" dirty="0" smtClean="0"/>
              <a:t>Bring Physics Phil (the wooden model doll) and have him touch *his* toes – show it only works if he pushes his butt backwards, so his </a:t>
            </a:r>
            <a:r>
              <a:rPr lang="en-US" baseline="0" dirty="0" err="1" smtClean="0"/>
              <a:t>c.m</a:t>
            </a:r>
            <a:r>
              <a:rPr lang="en-US" baseline="0" dirty="0" smtClean="0"/>
              <a:t>. is over his position of support.</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Have Phil do the backbend, too.</a:t>
            </a:r>
            <a:r>
              <a:rPr lang="en-US" baseline="0" dirty="0" smtClean="0"/>
              <a:t>  Show how if he even just barely lifts his arm, he goes over.</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8CFAF11-86F1-9B47-A62D-18569562800E}" type="slidenum">
              <a:rPr lang="en-US" smtClean="0"/>
              <a:pPr/>
              <a:t>11</a:t>
            </a:fld>
            <a:endParaRPr lang="en-US"/>
          </a:p>
        </p:txBody>
      </p:sp>
    </p:spTree>
    <p:extLst>
      <p:ext uri="{BB962C8B-B14F-4D97-AF65-F5344CB8AC3E}">
        <p14:creationId xmlns="" xmlns:p14="http://schemas.microsoft.com/office/powerpoint/2010/main" val="1770954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639536"/>
            <a:ext cx="2133600" cy="192909"/>
          </a:xfrm>
          <a:prstGeom prst="rect">
            <a:avLst/>
          </a:prstGeom>
        </p:spPr>
        <p:txBody>
          <a:bodyPr/>
          <a:lstStyle/>
          <a:p>
            <a:fld id="{540C97E9-CE99-AA44-B47C-57E8B2BAD44E}" type="datetime1">
              <a:rPr lang="en-US" smtClean="0"/>
              <a:pPr/>
              <a:t>1/7/2016</a:t>
            </a:fld>
            <a:endParaRPr lang="en-US"/>
          </a:p>
        </p:txBody>
      </p:sp>
      <p:sp>
        <p:nvSpPr>
          <p:cNvPr id="5" name="Footer Placeholder 4"/>
          <p:cNvSpPr>
            <a:spLocks noGrp="1"/>
          </p:cNvSpPr>
          <p:nvPr>
            <p:ph type="ftr" sz="quarter" idx="11"/>
          </p:nvPr>
        </p:nvSpPr>
        <p:spPr/>
        <p:txBody>
          <a:bodyPr/>
          <a:lstStyle/>
          <a:p>
            <a:r>
              <a:rPr lang="en-US" smtClean="0"/>
              <a:t>Physics 110 - Spring 2010</a:t>
            </a:r>
            <a:endParaRPr lang="en-US"/>
          </a:p>
        </p:txBody>
      </p:sp>
      <p:sp>
        <p:nvSpPr>
          <p:cNvPr id="7" name="Slide Number Placeholder 5"/>
          <p:cNvSpPr>
            <a:spLocks noGrp="1"/>
          </p:cNvSpPr>
          <p:nvPr>
            <p:ph type="sldNum" sz="quarter" idx="4"/>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5BE6E91C-2D6A-B04C-94FB-A9E324A509C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639536"/>
            <a:ext cx="2133600" cy="192909"/>
          </a:xfrm>
          <a:prstGeom prst="rect">
            <a:avLst/>
          </a:prstGeom>
        </p:spPr>
        <p:txBody>
          <a:bodyPr/>
          <a:lstStyle/>
          <a:p>
            <a:fld id="{DC3B19BD-47C9-AC49-BE98-73F2EF85778C}" type="datetime1">
              <a:rPr lang="en-US" smtClean="0"/>
              <a:pPr/>
              <a:t>1/7/2016</a:t>
            </a:fld>
            <a:endParaRPr lang="en-US"/>
          </a:p>
        </p:txBody>
      </p:sp>
      <p:sp>
        <p:nvSpPr>
          <p:cNvPr id="5" name="Footer Placeholder 4"/>
          <p:cNvSpPr>
            <a:spLocks noGrp="1"/>
          </p:cNvSpPr>
          <p:nvPr>
            <p:ph type="ftr" sz="quarter" idx="11"/>
          </p:nvPr>
        </p:nvSpPr>
        <p:spPr/>
        <p:txBody>
          <a:bodyPr/>
          <a:lstStyle/>
          <a:p>
            <a:r>
              <a:rPr lang="en-US" smtClean="0"/>
              <a:t>Physics 110 - Spring 2010</a:t>
            </a:r>
            <a:endParaRPr lang="en-US"/>
          </a:p>
        </p:txBody>
      </p:sp>
      <p:sp>
        <p:nvSpPr>
          <p:cNvPr id="7" name="Slide Number Placeholder 5"/>
          <p:cNvSpPr>
            <a:spLocks noGrp="1"/>
          </p:cNvSpPr>
          <p:nvPr>
            <p:ph type="sldNum" sz="quarter" idx="4"/>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14967508-100E-AA41-A53D-FEB57A041E9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0800000" flipH="1">
            <a:off x="100174" y="274639"/>
            <a:ext cx="714053"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rot="10800000">
            <a:off x="1121938" y="274640"/>
            <a:ext cx="7564863"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639536"/>
            <a:ext cx="2133600" cy="192909"/>
          </a:xfrm>
          <a:prstGeom prst="rect">
            <a:avLst/>
          </a:prstGeom>
        </p:spPr>
        <p:txBody>
          <a:bodyPr/>
          <a:lstStyle/>
          <a:p>
            <a:fld id="{D6C54A57-6C15-5E43-90BD-45B7A717CD11}" type="datetime1">
              <a:rPr lang="en-US" smtClean="0"/>
              <a:pPr/>
              <a:t>1/7/2016</a:t>
            </a:fld>
            <a:endParaRPr lang="en-US"/>
          </a:p>
        </p:txBody>
      </p:sp>
      <p:sp>
        <p:nvSpPr>
          <p:cNvPr id="5" name="Footer Placeholder 4"/>
          <p:cNvSpPr>
            <a:spLocks noGrp="1"/>
          </p:cNvSpPr>
          <p:nvPr>
            <p:ph type="ftr" sz="quarter" idx="11"/>
          </p:nvPr>
        </p:nvSpPr>
        <p:spPr/>
        <p:txBody>
          <a:bodyPr/>
          <a:lstStyle/>
          <a:p>
            <a:r>
              <a:rPr lang="en-US" smtClean="0"/>
              <a:t>Physics 110 - Spring 2010</a:t>
            </a:r>
            <a:endParaRPr lang="en-US"/>
          </a:p>
        </p:txBody>
      </p:sp>
      <p:sp>
        <p:nvSpPr>
          <p:cNvPr id="7" name="Slide Number Placeholder 5"/>
          <p:cNvSpPr>
            <a:spLocks noGrp="1"/>
          </p:cNvSpPr>
          <p:nvPr>
            <p:ph type="sldNum" sz="quarter" idx="4"/>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14967508-100E-AA41-A53D-FEB57A041E9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639536"/>
            <a:ext cx="2133600" cy="192909"/>
          </a:xfrm>
          <a:prstGeom prst="rect">
            <a:avLst/>
          </a:prstGeom>
        </p:spPr>
        <p:txBody>
          <a:bodyPr/>
          <a:lstStyle/>
          <a:p>
            <a:fld id="{F5B622FF-9FAE-3248-A5BD-8000D307EE19}" type="datetime1">
              <a:rPr lang="en-US" smtClean="0"/>
              <a:pPr/>
              <a:t>1/7/2016</a:t>
            </a:fld>
            <a:endParaRPr lang="en-US"/>
          </a:p>
        </p:txBody>
      </p:sp>
      <p:sp>
        <p:nvSpPr>
          <p:cNvPr id="5" name="Footer Placeholder 4"/>
          <p:cNvSpPr>
            <a:spLocks noGrp="1"/>
          </p:cNvSpPr>
          <p:nvPr>
            <p:ph type="ftr" sz="quarter" idx="11"/>
          </p:nvPr>
        </p:nvSpPr>
        <p:spPr/>
        <p:txBody>
          <a:bodyPr/>
          <a:lstStyle/>
          <a:p>
            <a:r>
              <a:rPr lang="en-US" smtClean="0"/>
              <a:t>Physics 110 - Spring 2010</a:t>
            </a:r>
            <a:endParaRPr lang="en-US"/>
          </a:p>
        </p:txBody>
      </p:sp>
      <p:sp>
        <p:nvSpPr>
          <p:cNvPr id="7" name="Slide Number Placeholder 5"/>
          <p:cNvSpPr>
            <a:spLocks noGrp="1"/>
          </p:cNvSpPr>
          <p:nvPr>
            <p:ph type="sldNum" sz="quarter" idx="4"/>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5BE6E91C-2D6A-B04C-94FB-A9E324A509C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639536"/>
            <a:ext cx="2133600" cy="192909"/>
          </a:xfrm>
          <a:prstGeom prst="rect">
            <a:avLst/>
          </a:prstGeom>
        </p:spPr>
        <p:txBody>
          <a:bodyPr/>
          <a:lstStyle/>
          <a:p>
            <a:fld id="{C4FBB528-2D89-7B4C-9961-E82D35B2D659}" type="datetime1">
              <a:rPr lang="en-US" smtClean="0"/>
              <a:pPr/>
              <a:t>1/7/2016</a:t>
            </a:fld>
            <a:endParaRPr lang="en-US"/>
          </a:p>
        </p:txBody>
      </p:sp>
      <p:sp>
        <p:nvSpPr>
          <p:cNvPr id="5" name="Footer Placeholder 4"/>
          <p:cNvSpPr>
            <a:spLocks noGrp="1"/>
          </p:cNvSpPr>
          <p:nvPr>
            <p:ph type="ftr" sz="quarter" idx="11"/>
          </p:nvPr>
        </p:nvSpPr>
        <p:spPr/>
        <p:txBody>
          <a:bodyPr/>
          <a:lstStyle/>
          <a:p>
            <a:r>
              <a:rPr lang="en-US" smtClean="0"/>
              <a:t>Physics 110 - Spring 2010</a:t>
            </a:r>
            <a:endParaRPr lang="en-US"/>
          </a:p>
        </p:txBody>
      </p:sp>
      <p:sp>
        <p:nvSpPr>
          <p:cNvPr id="7" name="Slide Number Placeholder 5"/>
          <p:cNvSpPr>
            <a:spLocks noGrp="1"/>
          </p:cNvSpPr>
          <p:nvPr>
            <p:ph type="sldNum" sz="quarter" idx="4"/>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14967508-100E-AA41-A53D-FEB57A041E9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639536"/>
            <a:ext cx="2133600" cy="192909"/>
          </a:xfrm>
          <a:prstGeom prst="rect">
            <a:avLst/>
          </a:prstGeom>
        </p:spPr>
        <p:txBody>
          <a:bodyPr/>
          <a:lstStyle/>
          <a:p>
            <a:fld id="{48007FDF-93D0-C546-9E74-C7F9F4EC0A97}" type="datetime1">
              <a:rPr lang="en-US" smtClean="0"/>
              <a:pPr/>
              <a:t>1/7/2016</a:t>
            </a:fld>
            <a:endParaRPr lang="en-US"/>
          </a:p>
        </p:txBody>
      </p:sp>
      <p:sp>
        <p:nvSpPr>
          <p:cNvPr id="6" name="Footer Placeholder 5"/>
          <p:cNvSpPr>
            <a:spLocks noGrp="1"/>
          </p:cNvSpPr>
          <p:nvPr>
            <p:ph type="ftr" sz="quarter" idx="11"/>
          </p:nvPr>
        </p:nvSpPr>
        <p:spPr/>
        <p:txBody>
          <a:bodyPr/>
          <a:lstStyle/>
          <a:p>
            <a:r>
              <a:rPr lang="en-US" smtClean="0"/>
              <a:t>Physics 110 - Spring 2010</a:t>
            </a:r>
            <a:endParaRPr lang="en-US"/>
          </a:p>
        </p:txBody>
      </p:sp>
      <p:sp>
        <p:nvSpPr>
          <p:cNvPr id="8" name="Slide Number Placeholder 5"/>
          <p:cNvSpPr>
            <a:spLocks noGrp="1"/>
          </p:cNvSpPr>
          <p:nvPr>
            <p:ph type="sldNum" sz="quarter" idx="4"/>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14967508-100E-AA41-A53D-FEB57A041E9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639536"/>
            <a:ext cx="2133600" cy="192909"/>
          </a:xfrm>
          <a:prstGeom prst="rect">
            <a:avLst/>
          </a:prstGeom>
        </p:spPr>
        <p:txBody>
          <a:bodyPr/>
          <a:lstStyle/>
          <a:p>
            <a:fld id="{E882121B-D44A-B540-A0A6-AE7EA9CAB479}" type="datetime1">
              <a:rPr lang="en-US" smtClean="0"/>
              <a:pPr/>
              <a:t>1/7/2016</a:t>
            </a:fld>
            <a:endParaRPr lang="en-US"/>
          </a:p>
        </p:txBody>
      </p:sp>
      <p:sp>
        <p:nvSpPr>
          <p:cNvPr id="8" name="Footer Placeholder 7"/>
          <p:cNvSpPr>
            <a:spLocks noGrp="1"/>
          </p:cNvSpPr>
          <p:nvPr>
            <p:ph type="ftr" sz="quarter" idx="11"/>
          </p:nvPr>
        </p:nvSpPr>
        <p:spPr/>
        <p:txBody>
          <a:bodyPr/>
          <a:lstStyle/>
          <a:p>
            <a:r>
              <a:rPr lang="en-US" smtClean="0"/>
              <a:t>Physics 110 - Spring 2010</a:t>
            </a:r>
            <a:endParaRPr lang="en-US"/>
          </a:p>
        </p:txBody>
      </p:sp>
      <p:sp>
        <p:nvSpPr>
          <p:cNvPr id="10" name="Slide Number Placeholder 5"/>
          <p:cNvSpPr>
            <a:spLocks noGrp="1"/>
          </p:cNvSpPr>
          <p:nvPr>
            <p:ph type="sldNum" sz="quarter" idx="12"/>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14967508-100E-AA41-A53D-FEB57A041E9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639536"/>
            <a:ext cx="2133600" cy="192909"/>
          </a:xfrm>
          <a:prstGeom prst="rect">
            <a:avLst/>
          </a:prstGeom>
        </p:spPr>
        <p:txBody>
          <a:bodyPr/>
          <a:lstStyle/>
          <a:p>
            <a:fld id="{F4F347DD-F5FC-0941-BA5E-BA8AEA3D6B94}" type="datetime1">
              <a:rPr lang="en-US" smtClean="0"/>
              <a:pPr/>
              <a:t>1/7/2016</a:t>
            </a:fld>
            <a:endParaRPr lang="en-US"/>
          </a:p>
        </p:txBody>
      </p:sp>
      <p:sp>
        <p:nvSpPr>
          <p:cNvPr id="4" name="Footer Placeholder 3"/>
          <p:cNvSpPr>
            <a:spLocks noGrp="1"/>
          </p:cNvSpPr>
          <p:nvPr>
            <p:ph type="ftr" sz="quarter" idx="11"/>
          </p:nvPr>
        </p:nvSpPr>
        <p:spPr/>
        <p:txBody>
          <a:bodyPr/>
          <a:lstStyle/>
          <a:p>
            <a:r>
              <a:rPr lang="en-US" smtClean="0"/>
              <a:t>Physics 110 - Spring 2010</a:t>
            </a:r>
            <a:endParaRPr lang="en-US"/>
          </a:p>
        </p:txBody>
      </p:sp>
      <p:sp>
        <p:nvSpPr>
          <p:cNvPr id="5" name="Slide Number Placeholder 4"/>
          <p:cNvSpPr>
            <a:spLocks noGrp="1"/>
          </p:cNvSpPr>
          <p:nvPr>
            <p:ph type="sldNum" sz="quarter" idx="12"/>
          </p:nvPr>
        </p:nvSpPr>
        <p:spPr/>
        <p:txBody>
          <a:bodyPr/>
          <a:lstStyle/>
          <a:p>
            <a:fld id="{5BE6E91C-2D6A-B04C-94FB-A9E324A509C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639536"/>
            <a:ext cx="2133600" cy="192909"/>
          </a:xfrm>
          <a:prstGeom prst="rect">
            <a:avLst/>
          </a:prstGeom>
        </p:spPr>
        <p:txBody>
          <a:bodyPr/>
          <a:lstStyle/>
          <a:p>
            <a:fld id="{D02C1184-AF84-2844-BF57-4D483A940C44}" type="datetime1">
              <a:rPr lang="en-US" smtClean="0"/>
              <a:pPr/>
              <a:t>1/7/2016</a:t>
            </a:fld>
            <a:endParaRPr lang="en-US"/>
          </a:p>
        </p:txBody>
      </p:sp>
      <p:sp>
        <p:nvSpPr>
          <p:cNvPr id="3" name="Footer Placeholder 2"/>
          <p:cNvSpPr>
            <a:spLocks noGrp="1"/>
          </p:cNvSpPr>
          <p:nvPr>
            <p:ph type="ftr" sz="quarter" idx="11"/>
          </p:nvPr>
        </p:nvSpPr>
        <p:spPr/>
        <p:txBody>
          <a:bodyPr/>
          <a:lstStyle/>
          <a:p>
            <a:r>
              <a:rPr lang="en-US" smtClean="0"/>
              <a:t>Physics 110 - Spring 2010</a:t>
            </a:r>
            <a:endParaRPr lang="en-US"/>
          </a:p>
        </p:txBody>
      </p:sp>
      <p:sp>
        <p:nvSpPr>
          <p:cNvPr id="5" name="Slide Number Placeholder 5"/>
          <p:cNvSpPr>
            <a:spLocks noGrp="1"/>
          </p:cNvSpPr>
          <p:nvPr>
            <p:ph type="sldNum" sz="quarter" idx="4"/>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5BE6E91C-2D6A-B04C-94FB-A9E324A509C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639536"/>
            <a:ext cx="2133600" cy="192909"/>
          </a:xfrm>
          <a:prstGeom prst="rect">
            <a:avLst/>
          </a:prstGeom>
        </p:spPr>
        <p:txBody>
          <a:bodyPr/>
          <a:lstStyle/>
          <a:p>
            <a:fld id="{B901501E-E073-594E-8D5C-E7F9AD298C82}" type="datetime1">
              <a:rPr lang="en-US" smtClean="0"/>
              <a:pPr/>
              <a:t>1/7/2016</a:t>
            </a:fld>
            <a:endParaRPr lang="en-US"/>
          </a:p>
        </p:txBody>
      </p:sp>
      <p:sp>
        <p:nvSpPr>
          <p:cNvPr id="6" name="Footer Placeholder 5"/>
          <p:cNvSpPr>
            <a:spLocks noGrp="1"/>
          </p:cNvSpPr>
          <p:nvPr>
            <p:ph type="ftr" sz="quarter" idx="11"/>
          </p:nvPr>
        </p:nvSpPr>
        <p:spPr/>
        <p:txBody>
          <a:bodyPr/>
          <a:lstStyle/>
          <a:p>
            <a:r>
              <a:rPr lang="en-US" smtClean="0"/>
              <a:t>Physics 110 - Spring 2010</a:t>
            </a:r>
            <a:endParaRPr lang="en-US"/>
          </a:p>
        </p:txBody>
      </p:sp>
      <p:sp>
        <p:nvSpPr>
          <p:cNvPr id="8" name="Slide Number Placeholder 5"/>
          <p:cNvSpPr>
            <a:spLocks noGrp="1"/>
          </p:cNvSpPr>
          <p:nvPr>
            <p:ph type="sldNum" sz="quarter" idx="4"/>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14967508-100E-AA41-A53D-FEB57A041E9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639536"/>
            <a:ext cx="2133600" cy="192909"/>
          </a:xfrm>
          <a:prstGeom prst="rect">
            <a:avLst/>
          </a:prstGeom>
        </p:spPr>
        <p:txBody>
          <a:bodyPr/>
          <a:lstStyle/>
          <a:p>
            <a:fld id="{8A6C06DC-32EC-A24B-9845-00E042E97FEA}" type="datetime1">
              <a:rPr lang="en-US" smtClean="0"/>
              <a:pPr/>
              <a:t>1/7/2016</a:t>
            </a:fld>
            <a:endParaRPr lang="en-US"/>
          </a:p>
        </p:txBody>
      </p:sp>
      <p:sp>
        <p:nvSpPr>
          <p:cNvPr id="6" name="Footer Placeholder 5"/>
          <p:cNvSpPr>
            <a:spLocks noGrp="1"/>
          </p:cNvSpPr>
          <p:nvPr>
            <p:ph type="ftr" sz="quarter" idx="11"/>
          </p:nvPr>
        </p:nvSpPr>
        <p:spPr/>
        <p:txBody>
          <a:bodyPr/>
          <a:lstStyle/>
          <a:p>
            <a:r>
              <a:rPr lang="en-US" smtClean="0"/>
              <a:t>Physics 110 - Spring 2010</a:t>
            </a:r>
            <a:endParaRPr lang="en-US"/>
          </a:p>
        </p:txBody>
      </p:sp>
      <p:sp>
        <p:nvSpPr>
          <p:cNvPr id="8" name="Slide Number Placeholder 5"/>
          <p:cNvSpPr>
            <a:spLocks noGrp="1"/>
          </p:cNvSpPr>
          <p:nvPr>
            <p:ph type="sldNum" sz="quarter" idx="4"/>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fld id="{14967508-100E-AA41-A53D-FEB57A041E9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24"/>
            <a:ext cx="8229600" cy="38191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7403" y="749028"/>
            <a:ext cx="7793567" cy="564082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076083" y="6656785"/>
            <a:ext cx="2895600" cy="192909"/>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Physics 110 - Spring 2010</a:t>
            </a:r>
            <a:endParaRPr lang="en-US" dirty="0"/>
          </a:p>
        </p:txBody>
      </p:sp>
      <p:sp>
        <p:nvSpPr>
          <p:cNvPr id="6" name="Slide Number Placeholder 5"/>
          <p:cNvSpPr>
            <a:spLocks noGrp="1"/>
          </p:cNvSpPr>
          <p:nvPr>
            <p:ph type="sldNum" sz="quarter" idx="4"/>
          </p:nvPr>
        </p:nvSpPr>
        <p:spPr>
          <a:xfrm>
            <a:off x="7924801" y="20976"/>
            <a:ext cx="1202761" cy="192909"/>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smtClean="0"/>
              <a:t> </a:t>
            </a:r>
            <a:fld id="{14967508-100E-AA41-A53D-FEB57A041E9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1800" kern="1200">
          <a:solidFill>
            <a:schemeClr val="tx1"/>
          </a:solidFill>
          <a:latin typeface="+mj-lt"/>
          <a:ea typeface="+mj-ea"/>
          <a:cs typeface="+mj-cs"/>
        </a:defRPr>
      </a:lvl1pPr>
    </p:titleStyle>
    <p:bodyStyle>
      <a:lvl1pPr marL="234950" indent="-234950" algn="l" defTabSz="457200" rtl="0" eaLnBrk="1" latinLnBrk="0" hangingPunct="1">
        <a:spcBef>
          <a:spcPct val="20000"/>
        </a:spcBef>
        <a:spcAft>
          <a:spcPts val="0"/>
        </a:spcAft>
        <a:buFont typeface="Arial"/>
        <a:buChar char="•"/>
        <a:defRPr sz="1400" kern="1200">
          <a:solidFill>
            <a:schemeClr val="tx1"/>
          </a:solidFill>
          <a:latin typeface="+mn-lt"/>
          <a:ea typeface="+mn-ea"/>
          <a:cs typeface="+mn-cs"/>
        </a:defRPr>
      </a:lvl1pPr>
      <a:lvl2pPr marL="566738" indent="-233363" algn="l" defTabSz="457200" rtl="0" eaLnBrk="1" latinLnBrk="0" hangingPunct="1">
        <a:spcBef>
          <a:spcPct val="20000"/>
        </a:spcBef>
        <a:spcAft>
          <a:spcPts val="0"/>
        </a:spcAft>
        <a:buFont typeface="Arial"/>
        <a:buChar char="–"/>
        <a:defRPr sz="1400" kern="1200">
          <a:solidFill>
            <a:schemeClr val="tx1"/>
          </a:solidFill>
          <a:latin typeface="+mn-lt"/>
          <a:ea typeface="+mn-ea"/>
          <a:cs typeface="+mn-cs"/>
        </a:defRPr>
      </a:lvl2pPr>
      <a:lvl3pPr marL="801688" indent="-169863" algn="l" defTabSz="457200" rtl="0" eaLnBrk="1" latinLnBrk="0" hangingPunct="1">
        <a:spcBef>
          <a:spcPct val="20000"/>
        </a:spcBef>
        <a:spcAft>
          <a:spcPts val="0"/>
        </a:spcAft>
        <a:buFont typeface="Arial"/>
        <a:buChar char="•"/>
        <a:defRPr sz="1400" kern="1200">
          <a:solidFill>
            <a:schemeClr val="tx1"/>
          </a:solidFill>
          <a:latin typeface="+mn-lt"/>
          <a:ea typeface="+mn-ea"/>
          <a:cs typeface="+mn-cs"/>
        </a:defRPr>
      </a:lvl3pPr>
      <a:lvl4pPr marL="1192213" indent="-228600" algn="l" defTabSz="457200" rtl="0" eaLnBrk="1" latinLnBrk="0" hangingPunct="1">
        <a:spcBef>
          <a:spcPct val="20000"/>
        </a:spcBef>
        <a:spcAft>
          <a:spcPts val="0"/>
        </a:spcAft>
        <a:buFont typeface="Arial"/>
        <a:buChar char="–"/>
        <a:defRPr sz="1400" kern="1200">
          <a:solidFill>
            <a:schemeClr val="tx1"/>
          </a:solidFill>
          <a:latin typeface="+mn-lt"/>
          <a:ea typeface="+mn-ea"/>
          <a:cs typeface="+mn-cs"/>
        </a:defRPr>
      </a:lvl4pPr>
      <a:lvl5pPr marL="1430338" indent="-168275" algn="l" defTabSz="457200" rtl="0" eaLnBrk="1" latinLnBrk="0" hangingPunct="1">
        <a:spcBef>
          <a:spcPct val="20000"/>
        </a:spcBef>
        <a:spcAft>
          <a:spcPts val="0"/>
        </a:spcAft>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5.gif"/><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oleObject" Target="../embeddings/oleObject6.bin"/><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oleObject" Target="../embeddings/oleObject9.bin"/></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72.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vmlDrawing" Target="../drawings/vmlDrawing6.v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77.gif"/><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8.png"/><Relationship Id="rId1" Type="http://schemas.openxmlformats.org/officeDocument/2006/relationships/slideLayout" Target="../slideLayouts/slideLayout6.xml"/><Relationship Id="rId4" Type="http://schemas.openxmlformats.org/officeDocument/2006/relationships/image" Target="../media/image77.gif"/></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oleObject" Target="../embeddings/oleObject11.bin"/><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53.png"/><Relationship Id="rId5" Type="http://schemas.openxmlformats.org/officeDocument/2006/relationships/oleObject" Target="../embeddings/oleObject13.bin"/><Relationship Id="rId4" Type="http://schemas.openxmlformats.org/officeDocument/2006/relationships/oleObject" Target="../embeddings/oleObject12.bin"/></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85.png"/><Relationship Id="rId5" Type="http://schemas.openxmlformats.org/officeDocument/2006/relationships/oleObject" Target="../embeddings/oleObject15.bin"/><Relationship Id="rId4" Type="http://schemas.openxmlformats.org/officeDocument/2006/relationships/oleObject" Target="../embeddings/oleObject14.bin"/></Relationships>
</file>

<file path=ppt/slides/_rels/slide47.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notesSlide" Target="../notesSlides/notesSlide31.xml"/><Relationship Id="rId7" Type="http://schemas.openxmlformats.org/officeDocument/2006/relationships/image" Target="../media/image76.png"/><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oleObject" Target="../embeddings/oleObject16.bin"/></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vmlDrawing" Target="../drawings/vmlDrawing11.vml"/><Relationship Id="rId5" Type="http://schemas.openxmlformats.org/officeDocument/2006/relationships/oleObject" Target="../embeddings/oleObject17.bin"/><Relationship Id="rId4" Type="http://schemas.openxmlformats.org/officeDocument/2006/relationships/image" Target="../media/image90.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94.png"/><Relationship Id="rId5" Type="http://schemas.openxmlformats.org/officeDocument/2006/relationships/oleObject" Target="../embeddings/oleObject19.bin"/><Relationship Id="rId4" Type="http://schemas.openxmlformats.org/officeDocument/2006/relationships/oleObject" Target="../embeddings/oleObject18.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vmlDrawing" Target="../drawings/vmlDrawing13.vml"/><Relationship Id="rId6" Type="http://schemas.openxmlformats.org/officeDocument/2006/relationships/oleObject" Target="../embeddings/oleObject22.bin"/><Relationship Id="rId5" Type="http://schemas.openxmlformats.org/officeDocument/2006/relationships/oleObject" Target="../embeddings/oleObject21.bin"/><Relationship Id="rId4" Type="http://schemas.openxmlformats.org/officeDocument/2006/relationships/image" Target="../media/image97.png"/></Relationships>
</file>

<file path=ppt/slides/_rels/slide52.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102.png"/><Relationship Id="rId4" Type="http://schemas.openxmlformats.org/officeDocument/2006/relationships/oleObject" Target="../embeddings/oleObject23.bin"/></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104.png"/><Relationship Id="rId5" Type="http://schemas.openxmlformats.org/officeDocument/2006/relationships/oleObject" Target="../embeddings/oleObject24.bin"/><Relationship Id="rId4" Type="http://schemas.openxmlformats.org/officeDocument/2006/relationships/image" Target="../media/image73.jpeg"/></Relationships>
</file>

<file path=ppt/slides/_rels/slide5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6.png"/><Relationship Id="rId1" Type="http://schemas.openxmlformats.org/officeDocument/2006/relationships/slideLayout" Target="../slideLayouts/slideLayout6.xml"/><Relationship Id="rId4" Type="http://schemas.openxmlformats.org/officeDocument/2006/relationships/image" Target="../media/image107.png"/></Relationships>
</file>

<file path=ppt/slides/_rels/slide5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notesSlide" Target="../notesSlides/notesSlide41.xml"/><Relationship Id="rId7" Type="http://schemas.openxmlformats.org/officeDocument/2006/relationships/oleObject" Target="../embeddings/oleObject27.bin"/><Relationship Id="rId2" Type="http://schemas.openxmlformats.org/officeDocument/2006/relationships/slideLayout" Target="../slideLayouts/slideLayout6.xml"/><Relationship Id="rId1" Type="http://schemas.openxmlformats.org/officeDocument/2006/relationships/vmlDrawing" Target="../drawings/vmlDrawing16.vml"/><Relationship Id="rId6" Type="http://schemas.openxmlformats.org/officeDocument/2006/relationships/image" Target="../media/image73.jpeg"/><Relationship Id="rId5" Type="http://schemas.openxmlformats.org/officeDocument/2006/relationships/oleObject" Target="../embeddings/oleObject26.bin"/><Relationship Id="rId4" Type="http://schemas.openxmlformats.org/officeDocument/2006/relationships/oleObject" Target="../embeddings/oleObject25.bin"/><Relationship Id="rId9" Type="http://schemas.openxmlformats.org/officeDocument/2006/relationships/image" Target="../media/image112.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oleObject" Target="../embeddings/oleObject4.bin"/></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6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vmlDrawing" Target="../drawings/vmlDrawing17.vml"/><Relationship Id="rId5" Type="http://schemas.openxmlformats.org/officeDocument/2006/relationships/oleObject" Target="../embeddings/oleObject28.bin"/><Relationship Id="rId4" Type="http://schemas.openxmlformats.org/officeDocument/2006/relationships/image" Target="../media/image116.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vmlDrawing" Target="../drawings/vmlDrawing18.vml"/><Relationship Id="rId5" Type="http://schemas.openxmlformats.org/officeDocument/2006/relationships/oleObject" Target="../embeddings/oleObject29.bin"/><Relationship Id="rId4" Type="http://schemas.openxmlformats.org/officeDocument/2006/relationships/image" Target="../media/image118.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xml"/><Relationship Id="rId1" Type="http://schemas.openxmlformats.org/officeDocument/2006/relationships/vmlDrawing" Target="../drawings/vmlDrawing19.vml"/><Relationship Id="rId5" Type="http://schemas.openxmlformats.org/officeDocument/2006/relationships/oleObject" Target="../embeddings/oleObject30.bin"/><Relationship Id="rId4" Type="http://schemas.openxmlformats.org/officeDocument/2006/relationships/image" Target="../media/image120.png"/></Relationships>
</file>

<file path=ppt/slides/_rels/slide6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6.xml"/><Relationship Id="rId4" Type="http://schemas.openxmlformats.org/officeDocument/2006/relationships/image" Target="../media/image124.png"/></Relationships>
</file>

<file path=ppt/slides/_rels/slide6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29.png"/></Relationships>
</file>

<file path=ppt/slides/_rels/slide7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notesSlide" Target="../notesSlides/notesSlide52.xml"/><Relationship Id="rId7" Type="http://schemas.openxmlformats.org/officeDocument/2006/relationships/oleObject" Target="../embeddings/oleObject33.bin"/><Relationship Id="rId2" Type="http://schemas.openxmlformats.org/officeDocument/2006/relationships/slideLayout" Target="../slideLayouts/slideLayout6.xml"/><Relationship Id="rId1" Type="http://schemas.openxmlformats.org/officeDocument/2006/relationships/vmlDrawing" Target="../drawings/vmlDrawing20.vml"/><Relationship Id="rId6" Type="http://schemas.openxmlformats.org/officeDocument/2006/relationships/oleObject" Target="../embeddings/oleObject32.bin"/><Relationship Id="rId5" Type="http://schemas.openxmlformats.org/officeDocument/2006/relationships/image" Target="../media/image73.jpeg"/><Relationship Id="rId4" Type="http://schemas.openxmlformats.org/officeDocument/2006/relationships/oleObject" Target="../embeddings/oleObject31.bin"/></Relationships>
</file>

<file path=ppt/slides/_rels/slide7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6.xml"/><Relationship Id="rId4" Type="http://schemas.openxmlformats.org/officeDocument/2006/relationships/image" Target="../media/image136.jpeg"/></Relationships>
</file>

<file path=ppt/slides/_rels/slide7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notesSlide" Target="../notesSlides/notesSlide55.xml"/><Relationship Id="rId7" Type="http://schemas.openxmlformats.org/officeDocument/2006/relationships/oleObject" Target="../embeddings/oleObject37.bin"/><Relationship Id="rId2" Type="http://schemas.openxmlformats.org/officeDocument/2006/relationships/slideLayout" Target="../slideLayouts/slideLayout6.xml"/><Relationship Id="rId1" Type="http://schemas.openxmlformats.org/officeDocument/2006/relationships/vmlDrawing" Target="../drawings/vmlDrawing21.vml"/><Relationship Id="rId6" Type="http://schemas.openxmlformats.org/officeDocument/2006/relationships/oleObject" Target="../embeddings/oleObject36.bin"/><Relationship Id="rId11" Type="http://schemas.openxmlformats.org/officeDocument/2006/relationships/oleObject" Target="../embeddings/oleObject39.bin"/><Relationship Id="rId5" Type="http://schemas.openxmlformats.org/officeDocument/2006/relationships/oleObject" Target="../embeddings/oleObject35.bin"/><Relationship Id="rId10" Type="http://schemas.openxmlformats.org/officeDocument/2006/relationships/oleObject" Target="../embeddings/oleObject38.bin"/><Relationship Id="rId4" Type="http://schemas.openxmlformats.org/officeDocument/2006/relationships/oleObject" Target="../embeddings/oleObject34.bin"/><Relationship Id="rId9" Type="http://schemas.openxmlformats.org/officeDocument/2006/relationships/image" Target="../media/image146.jpeg"/></Relationships>
</file>

<file path=ppt/slides/_rels/slide81.xml.rels><?xml version="1.0" encoding="UTF-8" standalone="yes"?>
<Relationships xmlns="http://schemas.openxmlformats.org/package/2006/relationships"><Relationship Id="rId8" Type="http://schemas.openxmlformats.org/officeDocument/2006/relationships/oleObject" Target="../embeddings/oleObject42.bin"/><Relationship Id="rId3" Type="http://schemas.openxmlformats.org/officeDocument/2006/relationships/notesSlide" Target="../notesSlides/notesSlide56.xml"/><Relationship Id="rId7" Type="http://schemas.openxmlformats.org/officeDocument/2006/relationships/oleObject" Target="../embeddings/oleObject41.bin"/><Relationship Id="rId2" Type="http://schemas.openxmlformats.org/officeDocument/2006/relationships/slideLayout" Target="../slideLayouts/slideLayout6.xml"/><Relationship Id="rId1" Type="http://schemas.openxmlformats.org/officeDocument/2006/relationships/vmlDrawing" Target="../drawings/vmlDrawing22.vml"/><Relationship Id="rId6" Type="http://schemas.openxmlformats.org/officeDocument/2006/relationships/image" Target="../media/image149.png"/><Relationship Id="rId5" Type="http://schemas.openxmlformats.org/officeDocument/2006/relationships/oleObject" Target="../embeddings/oleObject40.bin"/><Relationship Id="rId4" Type="http://schemas.openxmlformats.org/officeDocument/2006/relationships/image" Target="../media/image148.png"/></Relationships>
</file>

<file path=ppt/slides/_rels/slide82.xml.rels><?xml version="1.0" encoding="UTF-8" standalone="yes"?>
<Relationships xmlns="http://schemas.openxmlformats.org/package/2006/relationships"><Relationship Id="rId8" Type="http://schemas.openxmlformats.org/officeDocument/2006/relationships/oleObject" Target="../embeddings/oleObject48.bin"/><Relationship Id="rId3" Type="http://schemas.openxmlformats.org/officeDocument/2006/relationships/oleObject" Target="../embeddings/oleObject43.bin"/><Relationship Id="rId7" Type="http://schemas.openxmlformats.org/officeDocument/2006/relationships/oleObject" Target="../embeddings/oleObject47.bin"/><Relationship Id="rId2" Type="http://schemas.openxmlformats.org/officeDocument/2006/relationships/slideLayout" Target="../slideLayouts/slideLayout6.xml"/><Relationship Id="rId1" Type="http://schemas.openxmlformats.org/officeDocument/2006/relationships/vmlDrawing" Target="../drawings/vmlDrawing23.vml"/><Relationship Id="rId6" Type="http://schemas.openxmlformats.org/officeDocument/2006/relationships/oleObject" Target="../embeddings/oleObject46.bin"/><Relationship Id="rId11" Type="http://schemas.openxmlformats.org/officeDocument/2006/relationships/oleObject" Target="../embeddings/oleObject51.bin"/><Relationship Id="rId5" Type="http://schemas.openxmlformats.org/officeDocument/2006/relationships/oleObject" Target="../embeddings/oleObject45.bin"/><Relationship Id="rId10" Type="http://schemas.openxmlformats.org/officeDocument/2006/relationships/oleObject" Target="../embeddings/oleObject50.bin"/><Relationship Id="rId4" Type="http://schemas.openxmlformats.org/officeDocument/2006/relationships/oleObject" Target="../embeddings/oleObject44.bin"/><Relationship Id="rId9" Type="http://schemas.openxmlformats.org/officeDocument/2006/relationships/oleObject" Target="../embeddings/oleObject49.bin"/></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8" Type="http://schemas.openxmlformats.org/officeDocument/2006/relationships/oleObject" Target="../embeddings/oleObject55.bin"/><Relationship Id="rId3" Type="http://schemas.openxmlformats.org/officeDocument/2006/relationships/image" Target="../media/image133.png"/><Relationship Id="rId7" Type="http://schemas.openxmlformats.org/officeDocument/2006/relationships/oleObject" Target="../embeddings/oleObject54.bin"/><Relationship Id="rId2" Type="http://schemas.openxmlformats.org/officeDocument/2006/relationships/slideLayout" Target="../slideLayouts/slideLayout6.xml"/><Relationship Id="rId1" Type="http://schemas.openxmlformats.org/officeDocument/2006/relationships/vmlDrawing" Target="../drawings/vmlDrawing24.vml"/><Relationship Id="rId6" Type="http://schemas.openxmlformats.org/officeDocument/2006/relationships/image" Target="../media/image163.png"/><Relationship Id="rId5" Type="http://schemas.openxmlformats.org/officeDocument/2006/relationships/oleObject" Target="../embeddings/oleObject53.bin"/><Relationship Id="rId4" Type="http://schemas.openxmlformats.org/officeDocument/2006/relationships/oleObject" Target="../embeddings/oleObject52.bin"/></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xml"/><Relationship Id="rId1" Type="http://schemas.openxmlformats.org/officeDocument/2006/relationships/vmlDrawing" Target="../drawings/vmlDrawing25.vml"/><Relationship Id="rId6" Type="http://schemas.openxmlformats.org/officeDocument/2006/relationships/oleObject" Target="../embeddings/oleObject57.bin"/><Relationship Id="rId5" Type="http://schemas.openxmlformats.org/officeDocument/2006/relationships/oleObject" Target="../embeddings/oleObject56.bin"/><Relationship Id="rId4" Type="http://schemas.openxmlformats.org/officeDocument/2006/relationships/image" Target="../media/image13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slideLayout" Target="../slideLayouts/slideLayout6.xml"/><Relationship Id="rId1" Type="http://schemas.openxmlformats.org/officeDocument/2006/relationships/vmlDrawing" Target="../drawings/vmlDrawing26.vml"/><Relationship Id="rId4" Type="http://schemas.openxmlformats.org/officeDocument/2006/relationships/oleObject" Target="../embeddings/oleObject58.bin"/></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6.xml"/><Relationship Id="rId1" Type="http://schemas.openxmlformats.org/officeDocument/2006/relationships/vmlDrawing" Target="../drawings/vmlDrawing27.vml"/><Relationship Id="rId5" Type="http://schemas.openxmlformats.org/officeDocument/2006/relationships/oleObject" Target="../embeddings/oleObject59.bin"/><Relationship Id="rId4" Type="http://schemas.openxmlformats.org/officeDocument/2006/relationships/image" Target="../media/image169.png"/></Relationships>
</file>

<file path=ppt/slides/_rels/slide89.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xml"/><Relationship Id="rId1" Type="http://schemas.openxmlformats.org/officeDocument/2006/relationships/vmlDrawing" Target="../drawings/vmlDrawing28.vml"/><Relationship Id="rId4" Type="http://schemas.openxmlformats.org/officeDocument/2006/relationships/oleObject" Target="../embeddings/oleObject60.bin"/></Relationships>
</file>

<file path=ppt/slides/_rels/slide9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6.xml"/><Relationship Id="rId4" Type="http://schemas.openxmlformats.org/officeDocument/2006/relationships/image" Target="../media/image17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6.xml"/><Relationship Id="rId5" Type="http://schemas.openxmlformats.org/officeDocument/2006/relationships/image" Target="../media/image178.png"/><Relationship Id="rId4" Type="http://schemas.openxmlformats.org/officeDocument/2006/relationships/image" Target="../media/image17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5BE6E91C-2D6A-B04C-94FB-A9E324A509C5}" type="slidenum">
              <a:rPr lang="en-US" smtClean="0"/>
              <a:pPr/>
              <a:t>0</a:t>
            </a:fld>
            <a:endParaRPr lang="en-US" dirty="0"/>
          </a:p>
        </p:txBody>
      </p:sp>
      <p:sp>
        <p:nvSpPr>
          <p:cNvPr id="7" name="TextBox 6"/>
          <p:cNvSpPr txBox="1"/>
          <p:nvPr/>
        </p:nvSpPr>
        <p:spPr>
          <a:xfrm>
            <a:off x="5194795" y="2930873"/>
            <a:ext cx="3100529" cy="2246769"/>
          </a:xfrm>
          <a:prstGeom prst="rect">
            <a:avLst/>
          </a:prstGeom>
          <a:solidFill>
            <a:schemeClr val="bg1"/>
          </a:solidFill>
          <a:ln w="57150">
            <a:solidFill>
              <a:schemeClr val="tx1"/>
            </a:solidFill>
          </a:ln>
        </p:spPr>
        <p:txBody>
          <a:bodyPr wrap="none" rtlCol="0">
            <a:spAutoFit/>
          </a:bodyPr>
          <a:lstStyle/>
          <a:p>
            <a:r>
              <a:rPr lang="en-US" sz="2000" b="1" dirty="0" smtClean="0"/>
              <a:t>PHY 010 “Topics in Physics”</a:t>
            </a:r>
          </a:p>
          <a:p>
            <a:r>
              <a:rPr lang="en-US" sz="2000" b="1" dirty="0" smtClean="0"/>
              <a:t>TR 10:30-11:50</a:t>
            </a:r>
          </a:p>
          <a:p>
            <a:r>
              <a:rPr lang="en-US" sz="2000" b="1" dirty="0" err="1" smtClean="0"/>
              <a:t>Roessler</a:t>
            </a:r>
            <a:r>
              <a:rPr lang="en-US" sz="2000" b="1" dirty="0" smtClean="0"/>
              <a:t> 55</a:t>
            </a:r>
          </a:p>
          <a:p>
            <a:endParaRPr lang="en-US" sz="2000" b="1" dirty="0" smtClean="0"/>
          </a:p>
          <a:p>
            <a:r>
              <a:rPr lang="en-US" sz="2000" b="1" dirty="0" smtClean="0"/>
              <a:t>Instructor: Daniel </a:t>
            </a:r>
            <a:r>
              <a:rPr lang="en-US" sz="2000" b="1" dirty="0" err="1" smtClean="0"/>
              <a:t>Cebra</a:t>
            </a:r>
            <a:endParaRPr lang="en-US" sz="2000" b="1" dirty="0" smtClean="0"/>
          </a:p>
          <a:p>
            <a:endParaRPr lang="en-US" sz="2000" b="1" dirty="0" smtClean="0"/>
          </a:p>
          <a:p>
            <a:r>
              <a:rPr lang="en-US" sz="2000" b="1" smtClean="0"/>
              <a:t>CRN 36469,36469,36470</a:t>
            </a:r>
            <a:endParaRPr lang="en-US" sz="2000" b="1" dirty="0" smtClean="0"/>
          </a:p>
        </p:txBody>
      </p:sp>
      <p:sp>
        <p:nvSpPr>
          <p:cNvPr id="8" name="TextBox 7"/>
          <p:cNvSpPr txBox="1"/>
          <p:nvPr/>
        </p:nvSpPr>
        <p:spPr>
          <a:xfrm>
            <a:off x="508000" y="5429250"/>
            <a:ext cx="7721600" cy="1323439"/>
          </a:xfrm>
          <a:prstGeom prst="rect">
            <a:avLst/>
          </a:prstGeom>
          <a:solidFill>
            <a:schemeClr val="bg1"/>
          </a:solidFill>
          <a:ln w="57150">
            <a:solidFill>
              <a:schemeClr val="tx1"/>
            </a:solidFill>
          </a:ln>
        </p:spPr>
        <p:txBody>
          <a:bodyPr wrap="square" rtlCol="0">
            <a:spAutoFit/>
          </a:bodyPr>
          <a:lstStyle/>
          <a:p>
            <a:r>
              <a:rPr lang="en-US" sz="2000" b="1" dirty="0" smtClean="0"/>
              <a:t>Goals:</a:t>
            </a:r>
          </a:p>
          <a:p>
            <a:r>
              <a:rPr lang="en-US" sz="2000" b="1" dirty="0" smtClean="0"/>
              <a:t>To develop an understanding of the principles, theories and methods  of fundamental physics  and the relationship  and implications to address problems in the real world in the context of athletics. </a:t>
            </a:r>
          </a:p>
        </p:txBody>
      </p:sp>
      <p:sp>
        <p:nvSpPr>
          <p:cNvPr id="9" name="TextBox 8"/>
          <p:cNvSpPr txBox="1"/>
          <p:nvPr/>
        </p:nvSpPr>
        <p:spPr>
          <a:xfrm>
            <a:off x="4973473" y="213885"/>
            <a:ext cx="2951328" cy="2308324"/>
          </a:xfrm>
          <a:prstGeom prst="rect">
            <a:avLst/>
          </a:prstGeom>
          <a:solidFill>
            <a:schemeClr val="accent1">
              <a:lumMod val="50000"/>
            </a:schemeClr>
          </a:solidFill>
        </p:spPr>
        <p:txBody>
          <a:bodyPr wrap="square" rtlCol="0">
            <a:spAutoFit/>
          </a:bodyPr>
          <a:lstStyle/>
          <a:p>
            <a:r>
              <a:rPr lang="en-US" sz="4800" dirty="0" smtClean="0">
                <a:solidFill>
                  <a:schemeClr val="bg1"/>
                </a:solidFill>
              </a:rPr>
              <a:t>The Physics of Sports</a:t>
            </a:r>
            <a:endParaRPr lang="en-US" sz="4800" dirty="0">
              <a:solidFill>
                <a:schemeClr val="bg1"/>
              </a:solidFill>
            </a:endParaRPr>
          </a:p>
        </p:txBody>
      </p:sp>
      <p:pic>
        <p:nvPicPr>
          <p:cNvPr id="2710529" name="Picture 1" descr="C:\Documents and Settings\Daniel Cebra\My Documents\classes\Phys10_Sports\0073513970.jpeg"/>
          <p:cNvPicPr>
            <a:picLocks noChangeAspect="1" noChangeArrowheads="1"/>
          </p:cNvPicPr>
          <p:nvPr/>
        </p:nvPicPr>
        <p:blipFill>
          <a:blip r:embed="rId2"/>
          <a:srcRect/>
          <a:stretch>
            <a:fillRect/>
          </a:stretch>
        </p:blipFill>
        <p:spPr bwMode="auto">
          <a:xfrm>
            <a:off x="442379" y="20976"/>
            <a:ext cx="4175187" cy="5408273"/>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a:t>
            </a:r>
            <a:endParaRPr lang="en-US"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9</a:t>
            </a:fld>
            <a:endParaRPr lang="en-US" dirty="0"/>
          </a:p>
        </p:txBody>
      </p:sp>
      <p:pic>
        <p:nvPicPr>
          <p:cNvPr id="2745345" name="Picture 1" descr="C:\Documents and Settings\Daniel Cebra\My Documents\classes\Phys10_Sports\Federer1.bmp"/>
          <p:cNvPicPr>
            <a:picLocks noChangeAspect="1" noChangeArrowheads="1"/>
          </p:cNvPicPr>
          <p:nvPr/>
        </p:nvPicPr>
        <p:blipFill>
          <a:blip r:embed="rId3"/>
          <a:srcRect/>
          <a:stretch>
            <a:fillRect/>
          </a:stretch>
        </p:blipFill>
        <p:spPr bwMode="auto">
          <a:xfrm>
            <a:off x="1122585" y="793937"/>
            <a:ext cx="6802216" cy="4769223"/>
          </a:xfrm>
          <a:prstGeom prst="rect">
            <a:avLst/>
          </a:prstGeom>
          <a:noFill/>
        </p:spPr>
      </p:pic>
      <p:pic>
        <p:nvPicPr>
          <p:cNvPr id="2745346" name="Picture 2"/>
          <p:cNvPicPr>
            <a:picLocks noChangeAspect="1" noChangeArrowheads="1"/>
          </p:cNvPicPr>
          <p:nvPr/>
        </p:nvPicPr>
        <p:blipFill>
          <a:blip r:embed="rId4"/>
          <a:srcRect/>
          <a:stretch>
            <a:fillRect/>
          </a:stretch>
        </p:blipFill>
        <p:spPr bwMode="auto">
          <a:xfrm>
            <a:off x="1122585" y="793937"/>
            <a:ext cx="6802216" cy="4769223"/>
          </a:xfrm>
          <a:prstGeom prst="rect">
            <a:avLst/>
          </a:prstGeom>
          <a:noFill/>
          <a:ln w="9525">
            <a:noFill/>
            <a:miter lim="800000"/>
            <a:headEnd/>
            <a:tailEnd/>
          </a:ln>
        </p:spPr>
      </p:pic>
    </p:spTree>
    <p:extLst>
      <p:ext uri="{BB962C8B-B14F-4D97-AF65-F5344CB8AC3E}">
        <p14:creationId xmlns="" xmlns:p14="http://schemas.microsoft.com/office/powerpoint/2010/main" val="178953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45345"/>
                                        </p:tgtEl>
                                        <p:attrNameLst>
                                          <p:attrName>style.visibility</p:attrName>
                                        </p:attrNameLst>
                                      </p:cBhvr>
                                      <p:to>
                                        <p:strVal val="visible"/>
                                      </p:to>
                                    </p:set>
                                    <p:animEffect transition="in" filter="fade">
                                      <p:cBhvr>
                                        <p:cTn id="7" dur="2000"/>
                                        <p:tgtEl>
                                          <p:spTgt spid="27453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45346"/>
                                        </p:tgtEl>
                                        <p:attrNameLst>
                                          <p:attrName>style.visibility</p:attrName>
                                        </p:attrNameLst>
                                      </p:cBhvr>
                                      <p:to>
                                        <p:strVal val="visible"/>
                                      </p:to>
                                    </p:set>
                                    <p:animEffect transition="in" filter="fade">
                                      <p:cBhvr>
                                        <p:cTn id="12" dur="2000"/>
                                        <p:tgtEl>
                                          <p:spTgt spid="2745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523"/>
            <a:ext cx="8229600" cy="381917"/>
          </a:xfrm>
        </p:spPr>
        <p:txBody>
          <a:bodyPr/>
          <a:lstStyle/>
          <a:p>
            <a:r>
              <a:rPr lang="en-US" dirty="0" smtClean="0"/>
              <a:t>Where “it’s” at –the center of mass</a:t>
            </a:r>
            <a:endParaRPr lang="en-US" dirty="0"/>
          </a:p>
        </p:txBody>
      </p:sp>
      <p:sp>
        <p:nvSpPr>
          <p:cNvPr id="9" name="TextBox 8"/>
          <p:cNvSpPr txBox="1"/>
          <p:nvPr/>
        </p:nvSpPr>
        <p:spPr>
          <a:xfrm>
            <a:off x="1" y="460139"/>
            <a:ext cx="8286044" cy="2308324"/>
          </a:xfrm>
          <a:prstGeom prst="rect">
            <a:avLst/>
          </a:prstGeom>
          <a:noFill/>
        </p:spPr>
        <p:txBody>
          <a:bodyPr wrap="square" rtlCol="0">
            <a:spAutoFit/>
          </a:bodyPr>
          <a:lstStyle/>
          <a:p>
            <a:r>
              <a:rPr lang="en-US" sz="1600" dirty="0" smtClean="0"/>
              <a:t>We will often reference “the position” of something (a ball, a person...) </a:t>
            </a:r>
            <a:r>
              <a:rPr lang="en-US" sz="1600" dirty="0"/>
              <a:t> </a:t>
            </a:r>
            <a:r>
              <a:rPr lang="en-US" sz="1600" dirty="0" smtClean="0"/>
              <a:t>The position will appear in mathematical formulas</a:t>
            </a:r>
          </a:p>
          <a:p>
            <a:endParaRPr lang="en-US" sz="1600" dirty="0"/>
          </a:p>
          <a:p>
            <a:r>
              <a:rPr lang="en-US" sz="1600" dirty="0" smtClean="0"/>
              <a:t>But when we discuss “the” position of a football, do we mean</a:t>
            </a:r>
          </a:p>
          <a:p>
            <a:pPr marL="285750" indent="-285750">
              <a:buFontTx/>
              <a:buChar char="•"/>
            </a:pPr>
            <a:r>
              <a:rPr lang="en-US" sz="1600" dirty="0" smtClean="0"/>
              <a:t>the position of its tip?</a:t>
            </a:r>
          </a:p>
          <a:p>
            <a:pPr marL="285750" indent="-285750">
              <a:buFontTx/>
              <a:buChar char="•"/>
            </a:pPr>
            <a:r>
              <a:rPr lang="en-US" sz="1600" dirty="0" smtClean="0"/>
              <a:t>the position at its center?</a:t>
            </a:r>
          </a:p>
          <a:p>
            <a:pPr marL="285750" indent="-285750">
              <a:buFontTx/>
              <a:buChar char="•"/>
            </a:pPr>
            <a:r>
              <a:rPr lang="en-US" sz="1600" dirty="0" smtClean="0"/>
              <a:t>the position of one of its laces?</a:t>
            </a:r>
          </a:p>
          <a:p>
            <a:r>
              <a:rPr lang="en-US" sz="1600" dirty="0" smtClean="0"/>
              <a:t>We could find equations for any of these positions, but usually we will mean the center of mass (or “center of gravity”)</a:t>
            </a:r>
          </a:p>
        </p:txBody>
      </p:sp>
      <p:sp>
        <p:nvSpPr>
          <p:cNvPr id="10" name="Content Placeholder 2"/>
          <p:cNvSpPr txBox="1">
            <a:spLocks/>
          </p:cNvSpPr>
          <p:nvPr/>
        </p:nvSpPr>
        <p:spPr>
          <a:xfrm>
            <a:off x="1" y="2809151"/>
            <a:ext cx="6248401" cy="1283245"/>
          </a:xfrm>
          <a:prstGeom prst="rect">
            <a:avLst/>
          </a:prstGeom>
          <a:ln>
            <a:solidFill>
              <a:srgbClr val="000000"/>
            </a:solidFill>
          </a:ln>
        </p:spPr>
        <p:txBody>
          <a:bodyPr vert="horz" lIns="91440" tIns="45720" rIns="91440" bIns="45720" rtlCol="0">
            <a:normAutofit/>
          </a:bodyPr>
          <a:lstStyle/>
          <a:p>
            <a:pPr marL="234950" marR="0" lvl="0" indent="-23495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The center of mass </a:t>
            </a:r>
            <a:r>
              <a:rPr lang="en-US" dirty="0" smtClean="0"/>
              <a:t>(a.k.a. center of gravity) is the point at the “average position of the matter” of an object.</a:t>
            </a:r>
          </a:p>
          <a:p>
            <a:pPr marL="234950" marR="0" lvl="0" indent="-23495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The </a:t>
            </a:r>
            <a:r>
              <a:rPr kumimoji="0" lang="en-US" sz="1800" b="0" i="0" u="none" strike="noStrike" kern="1200" cap="none" spc="0" normalizeH="0" baseline="0" noProof="0" dirty="0" err="1" smtClean="0">
                <a:ln>
                  <a:noFill/>
                </a:ln>
                <a:solidFill>
                  <a:schemeClr val="tx1"/>
                </a:solidFill>
                <a:effectLst/>
                <a:uLnTx/>
                <a:uFillTx/>
                <a:latin typeface="+mn-lt"/>
                <a:ea typeface="+mn-ea"/>
                <a:cs typeface="+mn-cs"/>
              </a:rPr>
              <a:t>c.m</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usually</a:t>
            </a:r>
            <a:r>
              <a:rPr kumimoji="0" lang="en-US" sz="1800" b="0" i="0" u="none" strike="noStrike" kern="1200" cap="none" spc="0" normalizeH="0" noProof="0" dirty="0" smtClean="0">
                <a:ln>
                  <a:noFill/>
                </a:ln>
                <a:solidFill>
                  <a:schemeClr val="tx1"/>
                </a:solidFill>
                <a:effectLst/>
                <a:uLnTx/>
                <a:uFillTx/>
                <a:latin typeface="+mn-lt"/>
                <a:ea typeface="+mn-ea"/>
                <a:cs typeface="+mn-cs"/>
              </a:rPr>
              <a:t> follows a much simpler path than any other part of an object.</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11" name="Picture 10" descr="screenShot.png"/>
          <p:cNvPicPr>
            <a:picLocks noChangeAspect="1"/>
          </p:cNvPicPr>
          <p:nvPr/>
        </p:nvPicPr>
        <p:blipFill>
          <a:blip r:embed="rId3">
            <a:lum bright="29000"/>
          </a:blip>
          <a:srcRect l="21857" r="10629"/>
          <a:stretch>
            <a:fillRect/>
          </a:stretch>
        </p:blipFill>
        <p:spPr>
          <a:xfrm>
            <a:off x="6631690" y="2745649"/>
            <a:ext cx="2512311" cy="1346747"/>
          </a:xfrm>
          <a:prstGeom prst="rect">
            <a:avLst/>
          </a:prstGeom>
        </p:spPr>
      </p:pic>
      <p:sp>
        <p:nvSpPr>
          <p:cNvPr id="24" name="TextBox 23"/>
          <p:cNvSpPr txBox="1"/>
          <p:nvPr/>
        </p:nvSpPr>
        <p:spPr>
          <a:xfrm>
            <a:off x="277840" y="4782880"/>
            <a:ext cx="8640383" cy="1785104"/>
          </a:xfrm>
          <a:prstGeom prst="rect">
            <a:avLst/>
          </a:prstGeom>
          <a:noFill/>
        </p:spPr>
        <p:txBody>
          <a:bodyPr wrap="square" rtlCol="0">
            <a:spAutoFit/>
          </a:bodyPr>
          <a:lstStyle/>
          <a:p>
            <a:pPr marL="174625" indent="-174625">
              <a:spcAft>
                <a:spcPts val="600"/>
              </a:spcAft>
              <a:buFontTx/>
              <a:buChar char="•"/>
            </a:pPr>
            <a:r>
              <a:rPr lang="en-US" dirty="0" err="1" smtClean="0"/>
              <a:t>c.m</a:t>
            </a:r>
            <a:r>
              <a:rPr lang="en-US" dirty="0" smtClean="0"/>
              <a:t>. always hangs directly below a free pivot point</a:t>
            </a:r>
          </a:p>
          <a:p>
            <a:pPr marL="174625" indent="-174625">
              <a:spcAft>
                <a:spcPts val="600"/>
              </a:spcAft>
              <a:buFontTx/>
              <a:buChar char="•"/>
            </a:pPr>
            <a:r>
              <a:rPr lang="en-US" dirty="0" smtClean="0"/>
              <a:t>an object can be balanced at, and </a:t>
            </a:r>
            <a:r>
              <a:rPr lang="en-US" i="1" dirty="0" smtClean="0"/>
              <a:t>only</a:t>
            </a:r>
            <a:r>
              <a:rPr lang="en-US" dirty="0" smtClean="0"/>
              <a:t> at its </a:t>
            </a:r>
            <a:r>
              <a:rPr lang="en-US" dirty="0" err="1" smtClean="0"/>
              <a:t>c.m</a:t>
            </a:r>
            <a:r>
              <a:rPr lang="en-US" dirty="0" smtClean="0"/>
              <a:t>.</a:t>
            </a:r>
          </a:p>
          <a:p>
            <a:pPr marL="174625" indent="-174625">
              <a:spcAft>
                <a:spcPts val="600"/>
              </a:spcAft>
              <a:buFontTx/>
              <a:buChar char="•"/>
            </a:pPr>
            <a:r>
              <a:rPr lang="en-US" dirty="0" smtClean="0"/>
              <a:t>a person is stable only if her </a:t>
            </a:r>
            <a:r>
              <a:rPr lang="en-US" dirty="0" err="1" smtClean="0"/>
              <a:t>c.m</a:t>
            </a:r>
            <a:r>
              <a:rPr lang="en-US" dirty="0" smtClean="0"/>
              <a:t>. lies above a position between her points of support</a:t>
            </a:r>
          </a:p>
          <a:p>
            <a:pPr marL="174625" indent="-174625">
              <a:spcAft>
                <a:spcPts val="600"/>
              </a:spcAft>
              <a:buFontTx/>
              <a:buChar char="•"/>
            </a:pPr>
            <a:r>
              <a:rPr lang="en-US" dirty="0" err="1" smtClean="0"/>
              <a:t>c.m</a:t>
            </a:r>
            <a:r>
              <a:rPr lang="en-US" dirty="0" smtClean="0"/>
              <a:t>. follows a parabola in free flight</a:t>
            </a:r>
          </a:p>
          <a:p>
            <a:pPr marL="174625" indent="-174625">
              <a:spcAft>
                <a:spcPts val="600"/>
              </a:spcAft>
              <a:buFontTx/>
              <a:buChar char="•"/>
            </a:pPr>
            <a:r>
              <a:rPr lang="en-US" dirty="0" smtClean="0"/>
              <a:t>any spinning takes place about an axis through the </a:t>
            </a:r>
            <a:r>
              <a:rPr lang="en-US" dirty="0" err="1" smtClean="0"/>
              <a:t>c.m</a:t>
            </a:r>
            <a:r>
              <a:rPr lang="en-US" dirty="0" smtClean="0"/>
              <a:t>.</a:t>
            </a:r>
            <a:endParaRPr lang="en-US" dirty="0"/>
          </a:p>
        </p:txBody>
      </p:sp>
      <p:sp>
        <p:nvSpPr>
          <p:cNvPr id="5" name="Slide Number Placeholder 4"/>
          <p:cNvSpPr>
            <a:spLocks noGrp="1"/>
          </p:cNvSpPr>
          <p:nvPr>
            <p:ph type="sldNum" sz="quarter" idx="12"/>
          </p:nvPr>
        </p:nvSpPr>
        <p:spPr/>
        <p:txBody>
          <a:bodyPr/>
          <a:lstStyle/>
          <a:p>
            <a:fld id="{5BE6E91C-2D6A-B04C-94FB-A9E324A509C5}" type="slidenum">
              <a:rPr lang="en-US" smtClean="0"/>
              <a:pPr/>
              <a:t>10</a:t>
            </a:fld>
            <a:endParaRPr lang="en-US" dirty="0"/>
          </a:p>
        </p:txBody>
      </p:sp>
    </p:spTree>
    <p:extLst>
      <p:ext uri="{BB962C8B-B14F-4D97-AF65-F5344CB8AC3E}">
        <p14:creationId xmlns="" xmlns:p14="http://schemas.microsoft.com/office/powerpoint/2010/main" val="37484800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clrChange>
              <a:clrFrom>
                <a:srgbClr val="FFFFFF"/>
              </a:clrFrom>
              <a:clrTo>
                <a:srgbClr val="FFFFFF">
                  <a:alpha val="0"/>
                </a:srgbClr>
              </a:clrTo>
            </a:clrChange>
          </a:blip>
          <a:stretch>
            <a:fillRect/>
          </a:stretch>
        </p:blipFill>
        <p:spPr>
          <a:xfrm>
            <a:off x="203263" y="900381"/>
            <a:ext cx="1403511" cy="789475"/>
          </a:xfrm>
          <a:prstGeom prst="rect">
            <a:avLst/>
          </a:prstGeom>
        </p:spPr>
      </p:pic>
      <p:pic>
        <p:nvPicPr>
          <p:cNvPr id="27" name="Picture 26"/>
          <p:cNvPicPr>
            <a:picLocks noChangeAspect="1"/>
          </p:cNvPicPr>
          <p:nvPr/>
        </p:nvPicPr>
        <p:blipFill>
          <a:blip r:embed="rId4">
            <a:clrChange>
              <a:clrFrom>
                <a:srgbClr val="FFFFFF"/>
              </a:clrFrom>
              <a:clrTo>
                <a:srgbClr val="FFFFFF">
                  <a:alpha val="0"/>
                </a:srgbClr>
              </a:clrTo>
            </a:clrChange>
          </a:blip>
          <a:stretch>
            <a:fillRect/>
          </a:stretch>
        </p:blipFill>
        <p:spPr>
          <a:xfrm>
            <a:off x="111157" y="102535"/>
            <a:ext cx="1418393" cy="797846"/>
          </a:xfrm>
          <a:prstGeom prst="rect">
            <a:avLst/>
          </a:prstGeom>
        </p:spPr>
      </p:pic>
      <p:sp>
        <p:nvSpPr>
          <p:cNvPr id="2" name="Title 1"/>
          <p:cNvSpPr>
            <a:spLocks noGrp="1"/>
          </p:cNvSpPr>
          <p:nvPr>
            <p:ph type="title"/>
          </p:nvPr>
        </p:nvSpPr>
        <p:spPr>
          <a:xfrm>
            <a:off x="457200" y="65523"/>
            <a:ext cx="8229600" cy="381917"/>
          </a:xfrm>
        </p:spPr>
        <p:txBody>
          <a:bodyPr/>
          <a:lstStyle/>
          <a:p>
            <a:r>
              <a:rPr lang="en-US" dirty="0" smtClean="0"/>
              <a:t>Where “it’s” at –the center of mass</a:t>
            </a:r>
            <a:endParaRPr lang="en-US" dirty="0"/>
          </a:p>
        </p:txBody>
      </p:sp>
      <p:pic>
        <p:nvPicPr>
          <p:cNvPr id="3" name="Picture 2"/>
          <p:cNvPicPr>
            <a:picLocks noChangeAspect="1"/>
          </p:cNvPicPr>
          <p:nvPr/>
        </p:nvPicPr>
        <p:blipFill rotWithShape="1">
          <a:blip r:embed="rId5"/>
          <a:srcRect l="10777" t="13910" r="4511"/>
          <a:stretch/>
        </p:blipFill>
        <p:spPr>
          <a:xfrm>
            <a:off x="6615290" y="4883300"/>
            <a:ext cx="2487309" cy="1895839"/>
          </a:xfrm>
          <a:prstGeom prst="rect">
            <a:avLst/>
          </a:prstGeom>
        </p:spPr>
      </p:pic>
      <p:pic>
        <p:nvPicPr>
          <p:cNvPr id="4" name="Picture 3"/>
          <p:cNvPicPr>
            <a:picLocks noChangeAspect="1"/>
          </p:cNvPicPr>
          <p:nvPr/>
        </p:nvPicPr>
        <p:blipFill>
          <a:blip r:embed="rId6"/>
          <a:stretch>
            <a:fillRect/>
          </a:stretch>
        </p:blipFill>
        <p:spPr>
          <a:xfrm>
            <a:off x="4222031" y="4874288"/>
            <a:ext cx="1958197" cy="1744986"/>
          </a:xfrm>
          <a:prstGeom prst="rect">
            <a:avLst/>
          </a:prstGeom>
        </p:spPr>
      </p:pic>
      <p:pic>
        <p:nvPicPr>
          <p:cNvPr id="10" name="Picture 9"/>
          <p:cNvPicPr>
            <a:picLocks noChangeAspect="1"/>
          </p:cNvPicPr>
          <p:nvPr/>
        </p:nvPicPr>
        <p:blipFill>
          <a:blip r:embed="rId7"/>
          <a:stretch>
            <a:fillRect/>
          </a:stretch>
        </p:blipFill>
        <p:spPr>
          <a:xfrm>
            <a:off x="6780885" y="550999"/>
            <a:ext cx="2171760" cy="1628820"/>
          </a:xfrm>
          <a:prstGeom prst="rect">
            <a:avLst/>
          </a:prstGeom>
        </p:spPr>
      </p:pic>
      <p:sp>
        <p:nvSpPr>
          <p:cNvPr id="13" name="TextBox 12"/>
          <p:cNvSpPr txBox="1"/>
          <p:nvPr/>
        </p:nvSpPr>
        <p:spPr>
          <a:xfrm>
            <a:off x="2889984" y="576852"/>
            <a:ext cx="1642347" cy="830997"/>
          </a:xfrm>
          <a:prstGeom prst="rect">
            <a:avLst/>
          </a:prstGeom>
          <a:noFill/>
        </p:spPr>
        <p:txBody>
          <a:bodyPr wrap="square" rtlCol="0">
            <a:spAutoFit/>
          </a:bodyPr>
          <a:lstStyle/>
          <a:p>
            <a:r>
              <a:rPr lang="en-US" sz="1600" dirty="0" smtClean="0"/>
              <a:t>center of symmetric objects</a:t>
            </a:r>
            <a:endParaRPr lang="en-US" sz="1600" dirty="0"/>
          </a:p>
        </p:txBody>
      </p:sp>
      <p:cxnSp>
        <p:nvCxnSpPr>
          <p:cNvPr id="14" name="Straight Arrow Connector 13"/>
          <p:cNvCxnSpPr/>
          <p:nvPr/>
        </p:nvCxnSpPr>
        <p:spPr>
          <a:xfrm flipH="1" flipV="1">
            <a:off x="1092837" y="532663"/>
            <a:ext cx="1729887" cy="25639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3" idx="1"/>
          </p:cNvCxnSpPr>
          <p:nvPr/>
        </p:nvCxnSpPr>
        <p:spPr>
          <a:xfrm flipH="1">
            <a:off x="1230491" y="992351"/>
            <a:ext cx="1659493" cy="25860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733081" y="485786"/>
            <a:ext cx="145624" cy="65213"/>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856213" y="1253668"/>
            <a:ext cx="60959" cy="34289"/>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4951678" y="2101538"/>
            <a:ext cx="2154116" cy="584775"/>
          </a:xfrm>
          <a:prstGeom prst="rect">
            <a:avLst/>
          </a:prstGeom>
          <a:noFill/>
        </p:spPr>
        <p:txBody>
          <a:bodyPr wrap="none" rtlCol="0">
            <a:spAutoFit/>
          </a:bodyPr>
          <a:lstStyle/>
          <a:p>
            <a:r>
              <a:rPr lang="en-US" sz="1600" dirty="0" smtClean="0"/>
              <a:t>just below navel on</a:t>
            </a:r>
          </a:p>
          <a:p>
            <a:r>
              <a:rPr lang="en-US" sz="1600" dirty="0" smtClean="0"/>
              <a:t>person standing at ease</a:t>
            </a:r>
            <a:endParaRPr lang="en-US" sz="1600" dirty="0"/>
          </a:p>
        </p:txBody>
      </p:sp>
      <p:cxnSp>
        <p:nvCxnSpPr>
          <p:cNvPr id="20" name="Straight Arrow Connector 19"/>
          <p:cNvCxnSpPr>
            <a:stCxn id="19" idx="0"/>
          </p:cNvCxnSpPr>
          <p:nvPr/>
        </p:nvCxnSpPr>
        <p:spPr>
          <a:xfrm flipV="1">
            <a:off x="6028736" y="1364101"/>
            <a:ext cx="1510059" cy="7374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8"/>
          <a:stretch>
            <a:fillRect/>
          </a:stretch>
        </p:blipFill>
        <p:spPr>
          <a:xfrm>
            <a:off x="111157" y="2933125"/>
            <a:ext cx="2568935" cy="1593849"/>
          </a:xfrm>
          <a:prstGeom prst="rect">
            <a:avLst/>
          </a:prstGeom>
        </p:spPr>
      </p:pic>
      <p:sp>
        <p:nvSpPr>
          <p:cNvPr id="24" name="TextBox 23"/>
          <p:cNvSpPr txBox="1"/>
          <p:nvPr/>
        </p:nvSpPr>
        <p:spPr>
          <a:xfrm>
            <a:off x="2822723" y="2628900"/>
            <a:ext cx="3364088" cy="830997"/>
          </a:xfrm>
          <a:prstGeom prst="rect">
            <a:avLst/>
          </a:prstGeom>
          <a:noFill/>
        </p:spPr>
        <p:txBody>
          <a:bodyPr wrap="square" rtlCol="0">
            <a:spAutoFit/>
          </a:bodyPr>
          <a:lstStyle/>
          <a:p>
            <a:pPr algn="ctr"/>
            <a:r>
              <a:rPr lang="en-US" sz="1600" b="1" dirty="0" smtClean="0"/>
              <a:t>Crucial to sports:</a:t>
            </a:r>
            <a:endParaRPr lang="en-US" sz="1600" dirty="0"/>
          </a:p>
          <a:p>
            <a:r>
              <a:rPr lang="en-US" sz="1600" dirty="0" err="1" smtClean="0"/>
              <a:t>c.m</a:t>
            </a:r>
            <a:r>
              <a:rPr lang="en-US" sz="1600" dirty="0" smtClean="0"/>
              <a:t>. changes as a person changes their body position</a:t>
            </a:r>
          </a:p>
        </p:txBody>
      </p:sp>
      <p:sp>
        <p:nvSpPr>
          <p:cNvPr id="25" name="TextBox 24"/>
          <p:cNvSpPr txBox="1"/>
          <p:nvPr/>
        </p:nvSpPr>
        <p:spPr>
          <a:xfrm>
            <a:off x="4506620" y="4565371"/>
            <a:ext cx="3370699" cy="338554"/>
          </a:xfrm>
          <a:prstGeom prst="rect">
            <a:avLst/>
          </a:prstGeom>
          <a:noFill/>
        </p:spPr>
        <p:txBody>
          <a:bodyPr wrap="square" rtlCol="0">
            <a:spAutoFit/>
          </a:bodyPr>
          <a:lstStyle/>
          <a:p>
            <a:r>
              <a:rPr lang="en-US" sz="1600" dirty="0" err="1" smtClean="0"/>
              <a:t>c.m</a:t>
            </a:r>
            <a:r>
              <a:rPr lang="en-US" sz="1600" dirty="0" smtClean="0"/>
              <a:t>. and stability</a:t>
            </a:r>
          </a:p>
        </p:txBody>
      </p:sp>
      <p:pic>
        <p:nvPicPr>
          <p:cNvPr id="26" name="Picture 25"/>
          <p:cNvPicPr>
            <a:picLocks noChangeAspect="1"/>
          </p:cNvPicPr>
          <p:nvPr/>
        </p:nvPicPr>
        <p:blipFill>
          <a:blip r:embed="rId9"/>
          <a:stretch>
            <a:fillRect/>
          </a:stretch>
        </p:blipFill>
        <p:spPr>
          <a:xfrm>
            <a:off x="6186812" y="2792522"/>
            <a:ext cx="2765834" cy="1734452"/>
          </a:xfrm>
          <a:prstGeom prst="rect">
            <a:avLst/>
          </a:prstGeom>
        </p:spPr>
      </p:pic>
      <p:sp>
        <p:nvSpPr>
          <p:cNvPr id="31" name="Oval 30"/>
          <p:cNvSpPr/>
          <p:nvPr/>
        </p:nvSpPr>
        <p:spPr>
          <a:xfrm>
            <a:off x="778236" y="1290439"/>
            <a:ext cx="145624" cy="65213"/>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5BE6E91C-2D6A-B04C-94FB-A9E324A509C5}" type="slidenum">
              <a:rPr lang="en-US" smtClean="0"/>
              <a:pPr/>
              <a:t>11</a:t>
            </a:fld>
            <a:endParaRPr lang="en-US" dirty="0"/>
          </a:p>
        </p:txBody>
      </p:sp>
      <p:pic>
        <p:nvPicPr>
          <p:cNvPr id="5" name="Picture 4" descr="Untitled.png"/>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111156" y="4625373"/>
            <a:ext cx="3572155" cy="1993901"/>
          </a:xfrm>
          <a:prstGeom prst="rect">
            <a:avLst/>
          </a:prstGeom>
        </p:spPr>
      </p:pic>
      <p:pic>
        <p:nvPicPr>
          <p:cNvPr id="29" name="Picture 28" descr="UnbalancedBarbell.png"/>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111156" y="2037229"/>
            <a:ext cx="2997200" cy="591359"/>
          </a:xfrm>
          <a:prstGeom prst="rect">
            <a:avLst/>
          </a:prstGeom>
        </p:spPr>
      </p:pic>
      <p:sp>
        <p:nvSpPr>
          <p:cNvPr id="30" name="Multiply 29"/>
          <p:cNvSpPr/>
          <p:nvPr/>
        </p:nvSpPr>
        <p:spPr>
          <a:xfrm>
            <a:off x="1779090" y="2220429"/>
            <a:ext cx="423333" cy="274809"/>
          </a:xfrm>
          <a:prstGeom prst="mathMultiply">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318691" y="1689100"/>
            <a:ext cx="1653081" cy="338554"/>
          </a:xfrm>
          <a:prstGeom prst="rect">
            <a:avLst/>
          </a:prstGeom>
          <a:noFill/>
        </p:spPr>
        <p:txBody>
          <a:bodyPr wrap="none" rtlCol="0">
            <a:spAutoFit/>
          </a:bodyPr>
          <a:lstStyle/>
          <a:p>
            <a:r>
              <a:rPr lang="en-US" sz="1600" dirty="0" smtClean="0"/>
              <a:t>towards the mass</a:t>
            </a:r>
          </a:p>
        </p:txBody>
      </p:sp>
      <p:cxnSp>
        <p:nvCxnSpPr>
          <p:cNvPr id="17" name="Straight Arrow Connector 16"/>
          <p:cNvCxnSpPr>
            <a:stCxn id="11" idx="1"/>
          </p:cNvCxnSpPr>
          <p:nvPr/>
        </p:nvCxnSpPr>
        <p:spPr>
          <a:xfrm flipH="1">
            <a:off x="1964267" y="1858377"/>
            <a:ext cx="354424" cy="3620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9135033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523"/>
            <a:ext cx="8229600" cy="381917"/>
          </a:xfrm>
        </p:spPr>
        <p:txBody>
          <a:bodyPr/>
          <a:lstStyle/>
          <a:p>
            <a:r>
              <a:rPr lang="en-US" dirty="0" smtClean="0"/>
              <a:t>Where “it’s” at –the center of mass</a:t>
            </a:r>
            <a:endParaRPr lang="en-US" dirty="0"/>
          </a:p>
        </p:txBody>
      </p:sp>
      <p:pic>
        <p:nvPicPr>
          <p:cNvPr id="5" name="Picture 4"/>
          <p:cNvPicPr>
            <a:picLocks noChangeAspect="1"/>
          </p:cNvPicPr>
          <p:nvPr/>
        </p:nvPicPr>
        <p:blipFill>
          <a:blip r:embed="rId3"/>
          <a:stretch>
            <a:fillRect/>
          </a:stretch>
        </p:blipFill>
        <p:spPr>
          <a:xfrm flipH="1">
            <a:off x="2535204" y="2481594"/>
            <a:ext cx="3355848" cy="1743075"/>
          </a:xfrm>
          <a:prstGeom prst="rect">
            <a:avLst/>
          </a:prstGeom>
        </p:spPr>
      </p:pic>
      <p:sp>
        <p:nvSpPr>
          <p:cNvPr id="6" name="TextBox 5"/>
          <p:cNvSpPr txBox="1"/>
          <p:nvPr/>
        </p:nvSpPr>
        <p:spPr>
          <a:xfrm>
            <a:off x="2402990" y="2481594"/>
            <a:ext cx="3042949" cy="338554"/>
          </a:xfrm>
          <a:prstGeom prst="rect">
            <a:avLst/>
          </a:prstGeom>
          <a:solidFill>
            <a:srgbClr val="FFFFFF"/>
          </a:solidFill>
        </p:spPr>
        <p:txBody>
          <a:bodyPr wrap="none" rtlCol="0">
            <a:spAutoFit/>
          </a:bodyPr>
          <a:lstStyle/>
          <a:p>
            <a:r>
              <a:rPr lang="en-US" sz="1600" dirty="0" smtClean="0"/>
              <a:t>Neo versus an Agent in The Matrix</a:t>
            </a:r>
          </a:p>
        </p:txBody>
      </p:sp>
      <p:pic>
        <p:nvPicPr>
          <p:cNvPr id="7" name="Picture 6"/>
          <p:cNvPicPr>
            <a:picLocks noChangeAspect="1"/>
          </p:cNvPicPr>
          <p:nvPr/>
        </p:nvPicPr>
        <p:blipFill>
          <a:blip r:embed="rId4"/>
          <a:stretch>
            <a:fillRect/>
          </a:stretch>
        </p:blipFill>
        <p:spPr>
          <a:xfrm>
            <a:off x="17749" y="3152931"/>
            <a:ext cx="2385242" cy="1530873"/>
          </a:xfrm>
          <a:prstGeom prst="rect">
            <a:avLst/>
          </a:prstGeom>
        </p:spPr>
      </p:pic>
      <p:pic>
        <p:nvPicPr>
          <p:cNvPr id="8" name="Picture 7"/>
          <p:cNvPicPr>
            <a:picLocks noChangeAspect="1"/>
          </p:cNvPicPr>
          <p:nvPr/>
        </p:nvPicPr>
        <p:blipFill>
          <a:blip r:embed="rId5"/>
          <a:stretch>
            <a:fillRect/>
          </a:stretch>
        </p:blipFill>
        <p:spPr>
          <a:xfrm>
            <a:off x="6541912" y="3026360"/>
            <a:ext cx="2582477" cy="1483565"/>
          </a:xfrm>
          <a:prstGeom prst="rect">
            <a:avLst/>
          </a:prstGeom>
        </p:spPr>
      </p:pic>
      <p:sp>
        <p:nvSpPr>
          <p:cNvPr id="21" name="TextBox 20"/>
          <p:cNvSpPr txBox="1"/>
          <p:nvPr/>
        </p:nvSpPr>
        <p:spPr>
          <a:xfrm>
            <a:off x="100935" y="2799169"/>
            <a:ext cx="1489960" cy="338554"/>
          </a:xfrm>
          <a:prstGeom prst="rect">
            <a:avLst/>
          </a:prstGeom>
          <a:solidFill>
            <a:srgbClr val="FFFFFF"/>
          </a:solidFill>
        </p:spPr>
        <p:txBody>
          <a:bodyPr wrap="none" rtlCol="0">
            <a:spAutoFit/>
          </a:bodyPr>
          <a:lstStyle/>
          <a:p>
            <a:r>
              <a:rPr lang="en-US" sz="1600" dirty="0" smtClean="0"/>
              <a:t>“just” crazy fast</a:t>
            </a:r>
          </a:p>
        </p:txBody>
      </p:sp>
      <p:sp>
        <p:nvSpPr>
          <p:cNvPr id="22" name="TextBox 21"/>
          <p:cNvSpPr txBox="1"/>
          <p:nvPr/>
        </p:nvSpPr>
        <p:spPr>
          <a:xfrm>
            <a:off x="6926777" y="2772444"/>
            <a:ext cx="1633717" cy="338554"/>
          </a:xfrm>
          <a:prstGeom prst="rect">
            <a:avLst/>
          </a:prstGeom>
          <a:solidFill>
            <a:srgbClr val="FFFFFF"/>
          </a:solidFill>
        </p:spPr>
        <p:txBody>
          <a:bodyPr wrap="none" rtlCol="0">
            <a:spAutoFit/>
          </a:bodyPr>
          <a:lstStyle/>
          <a:p>
            <a:r>
              <a:rPr lang="en-US" sz="1600" dirty="0" smtClean="0"/>
              <a:t>Beyond crazy fast</a:t>
            </a:r>
          </a:p>
        </p:txBody>
      </p:sp>
      <p:grpSp>
        <p:nvGrpSpPr>
          <p:cNvPr id="28" name="Group 27"/>
          <p:cNvGrpSpPr/>
          <p:nvPr/>
        </p:nvGrpSpPr>
        <p:grpSpPr>
          <a:xfrm>
            <a:off x="6541912" y="4873645"/>
            <a:ext cx="2144888" cy="1686708"/>
            <a:chOff x="1651000" y="698500"/>
            <a:chExt cx="3733800" cy="4533900"/>
          </a:xfrm>
        </p:grpSpPr>
        <p:pic>
          <p:nvPicPr>
            <p:cNvPr id="29" name="Picture 28"/>
            <p:cNvPicPr>
              <a:picLocks noChangeAspect="1"/>
            </p:cNvPicPr>
            <p:nvPr/>
          </p:nvPicPr>
          <p:blipFill rotWithShape="1">
            <a:blip r:embed="rId6"/>
            <a:srcRect b="19048"/>
            <a:stretch/>
          </p:blipFill>
          <p:spPr>
            <a:xfrm>
              <a:off x="1651000" y="698500"/>
              <a:ext cx="3733800" cy="4533900"/>
            </a:xfrm>
            <a:prstGeom prst="rect">
              <a:avLst/>
            </a:prstGeom>
          </p:spPr>
        </p:pic>
        <p:sp>
          <p:nvSpPr>
            <p:cNvPr id="30" name="Multiply 29"/>
            <p:cNvSpPr/>
            <p:nvPr/>
          </p:nvSpPr>
          <p:spPr>
            <a:xfrm>
              <a:off x="3558127" y="1862954"/>
              <a:ext cx="317500" cy="366412"/>
            </a:xfrm>
            <a:prstGeom prst="mathMultiply">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Multiply 30"/>
            <p:cNvSpPr/>
            <p:nvPr/>
          </p:nvSpPr>
          <p:spPr>
            <a:xfrm>
              <a:off x="3450177" y="3767954"/>
              <a:ext cx="317500" cy="366412"/>
            </a:xfrm>
            <a:prstGeom prst="mathMultiply">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 name="TextBox 31"/>
          <p:cNvSpPr txBox="1"/>
          <p:nvPr/>
        </p:nvSpPr>
        <p:spPr>
          <a:xfrm>
            <a:off x="4565172" y="6329520"/>
            <a:ext cx="3530005" cy="461665"/>
          </a:xfrm>
          <a:prstGeom prst="rect">
            <a:avLst/>
          </a:prstGeom>
          <a:noFill/>
        </p:spPr>
        <p:txBody>
          <a:bodyPr wrap="none" rtlCol="0">
            <a:spAutoFit/>
          </a:bodyPr>
          <a:lstStyle/>
          <a:p>
            <a:r>
              <a:rPr lang="en-US" sz="1200" dirty="0"/>
              <a:t>Ukraine Divers </a:t>
            </a:r>
            <a:r>
              <a:rPr lang="en-US" sz="1200" dirty="0" err="1"/>
              <a:t>Illya</a:t>
            </a:r>
            <a:r>
              <a:rPr lang="en-US" sz="1200" dirty="0"/>
              <a:t> </a:t>
            </a:r>
            <a:r>
              <a:rPr lang="en-US" sz="1200" dirty="0" err="1"/>
              <a:t>Kvasha</a:t>
            </a:r>
            <a:r>
              <a:rPr lang="en-US" sz="1200" dirty="0"/>
              <a:t> and </a:t>
            </a:r>
            <a:r>
              <a:rPr lang="en-US" sz="1200" dirty="0" err="1"/>
              <a:t>Oleksiy</a:t>
            </a:r>
            <a:r>
              <a:rPr lang="en-US" sz="1200" dirty="0"/>
              <a:t> </a:t>
            </a:r>
            <a:r>
              <a:rPr lang="en-US" sz="1200" dirty="0" err="1" smtClean="0"/>
              <a:t>Prygorov</a:t>
            </a:r>
            <a:endParaRPr lang="en-US" sz="1200" dirty="0" smtClean="0"/>
          </a:p>
          <a:p>
            <a:r>
              <a:rPr lang="en-US" sz="1200" dirty="0" smtClean="0"/>
              <a:t>Bronze medal in 3m synchronized diving, Beijing 2008</a:t>
            </a:r>
            <a:endParaRPr lang="en-US" sz="1200" dirty="0"/>
          </a:p>
        </p:txBody>
      </p:sp>
      <p:sp>
        <p:nvSpPr>
          <p:cNvPr id="33" name="TextBox 32"/>
          <p:cNvSpPr txBox="1"/>
          <p:nvPr/>
        </p:nvSpPr>
        <p:spPr>
          <a:xfrm>
            <a:off x="-13987" y="4887922"/>
            <a:ext cx="6657129" cy="584775"/>
          </a:xfrm>
          <a:prstGeom prst="rect">
            <a:avLst/>
          </a:prstGeom>
          <a:noFill/>
        </p:spPr>
        <p:txBody>
          <a:bodyPr wrap="square" rtlCol="0">
            <a:spAutoFit/>
          </a:bodyPr>
          <a:lstStyle/>
          <a:p>
            <a:r>
              <a:rPr lang="en-US" sz="1600" dirty="0"/>
              <a:t>any spinning takes place about an axis through the </a:t>
            </a:r>
            <a:r>
              <a:rPr lang="en-US" sz="1600" dirty="0" err="1"/>
              <a:t>c.m</a:t>
            </a:r>
            <a:r>
              <a:rPr lang="en-US" sz="1600" dirty="0"/>
              <a:t>.</a:t>
            </a:r>
          </a:p>
          <a:p>
            <a:endParaRPr lang="en-US" sz="1600" dirty="0" smtClean="0"/>
          </a:p>
        </p:txBody>
      </p:sp>
      <p:pic>
        <p:nvPicPr>
          <p:cNvPr id="35" name="Picture 34" descr="OlympicDive2008still.png"/>
          <p:cNvPicPr>
            <a:picLocks noChangeAspect="1"/>
          </p:cNvPicPr>
          <p:nvPr/>
        </p:nvPicPr>
        <p:blipFill>
          <a:blip r:embed="rId7">
            <a:lum bright="15000"/>
          </a:blip>
          <a:stretch>
            <a:fillRect/>
          </a:stretch>
        </p:blipFill>
        <p:spPr>
          <a:xfrm>
            <a:off x="457199" y="5540380"/>
            <a:ext cx="1305451" cy="1125733"/>
          </a:xfrm>
          <a:prstGeom prst="rect">
            <a:avLst/>
          </a:prstGeom>
        </p:spPr>
      </p:pic>
      <p:sp>
        <p:nvSpPr>
          <p:cNvPr id="36" name="TextBox 35"/>
          <p:cNvSpPr txBox="1"/>
          <p:nvPr/>
        </p:nvSpPr>
        <p:spPr>
          <a:xfrm>
            <a:off x="-13987" y="6581001"/>
            <a:ext cx="1745991" cy="276999"/>
          </a:xfrm>
          <a:prstGeom prst="rect">
            <a:avLst/>
          </a:prstGeom>
          <a:noFill/>
        </p:spPr>
        <p:txBody>
          <a:bodyPr wrap="none" rtlCol="0">
            <a:spAutoFit/>
          </a:bodyPr>
          <a:lstStyle/>
          <a:p>
            <a:r>
              <a:rPr lang="en-US" sz="1200" dirty="0" smtClean="0"/>
              <a:t>He Chong 2008 Olympics</a:t>
            </a:r>
          </a:p>
        </p:txBody>
      </p:sp>
      <p:pic>
        <p:nvPicPr>
          <p:cNvPr id="37" name="Picture 36"/>
          <p:cNvPicPr>
            <a:picLocks noChangeAspect="1"/>
          </p:cNvPicPr>
          <p:nvPr/>
        </p:nvPicPr>
        <p:blipFill>
          <a:blip r:embed="rId8">
            <a:lum bright="9000"/>
          </a:blip>
          <a:stretch>
            <a:fillRect/>
          </a:stretch>
        </p:blipFill>
        <p:spPr>
          <a:xfrm>
            <a:off x="3040083" y="5199506"/>
            <a:ext cx="1380065" cy="1450745"/>
          </a:xfrm>
          <a:prstGeom prst="rect">
            <a:avLst/>
          </a:prstGeom>
        </p:spPr>
      </p:pic>
      <p:sp>
        <p:nvSpPr>
          <p:cNvPr id="38" name="TextBox 37"/>
          <p:cNvSpPr txBox="1"/>
          <p:nvPr/>
        </p:nvSpPr>
        <p:spPr>
          <a:xfrm>
            <a:off x="2635365" y="6514186"/>
            <a:ext cx="1077731" cy="276999"/>
          </a:xfrm>
          <a:prstGeom prst="rect">
            <a:avLst/>
          </a:prstGeom>
          <a:noFill/>
        </p:spPr>
        <p:txBody>
          <a:bodyPr wrap="none" rtlCol="0">
            <a:spAutoFit/>
          </a:bodyPr>
          <a:lstStyle/>
          <a:p>
            <a:r>
              <a:rPr lang="en-US" sz="1200" dirty="0" smtClean="0"/>
              <a:t>Irina </a:t>
            </a:r>
            <a:r>
              <a:rPr lang="en-US" sz="1200" dirty="0" err="1" smtClean="0"/>
              <a:t>Slutskaya</a:t>
            </a:r>
            <a:endParaRPr lang="en-US" sz="1200" dirty="0" smtClean="0"/>
          </a:p>
        </p:txBody>
      </p:sp>
      <p:sp>
        <p:nvSpPr>
          <p:cNvPr id="9" name="Slide Number Placeholder 8"/>
          <p:cNvSpPr>
            <a:spLocks noGrp="1"/>
          </p:cNvSpPr>
          <p:nvPr>
            <p:ph type="sldNum" sz="quarter" idx="12"/>
          </p:nvPr>
        </p:nvSpPr>
        <p:spPr/>
        <p:txBody>
          <a:bodyPr/>
          <a:lstStyle/>
          <a:p>
            <a:fld id="{5BE6E91C-2D6A-B04C-94FB-A9E324A509C5}" type="slidenum">
              <a:rPr lang="en-US" smtClean="0"/>
              <a:pPr/>
              <a:t>12</a:t>
            </a:fld>
            <a:endParaRPr lang="en-US" dirty="0"/>
          </a:p>
        </p:txBody>
      </p:sp>
      <p:pic>
        <p:nvPicPr>
          <p:cNvPr id="20" name="Picture 19"/>
          <p:cNvPicPr>
            <a:picLocks noChangeAspect="1"/>
          </p:cNvPicPr>
          <p:nvPr/>
        </p:nvPicPr>
        <p:blipFill rotWithShape="1">
          <a:blip r:embed="rId9"/>
          <a:srcRect l="11030" t="16202"/>
          <a:stretch/>
        </p:blipFill>
        <p:spPr>
          <a:xfrm>
            <a:off x="197704" y="828439"/>
            <a:ext cx="2660867" cy="1370120"/>
          </a:xfrm>
          <a:prstGeom prst="rect">
            <a:avLst/>
          </a:prstGeom>
        </p:spPr>
      </p:pic>
      <p:pic>
        <p:nvPicPr>
          <p:cNvPr id="23" name="Picture 22"/>
          <p:cNvPicPr>
            <a:picLocks noChangeAspect="1"/>
          </p:cNvPicPr>
          <p:nvPr/>
        </p:nvPicPr>
        <p:blipFill>
          <a:blip r:embed="rId10"/>
          <a:stretch>
            <a:fillRect/>
          </a:stretch>
        </p:blipFill>
        <p:spPr>
          <a:xfrm>
            <a:off x="5862240" y="828439"/>
            <a:ext cx="2824560" cy="1485865"/>
          </a:xfrm>
          <a:prstGeom prst="rect">
            <a:avLst/>
          </a:prstGeom>
        </p:spPr>
      </p:pic>
      <p:sp>
        <p:nvSpPr>
          <p:cNvPr id="3" name="TextBox 2"/>
          <p:cNvSpPr txBox="1"/>
          <p:nvPr/>
        </p:nvSpPr>
        <p:spPr>
          <a:xfrm>
            <a:off x="197705" y="447439"/>
            <a:ext cx="2337499" cy="338554"/>
          </a:xfrm>
          <a:prstGeom prst="rect">
            <a:avLst/>
          </a:prstGeom>
          <a:noFill/>
        </p:spPr>
        <p:txBody>
          <a:bodyPr wrap="none" rtlCol="0">
            <a:spAutoFit/>
          </a:bodyPr>
          <a:lstStyle/>
          <a:p>
            <a:r>
              <a:rPr lang="en-US" sz="1600" dirty="0" smtClean="0"/>
              <a:t>Buford in Elite Eight, 2012</a:t>
            </a:r>
          </a:p>
        </p:txBody>
      </p:sp>
      <p:sp>
        <p:nvSpPr>
          <p:cNvPr id="4" name="TextBox 3"/>
          <p:cNvSpPr txBox="1"/>
          <p:nvPr/>
        </p:nvSpPr>
        <p:spPr>
          <a:xfrm>
            <a:off x="5332984" y="478054"/>
            <a:ext cx="2975110" cy="338554"/>
          </a:xfrm>
          <a:prstGeom prst="rect">
            <a:avLst/>
          </a:prstGeom>
          <a:noFill/>
        </p:spPr>
        <p:txBody>
          <a:bodyPr wrap="none" rtlCol="0">
            <a:spAutoFit/>
          </a:bodyPr>
          <a:lstStyle/>
          <a:p>
            <a:r>
              <a:rPr lang="en-US" sz="1600" dirty="0"/>
              <a:t>Ahmad Bradshaw </a:t>
            </a:r>
            <a:r>
              <a:rPr lang="en-US" sz="1600" dirty="0" err="1" smtClean="0"/>
              <a:t>Superbowl</a:t>
            </a:r>
            <a:r>
              <a:rPr lang="en-US" sz="1600" dirty="0" smtClean="0"/>
              <a:t> XLVI</a:t>
            </a:r>
          </a:p>
        </p:txBody>
      </p:sp>
      <p:cxnSp>
        <p:nvCxnSpPr>
          <p:cNvPr id="11" name="Straight Connector 10"/>
          <p:cNvCxnSpPr/>
          <p:nvPr/>
        </p:nvCxnSpPr>
        <p:spPr>
          <a:xfrm flipV="1">
            <a:off x="49133" y="4744149"/>
            <a:ext cx="9094867" cy="1"/>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17263770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13</a:t>
            </a:fld>
            <a:endParaRPr lang="en-US" dirty="0"/>
          </a:p>
        </p:txBody>
      </p:sp>
      <p:sp>
        <p:nvSpPr>
          <p:cNvPr id="4" name="TextBox 3"/>
          <p:cNvSpPr txBox="1"/>
          <p:nvPr/>
        </p:nvSpPr>
        <p:spPr>
          <a:xfrm>
            <a:off x="2870200" y="2707481"/>
            <a:ext cx="2115964" cy="707886"/>
          </a:xfrm>
          <a:prstGeom prst="rect">
            <a:avLst/>
          </a:prstGeom>
          <a:noFill/>
        </p:spPr>
        <p:txBody>
          <a:bodyPr wrap="none" rtlCol="0">
            <a:spAutoFit/>
          </a:bodyPr>
          <a:lstStyle/>
          <a:p>
            <a:r>
              <a:rPr lang="en-US" sz="4000" dirty="0" smtClean="0"/>
              <a:t>Lecture 2</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413"/>
            <a:ext cx="8229600" cy="381917"/>
          </a:xfrm>
        </p:spPr>
        <p:txBody>
          <a:bodyPr/>
          <a:lstStyle/>
          <a:p>
            <a:r>
              <a:rPr lang="en-US" dirty="0" smtClean="0"/>
              <a:t>Kinematics – quantifying motion</a:t>
            </a:r>
            <a:endParaRPr lang="en-US" dirty="0"/>
          </a:p>
        </p:txBody>
      </p:sp>
      <p:sp>
        <p:nvSpPr>
          <p:cNvPr id="3" name="Content Placeholder 2"/>
          <p:cNvSpPr>
            <a:spLocks noGrp="1"/>
          </p:cNvSpPr>
          <p:nvPr>
            <p:ph idx="1"/>
          </p:nvPr>
        </p:nvSpPr>
        <p:spPr>
          <a:xfrm>
            <a:off x="-11077" y="419531"/>
            <a:ext cx="9127561" cy="5640829"/>
          </a:xfrm>
        </p:spPr>
        <p:txBody>
          <a:bodyPr>
            <a:normAutofit fontScale="92500" lnSpcReduction="20000"/>
          </a:bodyPr>
          <a:lstStyle/>
          <a:p>
            <a:r>
              <a:rPr lang="en-US" sz="1400" dirty="0" smtClean="0"/>
              <a:t>kinematics: deals essentially with time and  position (</a:t>
            </a:r>
            <a:r>
              <a:rPr lang="en-US" sz="1400" dirty="0" err="1" smtClean="0"/>
              <a:t>x,y,z</a:t>
            </a:r>
            <a:r>
              <a:rPr lang="en-US" sz="1400" dirty="0" smtClean="0"/>
              <a:t>)</a:t>
            </a:r>
          </a:p>
          <a:p>
            <a:pPr lvl="1"/>
            <a:r>
              <a:rPr lang="en-US" sz="1400" dirty="0" smtClean="0"/>
              <a:t>for now, just time and x</a:t>
            </a:r>
          </a:p>
          <a:p>
            <a:pPr>
              <a:spcBef>
                <a:spcPts val="1584"/>
              </a:spcBef>
            </a:pPr>
            <a:r>
              <a:rPr lang="en-US" sz="1400" dirty="0" smtClean="0"/>
              <a:t>motion is when things </a:t>
            </a:r>
            <a:r>
              <a:rPr lang="en-US" sz="1400" i="1" dirty="0" smtClean="0"/>
              <a:t>change</a:t>
            </a:r>
            <a:r>
              <a:rPr lang="en-US" sz="1400" dirty="0" smtClean="0"/>
              <a:t>.</a:t>
            </a:r>
          </a:p>
          <a:p>
            <a:pPr lvl="1"/>
            <a:r>
              <a:rPr lang="en-US" sz="1400" dirty="0" smtClean="0"/>
              <a:t>∆x = change in position (aka “displacement”)</a:t>
            </a:r>
          </a:p>
          <a:p>
            <a:pPr lvl="1"/>
            <a:r>
              <a:rPr lang="en-US" sz="1400" dirty="0" smtClean="0"/>
              <a:t>∆t = change in time</a:t>
            </a:r>
          </a:p>
          <a:p>
            <a:pPr>
              <a:spcBef>
                <a:spcPts val="1584"/>
              </a:spcBef>
            </a:pPr>
            <a:r>
              <a:rPr lang="en-US" sz="1400" dirty="0" smtClean="0"/>
              <a:t>average speed: </a:t>
            </a:r>
            <a:r>
              <a:rPr lang="en-US" sz="1400" b="1" dirty="0" smtClean="0"/>
              <a:t>distance traveled </a:t>
            </a:r>
            <a:r>
              <a:rPr lang="en-US" sz="1400" dirty="0" smtClean="0"/>
              <a:t>(in some time) </a:t>
            </a:r>
            <a:r>
              <a:rPr lang="en-US" sz="1400" dirty="0"/>
              <a:t>/ ∆t</a:t>
            </a:r>
            <a:endParaRPr lang="en-US" sz="1400" dirty="0" smtClean="0"/>
          </a:p>
          <a:p>
            <a:r>
              <a:rPr lang="en-US" sz="1400" dirty="0" smtClean="0"/>
              <a:t>average velocity </a:t>
            </a:r>
            <a:r>
              <a:rPr lang="en-US" sz="1400" b="1" dirty="0" smtClean="0"/>
              <a:t>change in position </a:t>
            </a:r>
            <a:r>
              <a:rPr lang="en-US" sz="1400" dirty="0" smtClean="0"/>
              <a:t>(</a:t>
            </a:r>
            <a:r>
              <a:rPr lang="en-US" sz="1400" dirty="0"/>
              <a:t>in some time) / </a:t>
            </a:r>
            <a:r>
              <a:rPr lang="en-US" sz="1400" dirty="0" smtClean="0"/>
              <a:t>∆t</a:t>
            </a:r>
          </a:p>
          <a:p>
            <a:pPr lvl="1"/>
            <a:r>
              <a:rPr lang="en-US" sz="1400" dirty="0" err="1" smtClean="0"/>
              <a:t>Terrelle</a:t>
            </a:r>
            <a:r>
              <a:rPr lang="en-US" sz="1400" dirty="0" smtClean="0"/>
              <a:t> Pryor: 40-yard dash in 4.33 sec    [</a:t>
            </a:r>
            <a:r>
              <a:rPr lang="en-US" sz="1400" dirty="0" smtClean="0">
                <a:solidFill>
                  <a:srgbClr val="FF0000"/>
                </a:solidFill>
              </a:rPr>
              <a:t>Show </a:t>
            </a:r>
            <a:r>
              <a:rPr lang="en-US" sz="1400" dirty="0" err="1" smtClean="0">
                <a:solidFill>
                  <a:srgbClr val="FF0000"/>
                </a:solidFill>
              </a:rPr>
              <a:t>Terrelle</a:t>
            </a:r>
            <a:r>
              <a:rPr lang="en-US" sz="1400" dirty="0" smtClean="0">
                <a:solidFill>
                  <a:srgbClr val="FF0000"/>
                </a:solidFill>
              </a:rPr>
              <a:t> Pryor Video</a:t>
            </a:r>
            <a:r>
              <a:rPr lang="en-US" sz="1400" dirty="0" smtClean="0"/>
              <a:t>]</a:t>
            </a:r>
          </a:p>
          <a:p>
            <a:pPr lvl="1">
              <a:buNone/>
            </a:pPr>
            <a:endParaRPr lang="en-US" sz="1400" dirty="0" smtClean="0"/>
          </a:p>
          <a:p>
            <a:pPr lvl="1">
              <a:buNone/>
            </a:pPr>
            <a:endParaRPr lang="en-US" dirty="0" smtClean="0"/>
          </a:p>
          <a:p>
            <a:pPr lvl="1">
              <a:buNone/>
            </a:pPr>
            <a:endParaRPr lang="en-US" sz="1400" dirty="0" smtClean="0"/>
          </a:p>
          <a:p>
            <a:pPr lvl="1">
              <a:buNone/>
            </a:pPr>
            <a:endParaRPr lang="en-US" dirty="0" smtClean="0"/>
          </a:p>
          <a:p>
            <a:pPr lvl="1">
              <a:buNone/>
            </a:pPr>
            <a:endParaRPr lang="en-US" dirty="0" smtClean="0"/>
          </a:p>
          <a:p>
            <a:pPr lvl="1">
              <a:buNone/>
            </a:pPr>
            <a:r>
              <a:rPr lang="en-US" dirty="0" smtClean="0"/>
              <a:t>calculate </a:t>
            </a:r>
            <a:r>
              <a:rPr lang="en-US" i="1" dirty="0" err="1" smtClean="0"/>
              <a:t>v</a:t>
            </a:r>
            <a:r>
              <a:rPr lang="en-US" baseline="-25000" dirty="0" err="1" smtClean="0"/>
              <a:t>ave</a:t>
            </a:r>
            <a:r>
              <a:rPr lang="en-US" dirty="0" smtClean="0"/>
              <a:t> in yd/sec, then m/s, then mph</a:t>
            </a:r>
          </a:p>
          <a:p>
            <a:pPr lvl="1">
              <a:buNone/>
            </a:pPr>
            <a:endParaRPr lang="en-US" dirty="0" smtClean="0"/>
          </a:p>
          <a:p>
            <a:pPr lvl="1">
              <a:buNone/>
            </a:pPr>
            <a:endParaRPr lang="en-US" dirty="0" smtClean="0"/>
          </a:p>
          <a:p>
            <a:pPr lvl="1">
              <a:buNone/>
            </a:pPr>
            <a:endParaRPr lang="en-US" dirty="0" smtClean="0"/>
          </a:p>
          <a:p>
            <a:pPr lvl="1">
              <a:buNone/>
            </a:pPr>
            <a:endParaRPr lang="en-US" dirty="0" smtClean="0"/>
          </a:p>
          <a:p>
            <a:pPr lvl="1">
              <a:buNone/>
            </a:pPr>
            <a:endParaRPr lang="en-US" dirty="0" smtClean="0"/>
          </a:p>
          <a:p>
            <a:pPr lvl="1">
              <a:buNone/>
            </a:pPr>
            <a:endParaRPr lang="en-US" dirty="0" smtClean="0"/>
          </a:p>
          <a:p>
            <a:pPr lvl="1">
              <a:buNone/>
            </a:pPr>
            <a:endParaRPr lang="en-US" dirty="0" smtClean="0"/>
          </a:p>
          <a:p>
            <a:pPr lvl="1">
              <a:buNone/>
            </a:pPr>
            <a:endParaRPr lang="en-US" dirty="0" smtClean="0"/>
          </a:p>
          <a:p>
            <a:pPr lvl="1">
              <a:buNone/>
            </a:pPr>
            <a:endParaRPr lang="en-US" dirty="0" smtClean="0"/>
          </a:p>
          <a:p>
            <a:pPr lvl="1">
              <a:buNone/>
            </a:pPr>
            <a:r>
              <a:rPr lang="en-US" dirty="0" smtClean="0"/>
              <a:t>[</a:t>
            </a:r>
            <a:r>
              <a:rPr lang="en-US" dirty="0" smtClean="0">
                <a:solidFill>
                  <a:srgbClr val="FF0000"/>
                </a:solidFill>
              </a:rPr>
              <a:t>Show Punt for the National Championship Game Video</a:t>
            </a:r>
            <a:r>
              <a:rPr lang="en-US" dirty="0" smtClean="0"/>
              <a:t>]</a:t>
            </a:r>
          </a:p>
          <a:p>
            <a:pPr lvl="1">
              <a:buNone/>
            </a:pPr>
            <a:endParaRPr lang="en-US" dirty="0" smtClean="0"/>
          </a:p>
          <a:p>
            <a:pPr lvl="1">
              <a:buNone/>
            </a:pPr>
            <a:r>
              <a:rPr lang="en-US" dirty="0" smtClean="0"/>
              <a:t>[</a:t>
            </a:r>
            <a:r>
              <a:rPr lang="en-US" dirty="0" smtClean="0">
                <a:solidFill>
                  <a:srgbClr val="FF0000"/>
                </a:solidFill>
              </a:rPr>
              <a:t>Show Michael Phelps Video</a:t>
            </a:r>
            <a:r>
              <a:rPr lang="en-US" dirty="0" smtClean="0"/>
              <a:t>]</a:t>
            </a:r>
          </a:p>
          <a:p>
            <a:pPr lvl="1">
              <a:buNone/>
            </a:pPr>
            <a:endParaRPr lang="en-US" dirty="0" smtClean="0"/>
          </a:p>
          <a:p>
            <a:pPr lvl="1">
              <a:buNone/>
            </a:pPr>
            <a:endParaRPr lang="en-US" dirty="0" smtClean="0"/>
          </a:p>
          <a:p>
            <a:pPr lvl="1">
              <a:buNone/>
            </a:pPr>
            <a:endParaRPr lang="en-US" dirty="0" smtClean="0"/>
          </a:p>
          <a:p>
            <a:pPr lvl="1">
              <a:buNone/>
            </a:pPr>
            <a:endParaRPr lang="en-US" dirty="0" smtClean="0"/>
          </a:p>
          <a:p>
            <a:pPr lvl="1">
              <a:buNone/>
            </a:pPr>
            <a:endParaRPr lang="en-US" dirty="0" smtClean="0"/>
          </a:p>
          <a:p>
            <a:pPr lvl="1">
              <a:buNone/>
            </a:pPr>
            <a:endParaRPr lang="en-US" dirty="0" smtClean="0"/>
          </a:p>
          <a:p>
            <a:pPr lvl="1">
              <a:buNone/>
            </a:pPr>
            <a:endParaRPr lang="en-US" sz="1400" dirty="0" smtClean="0"/>
          </a:p>
          <a:p>
            <a:pPr lvl="1">
              <a:buNone/>
            </a:pPr>
            <a:endParaRPr lang="en-US" sz="1400" dirty="0" smtClean="0"/>
          </a:p>
        </p:txBody>
      </p:sp>
      <p:graphicFrame>
        <p:nvGraphicFramePr>
          <p:cNvPr id="6" name="Object 5"/>
          <p:cNvGraphicFramePr>
            <a:graphicFrameLocks noChangeAspect="1"/>
          </p:cNvGraphicFramePr>
          <p:nvPr>
            <p:extLst>
              <p:ext uri="{D42A27DB-BD31-4B8C-83A1-F6EECF244321}">
                <p14:modId xmlns="" xmlns:p14="http://schemas.microsoft.com/office/powerpoint/2010/main" val="224218765"/>
              </p:ext>
            </p:extLst>
          </p:nvPr>
        </p:nvGraphicFramePr>
        <p:xfrm>
          <a:off x="457200" y="2667000"/>
          <a:ext cx="1323948" cy="695326"/>
        </p:xfrm>
        <a:graphic>
          <a:graphicData uri="http://schemas.openxmlformats.org/presentationml/2006/ole">
            <p:oleObj spid="_x0000_s22060" name="Equation" r:id="rId4" imgW="621360" imgH="383760" progId="">
              <p:embed/>
            </p:oleObj>
          </a:graphicData>
        </a:graphic>
      </p:graphicFrame>
      <p:sp>
        <p:nvSpPr>
          <p:cNvPr id="7" name="Slide Number Placeholder 6"/>
          <p:cNvSpPr>
            <a:spLocks noGrp="1"/>
          </p:cNvSpPr>
          <p:nvPr>
            <p:ph type="sldNum" sz="quarter" idx="4"/>
          </p:nvPr>
        </p:nvSpPr>
        <p:spPr/>
        <p:txBody>
          <a:bodyPr/>
          <a:lstStyle/>
          <a:p>
            <a:fld id="{5BE6E91C-2D6A-B04C-94FB-A9E324A509C5}" type="slidenum">
              <a:rPr lang="en-US" smtClean="0"/>
              <a:pPr/>
              <a:t>14</a:t>
            </a:fld>
            <a:endParaRPr lang="en-US" dirty="0"/>
          </a:p>
        </p:txBody>
      </p:sp>
      <p:pic>
        <p:nvPicPr>
          <p:cNvPr id="9" name="Picture 8"/>
          <p:cNvPicPr>
            <a:picLocks noChangeAspect="1"/>
          </p:cNvPicPr>
          <p:nvPr/>
        </p:nvPicPr>
        <p:blipFill rotWithShape="1">
          <a:blip r:embed="rId5"/>
          <a:srcRect b="33358"/>
          <a:stretch/>
        </p:blipFill>
        <p:spPr>
          <a:xfrm>
            <a:off x="40218" y="3362326"/>
            <a:ext cx="6605543" cy="1616075"/>
          </a:xfrm>
          <a:prstGeom prst="rect">
            <a:avLst/>
          </a:prstGeom>
        </p:spPr>
      </p:pic>
      <p:pic>
        <p:nvPicPr>
          <p:cNvPr id="4" name="Picture 3" descr="Untitled.png"/>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2398816" y="5675368"/>
            <a:ext cx="6785400" cy="100677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437"/>
            <a:ext cx="8229600" cy="381917"/>
          </a:xfrm>
        </p:spPr>
        <p:txBody>
          <a:bodyPr/>
          <a:lstStyle/>
          <a:p>
            <a:pPr algn="l"/>
            <a:r>
              <a:rPr lang="en-US" dirty="0" smtClean="0"/>
              <a:t>reaction time in “fast” games</a:t>
            </a:r>
            <a:endParaRPr lang="en-US"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15</a:t>
            </a:fld>
            <a:endParaRPr lang="en-US" dirty="0"/>
          </a:p>
        </p:txBody>
      </p:sp>
      <p:pic>
        <p:nvPicPr>
          <p:cNvPr id="9" name="Picture 8"/>
          <p:cNvPicPr>
            <a:picLocks noChangeAspect="1"/>
          </p:cNvPicPr>
          <p:nvPr/>
        </p:nvPicPr>
        <p:blipFill rotWithShape="1">
          <a:blip r:embed="rId3"/>
          <a:srcRect t="16943" b="3588"/>
          <a:stretch/>
        </p:blipFill>
        <p:spPr>
          <a:xfrm>
            <a:off x="1140030" y="2009951"/>
            <a:ext cx="3249725" cy="1400679"/>
          </a:xfrm>
          <a:prstGeom prst="rect">
            <a:avLst/>
          </a:prstGeom>
        </p:spPr>
      </p:pic>
      <p:pic>
        <p:nvPicPr>
          <p:cNvPr id="10" name="Picture 9"/>
          <p:cNvPicPr>
            <a:picLocks noChangeAspect="1"/>
          </p:cNvPicPr>
          <p:nvPr/>
        </p:nvPicPr>
        <p:blipFill>
          <a:blip r:embed="rId4"/>
          <a:stretch>
            <a:fillRect/>
          </a:stretch>
        </p:blipFill>
        <p:spPr>
          <a:xfrm>
            <a:off x="1448790" y="3524321"/>
            <a:ext cx="3837102" cy="1635279"/>
          </a:xfrm>
          <a:prstGeom prst="rect">
            <a:avLst/>
          </a:prstGeom>
        </p:spPr>
      </p:pic>
      <p:pic>
        <p:nvPicPr>
          <p:cNvPr id="12" name="Picture 11"/>
          <p:cNvPicPr>
            <a:picLocks noChangeAspect="1"/>
          </p:cNvPicPr>
          <p:nvPr/>
        </p:nvPicPr>
        <p:blipFill>
          <a:blip r:embed="rId5"/>
          <a:srcRect l="4946" t="5954" r="1659" b="15267"/>
          <a:stretch>
            <a:fillRect/>
          </a:stretch>
        </p:blipFill>
        <p:spPr>
          <a:xfrm>
            <a:off x="807521" y="5252470"/>
            <a:ext cx="3846625" cy="1376438"/>
          </a:xfrm>
          <a:prstGeom prst="rect">
            <a:avLst/>
          </a:prstGeom>
        </p:spPr>
      </p:pic>
      <p:sp>
        <p:nvSpPr>
          <p:cNvPr id="2766850" name="AutoShape 2" descr="data:image/jpeg;base64,/9j/4AAQSkZJRgABAQAAAQABAAD/2wCEAAkGBxQQEhQSExIVFhUUFRQVFxYWFRgVFxgYFhQXGBQXGhYaHCgiGBolHxQYITEhJSktLjEwGR8zODMvNygtLjcBCgoKDg0OGhAQGywmHyQsLCwvNCwsLCwsLCwsLSwsLCwsNCwsLCwsLCwsLCwsLCwsLCwsLCwsLCwsLCwsLCwsLP/AABEIALEBHAMBIgACEQEDEQH/xAAbAAEAAgMBAQAAAAAAAAAAAAAAAwQCBQYBB//EAEUQAAIBAgQDBgMEBwUGBwAAAAECAAMRBBIhMUFRYQUGEyJxkTJSgRRyobEjM4KSssHwB0JiorNTc9HS4fEVFiQ0RGPC/8QAGQEAAwEBAQAAAAAAAAAAAAAAAAECAwQF/8QALhEAAgEDBAECBAYDAQAAAAAAAAECAxExBBIhQVETMiJhcfBCgZGhwdFSseEU/9oADAMBAAIRAxEAPwDsIiJwnniIiACIiACIiACInoF9oAeRJkwzHp6yZcIOJv8AhE5JG0dPUl0U56FJ2E2C0VHATMCTvN46N9s5ij25TZ66kMi4chXqPlVMxy6A5r38wtcC/C8sf+LYYBGOJogVCQnnHms2U+x0N9jpK/aXcxcRUq1KleqTUChQAi5MtRaiahRnsV0zXsCec9wfdAUSrUsRURwCKjZKTeIDV8Q3DKQpvpca87nWVuiaLSxRabtPDA1AcVSBo61PMPJqBrrzIHS8r4/vFg6FHxmxCspV2UIylnyaMFBI1vprbXSRnuVTJa9aoUvUNNLJan4tda1XzZbvdkHxE2G08x3cpKniha9RBW8YVQq0zmWtWasVGZTlszmxGtveLdHyWtPBdFvtPtehhq9Gg4qZq9srKFKi7BVza5tSRsDzNhJD27ghn/8AU0v0fx+fbzBP4iF9dJj233ZTF1qVZqjqaWWwUJrlqK41ZSV1UaqQbXmtbuIhQp9oqZRSNGmClI+GhqpVsDluWBQAMTcbg31iTjbllelFYijeUsfhmqeCtWmahF8ge51XMOO+U3ty1lw4Vf6M5/s7ubTo4gYgVajEHPlfKbv4Qpl81r3IF/qeGk6aS34Y/Sg8xRAcIOZmBwfX8JaiLcxPT030VDhDzEiagw4e2s2ER72Zy0kHjg1ZibMqDuJE+GU9PSUpoxlo5LDKMSw+FI21kDLbeWmmc06coe5HkRECBERABERABERABERABETOnTLbQGk27IwmaUy2wlqnhQN9fyk8hz8HXT0jfMytTwnM+0sKoGwnsTNts7IUowwhEREaCIiACJFXxCpa+52UC7H0A1Mi8J6nx+RfkU+Y/ecfkvuYwFfFnVaS53F9L2UHkz8PQXPSc1Xp4tm81N/EOzKxCr6ZWso6FteJnWqoQWAAA2A0Alepi+Q94nDfwRKtGnyyv2emISmBUK1DrubNbhdgLMfoPrLP21R8Yan98afvi6/jPUxY4i0nVwdjKtbIo1YTwz1WBFwbg7EaiJXbBJe6goTrdDl15kDQn1E8y1V2ZXH+LyN9WUW/yiI0LMSt9tA+NWTqwFv3lJAHqZYRgRcEEHiDce8APYiIgEREAE8ZQdxPYjAr1MIOGkrPSK7ibGJSm0c09LCWODVxLtTCg7aStUold/eaKSZxVKE4ZI4iIzEREQATJEJ0Elo4YnU6D8ZcRANBJc7HVS00pcy4RBSwoG+ssAREybbO+FOMFaKERERYiIgAiJXqYrUqgzsN7aKv3m2HoLnpGBO7hQSSABuSbAfWVvGep8Ayr87DU/dU7+p06GephbkNUOcjUC1kU/4V59Tc+knqVQu8BNpK7MKGGVLkXLHdibsfU8ug0HATyriQNtTK9XEFugkM0UPJxVdX1AyqVC28xiJZxNtu7EREBEqYhhx95MmLHESpETimbQrzjhmySoDsZE+CQm4GU80JQ3623+t5SkiV2HH3kbPB0x1i/EifJVXZlfo4yn95Rb/LH2y3xqydSLr9WW4A6m0Ji+Y9pOlUHYyWmsnTCrCWGe03DC4II5g3E9kFTBoTfLZvmW6t7jcdDpMfDqL8LhhycWP767fVTEaFmJW+15fjRl62zr7re37QEnpVQ4upBHMG8AMokGOx1OgniVai00BAzOwVbnYXM9wmLSsC1N1cAlSVIYAjcacYWAmiQtjKYz3df0X6zUeTS/m5aaz3B4pKyCpSdXQ7MhDKfqIAYVcKDtp+UqtTI4GbO0SlNo5qmlhLlcGrRSdBLlHDganUyZEAFhPYSncKWmUOXyxERIOkREQARE8dwASSABqSTYD6wA9kVfEKlrnU7AC7H0A3kXjNU/VjKvzsN/uod/U2G28loYZUuRqx3Y6sfU8ug06RgReG9T47ovyKfMfvONvRfcywiKgsAFUbACwH0kdXEAdTKlSoW3lKLZzVdRGHC5ZPVxXBfeVibzyJokkcFSpKb5EREZmIiaLvv2ucHg6tVb57BEItoz6BteWp+kaV3YaV3YvdkdsUcWrtQfOEcoxsRZgAeI1Gu40nuL7YoUn8OpVVXyl8pPmKgMbgcdFb2M+O/wBm/eCpRxi0y10xD2cH5js/rf8AOfT+1+7QxFWtVJGZsOKVLzOAlTLXGdlGjaVha9yNbS5QUXyXKCi7M3ODxqVgTTYNlOU76GwNjfoRM6GIV8wU3yMUbowAJH4icaO5LKb2w9QFnJp1A+Q50pqH0Hxrke2n986iT43uaztVdXSm9XxgXXNmyvSRUX0BS9r8ecVl5FaPk7CJynd7un9nqU6jZLItayBi4R6hpWZLotvKj30HxdSZ1clktWEREQiRKzDjJkxfMe0qxE4pmsK044ZsUrA7GYVcIjHMV83zDyt6ZhrbpKMzSqRsZOzwdMdZ/kih3n7Eq4mnTppU0FehUOY5WC03DNlqKLg2GlwTfjOcx/drEE4nMG86uKRFZ7AtVU3YqpPwgg3XW5HG87lMXzHtJkrqeME5RN41Kc8M4/sfu9UFDGjNSapiaNNLo7MudcOKbXvqvm+tvaa8dz8WtHJ+jYk4gimcRVXI1ZaeWr4qoDUdSr6EDR7X0nfVsKjm5UX+YaN+8NZXxbmghc1gEX/aDN0ADCzE8NbmL1Ga7Ucbiu6mNY18tRAtR8O+U1WYv4a5aiElLKh0OWx1Fr2M7Du/g3oYalSqtmdFszZs2tybZrC4F7XsNpQ/8wMBnamoTln83rcixPTT1lyn24jKrAEBhezlUb91je2m+x4aSY1PV4jzYbjs5Zs4iJIxERABEjr4hUtc6nYDUn0A1Mh8N6nxXRflU+Y/ecbei+8YGVTFalUGdhuAbKv3m4emp6TxMLc5qhzkagWsi+i8+pufSToioLABQOA0Alerivl940r4M51IwV5FipUC7ynVxBPQSIm88miikefV1Mp8LhCIiUc4iIgAkOJxSUxd2AvtxJ9ANT9JD2pjPCS4F2Y5VvtfUknoACfw4znmJJzMSzbXJufToOg0jA21btv5KZPVzlHrYXP0NpzfezE16tLNnTJSK1WpimTn8Jg4GbMSPhl1mt/2vK+LqkowRczEWs2ZVN9DchTw6QUrM0hCb5im/wAjle6vd9jWTHuaYu5qpSVbqM1yuxFgL6AchPpFLtzXz0iOqMG9wQs5fsGk1GhTpVLZkBHlDEWucupA4TaRyldjqqafxI6XCYtaoup23B0I9RJ5yVtQRoRsRoR6GdB2TizVTzfEpyt1Nh5rcL3iMi7EREAiIgAiIgAiIgAiZIhJsJco4cLruYnJI2pUZVMYMMNSYakkDlHaC02W1QBgdQONxxHIjnw5iY4vHBNBq23PXiLcTqNOF9SBrKOQsbvr0322vz522GmhIzGVDdyzsdSFCO1cs1qdj0y+ZQQvAE5l9QCPMf8AEdOWb4ptaaBRYC39bk8TDuALn+r6AdT0njmxs1RUPy+FUqsPvFNFb/DuNL8ppGPUVY4pznVd2We3MQ9LD1qlMqHp03cZwWXyKWsQCDra285NO+GIpmvTq00YoFCVaaZaYd8H9oUPTaoWI0I0I4c529dFZWDgFCpDBrZSpFmBvwtNW9DDVLinRpVScpawUrcU8il3sQPIco3NthaYxa7R6rNOvfRmp3XDOz2xAHmRVP2awrPYtouZlAW9zfpeV+3+91ejQw1SnTH6Sl4lRmptbREZ8ozAqozE5iCPWdA3dvDuAKtGk4DMwTIBTVmN3ITiTxJveWMd2Zh6iotWjSdadsisisFsABlBGmw9pScb4E7pXbNAnepKZqMmHrVBbEZauZGaqcNpUAW9wL7aW3Nopd/aT1KdNaTnxBSuylWCGrfKNPitbU8L+svYnsjDOzucNSzVAQ7ZBmYEWIJ62Ewp9i4dWRxQphqYAQhRdQL2t6XPuectRj2jknquomyqVC28wiIHE227sREQEIiIAIiIAUO2MMaieUXZDmA56EEexP1AmgVr8xbQgggg8iDqJ10q4vs9KurAhtswNj/1HQ3jA52YuLgjoZsqnYzg+VlYcM11PobAg+ukgfs2sP7gP3WH4XtCw02ndFRWuAecyk1Ds2qQPIBw1YDb0vaWqfYzk+ZlUcct2PoLgAeuvpEh1I2m0vJrWa35dSeAA4npN92LhTTQlhZnbMRyA0Uewv6kyXCdnU6ZuBdvmY3P0+X6WluMkRERAIiIAIiAIAJLRoFugk1HDcW9pnicUtMa72vbpzPIdfoLmwkOV+EdlLTfimZ+VBfQAbkzX4jGs5KoCBsSdPoeI9B5t7leMTs1Q3YkAbAae3FfX4vu3KzNVAFgLAcJSilnI6upS+GBjTpBfW1r9Bw00A1Og01M9ZtQALk3sBa5tqTroAOJOg4wCS2RdWyljoTZRxyjVjwCrqT7yJCGuvP4lNs7W2L8gOCDyjfU6zS3bOW34mZ0yb3U6/7QbC+4pX16eIdTrlsNZmigCwFgJ7ETdyW7mm7XqYh21F6YtYAXBPN7MNRrqRl2NryLs7C1Kzq2bwQGsGBKsxB2B0L3sPKbDXUNtN9I3oKb6akWJGlxyPMdDpMHQg5bnk7Ia6SVmjcStVwt9Qfea9PET4XuOTfkdLW9AD1MnTtW36xSvXQD662t6MTzAlbJLBr6lKqrM9ekRuJhNhSrq2x15bHpodYfDqeHtDf5Mp6PuLNfEsPhCNtZAykbiUmmcs6coZR5ERGQIiIAIiIAIiIAIiIAQ4bdxbZz+IDX/wA0hbtSkApL6PfLoxvZspOg0F+J01mVemWNRA1syC3Q+YE/l7TWp2I4VV8RbWZGGViAjMrWW7XFsvHTWQ3JYR6VClppvdXnbH6beXh92/f5M21XFKrKhJzNsArHja5IFlGu5mH2+nn8PN575bWO+Uta9rbC8rVez3aqlQsgyclbNYEnKDmtYiwOnCYt2T+lNUFc2cuLr/8AVkAJvtfzQvLwKFHR2+Kbvtb4xvvwsY+7m0ieDrPZZ5wiJYo4a+p0EG7FwhKbsiKnTLbS7RohfXnPXdUGug2HEk8gOJmrr4lq2g0T6G/8m/h2+LUCOZfQ7o04UFeWSxisf/dTUnj/ADHC2nxHT7x0lVKWt21N79Aeeu54XP0sNJmiAbcdSeJPMmZS1ZcI5ateU/oIiIGBi6A7gH1F541O4sSSOCtaoottlVwQv7NpnPCbRptDTawRZCP+IY/ir5s30ZZDVxZU2yk9fKv4Zj+c8r4q+i+8rSXV+R20tM5K8yelWQaWqU+obx1+q1CH9m+glmlULfDlqW1IpElwOZosA/sD9Zr54yg7i8lVPKOienhI2dOsrXAOo3GxHqNxJJrDXY6Mc4GwqDPl+6986fssJLRr3IFynqfEp2A1Yk2emBuSS9paaeDknpGsE7YVeHltta1hz8pBX8JJTrVU2OYctyP3jc/VhbhylfD44MNRl39r6HnrvqL66y0rA7GF78Gd6tLyial2opNmBU8tT7CwZvUA2l1XVhoQR0IM1jKCLEXHI6yI0OKkjlre3od1HRSAYnCLwbQ1fUkbN8KDtpIHwzDr6SFMXUXcZh/WvMelmPXhLVHtBG6fiPU8V9GAPSK018y9lGrjgqmJsSqsL6EHY7+xkL4TkYlNGM9JNe3kqRJHokbiRyzmcXF2YiIgIREQAiYedTbTKwv9QR/OSyHE2uhPBx/mBX/9SaBpP2xfy/l/8EREDMT1VJ0Eko0S3pzlxVCDkBqSfzJkylY6KOnlPl8Ijo4cDU6mY4vGhNN22t14XtrfoNdzsCZWxOOLErT+p2/7fmbcAQ0hpUQuu55+u9uX89zc6wUO5HROtCktsDEoahzP7dORtw/wjTmWsDJoiXc4ZScndiIiIkRErV8VbQb84N2LhTlN2iS1aoXf2lGrWLb+0wZr6meTKUrnpUdPGnz2IiJB0CIiAHhPpzJOwF7XJ9Ta25OgBMxA9baHW12I2LW2A4LqBvqdYpoQACb212tc7Zjza2nQaC2szl3SVkTa+RPQbTyJBROmKI31lhMUp6ShEpSaOeempy6t9DbAzF6YO422PEdQeB6iaxHI2MsJjDxF5opo5Z6Sa9vJYCMpurHrfj1uNS3Vs3oZOmPZdGF+v/UcfUKOsgTEKePvJZV1LJCq1afD/cuUsajW1tc2F9ieQbYnoDNb2325Qw1WlSqh81b4WVbgedE82t/iqKNAd5m1IEk2sSLEjQkciRuOk0XbHdv7ZWpEVCPBBDWVRYFlcANlIR7ouqre17nURKEb3udEdQqnwtGw7T7fwtAVCcRTJpfGgZS48yqdL82A+sjwPeHDVlDCvTUNUekud1UsyNlOXXUHQg9RNcO6QW4q1X8MLVVBkppkWtVWo2Z9m1UWZnueQMnq9yqFRwVrOpLVS6FQCy1a3jFShtpe4Bta30MrhIHpoNmeK7XrZ38DDLiKKaNUp10BDj41KtaxHrOe7uf2jrXxNSm9ByrMq0FpqrVLm985NQA7X8onSd5cKuB7JxVNSSBTr2JFzevUY8OANW1+gvOD/sZ7EwuJ8Z6yB6tF6ToCWGUC5DCx18w48hHFpwbZSoQi0kj6/jEAQkZRazXNrAAgm5PQGTmmOQ9orUwysp2YEH0IsZjhXzIrEEEqCQdwSNRrOa517Y7Md/f+jxsMp4TEYVesnlSvjNcqDM2vUC2/r+Q4m9gaW54MXSp5sibEYhaYueRsBvpv6DqdJqPtfjnRxYWNlNyOR5j7xF9NANzscNg7HM5zNv0H/E/lwAkmKwq1LXuCPhYfEPQ/yOkpSUQqRlKNouxRRQBYCwnswqA0zZzpfR9gb7A/K34HhynhrL8w95d0eZKlNOzRJEiOIXnMTil/oRXQKlN9MnnjsALmV2xg4AypUqFjcxOaRtT0spP4uES18SW0GgkERMm7noQhGCshEREWIiIAIiIAIiIAIiIAIiIAIiIAJmlUjYzCIxNJ8MtJiWYhBYMxyhuA0NzbjYA6cZvaFEIoVRoPcniSeJPOaHsoDx1vwRyPveX8cpb8Z0MbbZEKcYN7UeyvUwaHhb0tb6qbqfqJPESbWC7XOR79rbAYpPEDDwmOXMMwK2I0YknUX0ItbQHafMv7JsY+Fx6hlYJWpPfQnygFlewBJF1t+1Pr/bfZhr0q+HUqprKyhmXMBcqz3AIJLeK/HhIMR2DV8fB16bUFbD03pOPDYKyPkFkAa6WCm2p35ToU0o7X3/Rltu7o6GnUDC4/EEH2OolahUyUyd8pYHhYByDfXYDW/IfSVaWOFNmpgMbFVF1cAG4S1wp0y+GdL/EZPUZqa1WdQEDAm1Op8BVQ5vkGxzHXlMtnPGDpUZ7WrP8AT8v5I8U9ZwQiWsxUgta9iQ12Go1FrW9TpYxo9SiATTRUuoaxLtyvcAADlpbUCwEsdlYjPnGt1bW4INyNTYj+8QW/a6TPtKtTCMr1Ka3GmdgovuL3O143JXtbgx2tZyW4lXsvECpTVlbMNgbg3HAkjc2tfreWpm1Z2KRjUphgVYAgixB2InNYmh4TlNbfEpPFT14kG49uc6eaTt79ZT+4/wDEkAKEREQxERABERABERABESKriEU2Z1B3sWA/OMCWJFTxCk2vY/KdD7Hf1ElgAiIiAREQARE6fuj2LSqp49TztnYBT8KZGI1XZidD5ulrTSnBzdkTKW1XOV8VfmHuJ6rg7Ee8+rUqKpoqhfQAflK+L7NpVQQ9NTm3NrH1zDUHqDN//L8zL1vkfM4l/t7Arh67U0N1yq4BJJXNmGQkkk/DfXWzD1lCc0o7XZmyd1cK5VldQCVN7HS+hBF+Fwd50uExAqorrswB13HMHkRsZzUzw2Iaicyagm7JsG5no3Xjx5hAdPEpYLtNKpy6q3ytoT6cG+hl2AGm7c7SWg1y6qfCescyswCUAc5AUam1Y6XBOloTFM174ygpyCpYIAyoRfMweobC3EiQd6e6qY8g1Cvlo16S3TPlerky1R5hquTbjfcTV4zuF4mcHEKFYVCCKI8QPUw5oNepn81MAkhNOAvYTROLSuyObm47LxVOqxJxNOo1ipQNTJsFUsPKdQC2ptLmI7Qo+C1c1zUo0Q1Q5ahqoMgvfQm5W23Phe05bEdxkerUUVfDDsX8lMA5ThhRyg5tLkufptxmw7O7n+FhMThjVXNiVZS6o4AvTFNTkao1yAOYlSa8iX0LNDtfB4hs5ItlPi+KhQLTzeExYVAApUsG11sOsz7N7QwVNhTRsOjimXbJkAARsjnONNGBEp9ody0dVWkyUgqIAvhBlLrVFQuy5hmBI1HW95rE7i+IjI9dQ5u90oZAGOKaqfKKnwBkZbAjy5TpH8LjnAcpndUqyuAysGU6hlIYEdCN5lNZ3c7IGDoCjmDHM7EgMAWdixsGZiBrzlnG9oJSsGN2OyqLsetuA6mwmDzwaFl3Cgk6AAk+g3nM4jE+K5exANgt7XygdNtSx+uvKZYzGNW0YZUvcJoSeRY8edhp6yKACIiIZNgsI9dxTpgFjc6mygDck2P4DiPWdbg+59JdarvUPIHIo04Bdee5O85LBYt6DipTIzC4sRcEHcEe23KdXhO+NNh+kpOh6WdfodD7gTqoenbnPzMam7otVe6eGIsFdTzFRifZiR7icz232BUwoz3D0rgZtmXMQFzLsRcgXHPadE/e7D2NhUa3DIRry81vfac7232/UxXky5KVwct8zMQbjMdgL2NhfUby6vpW/omG+5qonjMALk2A3J0Er61eap7M3/Kv4npOM6D1qpYlU4aF9wOYHzN+A48pJSohRoN9STqSeZMzVQAABYDYCewA13b36ky9R+Eeg/KIj6F2ZxESRiIiACdR/Z9/8n79P/TiJ0af3mdX2nXxETuOY+bdv/8Auq/3x/ppKMRPNq+9nXD2oRETMop9qfAPvp/EJ2wiJXQuxERJAp1/1qeq/wCnXlyIlywvoJdnj7H0M1PYnD1xH+qkRHD2y++xPKNxOMpfrsR/vT+URJWGUWIiJIxERABERABERACn2p8K/wC8p/xiXIiPoQiIiGf/2Q=="/>
          <p:cNvSpPr>
            <a:spLocks noChangeAspect="1" noChangeArrowheads="1"/>
          </p:cNvSpPr>
          <p:nvPr/>
        </p:nvSpPr>
        <p:spPr bwMode="auto">
          <a:xfrm>
            <a:off x="207433" y="-108347"/>
            <a:ext cx="4064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766852" name="AutoShape 4" descr="data:image/jpeg;base64,/9j/4AAQSkZJRgABAQAAAQABAAD/2wCEAAkGBxQQEhQSExIVFhUUFRQVFxYWFRgVFxgYFhQXGBQXGhYaHCgiGBolHxQYITEhJSktLjEwGR8zODMvNygtLjcBCgoKDg0OGhAQGywmHyQsLCwvNCwsLCwsLCwsLSwsLCwsNCwsLCwsLCwsLCwsLCwsLCwsLCwsLCwsLCwsLCwsLP/AABEIALEBHAMBIgACEQEDEQH/xAAbAAEAAgMBAQAAAAAAAAAAAAAAAwQCBQYBB//EAEUQAAIBAgQDBgMEBwUGBwAAAAECAAMRBBIhMUFRYQUGEyJxkTJSgRRyobEjM4KSssHwB0JiorNTc9HS4fEVFiQ0RGPC/8QAGQEAAwEBAQAAAAAAAAAAAAAAAAECAwQF/8QALhEAAgEDBAECBAYDAQAAAAAAAAECAxExBBIhQVETMiJhcfBCgZGhwdFSseEU/9oADAMBAAIRAxEAPwDsIiJwnniIiACIiACIiACInoF9oAeRJkwzHp6yZcIOJv8AhE5JG0dPUl0U56FJ2E2C0VHATMCTvN46N9s5ij25TZ66kMi4chXqPlVMxy6A5r38wtcC/C8sf+LYYBGOJogVCQnnHms2U+x0N9jpK/aXcxcRUq1KleqTUChQAi5MtRaiahRnsV0zXsCec9wfdAUSrUsRURwCKjZKTeIDV8Q3DKQpvpca87nWVuiaLSxRabtPDA1AcVSBo61PMPJqBrrzIHS8r4/vFg6FHxmxCspV2UIylnyaMFBI1vprbXSRnuVTJa9aoUvUNNLJan4tda1XzZbvdkHxE2G08x3cpKniha9RBW8YVQq0zmWtWasVGZTlszmxGtveLdHyWtPBdFvtPtehhq9Gg4qZq9srKFKi7BVza5tSRsDzNhJD27ghn/8AU0v0fx+fbzBP4iF9dJj233ZTF1qVZqjqaWWwUJrlqK41ZSV1UaqQbXmtbuIhQp9oqZRSNGmClI+GhqpVsDluWBQAMTcbg31iTjbllelFYijeUsfhmqeCtWmahF8ge51XMOO+U3ty1lw4Vf6M5/s7ubTo4gYgVajEHPlfKbv4Qpl81r3IF/qeGk6aS34Y/Sg8xRAcIOZmBwfX8JaiLcxPT030VDhDzEiagw4e2s2ER72Zy0kHjg1ZibMqDuJE+GU9PSUpoxlo5LDKMSw+FI21kDLbeWmmc06coe5HkRECBERABERABERABERABETOnTLbQGk27IwmaUy2wlqnhQN9fyk8hz8HXT0jfMytTwnM+0sKoGwnsTNts7IUowwhEREaCIiACJFXxCpa+52UC7H0A1Mi8J6nx+RfkU+Y/ecfkvuYwFfFnVaS53F9L2UHkz8PQXPSc1Xp4tm81N/EOzKxCr6ZWso6FteJnWqoQWAAA2A0Alepi+Q94nDfwRKtGnyyv2emISmBUK1DrubNbhdgLMfoPrLP21R8Yan98afvi6/jPUxY4i0nVwdjKtbIo1YTwz1WBFwbg7EaiJXbBJe6goTrdDl15kDQn1E8y1V2ZXH+LyN9WUW/yiI0LMSt9tA+NWTqwFv3lJAHqZYRgRcEEHiDce8APYiIgEREAE8ZQdxPYjAr1MIOGkrPSK7ibGJSm0c09LCWODVxLtTCg7aStUold/eaKSZxVKE4ZI4iIzEREQATJEJ0Elo4YnU6D8ZcRANBJc7HVS00pcy4RBSwoG+ssAREybbO+FOMFaKERERYiIgAiJXqYrUqgzsN7aKv3m2HoLnpGBO7hQSSABuSbAfWVvGep8Ayr87DU/dU7+p06GephbkNUOcjUC1kU/4V59Tc+knqVQu8BNpK7MKGGVLkXLHdibsfU8ug0HATyriQNtTK9XEFugkM0UPJxVdX1AyqVC28xiJZxNtu7EREBEqYhhx95MmLHESpETimbQrzjhmySoDsZE+CQm4GU80JQ3623+t5SkiV2HH3kbPB0x1i/EifJVXZlfo4yn95Rb/LH2y3xqydSLr9WW4A6m0Ji+Y9pOlUHYyWmsnTCrCWGe03DC4II5g3E9kFTBoTfLZvmW6t7jcdDpMfDqL8LhhycWP767fVTEaFmJW+15fjRl62zr7re37QEnpVQ4upBHMG8AMokGOx1OgniVai00BAzOwVbnYXM9wmLSsC1N1cAlSVIYAjcacYWAmiQtjKYz3df0X6zUeTS/m5aaz3B4pKyCpSdXQ7MhDKfqIAYVcKDtp+UqtTI4GbO0SlNo5qmlhLlcGrRSdBLlHDganUyZEAFhPYSncKWmUOXyxERIOkREQARE8dwASSABqSTYD6wA9kVfEKlrnU7AC7H0A3kXjNU/VjKvzsN/uod/U2G28loYZUuRqx3Y6sfU8ug06RgReG9T47ovyKfMfvONvRfcywiKgsAFUbACwH0kdXEAdTKlSoW3lKLZzVdRGHC5ZPVxXBfeVibzyJokkcFSpKb5EREZmIiaLvv2ucHg6tVb57BEItoz6BteWp+kaV3YaV3YvdkdsUcWrtQfOEcoxsRZgAeI1Gu40nuL7YoUn8OpVVXyl8pPmKgMbgcdFb2M+O/wBm/eCpRxi0y10xD2cH5js/rf8AOfT+1+7QxFWtVJGZsOKVLzOAlTLXGdlGjaVha9yNbS5QUXyXKCi7M3ODxqVgTTYNlOU76GwNjfoRM6GIV8wU3yMUbowAJH4icaO5LKb2w9QFnJp1A+Q50pqH0Hxrke2n986iT43uaztVdXSm9XxgXXNmyvSRUX0BS9r8ecVl5FaPk7CJynd7un9nqU6jZLItayBi4R6hpWZLotvKj30HxdSZ1clktWEREQiRKzDjJkxfMe0qxE4pmsK044ZsUrA7GYVcIjHMV83zDyt6ZhrbpKMzSqRsZOzwdMdZ/kih3n7Eq4mnTppU0FehUOY5WC03DNlqKLg2GlwTfjOcx/drEE4nMG86uKRFZ7AtVU3YqpPwgg3XW5HG87lMXzHtJkrqeME5RN41Kc8M4/sfu9UFDGjNSapiaNNLo7MudcOKbXvqvm+tvaa8dz8WtHJ+jYk4gimcRVXI1ZaeWr4qoDUdSr6EDR7X0nfVsKjm5UX+YaN+8NZXxbmghc1gEX/aDN0ADCzE8NbmL1Ga7Ucbiu6mNY18tRAtR8O+U1WYv4a5aiElLKh0OWx1Fr2M7Du/g3oYalSqtmdFszZs2tybZrC4F7XsNpQ/8wMBnamoTln83rcixPTT1lyn24jKrAEBhezlUb91je2m+x4aSY1PV4jzYbjs5Zs4iJIxERABEjr4hUtc6nYDUn0A1Mh8N6nxXRflU+Y/ecbei+8YGVTFalUGdhuAbKv3m4emp6TxMLc5qhzkagWsi+i8+pufSToioLABQOA0Alerivl940r4M51IwV5FipUC7ynVxBPQSIm88miikefV1Mp8LhCIiUc4iIgAkOJxSUxd2AvtxJ9ANT9JD2pjPCS4F2Y5VvtfUknoACfw4znmJJzMSzbXJufToOg0jA21btv5KZPVzlHrYXP0NpzfezE16tLNnTJSK1WpimTn8Jg4GbMSPhl1mt/2vK+LqkowRczEWs2ZVN9DchTw6QUrM0hCb5im/wAjle6vd9jWTHuaYu5qpSVbqM1yuxFgL6AchPpFLtzXz0iOqMG9wQs5fsGk1GhTpVLZkBHlDEWucupA4TaRyldjqqafxI6XCYtaoup23B0I9RJ5yVtQRoRsRoR6GdB2TizVTzfEpyt1Nh5rcL3iMi7EREAiIgAiIgAiIgAiZIhJsJco4cLruYnJI2pUZVMYMMNSYakkDlHaC02W1QBgdQONxxHIjnw5iY4vHBNBq23PXiLcTqNOF9SBrKOQsbvr0322vz522GmhIzGVDdyzsdSFCO1cs1qdj0y+ZQQvAE5l9QCPMf8AEdOWb4ptaaBRYC39bk8TDuALn+r6AdT0njmxs1RUPy+FUqsPvFNFb/DuNL8ppGPUVY4pznVd2We3MQ9LD1qlMqHp03cZwWXyKWsQCDra285NO+GIpmvTq00YoFCVaaZaYd8H9oUPTaoWI0I0I4c529dFZWDgFCpDBrZSpFmBvwtNW9DDVLinRpVScpawUrcU8il3sQPIco3NthaYxa7R6rNOvfRmp3XDOz2xAHmRVP2awrPYtouZlAW9zfpeV+3+91ejQw1SnTH6Sl4lRmptbREZ8ozAqozE5iCPWdA3dvDuAKtGk4DMwTIBTVmN3ITiTxJveWMd2Zh6iotWjSdadsisisFsABlBGmw9pScb4E7pXbNAnepKZqMmHrVBbEZauZGaqcNpUAW9wL7aW3Nopd/aT1KdNaTnxBSuylWCGrfKNPitbU8L+svYnsjDOzucNSzVAQ7ZBmYEWIJ62Ewp9i4dWRxQphqYAQhRdQL2t6XPuectRj2jknquomyqVC28wiIHE227sREQEIiIAIiIAUO2MMaieUXZDmA56EEexP1AmgVr8xbQgggg8iDqJ10q4vs9KurAhtswNj/1HQ3jA52YuLgjoZsqnYzg+VlYcM11PobAg+ukgfs2sP7gP3WH4XtCw02ndFRWuAecyk1Ds2qQPIBw1YDb0vaWqfYzk+ZlUcct2PoLgAeuvpEh1I2m0vJrWa35dSeAA4npN92LhTTQlhZnbMRyA0Uewv6kyXCdnU6ZuBdvmY3P0+X6WluMkRERAIiIAIiAIAJLRoFugk1HDcW9pnicUtMa72vbpzPIdfoLmwkOV+EdlLTfimZ+VBfQAbkzX4jGs5KoCBsSdPoeI9B5t7leMTs1Q3YkAbAae3FfX4vu3KzNVAFgLAcJSilnI6upS+GBjTpBfW1r9Bw00A1Og01M9ZtQALk3sBa5tqTroAOJOg4wCS2RdWyljoTZRxyjVjwCrqT7yJCGuvP4lNs7W2L8gOCDyjfU6zS3bOW34mZ0yb3U6/7QbC+4pX16eIdTrlsNZmigCwFgJ7ETdyW7mm7XqYh21F6YtYAXBPN7MNRrqRl2NryLs7C1Kzq2bwQGsGBKsxB2B0L3sPKbDXUNtN9I3oKb6akWJGlxyPMdDpMHQg5bnk7Ia6SVmjcStVwt9Qfea9PET4XuOTfkdLW9AD1MnTtW36xSvXQD662t6MTzAlbJLBr6lKqrM9ekRuJhNhSrq2x15bHpodYfDqeHtDf5Mp6PuLNfEsPhCNtZAykbiUmmcs6coZR5ERGQIiIAIiIAIiIAIiIAQ4bdxbZz+IDX/wA0hbtSkApL6PfLoxvZspOg0F+J01mVemWNRA1syC3Q+YE/l7TWp2I4VV8RbWZGGViAjMrWW7XFsvHTWQ3JYR6VClppvdXnbH6beXh92/f5M21XFKrKhJzNsArHja5IFlGu5mH2+nn8PN575bWO+Uta9rbC8rVez3aqlQsgyclbNYEnKDmtYiwOnCYt2T+lNUFc2cuLr/8AVkAJvtfzQvLwKFHR2+Kbvtb4xvvwsY+7m0ieDrPZZ5wiJYo4a+p0EG7FwhKbsiKnTLbS7RohfXnPXdUGug2HEk8gOJmrr4lq2g0T6G/8m/h2+LUCOZfQ7o04UFeWSxisf/dTUnj/ADHC2nxHT7x0lVKWt21N79Aeeu54XP0sNJmiAbcdSeJPMmZS1ZcI5ateU/oIiIGBi6A7gH1F541O4sSSOCtaoottlVwQv7NpnPCbRptDTawRZCP+IY/ir5s30ZZDVxZU2yk9fKv4Zj+c8r4q+i+8rSXV+R20tM5K8yelWQaWqU+obx1+q1CH9m+glmlULfDlqW1IpElwOZosA/sD9Zr54yg7i8lVPKOienhI2dOsrXAOo3GxHqNxJJrDXY6Mc4GwqDPl+6986fssJLRr3IFynqfEp2A1Yk2emBuSS9paaeDknpGsE7YVeHltta1hz8pBX8JJTrVU2OYctyP3jc/VhbhylfD44MNRl39r6HnrvqL66y0rA7GF78Gd6tLyial2opNmBU8tT7CwZvUA2l1XVhoQR0IM1jKCLEXHI6yI0OKkjlre3od1HRSAYnCLwbQ1fUkbN8KDtpIHwzDr6SFMXUXcZh/WvMelmPXhLVHtBG6fiPU8V9GAPSK018y9lGrjgqmJsSqsL6EHY7+xkL4TkYlNGM9JNe3kqRJHokbiRyzmcXF2YiIgIREQAiYedTbTKwv9QR/OSyHE2uhPBx/mBX/9SaBpP2xfy/l/8EREDMT1VJ0Eko0S3pzlxVCDkBqSfzJkylY6KOnlPl8Ijo4cDU6mY4vGhNN22t14XtrfoNdzsCZWxOOLErT+p2/7fmbcAQ0hpUQuu55+u9uX89zc6wUO5HROtCktsDEoahzP7dORtw/wjTmWsDJoiXc4ZScndiIiIkRErV8VbQb84N2LhTlN2iS1aoXf2lGrWLb+0wZr6meTKUrnpUdPGnz2IiJB0CIiAHhPpzJOwF7XJ9Ta25OgBMxA9baHW12I2LW2A4LqBvqdYpoQACb212tc7Zjza2nQaC2szl3SVkTa+RPQbTyJBROmKI31lhMUp6ShEpSaOeempy6t9DbAzF6YO422PEdQeB6iaxHI2MsJjDxF5opo5Z6Sa9vJYCMpurHrfj1uNS3Vs3oZOmPZdGF+v/UcfUKOsgTEKePvJZV1LJCq1afD/cuUsajW1tc2F9ieQbYnoDNb2325Qw1WlSqh81b4WVbgedE82t/iqKNAd5m1IEk2sSLEjQkciRuOk0XbHdv7ZWpEVCPBBDWVRYFlcANlIR7ouqre17nURKEb3udEdQqnwtGw7T7fwtAVCcRTJpfGgZS48yqdL82A+sjwPeHDVlDCvTUNUekud1UsyNlOXXUHQg9RNcO6QW4q1X8MLVVBkppkWtVWo2Z9m1UWZnueQMnq9yqFRwVrOpLVS6FQCy1a3jFShtpe4Bta30MrhIHpoNmeK7XrZ38DDLiKKaNUp10BDj41KtaxHrOe7uf2jrXxNSm9ByrMq0FpqrVLm985NQA7X8onSd5cKuB7JxVNSSBTr2JFzevUY8OANW1+gvOD/sZ7EwuJ8Z6yB6tF6ToCWGUC5DCx18w48hHFpwbZSoQi0kj6/jEAQkZRazXNrAAgm5PQGTmmOQ9orUwysp2YEH0IsZjhXzIrEEEqCQdwSNRrOa517Y7Md/f+jxsMp4TEYVesnlSvjNcqDM2vUC2/r+Q4m9gaW54MXSp5sibEYhaYueRsBvpv6DqdJqPtfjnRxYWNlNyOR5j7xF9NANzscNg7HM5zNv0H/E/lwAkmKwq1LXuCPhYfEPQ/yOkpSUQqRlKNouxRRQBYCwnswqA0zZzpfR9gb7A/K34HhynhrL8w95d0eZKlNOzRJEiOIXnMTil/oRXQKlN9MnnjsALmV2xg4AypUqFjcxOaRtT0spP4uES18SW0GgkERMm7noQhGCshEREWIiIAIiIAIiIAIiIAIiIAIiIAJmlUjYzCIxNJ8MtJiWYhBYMxyhuA0NzbjYA6cZvaFEIoVRoPcniSeJPOaHsoDx1vwRyPveX8cpb8Z0MbbZEKcYN7UeyvUwaHhb0tb6qbqfqJPESbWC7XOR79rbAYpPEDDwmOXMMwK2I0YknUX0ItbQHafMv7JsY+Fx6hlYJWpPfQnygFlewBJF1t+1Pr/bfZhr0q+HUqprKyhmXMBcqz3AIJLeK/HhIMR2DV8fB16bUFbD03pOPDYKyPkFkAa6WCm2p35ToU0o7X3/Rltu7o6GnUDC4/EEH2OolahUyUyd8pYHhYByDfXYDW/IfSVaWOFNmpgMbFVF1cAG4S1wp0y+GdL/EZPUZqa1WdQEDAm1Op8BVQ5vkGxzHXlMtnPGDpUZ7WrP8AT8v5I8U9ZwQiWsxUgta9iQ12Go1FrW9TpYxo9SiATTRUuoaxLtyvcAADlpbUCwEsdlYjPnGt1bW4INyNTYj+8QW/a6TPtKtTCMr1Ka3GmdgovuL3O143JXtbgx2tZyW4lXsvECpTVlbMNgbg3HAkjc2tfreWpm1Z2KRjUphgVYAgixB2InNYmh4TlNbfEpPFT14kG49uc6eaTt79ZT+4/wDEkAKEREQxERABERABERABESKriEU2Z1B3sWA/OMCWJFTxCk2vY/KdD7Hf1ElgAiIiAREQARE6fuj2LSqp49TztnYBT8KZGI1XZidD5ulrTSnBzdkTKW1XOV8VfmHuJ6rg7Ee8+rUqKpoqhfQAflK+L7NpVQQ9NTm3NrH1zDUHqDN//L8zL1vkfM4l/t7Arh67U0N1yq4BJJXNmGQkkk/DfXWzD1lCc0o7XZmyd1cK5VldQCVN7HS+hBF+Fwd50uExAqorrswB13HMHkRsZzUzw2Iaicyagm7JsG5no3Xjx5hAdPEpYLtNKpy6q3ytoT6cG+hl2AGm7c7SWg1y6qfCescyswCUAc5AUam1Y6XBOloTFM174ygpyCpYIAyoRfMweobC3EiQd6e6qY8g1Cvlo16S3TPlerky1R5hquTbjfcTV4zuF4mcHEKFYVCCKI8QPUw5oNepn81MAkhNOAvYTROLSuyObm47LxVOqxJxNOo1ipQNTJsFUsPKdQC2ptLmI7Qo+C1c1zUo0Q1Q5ahqoMgvfQm5W23Phe05bEdxkerUUVfDDsX8lMA5ThhRyg5tLkufptxmw7O7n+FhMThjVXNiVZS6o4AvTFNTkao1yAOYlSa8iX0LNDtfB4hs5ItlPi+KhQLTzeExYVAApUsG11sOsz7N7QwVNhTRsOjimXbJkAARsjnONNGBEp9ody0dVWkyUgqIAvhBlLrVFQuy5hmBI1HW95rE7i+IjI9dQ5u90oZAGOKaqfKKnwBkZbAjy5TpH8LjnAcpndUqyuAysGU6hlIYEdCN5lNZ3c7IGDoCjmDHM7EgMAWdixsGZiBrzlnG9oJSsGN2OyqLsetuA6mwmDzwaFl3Cgk6AAk+g3nM4jE+K5exANgt7XygdNtSx+uvKZYzGNW0YZUvcJoSeRY8edhp6yKACIiIZNgsI9dxTpgFjc6mygDck2P4DiPWdbg+59JdarvUPIHIo04Bdee5O85LBYt6DipTIzC4sRcEHcEe23KdXhO+NNh+kpOh6WdfodD7gTqoenbnPzMam7otVe6eGIsFdTzFRifZiR7icz232BUwoz3D0rgZtmXMQFzLsRcgXHPadE/e7D2NhUa3DIRry81vfac7232/UxXky5KVwct8zMQbjMdgL2NhfUby6vpW/omG+5qonjMALk2A3J0Er61eap7M3/Kv4npOM6D1qpYlU4aF9wOYHzN+A48pJSohRoN9STqSeZMzVQAABYDYCewA13b36ky9R+Eeg/KIj6F2ZxESRiIiACdR/Z9/8n79P/TiJ0af3mdX2nXxETuOY+bdv/8Auq/3x/ppKMRPNq+9nXD2oRETMop9qfAPvp/EJ2wiJXQuxERJAp1/1qeq/wCnXlyIlywvoJdnj7H0M1PYnD1xH+qkRHD2y++xPKNxOMpfrsR/vT+URJWGUWIiJIxERABERABERACn2p8K/wC8p/xiXIiPoQiIiGf/2Q=="/>
          <p:cNvSpPr>
            <a:spLocks noChangeAspect="1" noChangeArrowheads="1"/>
          </p:cNvSpPr>
          <p:nvPr/>
        </p:nvSpPr>
        <p:spPr bwMode="auto">
          <a:xfrm>
            <a:off x="207433" y="-108347"/>
            <a:ext cx="4064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766854" name="Picture 6" descr="http://static.ddmcdn.com/gif/baseball-pitcher-batter.gif"/>
          <p:cNvPicPr>
            <a:picLocks noChangeAspect="1" noChangeArrowheads="1"/>
          </p:cNvPicPr>
          <p:nvPr/>
        </p:nvPicPr>
        <p:blipFill>
          <a:blip r:embed="rId6"/>
          <a:srcRect/>
          <a:stretch>
            <a:fillRect/>
          </a:stretch>
        </p:blipFill>
        <p:spPr bwMode="auto">
          <a:xfrm>
            <a:off x="1140030" y="333499"/>
            <a:ext cx="3514117" cy="1572692"/>
          </a:xfrm>
          <a:prstGeom prst="rect">
            <a:avLst/>
          </a:prstGeom>
          <a:noFill/>
        </p:spPr>
      </p:pic>
      <p:sp>
        <p:nvSpPr>
          <p:cNvPr id="14" name="TextBox 13"/>
          <p:cNvSpPr txBox="1"/>
          <p:nvPr/>
        </p:nvSpPr>
        <p:spPr>
          <a:xfrm>
            <a:off x="5285893" y="821532"/>
            <a:ext cx="2219647" cy="830997"/>
          </a:xfrm>
          <a:prstGeom prst="rect">
            <a:avLst/>
          </a:prstGeom>
          <a:noFill/>
        </p:spPr>
        <p:txBody>
          <a:bodyPr wrap="none" rtlCol="0">
            <a:spAutoFit/>
          </a:bodyPr>
          <a:lstStyle/>
          <a:p>
            <a:r>
              <a:rPr lang="en-US" sz="1600" dirty="0" smtClean="0"/>
              <a:t>[</a:t>
            </a:r>
            <a:r>
              <a:rPr lang="en-US" sz="1600" dirty="0" smtClean="0">
                <a:solidFill>
                  <a:srgbClr val="FF0000"/>
                </a:solidFill>
              </a:rPr>
              <a:t>Show Home Run Video</a:t>
            </a:r>
            <a:r>
              <a:rPr lang="en-US" sz="1600" dirty="0" smtClean="0"/>
              <a:t>]</a:t>
            </a:r>
          </a:p>
          <a:p>
            <a:r>
              <a:rPr lang="en-US" sz="1600" dirty="0" smtClean="0"/>
              <a:t>	0.450 sec</a:t>
            </a:r>
          </a:p>
          <a:p>
            <a:endParaRPr lang="en-US" sz="1600" dirty="0" smtClean="0"/>
          </a:p>
        </p:txBody>
      </p:sp>
      <p:sp>
        <p:nvSpPr>
          <p:cNvPr id="15" name="TextBox 14"/>
          <p:cNvSpPr txBox="1"/>
          <p:nvPr/>
        </p:nvSpPr>
        <p:spPr>
          <a:xfrm>
            <a:off x="5285893" y="2389272"/>
            <a:ext cx="2159437" cy="338554"/>
          </a:xfrm>
          <a:prstGeom prst="rect">
            <a:avLst/>
          </a:prstGeom>
          <a:noFill/>
        </p:spPr>
        <p:txBody>
          <a:bodyPr wrap="none" rtlCol="0">
            <a:spAutoFit/>
          </a:bodyPr>
          <a:lstStyle/>
          <a:p>
            <a:r>
              <a:rPr lang="en-US" sz="1600" dirty="0" smtClean="0"/>
              <a:t>[</a:t>
            </a:r>
            <a:r>
              <a:rPr lang="en-US" sz="1600" dirty="0" smtClean="0">
                <a:solidFill>
                  <a:srgbClr val="FF0000"/>
                </a:solidFill>
              </a:rPr>
              <a:t>Show Ping Pong Video</a:t>
            </a:r>
            <a:r>
              <a:rPr lang="en-US" sz="1600" dirty="0" smtClean="0"/>
              <a:t>]</a:t>
            </a:r>
          </a:p>
        </p:txBody>
      </p:sp>
      <p:sp>
        <p:nvSpPr>
          <p:cNvPr id="16" name="Rectangle 15"/>
          <p:cNvSpPr/>
          <p:nvPr/>
        </p:nvSpPr>
        <p:spPr>
          <a:xfrm>
            <a:off x="4654147" y="1229863"/>
            <a:ext cx="4572000" cy="461665"/>
          </a:xfrm>
          <a:prstGeom prst="rect">
            <a:avLst/>
          </a:prstGeom>
        </p:spPr>
        <p:txBody>
          <a:bodyPr>
            <a:spAutoFit/>
          </a:bodyPr>
          <a:lstStyle/>
          <a:p>
            <a:r>
              <a:rPr lang="en-US" sz="1200" dirty="0" smtClean="0"/>
              <a:t>http://science.kqed.org/quest/video/anatomy-of-a-home-run-web-only/</a:t>
            </a:r>
            <a:endParaRPr lang="en-US" sz="1200" dirty="0"/>
          </a:p>
        </p:txBody>
      </p:sp>
      <p:sp>
        <p:nvSpPr>
          <p:cNvPr id="17" name="TextBox 16"/>
          <p:cNvSpPr txBox="1"/>
          <p:nvPr/>
        </p:nvSpPr>
        <p:spPr>
          <a:xfrm>
            <a:off x="5366172" y="5732547"/>
            <a:ext cx="1868012" cy="338554"/>
          </a:xfrm>
          <a:prstGeom prst="rect">
            <a:avLst/>
          </a:prstGeom>
          <a:noFill/>
        </p:spPr>
        <p:txBody>
          <a:bodyPr wrap="none" rtlCol="0">
            <a:spAutoFit/>
          </a:bodyPr>
          <a:lstStyle/>
          <a:p>
            <a:r>
              <a:rPr lang="en-US" sz="1600" dirty="0" smtClean="0"/>
              <a:t>[</a:t>
            </a:r>
            <a:r>
              <a:rPr lang="en-US" sz="1600" dirty="0" smtClean="0">
                <a:solidFill>
                  <a:srgbClr val="FF0000"/>
                </a:solidFill>
              </a:rPr>
              <a:t>Show Tennis Video</a:t>
            </a:r>
            <a:r>
              <a:rPr lang="en-US" sz="1600" dirty="0" smtClean="0"/>
              <a:t>]</a:t>
            </a:r>
          </a:p>
        </p:txBody>
      </p:sp>
      <p:sp>
        <p:nvSpPr>
          <p:cNvPr id="18" name="TextBox 17"/>
          <p:cNvSpPr txBox="1"/>
          <p:nvPr/>
        </p:nvSpPr>
        <p:spPr>
          <a:xfrm>
            <a:off x="5807552" y="3803734"/>
            <a:ext cx="2115451" cy="338554"/>
          </a:xfrm>
          <a:prstGeom prst="rect">
            <a:avLst/>
          </a:prstGeom>
          <a:noFill/>
        </p:spPr>
        <p:txBody>
          <a:bodyPr wrap="none" rtlCol="0">
            <a:spAutoFit/>
          </a:bodyPr>
          <a:lstStyle/>
          <a:p>
            <a:r>
              <a:rPr lang="en-US" sz="1600" dirty="0" smtClean="0"/>
              <a:t>[</a:t>
            </a:r>
            <a:r>
              <a:rPr lang="en-US" sz="1600" dirty="0" smtClean="0">
                <a:solidFill>
                  <a:srgbClr val="FF0000"/>
                </a:solidFill>
              </a:rPr>
              <a:t>Show Slap Shot Video</a:t>
            </a:r>
            <a:r>
              <a:rPr lang="en-US" sz="1600" dirty="0" smtClean="0"/>
              <a:t>]</a:t>
            </a:r>
          </a:p>
        </p:txBody>
      </p:sp>
    </p:spTree>
    <p:extLst>
      <p:ext uri="{BB962C8B-B14F-4D97-AF65-F5344CB8AC3E}">
        <p14:creationId xmlns="" xmlns:p14="http://schemas.microsoft.com/office/powerpoint/2010/main" val="8319652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16</a:t>
            </a:fld>
            <a:endParaRPr lang="en-US" dirty="0"/>
          </a:p>
        </p:txBody>
      </p:sp>
      <p:pic>
        <p:nvPicPr>
          <p:cNvPr id="2817026" name="Picture 2" descr="C:\Documents and Settings\Daniel Cebra\My Documents\classes\Phys10_Sports\Vidoes\Chap2.1\PingPong1.bmp"/>
          <p:cNvPicPr>
            <a:picLocks noChangeAspect="1" noChangeArrowheads="1"/>
          </p:cNvPicPr>
          <p:nvPr/>
        </p:nvPicPr>
        <p:blipFill>
          <a:blip r:embed="rId2"/>
          <a:srcRect/>
          <a:stretch>
            <a:fillRect/>
          </a:stretch>
        </p:blipFill>
        <p:spPr bwMode="auto">
          <a:xfrm>
            <a:off x="420254" y="13860"/>
            <a:ext cx="6277430" cy="2857500"/>
          </a:xfrm>
          <a:prstGeom prst="rect">
            <a:avLst/>
          </a:prstGeom>
          <a:noFill/>
        </p:spPr>
      </p:pic>
      <p:pic>
        <p:nvPicPr>
          <p:cNvPr id="2817027" name="Picture 3" descr="C:\Documents and Settings\Daniel Cebra\My Documents\classes\Phys10_Sports\Vidoes\Chap2.1\PingPong2.bmp"/>
          <p:cNvPicPr>
            <a:picLocks noChangeAspect="1" noChangeArrowheads="1"/>
          </p:cNvPicPr>
          <p:nvPr/>
        </p:nvPicPr>
        <p:blipFill>
          <a:blip r:embed="rId3"/>
          <a:srcRect r="46585" b="55568"/>
          <a:stretch>
            <a:fillRect/>
          </a:stretch>
        </p:blipFill>
        <p:spPr bwMode="auto">
          <a:xfrm>
            <a:off x="444500" y="2221706"/>
            <a:ext cx="6633194" cy="2539291"/>
          </a:xfrm>
          <a:prstGeom prst="rect">
            <a:avLst/>
          </a:prstGeom>
          <a:noFill/>
        </p:spPr>
      </p:pic>
      <p:pic>
        <p:nvPicPr>
          <p:cNvPr id="2817028" name="Picture 4" descr="C:\Documents and Settings\Daniel Cebra\My Documents\classes\Phys10_Sports\Vidoes\Chap2.1\PingPong3.bmp"/>
          <p:cNvPicPr>
            <a:picLocks noChangeAspect="1" noChangeArrowheads="1"/>
          </p:cNvPicPr>
          <p:nvPr/>
        </p:nvPicPr>
        <p:blipFill>
          <a:blip r:embed="rId4"/>
          <a:srcRect r="46335" b="54125"/>
          <a:stretch>
            <a:fillRect/>
          </a:stretch>
        </p:blipFill>
        <p:spPr bwMode="auto">
          <a:xfrm>
            <a:off x="420253" y="4236244"/>
            <a:ext cx="6657441" cy="2621756"/>
          </a:xfrm>
          <a:prstGeom prst="rect">
            <a:avLst/>
          </a:prstGeom>
          <a:noFill/>
        </p:spPr>
      </p:pic>
      <p:sp>
        <p:nvSpPr>
          <p:cNvPr id="7" name="TextBox 6"/>
          <p:cNvSpPr txBox="1"/>
          <p:nvPr/>
        </p:nvSpPr>
        <p:spPr>
          <a:xfrm>
            <a:off x="5130800" y="1121569"/>
            <a:ext cx="2102050" cy="338554"/>
          </a:xfrm>
          <a:prstGeom prst="rect">
            <a:avLst/>
          </a:prstGeom>
          <a:noFill/>
        </p:spPr>
        <p:txBody>
          <a:bodyPr wrap="none" rtlCol="0">
            <a:spAutoFit/>
          </a:bodyPr>
          <a:lstStyle/>
          <a:p>
            <a:r>
              <a:rPr lang="en-US" sz="1600" dirty="0" smtClean="0"/>
              <a:t>Current Time  01:28.59</a:t>
            </a:r>
          </a:p>
        </p:txBody>
      </p:sp>
      <p:sp>
        <p:nvSpPr>
          <p:cNvPr id="8" name="TextBox 7"/>
          <p:cNvSpPr txBox="1"/>
          <p:nvPr/>
        </p:nvSpPr>
        <p:spPr>
          <a:xfrm>
            <a:off x="5334000" y="4760997"/>
            <a:ext cx="2102050" cy="338554"/>
          </a:xfrm>
          <a:prstGeom prst="rect">
            <a:avLst/>
          </a:prstGeom>
          <a:noFill/>
        </p:spPr>
        <p:txBody>
          <a:bodyPr wrap="none" rtlCol="0">
            <a:spAutoFit/>
          </a:bodyPr>
          <a:lstStyle/>
          <a:p>
            <a:r>
              <a:rPr lang="en-US" sz="1600" dirty="0" smtClean="0"/>
              <a:t>Current Time  01:28.79</a:t>
            </a:r>
          </a:p>
        </p:txBody>
      </p:sp>
      <p:sp>
        <p:nvSpPr>
          <p:cNvPr id="9" name="TextBox 8"/>
          <p:cNvSpPr txBox="1"/>
          <p:nvPr/>
        </p:nvSpPr>
        <p:spPr>
          <a:xfrm>
            <a:off x="5334000" y="2871360"/>
            <a:ext cx="2102050" cy="338554"/>
          </a:xfrm>
          <a:prstGeom prst="rect">
            <a:avLst/>
          </a:prstGeom>
          <a:noFill/>
        </p:spPr>
        <p:txBody>
          <a:bodyPr wrap="none" rtlCol="0">
            <a:spAutoFit/>
          </a:bodyPr>
          <a:lstStyle/>
          <a:p>
            <a:r>
              <a:rPr lang="en-US" sz="1600" dirty="0" smtClean="0"/>
              <a:t>Current Time  01:28.62</a:t>
            </a:r>
          </a:p>
        </p:txBody>
      </p:sp>
      <p:cxnSp>
        <p:nvCxnSpPr>
          <p:cNvPr id="11" name="Straight Arrow Connector 10"/>
          <p:cNvCxnSpPr/>
          <p:nvPr/>
        </p:nvCxnSpPr>
        <p:spPr>
          <a:xfrm>
            <a:off x="1778000" y="3178969"/>
            <a:ext cx="1178956" cy="200025"/>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778000" y="3178969"/>
            <a:ext cx="1178956" cy="0"/>
          </a:xfrm>
          <a:prstGeom prst="line">
            <a:avLst/>
          </a:prstGeom>
          <a:ln>
            <a:solidFill>
              <a:srgbClr val="FFFF00"/>
            </a:solidFill>
            <a:prstDash val="sysDas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956956" y="3118560"/>
            <a:ext cx="0" cy="314325"/>
          </a:xfrm>
          <a:prstGeom prst="line">
            <a:avLst/>
          </a:prstGeom>
          <a:ln>
            <a:solidFill>
              <a:srgbClr val="FFFF00"/>
            </a:solidFill>
            <a:prstDash val="sysDash"/>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374901" y="2868100"/>
            <a:ext cx="758541" cy="338554"/>
          </a:xfrm>
          <a:prstGeom prst="rect">
            <a:avLst/>
          </a:prstGeom>
          <a:noFill/>
        </p:spPr>
        <p:txBody>
          <a:bodyPr wrap="none" rtlCol="0">
            <a:spAutoFit/>
          </a:bodyPr>
          <a:lstStyle/>
          <a:p>
            <a:r>
              <a:rPr lang="en-US" sz="1600" dirty="0" smtClean="0">
                <a:solidFill>
                  <a:srgbClr val="FFFF00"/>
                </a:solidFill>
              </a:rPr>
              <a:t>2.74 m</a:t>
            </a:r>
          </a:p>
        </p:txBody>
      </p:sp>
      <p:cxnSp>
        <p:nvCxnSpPr>
          <p:cNvPr id="21" name="Straight Connector 20"/>
          <p:cNvCxnSpPr/>
          <p:nvPr/>
        </p:nvCxnSpPr>
        <p:spPr>
          <a:xfrm>
            <a:off x="1803400" y="3378994"/>
            <a:ext cx="0" cy="314325"/>
          </a:xfrm>
          <a:prstGeom prst="line">
            <a:avLst/>
          </a:prstGeom>
          <a:ln>
            <a:solidFill>
              <a:srgbClr val="FFFF00"/>
            </a:solidFill>
            <a:prstDash val="sysDash"/>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000660" y="3118560"/>
            <a:ext cx="758541" cy="338554"/>
          </a:xfrm>
          <a:prstGeom prst="rect">
            <a:avLst/>
          </a:prstGeom>
          <a:noFill/>
        </p:spPr>
        <p:txBody>
          <a:bodyPr wrap="none" rtlCol="0">
            <a:spAutoFit/>
          </a:bodyPr>
          <a:lstStyle/>
          <a:p>
            <a:r>
              <a:rPr lang="en-US" sz="1600" dirty="0" smtClean="0">
                <a:solidFill>
                  <a:srgbClr val="FFFF00"/>
                </a:solidFill>
              </a:rPr>
              <a:t>0.76 m</a:t>
            </a:r>
          </a:p>
        </p:txBody>
      </p:sp>
      <p:sp>
        <p:nvSpPr>
          <p:cNvPr id="23" name="TextBox 22"/>
          <p:cNvSpPr txBox="1"/>
          <p:nvPr/>
        </p:nvSpPr>
        <p:spPr>
          <a:xfrm>
            <a:off x="5611957" y="3432885"/>
            <a:ext cx="1741182" cy="584775"/>
          </a:xfrm>
          <a:prstGeom prst="rect">
            <a:avLst/>
          </a:prstGeom>
          <a:noFill/>
        </p:spPr>
        <p:txBody>
          <a:bodyPr wrap="none" rtlCol="0">
            <a:spAutoFit/>
          </a:bodyPr>
          <a:lstStyle/>
          <a:p>
            <a:r>
              <a:rPr lang="en-US" sz="1600" dirty="0" smtClean="0"/>
              <a:t>Distance = √(x</a:t>
            </a:r>
            <a:r>
              <a:rPr lang="en-US" sz="1600" baseline="30000" dirty="0" smtClean="0"/>
              <a:t>2</a:t>
            </a:r>
            <a:r>
              <a:rPr lang="en-US" sz="1600" dirty="0" smtClean="0"/>
              <a:t>+y</a:t>
            </a:r>
            <a:r>
              <a:rPr lang="en-US" sz="1600" baseline="30000" dirty="0" smtClean="0"/>
              <a:t>2</a:t>
            </a:r>
            <a:r>
              <a:rPr lang="en-US" sz="1600" dirty="0" smtClean="0"/>
              <a:t>)</a:t>
            </a:r>
          </a:p>
          <a:p>
            <a:r>
              <a:rPr lang="en-US" sz="1600" dirty="0" smtClean="0"/>
              <a:t>	       = 2.82 m</a:t>
            </a:r>
          </a:p>
        </p:txBody>
      </p:sp>
      <p:sp>
        <p:nvSpPr>
          <p:cNvPr id="24" name="TextBox 23"/>
          <p:cNvSpPr txBox="1"/>
          <p:nvPr/>
        </p:nvSpPr>
        <p:spPr>
          <a:xfrm>
            <a:off x="5262828" y="5114926"/>
            <a:ext cx="2898550" cy="1323439"/>
          </a:xfrm>
          <a:prstGeom prst="rect">
            <a:avLst/>
          </a:prstGeom>
          <a:noFill/>
        </p:spPr>
        <p:txBody>
          <a:bodyPr wrap="none" rtlCol="0">
            <a:spAutoFit/>
          </a:bodyPr>
          <a:lstStyle/>
          <a:p>
            <a:r>
              <a:rPr lang="en-US" sz="1600" dirty="0" err="1" smtClean="0">
                <a:latin typeface="Symbol" pitchFamily="18" charset="2"/>
              </a:rPr>
              <a:t>D</a:t>
            </a:r>
            <a:r>
              <a:rPr lang="en-US" sz="1600" dirty="0" err="1" smtClean="0"/>
              <a:t>t</a:t>
            </a:r>
            <a:r>
              <a:rPr lang="en-US" sz="1600" dirty="0" smtClean="0"/>
              <a:t> = 1:28.79 – 1:28.62 = 0.17 sec</a:t>
            </a:r>
          </a:p>
          <a:p>
            <a:endParaRPr lang="en-US" sz="1600" dirty="0" smtClean="0"/>
          </a:p>
          <a:p>
            <a:r>
              <a:rPr lang="en-US" sz="1600" dirty="0" smtClean="0"/>
              <a:t>v = </a:t>
            </a:r>
            <a:r>
              <a:rPr lang="en-US" sz="1600" dirty="0" err="1" smtClean="0">
                <a:latin typeface="Symbol" pitchFamily="18" charset="2"/>
              </a:rPr>
              <a:t>D</a:t>
            </a:r>
            <a:r>
              <a:rPr lang="en-US" sz="1600" dirty="0" err="1" smtClean="0"/>
              <a:t>x</a:t>
            </a:r>
            <a:r>
              <a:rPr lang="en-US" sz="1600" dirty="0" smtClean="0"/>
              <a:t>/</a:t>
            </a:r>
            <a:r>
              <a:rPr lang="en-US" sz="1600" dirty="0" err="1" smtClean="0">
                <a:latin typeface="Symbol" pitchFamily="18" charset="2"/>
              </a:rPr>
              <a:t>D</a:t>
            </a:r>
            <a:r>
              <a:rPr lang="en-US" sz="1600" dirty="0" err="1" smtClean="0"/>
              <a:t>t</a:t>
            </a:r>
            <a:r>
              <a:rPr lang="en-US" sz="1600" dirty="0" smtClean="0"/>
              <a:t> </a:t>
            </a:r>
          </a:p>
          <a:p>
            <a:r>
              <a:rPr lang="en-US" sz="1600" dirty="0" smtClean="0"/>
              <a:t>   = 2.82 m/ 0.17 sec</a:t>
            </a:r>
          </a:p>
          <a:p>
            <a:r>
              <a:rPr lang="en-US" sz="1600" dirty="0" smtClean="0"/>
              <a:t>   = 16.6 m/s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17</a:t>
            </a:fld>
            <a:endParaRPr lang="en-US" dirty="0"/>
          </a:p>
        </p:txBody>
      </p:sp>
      <p:pic>
        <p:nvPicPr>
          <p:cNvPr id="2818050" name="Picture 2" descr="C:\Documents and Settings\Daniel Cebra\My Documents\classes\Phys10_Sports\Vidoes\Chap2.1\Tennis1.bmp"/>
          <p:cNvPicPr>
            <a:picLocks noChangeAspect="1" noChangeArrowheads="1"/>
          </p:cNvPicPr>
          <p:nvPr/>
        </p:nvPicPr>
        <p:blipFill>
          <a:blip r:embed="rId3"/>
          <a:srcRect/>
          <a:stretch>
            <a:fillRect/>
          </a:stretch>
        </p:blipFill>
        <p:spPr bwMode="auto">
          <a:xfrm>
            <a:off x="2790700" y="20976"/>
            <a:ext cx="5896099" cy="3457575"/>
          </a:xfrm>
          <a:prstGeom prst="rect">
            <a:avLst/>
          </a:prstGeom>
          <a:noFill/>
        </p:spPr>
      </p:pic>
      <p:pic>
        <p:nvPicPr>
          <p:cNvPr id="2818051" name="Picture 3" descr="C:\Documents and Settings\Daniel Cebra\My Documents\classes\Phys10_Sports\Vidoes\Chap2.1\Tennis2.bmp"/>
          <p:cNvPicPr>
            <a:picLocks noChangeAspect="1" noChangeArrowheads="1"/>
          </p:cNvPicPr>
          <p:nvPr/>
        </p:nvPicPr>
        <p:blipFill>
          <a:blip r:embed="rId4"/>
          <a:srcRect/>
          <a:stretch>
            <a:fillRect/>
          </a:stretch>
        </p:blipFill>
        <p:spPr bwMode="auto">
          <a:xfrm>
            <a:off x="2790701" y="3400425"/>
            <a:ext cx="5896100" cy="3457575"/>
          </a:xfrm>
          <a:prstGeom prst="rect">
            <a:avLst/>
          </a:prstGeom>
          <a:noFill/>
        </p:spPr>
      </p:pic>
      <p:sp>
        <p:nvSpPr>
          <p:cNvPr id="6" name="TextBox 5"/>
          <p:cNvSpPr txBox="1"/>
          <p:nvPr/>
        </p:nvSpPr>
        <p:spPr>
          <a:xfrm>
            <a:off x="4980562" y="1853119"/>
            <a:ext cx="864339" cy="338554"/>
          </a:xfrm>
          <a:prstGeom prst="rect">
            <a:avLst/>
          </a:prstGeom>
          <a:noFill/>
        </p:spPr>
        <p:txBody>
          <a:bodyPr wrap="none" rtlCol="0">
            <a:spAutoFit/>
          </a:bodyPr>
          <a:lstStyle/>
          <a:p>
            <a:r>
              <a:rPr lang="en-US" sz="1600" dirty="0" smtClean="0">
                <a:solidFill>
                  <a:srgbClr val="FFFF00"/>
                </a:solidFill>
              </a:rPr>
              <a:t>4.08 sec</a:t>
            </a:r>
          </a:p>
        </p:txBody>
      </p:sp>
      <p:sp>
        <p:nvSpPr>
          <p:cNvPr id="7" name="TextBox 6"/>
          <p:cNvSpPr txBox="1"/>
          <p:nvPr/>
        </p:nvSpPr>
        <p:spPr>
          <a:xfrm>
            <a:off x="5157822" y="5221268"/>
            <a:ext cx="864339" cy="1077218"/>
          </a:xfrm>
          <a:prstGeom prst="rect">
            <a:avLst/>
          </a:prstGeom>
          <a:noFill/>
        </p:spPr>
        <p:txBody>
          <a:bodyPr wrap="none" rtlCol="0">
            <a:spAutoFit/>
          </a:bodyPr>
          <a:lstStyle/>
          <a:p>
            <a:r>
              <a:rPr lang="en-US" sz="1600" dirty="0" smtClean="0">
                <a:solidFill>
                  <a:srgbClr val="FFFF00"/>
                </a:solidFill>
              </a:rPr>
              <a:t>4.84 sec</a:t>
            </a:r>
          </a:p>
          <a:p>
            <a:endParaRPr lang="en-US" sz="1600" dirty="0" smtClean="0">
              <a:solidFill>
                <a:srgbClr val="FFFF00"/>
              </a:solidFill>
            </a:endParaRPr>
          </a:p>
          <a:p>
            <a:endParaRPr lang="en-US" sz="1600" dirty="0" smtClean="0">
              <a:solidFill>
                <a:srgbClr val="FFFF00"/>
              </a:solidFill>
            </a:endParaRPr>
          </a:p>
          <a:p>
            <a:r>
              <a:rPr lang="en-US" sz="1600" dirty="0" smtClean="0">
                <a:solidFill>
                  <a:srgbClr val="FFFF00"/>
                </a:solidFill>
              </a:rPr>
              <a:t>70 mph</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with graphs – Boston Marathon 2009</a:t>
            </a:r>
            <a:endParaRPr lang="en-US" dirty="0"/>
          </a:p>
        </p:txBody>
      </p:sp>
      <p:sp>
        <p:nvSpPr>
          <p:cNvPr id="9" name="Content Placeholder 8"/>
          <p:cNvSpPr>
            <a:spLocks noGrp="1"/>
          </p:cNvSpPr>
          <p:nvPr>
            <p:ph idx="1"/>
          </p:nvPr>
        </p:nvSpPr>
        <p:spPr>
          <a:xfrm>
            <a:off x="2295844" y="2163241"/>
            <a:ext cx="5976721" cy="4474509"/>
          </a:xfrm>
        </p:spPr>
        <p:txBody>
          <a:bodyPr>
            <a:normAutofit fontScale="92500" lnSpcReduction="10000"/>
          </a:bodyPr>
          <a:lstStyle/>
          <a:p>
            <a:r>
              <a:rPr lang="en-US" sz="1600" dirty="0" err="1" smtClean="0"/>
              <a:t>Bekele’s</a:t>
            </a:r>
            <a:r>
              <a:rPr lang="en-US" sz="1600" dirty="0" smtClean="0"/>
              <a:t> time: 2:33:08</a:t>
            </a:r>
          </a:p>
          <a:p>
            <a:pPr lvl="1"/>
            <a:r>
              <a:rPr lang="en-US" sz="1600" dirty="0" smtClean="0"/>
              <a:t>in hours: ________ hours</a:t>
            </a:r>
          </a:p>
          <a:p>
            <a:pPr lvl="1"/>
            <a:r>
              <a:rPr lang="en-US" sz="1600" dirty="0" smtClean="0"/>
              <a:t>in seconds: _________ </a:t>
            </a:r>
            <a:r>
              <a:rPr lang="en-US" sz="1600" dirty="0" err="1" smtClean="0"/>
              <a:t>s</a:t>
            </a:r>
            <a:endParaRPr lang="en-US" sz="1600" dirty="0" smtClean="0"/>
          </a:p>
          <a:p>
            <a:endParaRPr lang="en-US" sz="1600" dirty="0" smtClean="0"/>
          </a:p>
          <a:p>
            <a:r>
              <a:rPr lang="en-US" sz="1600" dirty="0" smtClean="0"/>
              <a:t>Distance run: 26.2 mi = 42.2 km</a:t>
            </a:r>
          </a:p>
          <a:p>
            <a:pPr>
              <a:buNone/>
            </a:pPr>
            <a:endParaRPr lang="en-US" sz="1600" dirty="0" smtClean="0"/>
          </a:p>
          <a:p>
            <a:r>
              <a:rPr lang="en-US" sz="1600" dirty="0" err="1" smtClean="0"/>
              <a:t>Bekele’s</a:t>
            </a:r>
            <a:r>
              <a:rPr lang="en-US" sz="1600" dirty="0" smtClean="0"/>
              <a:t> average speed</a:t>
            </a:r>
          </a:p>
          <a:p>
            <a:pPr lvl="1">
              <a:buNone/>
            </a:pPr>
            <a:endParaRPr lang="en-US" sz="1600" dirty="0" smtClean="0"/>
          </a:p>
          <a:p>
            <a:pPr lvl="1">
              <a:buNone/>
            </a:pPr>
            <a:r>
              <a:rPr lang="en-US" sz="1600" dirty="0" smtClean="0"/>
              <a:t>                        =    _______ mph</a:t>
            </a:r>
          </a:p>
          <a:p>
            <a:pPr lvl="1"/>
            <a:endParaRPr lang="en-US" sz="1600" dirty="0" smtClean="0"/>
          </a:p>
          <a:p>
            <a:pPr lvl="1"/>
            <a:endParaRPr lang="en-US" sz="1600" dirty="0" smtClean="0"/>
          </a:p>
          <a:p>
            <a:pPr lvl="1">
              <a:buNone/>
            </a:pPr>
            <a:r>
              <a:rPr lang="en-US" sz="1600" dirty="0" smtClean="0"/>
              <a:t>                        = ________ </a:t>
            </a:r>
            <a:r>
              <a:rPr lang="en-US" sz="1600" dirty="0" err="1" smtClean="0"/>
              <a:t>m/s</a:t>
            </a:r>
            <a:endParaRPr lang="en-US" sz="1600" dirty="0" smtClean="0"/>
          </a:p>
          <a:p>
            <a:pPr lvl="1">
              <a:buNone/>
            </a:pPr>
            <a:endParaRPr lang="en-US" sz="1600" dirty="0" smtClean="0"/>
          </a:p>
          <a:p>
            <a:r>
              <a:rPr lang="en-US" sz="1600" dirty="0" smtClean="0"/>
              <a:t>Average speed for first 5 km only:</a:t>
            </a:r>
          </a:p>
          <a:p>
            <a:endParaRPr lang="en-US" sz="1600" dirty="0" smtClean="0"/>
          </a:p>
          <a:p>
            <a:endParaRPr lang="en-US" sz="1600" dirty="0" smtClean="0"/>
          </a:p>
          <a:p>
            <a:pPr>
              <a:buNone/>
            </a:pPr>
            <a:r>
              <a:rPr lang="en-US" sz="1600" dirty="0" smtClean="0"/>
              <a:t>                              = ________ </a:t>
            </a:r>
            <a:r>
              <a:rPr lang="en-US" sz="1600" dirty="0" err="1" smtClean="0"/>
              <a:t>m/s</a:t>
            </a:r>
            <a:endParaRPr lang="en-US" sz="1600" dirty="0"/>
          </a:p>
        </p:txBody>
      </p:sp>
      <p:pic>
        <p:nvPicPr>
          <p:cNvPr id="6" name="Picture 5"/>
          <p:cNvPicPr>
            <a:picLocks noChangeAspect="1"/>
          </p:cNvPicPr>
          <p:nvPr/>
        </p:nvPicPr>
        <p:blipFill>
          <a:blip r:embed="rId3"/>
          <a:stretch>
            <a:fillRect/>
          </a:stretch>
        </p:blipFill>
        <p:spPr>
          <a:xfrm>
            <a:off x="1484416" y="876705"/>
            <a:ext cx="6440385" cy="1049293"/>
          </a:xfrm>
          <a:prstGeom prst="rect">
            <a:avLst/>
          </a:prstGeom>
        </p:spPr>
      </p:pic>
      <p:sp>
        <p:nvSpPr>
          <p:cNvPr id="7" name="TextBox 6"/>
          <p:cNvSpPr txBox="1"/>
          <p:nvPr/>
        </p:nvSpPr>
        <p:spPr>
          <a:xfrm>
            <a:off x="5368037" y="863832"/>
            <a:ext cx="2550314" cy="307777"/>
          </a:xfrm>
          <a:prstGeom prst="rect">
            <a:avLst/>
          </a:prstGeom>
          <a:noFill/>
        </p:spPr>
        <p:txBody>
          <a:bodyPr wrap="none" rtlCol="0">
            <a:spAutoFit/>
          </a:bodyPr>
          <a:lstStyle/>
          <a:p>
            <a:r>
              <a:rPr lang="en-US" sz="1400" dirty="0" smtClean="0"/>
              <a:t>from http://www.baa.org/2009/</a:t>
            </a:r>
            <a:endParaRPr lang="en-US" sz="1400" dirty="0"/>
          </a:p>
        </p:txBody>
      </p:sp>
      <p:pic>
        <p:nvPicPr>
          <p:cNvPr id="8" name="Picture 7"/>
          <p:cNvPicPr>
            <a:picLocks noChangeAspect="1"/>
          </p:cNvPicPr>
          <p:nvPr/>
        </p:nvPicPr>
        <p:blipFill>
          <a:blip r:embed="rId4">
            <a:lum bright="12000"/>
          </a:blip>
          <a:stretch>
            <a:fillRect/>
          </a:stretch>
        </p:blipFill>
        <p:spPr>
          <a:xfrm>
            <a:off x="914400" y="2071912"/>
            <a:ext cx="1416472" cy="1806755"/>
          </a:xfrm>
          <a:prstGeom prst="rect">
            <a:avLst/>
          </a:prstGeom>
        </p:spPr>
      </p:pic>
      <p:sp>
        <p:nvSpPr>
          <p:cNvPr id="5" name="Slide Number Placeholder 4"/>
          <p:cNvSpPr>
            <a:spLocks noGrp="1"/>
          </p:cNvSpPr>
          <p:nvPr>
            <p:ph type="sldNum" sz="quarter" idx="4"/>
          </p:nvPr>
        </p:nvSpPr>
        <p:spPr/>
        <p:txBody>
          <a:bodyPr/>
          <a:lstStyle/>
          <a:p>
            <a:fld id="{5BE6E91C-2D6A-B04C-94FB-A9E324A509C5}" type="slidenum">
              <a:rPr lang="en-US" smtClean="0"/>
              <a:pPr/>
              <a:t>18</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p:txBody>
          <a:bodyPr/>
          <a:lstStyle/>
          <a:p>
            <a:r>
              <a:rPr lang="en-US" dirty="0" smtClean="0"/>
              <a:t>Welcome to Physics 10 – The Physics of Sports</a:t>
            </a:r>
            <a:endParaRPr lang="en-US" dirty="0"/>
          </a:p>
        </p:txBody>
      </p:sp>
      <p:sp>
        <p:nvSpPr>
          <p:cNvPr id="26" name="Content Placeholder 25"/>
          <p:cNvSpPr>
            <a:spLocks noGrp="1"/>
          </p:cNvSpPr>
          <p:nvPr>
            <p:ph idx="1"/>
          </p:nvPr>
        </p:nvSpPr>
        <p:spPr>
          <a:xfrm>
            <a:off x="241934" y="383941"/>
            <a:ext cx="8885628" cy="4718816"/>
          </a:xfrm>
        </p:spPr>
        <p:txBody>
          <a:bodyPr>
            <a:normAutofit fontScale="85000" lnSpcReduction="10000"/>
          </a:bodyPr>
          <a:lstStyle/>
          <a:p>
            <a:pPr>
              <a:buNone/>
            </a:pPr>
            <a:r>
              <a:rPr lang="en-US" sz="1600" dirty="0" smtClean="0"/>
              <a:t>Q) Will I become a better athlete/player by taking Phys 10?</a:t>
            </a:r>
          </a:p>
          <a:p>
            <a:pPr marL="457200" indent="-457200">
              <a:buNone/>
            </a:pPr>
            <a:r>
              <a:rPr lang="en-US" sz="1600" dirty="0" smtClean="0"/>
              <a:t>A) Probably not. For that, you should listen to your coach or trainer, not a physics professor.   However,  you will learn the science behind some things your coach tells you (e.g. focus on consistency rather than increasing head speed, on a golf swing).</a:t>
            </a:r>
          </a:p>
          <a:p>
            <a:pPr marL="457200" indent="-457200">
              <a:buNone/>
            </a:pPr>
            <a:endParaRPr lang="en-US" sz="1600" dirty="0" smtClean="0"/>
          </a:p>
          <a:p>
            <a:pPr marL="457200" indent="-457200">
              <a:buNone/>
            </a:pPr>
            <a:r>
              <a:rPr lang="en-US" sz="1600" dirty="0" smtClean="0"/>
              <a:t>Goals</a:t>
            </a:r>
          </a:p>
          <a:p>
            <a:pPr marL="230188" indent="-230188">
              <a:spcAft>
                <a:spcPts val="600"/>
              </a:spcAft>
              <a:buFontTx/>
              <a:buChar char="•"/>
            </a:pPr>
            <a:r>
              <a:rPr lang="en-US" sz="1600" dirty="0" smtClean="0"/>
              <a:t>to understand the physics (forces, energy, etc) behind what your body already knows.</a:t>
            </a:r>
          </a:p>
          <a:p>
            <a:pPr marL="230188" indent="-230188">
              <a:buFontTx/>
              <a:buChar char="•"/>
            </a:pPr>
            <a:r>
              <a:rPr lang="en-US" sz="1600" dirty="0" smtClean="0"/>
              <a:t>to appreciate a scientific approach to a complex system</a:t>
            </a:r>
          </a:p>
          <a:p>
            <a:pPr lvl="1"/>
            <a:endParaRPr lang="en-US" sz="1600" dirty="0" smtClean="0"/>
          </a:p>
          <a:p>
            <a:pPr>
              <a:buNone/>
            </a:pPr>
            <a:r>
              <a:rPr lang="en-US" sz="1600" i="1" dirty="0" smtClean="0"/>
              <a:t>The physics of sports is not the clean well-defined physics of fundamental matters [e.g. Large </a:t>
            </a:r>
            <a:r>
              <a:rPr lang="en-US" sz="1600" i="1" dirty="0" err="1" smtClean="0"/>
              <a:t>Hadron</a:t>
            </a:r>
            <a:r>
              <a:rPr lang="en-US" sz="1600" i="1" dirty="0" smtClean="0"/>
              <a:t> Collider].  Hence, conclusions must depend upon approximations and estimates.  But estimates are part of the physicist’s repertoire.</a:t>
            </a:r>
          </a:p>
          <a:p>
            <a:pPr>
              <a:buNone/>
            </a:pPr>
            <a:endParaRPr lang="en-US" sz="1600" dirty="0" smtClean="0"/>
          </a:p>
          <a:p>
            <a:pPr>
              <a:buNone/>
            </a:pPr>
            <a:r>
              <a:rPr lang="en-US" sz="1600" dirty="0" smtClean="0"/>
              <a:t>E.g. path of a ball.  Successive approximations:</a:t>
            </a:r>
          </a:p>
          <a:p>
            <a:pPr marL="342900" indent="-342900">
              <a:buAutoNum type="arabicParenR"/>
            </a:pPr>
            <a:r>
              <a:rPr lang="en-US" sz="1600" dirty="0" smtClean="0"/>
              <a:t>consider only </a:t>
            </a:r>
            <a:r>
              <a:rPr lang="en-US" sz="1600" b="1" dirty="0" smtClean="0"/>
              <a:t>gravity</a:t>
            </a:r>
          </a:p>
          <a:p>
            <a:pPr marL="342900" indent="-342900">
              <a:buAutoNum type="arabicParenR"/>
            </a:pPr>
            <a:r>
              <a:rPr lang="en-US" sz="1600" dirty="0" smtClean="0"/>
              <a:t>only gravity and </a:t>
            </a:r>
            <a:r>
              <a:rPr lang="en-US" sz="1600" b="1" dirty="0" smtClean="0"/>
              <a:t>air resistance</a:t>
            </a:r>
          </a:p>
          <a:p>
            <a:pPr marL="342900" indent="-342900">
              <a:buAutoNum type="arabicParenR"/>
            </a:pPr>
            <a:r>
              <a:rPr lang="en-US" sz="1600" dirty="0" smtClean="0"/>
              <a:t>only gravity, air resistance, and </a:t>
            </a:r>
            <a:r>
              <a:rPr lang="en-US" sz="1600" b="1" dirty="0" smtClean="0"/>
              <a:t>Magnus</a:t>
            </a:r>
          </a:p>
          <a:p>
            <a:pPr marL="342900" indent="-342900">
              <a:buAutoNum type="arabicParenR"/>
            </a:pPr>
            <a:r>
              <a:rPr lang="en-US" sz="1600" dirty="0" smtClean="0"/>
              <a:t>gravity, air resistance, Magnus, and </a:t>
            </a:r>
            <a:r>
              <a:rPr lang="en-US" sz="1600" b="1" dirty="0" smtClean="0"/>
              <a:t>buoyancy</a:t>
            </a:r>
          </a:p>
          <a:p>
            <a:pPr>
              <a:buNone/>
            </a:pPr>
            <a:endParaRPr lang="en-US" sz="1600" dirty="0" smtClean="0"/>
          </a:p>
          <a:p>
            <a:pPr>
              <a:buNone/>
            </a:pPr>
            <a:r>
              <a:rPr lang="en-US" sz="1600" i="1" dirty="0" smtClean="0"/>
              <a:t>The physics of sports isn’t rocket science.  It’s much harder.</a:t>
            </a:r>
          </a:p>
          <a:p>
            <a:pPr>
              <a:buNone/>
            </a:pPr>
            <a:r>
              <a:rPr lang="en-US" sz="1600" dirty="0" smtClean="0"/>
              <a:t>          -- Bob Adair in </a:t>
            </a:r>
            <a:r>
              <a:rPr lang="en-US" sz="1600" i="1" dirty="0" smtClean="0"/>
              <a:t>The Physics of Baseball</a:t>
            </a:r>
          </a:p>
        </p:txBody>
      </p:sp>
      <p:sp>
        <p:nvSpPr>
          <p:cNvPr id="4" name="Slide Number Placeholder 3"/>
          <p:cNvSpPr>
            <a:spLocks noGrp="1"/>
          </p:cNvSpPr>
          <p:nvPr>
            <p:ph type="sldNum" sz="quarter" idx="4"/>
          </p:nvPr>
        </p:nvSpPr>
        <p:spPr/>
        <p:txBody>
          <a:bodyPr/>
          <a:lstStyle/>
          <a:p>
            <a:fld id="{5BE6E91C-2D6A-B04C-94FB-A9E324A509C5}" type="slidenum">
              <a:rPr lang="en-US" smtClean="0"/>
              <a:pPr/>
              <a:t>1</a:t>
            </a:fld>
            <a:endParaRPr lang="en-US" dirty="0"/>
          </a:p>
        </p:txBody>
      </p:sp>
      <p:pic>
        <p:nvPicPr>
          <p:cNvPr id="2709506" name="Picture 2" descr="http://www.psychologytoday.com/files/u107/RocketScienceDesign.jpg"/>
          <p:cNvPicPr>
            <a:picLocks noChangeAspect="1" noChangeArrowheads="1"/>
          </p:cNvPicPr>
          <p:nvPr/>
        </p:nvPicPr>
        <p:blipFill>
          <a:blip r:embed="rId3"/>
          <a:srcRect/>
          <a:stretch>
            <a:fillRect/>
          </a:stretch>
        </p:blipFill>
        <p:spPr bwMode="auto">
          <a:xfrm>
            <a:off x="1134589" y="5079206"/>
            <a:ext cx="2895600" cy="1628775"/>
          </a:xfrm>
          <a:prstGeom prst="rect">
            <a:avLst/>
          </a:prstGeom>
          <a:noFill/>
        </p:spPr>
      </p:pic>
      <p:pic>
        <p:nvPicPr>
          <p:cNvPr id="2709508" name="Picture 4" descr="http://blogs.kqed.org/education/files/2012/06/baseball-of-physics1.jpg"/>
          <p:cNvPicPr>
            <a:picLocks noChangeAspect="1" noChangeArrowheads="1"/>
          </p:cNvPicPr>
          <p:nvPr/>
        </p:nvPicPr>
        <p:blipFill>
          <a:blip r:embed="rId4"/>
          <a:srcRect/>
          <a:stretch>
            <a:fillRect/>
          </a:stretch>
        </p:blipFill>
        <p:spPr bwMode="auto">
          <a:xfrm>
            <a:off x="4346369" y="5079206"/>
            <a:ext cx="3732216" cy="1628775"/>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Graphs – a picture is worth 1000 words (or numbers)</a:t>
            </a:r>
            <a:endParaRPr lang="en-US" dirty="0"/>
          </a:p>
        </p:txBody>
      </p:sp>
      <p:graphicFrame>
        <p:nvGraphicFramePr>
          <p:cNvPr id="6" name="Table 5"/>
          <p:cNvGraphicFramePr>
            <a:graphicFrameLocks noGrp="1"/>
          </p:cNvGraphicFramePr>
          <p:nvPr/>
        </p:nvGraphicFramePr>
        <p:xfrm>
          <a:off x="457200" y="751296"/>
          <a:ext cx="3556000" cy="1760220"/>
        </p:xfrm>
        <a:graphic>
          <a:graphicData uri="http://schemas.openxmlformats.org/drawingml/2006/table">
            <a:tbl>
              <a:tblPr/>
              <a:tblGrid>
                <a:gridCol w="1270000"/>
                <a:gridCol w="982133"/>
                <a:gridCol w="1303867"/>
              </a:tblGrid>
              <a:tr h="146685">
                <a:tc gridSpan="3">
                  <a:txBody>
                    <a:bodyPr/>
                    <a:lstStyle/>
                    <a:p>
                      <a:pPr algn="ctr" fontAlgn="b"/>
                      <a:r>
                        <a:rPr lang="en-US" sz="900" b="1" i="0" u="none" strike="noStrike" dirty="0" err="1">
                          <a:latin typeface="Verdana"/>
                        </a:rPr>
                        <a:t>Bekele</a:t>
                      </a:r>
                      <a:endParaRPr lang="en-US" sz="900" b="1" i="0" u="none" strike="noStrike" dirty="0">
                        <a:latin typeface="Verdana"/>
                      </a:endParaRPr>
                    </a:p>
                  </a:txBody>
                  <a:tcPr marL="16933" marR="16933" marT="9525" marB="0" anchor="b">
                    <a:lnL>
                      <a:noFill/>
                    </a:lnL>
                    <a:lnR>
                      <a:noFill/>
                    </a:lnR>
                    <a:lnT>
                      <a:noFill/>
                    </a:lnT>
                    <a:lnB>
                      <a:noFill/>
                    </a:lnB>
                  </a:tcPr>
                </a:tc>
                <a:tc hMerge="1">
                  <a:txBody>
                    <a:bodyPr/>
                    <a:lstStyle/>
                    <a:p>
                      <a:endParaRPr lang="en-US"/>
                    </a:p>
                  </a:txBody>
                  <a:tcPr/>
                </a:tc>
                <a:tc hMerge="1">
                  <a:txBody>
                    <a:bodyPr/>
                    <a:lstStyle/>
                    <a:p>
                      <a:endParaRPr lang="en-US"/>
                    </a:p>
                  </a:txBody>
                  <a:tcPr/>
                </a:tc>
              </a:tr>
              <a:tr h="146685">
                <a:tc>
                  <a:txBody>
                    <a:bodyPr/>
                    <a:lstStyle/>
                    <a:p>
                      <a:pPr algn="ctr" fontAlgn="b"/>
                      <a:endParaRPr lang="en-US" sz="900" b="0" i="0" u="none" strike="noStrike">
                        <a:latin typeface="Verdana"/>
                      </a:endParaRPr>
                    </a:p>
                  </a:txBody>
                  <a:tcPr marL="16933" marR="16933" marT="9525" marB="0" anchor="b">
                    <a:lnL>
                      <a:noFill/>
                    </a:lnL>
                    <a:lnR>
                      <a:noFill/>
                    </a:lnR>
                    <a:lnT>
                      <a:noFill/>
                    </a:lnT>
                    <a:lnB>
                      <a:noFill/>
                    </a:lnB>
                  </a:tcPr>
                </a:tc>
                <a:tc>
                  <a:txBody>
                    <a:bodyPr/>
                    <a:lstStyle/>
                    <a:p>
                      <a:pPr algn="ctr" fontAlgn="b"/>
                      <a:r>
                        <a:rPr lang="en-US" sz="900" b="0" i="0" u="none" strike="noStrike" dirty="0" err="1" smtClean="0">
                          <a:latin typeface="Verdana"/>
                        </a:rPr>
                        <a:t>t</a:t>
                      </a:r>
                      <a:r>
                        <a:rPr lang="en-US" sz="900" b="0" i="0" u="none" strike="noStrike" dirty="0" smtClean="0">
                          <a:latin typeface="Verdana"/>
                        </a:rPr>
                        <a:t> (</a:t>
                      </a:r>
                      <a:r>
                        <a:rPr lang="en-US" sz="900" b="0" i="0" u="none" strike="noStrike" dirty="0" err="1" smtClean="0">
                          <a:latin typeface="Verdana"/>
                        </a:rPr>
                        <a:t>s</a:t>
                      </a:r>
                      <a:r>
                        <a:rPr lang="en-US" sz="900" b="0" i="0" u="none" strike="noStrike" dirty="0" smtClean="0">
                          <a:latin typeface="Verdana"/>
                        </a:rPr>
                        <a:t>)</a:t>
                      </a:r>
                      <a:endParaRPr lang="en-US" sz="900" b="0" i="0" u="none" strike="noStrike" dirty="0">
                        <a:latin typeface="Verdana"/>
                      </a:endParaRPr>
                    </a:p>
                  </a:txBody>
                  <a:tcPr marL="16933" marR="16933" marT="9525" marB="0" anchor="b">
                    <a:lnL>
                      <a:noFill/>
                    </a:lnL>
                    <a:lnR>
                      <a:noFill/>
                    </a:lnR>
                    <a:lnT>
                      <a:noFill/>
                    </a:lnT>
                    <a:lnB>
                      <a:noFill/>
                    </a:lnB>
                  </a:tcPr>
                </a:tc>
                <a:tc>
                  <a:txBody>
                    <a:bodyPr/>
                    <a:lstStyle/>
                    <a:p>
                      <a:pPr algn="ctr" fontAlgn="b"/>
                      <a:r>
                        <a:rPr lang="en-US" sz="900" b="0" i="0" u="none" strike="noStrike" dirty="0" err="1" smtClean="0">
                          <a:latin typeface="Verdana"/>
                        </a:rPr>
                        <a:t>x(</a:t>
                      </a:r>
                      <a:r>
                        <a:rPr lang="en-US" sz="900" b="0" i="0" u="none" strike="noStrike" dirty="0" err="1">
                          <a:latin typeface="Verdana"/>
                        </a:rPr>
                        <a:t>km</a:t>
                      </a:r>
                      <a:r>
                        <a:rPr lang="en-US" sz="900" b="0" i="0" u="none" strike="noStrike" dirty="0">
                          <a:latin typeface="Verdana"/>
                        </a:rPr>
                        <a:t>)</a:t>
                      </a:r>
                    </a:p>
                  </a:txBody>
                  <a:tcPr marL="16933" marR="16933" marT="9525" marB="0" anchor="b">
                    <a:lnL>
                      <a:noFill/>
                    </a:lnL>
                    <a:lnR>
                      <a:noFill/>
                    </a:lnR>
                    <a:lnT>
                      <a:noFill/>
                    </a:lnT>
                    <a:lnB>
                      <a:noFill/>
                    </a:lnB>
                  </a:tcPr>
                </a:tc>
              </a:tr>
              <a:tr h="146685">
                <a:tc>
                  <a:txBody>
                    <a:bodyPr/>
                    <a:lstStyle/>
                    <a:p>
                      <a:pPr algn="ctr" fontAlgn="b"/>
                      <a:r>
                        <a:rPr lang="en-US" sz="900" b="0" i="0" u="none" strike="noStrike" dirty="0" smtClean="0">
                          <a:latin typeface="Verdana"/>
                        </a:rPr>
                        <a:t>0:00:00</a:t>
                      </a:r>
                      <a:endParaRPr lang="en-US" sz="900" b="0" i="0" u="none" strike="noStrike" dirty="0">
                        <a:latin typeface="Verdana"/>
                      </a:endParaRPr>
                    </a:p>
                  </a:txBody>
                  <a:tcPr marL="16933" marR="16933" marT="9525" marB="0" anchor="b">
                    <a:lnL>
                      <a:noFill/>
                    </a:lnL>
                    <a:lnR>
                      <a:noFill/>
                    </a:lnR>
                    <a:lnT>
                      <a:noFill/>
                    </a:lnT>
                    <a:lnB>
                      <a:noFill/>
                    </a:lnB>
                    <a:solidFill>
                      <a:schemeClr val="bg1">
                        <a:lumMod val="85000"/>
                      </a:schemeClr>
                    </a:solidFill>
                  </a:tcPr>
                </a:tc>
                <a:tc>
                  <a:txBody>
                    <a:bodyPr/>
                    <a:lstStyle/>
                    <a:p>
                      <a:pPr algn="ctr" fontAlgn="b"/>
                      <a:r>
                        <a:rPr lang="en-US" sz="900" b="0" i="0" u="none" strike="noStrike" dirty="0" smtClean="0">
                          <a:latin typeface="Verdana"/>
                        </a:rPr>
                        <a:t>0</a:t>
                      </a:r>
                      <a:endParaRPr lang="en-US" sz="900" b="0" i="0" u="none" strike="noStrike" dirty="0">
                        <a:latin typeface="Verdana"/>
                      </a:endParaRPr>
                    </a:p>
                  </a:txBody>
                  <a:tcPr marL="16933" marR="16933" marT="9525" marB="0" anchor="b">
                    <a:lnL>
                      <a:noFill/>
                    </a:lnL>
                    <a:lnR>
                      <a:noFill/>
                    </a:lnR>
                    <a:lnT>
                      <a:noFill/>
                    </a:lnT>
                    <a:lnB>
                      <a:noFill/>
                    </a:lnB>
                    <a:solidFill>
                      <a:schemeClr val="bg1">
                        <a:lumMod val="85000"/>
                      </a:schemeClr>
                    </a:solidFill>
                  </a:tcPr>
                </a:tc>
                <a:tc>
                  <a:txBody>
                    <a:bodyPr/>
                    <a:lstStyle/>
                    <a:p>
                      <a:pPr algn="ctr" fontAlgn="b"/>
                      <a:r>
                        <a:rPr lang="en-US" sz="900" b="0" i="0" u="none" strike="noStrike" dirty="0">
                          <a:latin typeface="Verdana"/>
                        </a:rPr>
                        <a:t>0</a:t>
                      </a:r>
                    </a:p>
                  </a:txBody>
                  <a:tcPr marL="16933" marR="16933" marT="9525" marB="0" anchor="b">
                    <a:lnL>
                      <a:noFill/>
                    </a:lnL>
                    <a:lnR>
                      <a:noFill/>
                    </a:lnR>
                    <a:lnT>
                      <a:noFill/>
                    </a:lnT>
                    <a:lnB>
                      <a:noFill/>
                    </a:lnB>
                    <a:solidFill>
                      <a:schemeClr val="bg1">
                        <a:lumMod val="85000"/>
                      </a:schemeClr>
                    </a:solidFill>
                  </a:tcPr>
                </a:tc>
              </a:tr>
              <a:tr h="146685">
                <a:tc>
                  <a:txBody>
                    <a:bodyPr/>
                    <a:lstStyle/>
                    <a:p>
                      <a:pPr algn="ctr" fontAlgn="b"/>
                      <a:r>
                        <a:rPr lang="en-US" sz="900" b="0" i="0" u="none" strike="noStrike">
                          <a:latin typeface="Verdana"/>
                        </a:rPr>
                        <a:t>0:18:59</a:t>
                      </a:r>
                    </a:p>
                  </a:txBody>
                  <a:tcPr marL="16933" marR="16933" marT="9525" marB="0" anchor="b">
                    <a:lnL>
                      <a:noFill/>
                    </a:lnL>
                    <a:lnR>
                      <a:noFill/>
                    </a:lnR>
                    <a:lnT>
                      <a:noFill/>
                    </a:lnT>
                    <a:lnB>
                      <a:noFill/>
                    </a:lnB>
                  </a:tcPr>
                </a:tc>
                <a:tc>
                  <a:txBody>
                    <a:bodyPr/>
                    <a:lstStyle/>
                    <a:p>
                      <a:pPr algn="ctr" fontAlgn="b"/>
                      <a:r>
                        <a:rPr lang="en-US" sz="900" b="0" i="0" u="none" strike="noStrike">
                          <a:latin typeface="Verdana"/>
                        </a:rPr>
                        <a:t>1139</a:t>
                      </a:r>
                    </a:p>
                  </a:txBody>
                  <a:tcPr marL="16933" marR="16933" marT="9525" marB="0" anchor="b">
                    <a:lnL>
                      <a:noFill/>
                    </a:lnL>
                    <a:lnR>
                      <a:noFill/>
                    </a:lnR>
                    <a:lnT>
                      <a:noFill/>
                    </a:lnT>
                    <a:lnB>
                      <a:noFill/>
                    </a:lnB>
                  </a:tcPr>
                </a:tc>
                <a:tc>
                  <a:txBody>
                    <a:bodyPr/>
                    <a:lstStyle/>
                    <a:p>
                      <a:pPr algn="ctr" fontAlgn="b"/>
                      <a:r>
                        <a:rPr lang="en-US" sz="900" b="0" i="0" u="none" strike="noStrike" dirty="0">
                          <a:latin typeface="Verdana"/>
                        </a:rPr>
                        <a:t>5</a:t>
                      </a:r>
                    </a:p>
                  </a:txBody>
                  <a:tcPr marL="16933" marR="16933" marT="9525" marB="0" anchor="b">
                    <a:lnL>
                      <a:noFill/>
                    </a:lnL>
                    <a:lnR>
                      <a:noFill/>
                    </a:lnR>
                    <a:lnT>
                      <a:noFill/>
                    </a:lnT>
                    <a:lnB>
                      <a:noFill/>
                    </a:lnB>
                  </a:tcPr>
                </a:tc>
              </a:tr>
              <a:tr h="146685">
                <a:tc>
                  <a:txBody>
                    <a:bodyPr/>
                    <a:lstStyle/>
                    <a:p>
                      <a:pPr algn="ctr" fontAlgn="b"/>
                      <a:r>
                        <a:rPr lang="en-US" sz="900" b="0" i="0" u="none" strike="noStrike" dirty="0">
                          <a:latin typeface="Verdana"/>
                        </a:rPr>
                        <a:t>0:37:07</a:t>
                      </a:r>
                    </a:p>
                  </a:txBody>
                  <a:tcPr marL="16933" marR="16933" marT="9525" marB="0" anchor="b">
                    <a:lnL>
                      <a:noFill/>
                    </a:lnL>
                    <a:lnR>
                      <a:noFill/>
                    </a:lnR>
                    <a:lnT>
                      <a:noFill/>
                    </a:lnT>
                    <a:lnB>
                      <a:noFill/>
                    </a:lnB>
                    <a:solidFill>
                      <a:schemeClr val="bg1">
                        <a:lumMod val="85000"/>
                      </a:schemeClr>
                    </a:solidFill>
                  </a:tcPr>
                </a:tc>
                <a:tc>
                  <a:txBody>
                    <a:bodyPr/>
                    <a:lstStyle/>
                    <a:p>
                      <a:pPr algn="ctr" fontAlgn="b"/>
                      <a:r>
                        <a:rPr lang="en-US" sz="900" b="0" i="0" u="none" strike="noStrike" dirty="0">
                          <a:latin typeface="Verdana"/>
                        </a:rPr>
                        <a:t>2227</a:t>
                      </a:r>
                    </a:p>
                  </a:txBody>
                  <a:tcPr marL="16933" marR="16933" marT="9525" marB="0" anchor="b">
                    <a:lnL>
                      <a:noFill/>
                    </a:lnL>
                    <a:lnR>
                      <a:noFill/>
                    </a:lnR>
                    <a:lnT>
                      <a:noFill/>
                    </a:lnT>
                    <a:lnB>
                      <a:noFill/>
                    </a:lnB>
                    <a:solidFill>
                      <a:schemeClr val="bg1">
                        <a:lumMod val="85000"/>
                      </a:schemeClr>
                    </a:solidFill>
                  </a:tcPr>
                </a:tc>
                <a:tc>
                  <a:txBody>
                    <a:bodyPr/>
                    <a:lstStyle/>
                    <a:p>
                      <a:pPr algn="ctr" fontAlgn="b"/>
                      <a:r>
                        <a:rPr lang="en-US" sz="900" b="0" i="0" u="none" strike="noStrike" dirty="0">
                          <a:latin typeface="Verdana"/>
                        </a:rPr>
                        <a:t>10</a:t>
                      </a:r>
                    </a:p>
                  </a:txBody>
                  <a:tcPr marL="16933" marR="16933" marT="9525" marB="0" anchor="b">
                    <a:lnL>
                      <a:noFill/>
                    </a:lnL>
                    <a:lnR>
                      <a:noFill/>
                    </a:lnR>
                    <a:lnT>
                      <a:noFill/>
                    </a:lnT>
                    <a:lnB>
                      <a:noFill/>
                    </a:lnB>
                    <a:solidFill>
                      <a:schemeClr val="bg1">
                        <a:lumMod val="85000"/>
                      </a:schemeClr>
                    </a:solidFill>
                  </a:tcPr>
                </a:tc>
              </a:tr>
              <a:tr h="146685">
                <a:tc>
                  <a:txBody>
                    <a:bodyPr/>
                    <a:lstStyle/>
                    <a:p>
                      <a:pPr algn="ctr" fontAlgn="b"/>
                      <a:r>
                        <a:rPr lang="en-US" sz="900" b="0" i="0" u="none" strike="noStrike" dirty="0">
                          <a:latin typeface="Verdana"/>
                        </a:rPr>
                        <a:t>0:55:40</a:t>
                      </a:r>
                    </a:p>
                  </a:txBody>
                  <a:tcPr marL="16933" marR="16933" marT="9525" marB="0" anchor="b">
                    <a:lnL>
                      <a:noFill/>
                    </a:lnL>
                    <a:lnR>
                      <a:noFill/>
                    </a:lnR>
                    <a:lnT>
                      <a:noFill/>
                    </a:lnT>
                    <a:lnB>
                      <a:noFill/>
                    </a:lnB>
                  </a:tcPr>
                </a:tc>
                <a:tc>
                  <a:txBody>
                    <a:bodyPr/>
                    <a:lstStyle/>
                    <a:p>
                      <a:pPr algn="ctr" fontAlgn="b"/>
                      <a:r>
                        <a:rPr lang="en-US" sz="900" b="0" i="0" u="none" strike="noStrike" dirty="0">
                          <a:latin typeface="Verdana"/>
                        </a:rPr>
                        <a:t>3340</a:t>
                      </a:r>
                    </a:p>
                  </a:txBody>
                  <a:tcPr marL="16933" marR="16933" marT="9525" marB="0" anchor="b">
                    <a:lnL>
                      <a:noFill/>
                    </a:lnL>
                    <a:lnR>
                      <a:noFill/>
                    </a:lnR>
                    <a:lnT>
                      <a:noFill/>
                    </a:lnT>
                    <a:lnB>
                      <a:noFill/>
                    </a:lnB>
                  </a:tcPr>
                </a:tc>
                <a:tc>
                  <a:txBody>
                    <a:bodyPr/>
                    <a:lstStyle/>
                    <a:p>
                      <a:pPr algn="ctr" fontAlgn="b"/>
                      <a:r>
                        <a:rPr lang="en-US" sz="900" b="0" i="0" u="none" strike="noStrike" dirty="0">
                          <a:latin typeface="Verdana"/>
                        </a:rPr>
                        <a:t>15</a:t>
                      </a:r>
                    </a:p>
                  </a:txBody>
                  <a:tcPr marL="16933" marR="16933" marT="9525" marB="0" anchor="b">
                    <a:lnL>
                      <a:noFill/>
                    </a:lnL>
                    <a:lnR>
                      <a:noFill/>
                    </a:lnR>
                    <a:lnT>
                      <a:noFill/>
                    </a:lnT>
                    <a:lnB>
                      <a:noFill/>
                    </a:lnB>
                  </a:tcPr>
                </a:tc>
              </a:tr>
              <a:tr h="146685">
                <a:tc>
                  <a:txBody>
                    <a:bodyPr/>
                    <a:lstStyle/>
                    <a:p>
                      <a:pPr algn="ctr" fontAlgn="b"/>
                      <a:r>
                        <a:rPr lang="en-US" sz="900" b="0" i="0" u="none" strike="noStrike" dirty="0">
                          <a:latin typeface="Verdana"/>
                        </a:rPr>
                        <a:t>1:14:14</a:t>
                      </a:r>
                    </a:p>
                  </a:txBody>
                  <a:tcPr marL="16933" marR="16933" marT="9525" marB="0" anchor="b">
                    <a:lnL>
                      <a:noFill/>
                    </a:lnL>
                    <a:lnR>
                      <a:noFill/>
                    </a:lnR>
                    <a:lnT>
                      <a:noFill/>
                    </a:lnT>
                    <a:lnB>
                      <a:noFill/>
                    </a:lnB>
                    <a:solidFill>
                      <a:schemeClr val="bg1">
                        <a:lumMod val="85000"/>
                      </a:schemeClr>
                    </a:solidFill>
                  </a:tcPr>
                </a:tc>
                <a:tc>
                  <a:txBody>
                    <a:bodyPr/>
                    <a:lstStyle/>
                    <a:p>
                      <a:pPr algn="ctr" fontAlgn="b"/>
                      <a:r>
                        <a:rPr lang="en-US" sz="900" b="0" i="0" u="none" strike="noStrike" dirty="0">
                          <a:latin typeface="Verdana"/>
                        </a:rPr>
                        <a:t>4454</a:t>
                      </a:r>
                    </a:p>
                  </a:txBody>
                  <a:tcPr marL="16933" marR="16933" marT="9525" marB="0" anchor="b">
                    <a:lnL>
                      <a:noFill/>
                    </a:lnL>
                    <a:lnR>
                      <a:noFill/>
                    </a:lnR>
                    <a:lnT>
                      <a:noFill/>
                    </a:lnT>
                    <a:lnB>
                      <a:noFill/>
                    </a:lnB>
                    <a:solidFill>
                      <a:schemeClr val="bg1">
                        <a:lumMod val="85000"/>
                      </a:schemeClr>
                    </a:solidFill>
                  </a:tcPr>
                </a:tc>
                <a:tc>
                  <a:txBody>
                    <a:bodyPr/>
                    <a:lstStyle/>
                    <a:p>
                      <a:pPr algn="ctr" fontAlgn="b"/>
                      <a:r>
                        <a:rPr lang="en-US" sz="900" b="0" i="0" u="none" strike="noStrike" dirty="0">
                          <a:latin typeface="Verdana"/>
                        </a:rPr>
                        <a:t>20</a:t>
                      </a:r>
                    </a:p>
                  </a:txBody>
                  <a:tcPr marL="16933" marR="16933" marT="9525" marB="0" anchor="b">
                    <a:lnL>
                      <a:noFill/>
                    </a:lnL>
                    <a:lnR>
                      <a:noFill/>
                    </a:lnR>
                    <a:lnT>
                      <a:noFill/>
                    </a:lnT>
                    <a:lnB>
                      <a:noFill/>
                    </a:lnB>
                    <a:solidFill>
                      <a:schemeClr val="bg1">
                        <a:lumMod val="85000"/>
                      </a:schemeClr>
                    </a:solidFill>
                  </a:tcPr>
                </a:tc>
              </a:tr>
              <a:tr h="146685">
                <a:tc>
                  <a:txBody>
                    <a:bodyPr/>
                    <a:lstStyle/>
                    <a:p>
                      <a:pPr algn="ctr" fontAlgn="b"/>
                      <a:r>
                        <a:rPr lang="en-US" sz="900" b="0" i="0" u="none" strike="noStrike">
                          <a:latin typeface="Verdana"/>
                        </a:rPr>
                        <a:t>1:32:10</a:t>
                      </a:r>
                    </a:p>
                  </a:txBody>
                  <a:tcPr marL="16933" marR="16933" marT="9525" marB="0" anchor="b">
                    <a:lnL>
                      <a:noFill/>
                    </a:lnL>
                    <a:lnR>
                      <a:noFill/>
                    </a:lnR>
                    <a:lnT>
                      <a:noFill/>
                    </a:lnT>
                    <a:lnB>
                      <a:noFill/>
                    </a:lnB>
                  </a:tcPr>
                </a:tc>
                <a:tc>
                  <a:txBody>
                    <a:bodyPr/>
                    <a:lstStyle/>
                    <a:p>
                      <a:pPr algn="ctr" fontAlgn="b"/>
                      <a:r>
                        <a:rPr lang="en-US" sz="900" b="0" i="0" u="none" strike="noStrike">
                          <a:latin typeface="Verdana"/>
                        </a:rPr>
                        <a:t>5530</a:t>
                      </a:r>
                    </a:p>
                  </a:txBody>
                  <a:tcPr marL="16933" marR="16933" marT="9525" marB="0" anchor="b">
                    <a:lnL>
                      <a:noFill/>
                    </a:lnL>
                    <a:lnR>
                      <a:noFill/>
                    </a:lnR>
                    <a:lnT>
                      <a:noFill/>
                    </a:lnT>
                    <a:lnB>
                      <a:noFill/>
                    </a:lnB>
                  </a:tcPr>
                </a:tc>
                <a:tc>
                  <a:txBody>
                    <a:bodyPr/>
                    <a:lstStyle/>
                    <a:p>
                      <a:pPr algn="ctr" fontAlgn="b"/>
                      <a:r>
                        <a:rPr lang="en-US" sz="900" b="0" i="0" u="none" strike="noStrike">
                          <a:latin typeface="Verdana"/>
                        </a:rPr>
                        <a:t>25</a:t>
                      </a:r>
                    </a:p>
                  </a:txBody>
                  <a:tcPr marL="16933" marR="16933" marT="9525" marB="0" anchor="b">
                    <a:lnL>
                      <a:noFill/>
                    </a:lnL>
                    <a:lnR>
                      <a:noFill/>
                    </a:lnR>
                    <a:lnT>
                      <a:noFill/>
                    </a:lnT>
                    <a:lnB>
                      <a:noFill/>
                    </a:lnB>
                  </a:tcPr>
                </a:tc>
              </a:tr>
              <a:tr h="146685">
                <a:tc>
                  <a:txBody>
                    <a:bodyPr/>
                    <a:lstStyle/>
                    <a:p>
                      <a:pPr algn="ctr" fontAlgn="b"/>
                      <a:r>
                        <a:rPr lang="en-US" sz="900" b="0" i="0" u="none" strike="noStrike" dirty="0">
                          <a:latin typeface="Verdana"/>
                        </a:rPr>
                        <a:t>1:50:52</a:t>
                      </a:r>
                    </a:p>
                  </a:txBody>
                  <a:tcPr marL="16933" marR="16933" marT="9525" marB="0" anchor="b">
                    <a:lnL>
                      <a:noFill/>
                    </a:lnL>
                    <a:lnR>
                      <a:noFill/>
                    </a:lnR>
                    <a:lnT>
                      <a:noFill/>
                    </a:lnT>
                    <a:lnB>
                      <a:noFill/>
                    </a:lnB>
                    <a:solidFill>
                      <a:schemeClr val="bg1">
                        <a:lumMod val="85000"/>
                      </a:schemeClr>
                    </a:solidFill>
                  </a:tcPr>
                </a:tc>
                <a:tc>
                  <a:txBody>
                    <a:bodyPr/>
                    <a:lstStyle/>
                    <a:p>
                      <a:pPr algn="ctr" fontAlgn="b"/>
                      <a:r>
                        <a:rPr lang="en-US" sz="900" b="0" i="0" u="none" strike="noStrike" dirty="0">
                          <a:latin typeface="Verdana"/>
                        </a:rPr>
                        <a:t>6652</a:t>
                      </a:r>
                    </a:p>
                  </a:txBody>
                  <a:tcPr marL="16933" marR="16933" marT="9525" marB="0" anchor="b">
                    <a:lnL>
                      <a:noFill/>
                    </a:lnL>
                    <a:lnR>
                      <a:noFill/>
                    </a:lnR>
                    <a:lnT>
                      <a:noFill/>
                    </a:lnT>
                    <a:lnB>
                      <a:noFill/>
                    </a:lnB>
                    <a:solidFill>
                      <a:schemeClr val="bg1">
                        <a:lumMod val="85000"/>
                      </a:schemeClr>
                    </a:solidFill>
                  </a:tcPr>
                </a:tc>
                <a:tc>
                  <a:txBody>
                    <a:bodyPr/>
                    <a:lstStyle/>
                    <a:p>
                      <a:pPr algn="ctr" fontAlgn="b"/>
                      <a:r>
                        <a:rPr lang="en-US" sz="900" b="0" i="0" u="none" strike="noStrike" dirty="0">
                          <a:latin typeface="Verdana"/>
                        </a:rPr>
                        <a:t>30</a:t>
                      </a:r>
                    </a:p>
                  </a:txBody>
                  <a:tcPr marL="16933" marR="16933" marT="9525" marB="0" anchor="b">
                    <a:lnL>
                      <a:noFill/>
                    </a:lnL>
                    <a:lnR>
                      <a:noFill/>
                    </a:lnR>
                    <a:lnT>
                      <a:noFill/>
                    </a:lnT>
                    <a:lnB>
                      <a:noFill/>
                    </a:lnB>
                    <a:solidFill>
                      <a:schemeClr val="bg1">
                        <a:lumMod val="85000"/>
                      </a:schemeClr>
                    </a:solidFill>
                  </a:tcPr>
                </a:tc>
              </a:tr>
              <a:tr h="146685">
                <a:tc>
                  <a:txBody>
                    <a:bodyPr/>
                    <a:lstStyle/>
                    <a:p>
                      <a:pPr algn="ctr" fontAlgn="b"/>
                      <a:r>
                        <a:rPr lang="en-US" sz="900" b="0" i="0" u="none" strike="noStrike">
                          <a:latin typeface="Verdana"/>
                        </a:rPr>
                        <a:t>2:08:47</a:t>
                      </a:r>
                    </a:p>
                  </a:txBody>
                  <a:tcPr marL="16933" marR="16933" marT="9525" marB="0" anchor="b">
                    <a:lnL>
                      <a:noFill/>
                    </a:lnL>
                    <a:lnR>
                      <a:noFill/>
                    </a:lnR>
                    <a:lnT>
                      <a:noFill/>
                    </a:lnT>
                    <a:lnB>
                      <a:noFill/>
                    </a:lnB>
                  </a:tcPr>
                </a:tc>
                <a:tc>
                  <a:txBody>
                    <a:bodyPr/>
                    <a:lstStyle/>
                    <a:p>
                      <a:pPr algn="ctr" fontAlgn="b"/>
                      <a:r>
                        <a:rPr lang="en-US" sz="900" b="0" i="0" u="none" strike="noStrike">
                          <a:latin typeface="Verdana"/>
                        </a:rPr>
                        <a:t>7727</a:t>
                      </a:r>
                    </a:p>
                  </a:txBody>
                  <a:tcPr marL="16933" marR="16933" marT="9525" marB="0" anchor="b">
                    <a:lnL>
                      <a:noFill/>
                    </a:lnL>
                    <a:lnR>
                      <a:noFill/>
                    </a:lnR>
                    <a:lnT>
                      <a:noFill/>
                    </a:lnT>
                    <a:lnB>
                      <a:noFill/>
                    </a:lnB>
                  </a:tcPr>
                </a:tc>
                <a:tc>
                  <a:txBody>
                    <a:bodyPr/>
                    <a:lstStyle/>
                    <a:p>
                      <a:pPr algn="ctr" fontAlgn="b"/>
                      <a:r>
                        <a:rPr lang="en-US" sz="900" b="0" i="0" u="none" strike="noStrike">
                          <a:latin typeface="Verdana"/>
                        </a:rPr>
                        <a:t>35</a:t>
                      </a:r>
                    </a:p>
                  </a:txBody>
                  <a:tcPr marL="16933" marR="16933" marT="9525" marB="0" anchor="b">
                    <a:lnL>
                      <a:noFill/>
                    </a:lnL>
                    <a:lnR>
                      <a:noFill/>
                    </a:lnR>
                    <a:lnT>
                      <a:noFill/>
                    </a:lnT>
                    <a:lnB>
                      <a:noFill/>
                    </a:lnB>
                  </a:tcPr>
                </a:tc>
              </a:tr>
              <a:tr h="146685">
                <a:tc>
                  <a:txBody>
                    <a:bodyPr/>
                    <a:lstStyle/>
                    <a:p>
                      <a:pPr algn="ctr" fontAlgn="b"/>
                      <a:r>
                        <a:rPr lang="en-US" sz="900" b="0" i="0" u="none" strike="noStrike" dirty="0">
                          <a:latin typeface="Verdana"/>
                        </a:rPr>
                        <a:t>2:25:13</a:t>
                      </a:r>
                    </a:p>
                  </a:txBody>
                  <a:tcPr marL="16933" marR="16933" marT="9525" marB="0" anchor="b">
                    <a:lnL>
                      <a:noFill/>
                    </a:lnL>
                    <a:lnR>
                      <a:noFill/>
                    </a:lnR>
                    <a:lnT>
                      <a:noFill/>
                    </a:lnT>
                    <a:lnB>
                      <a:noFill/>
                    </a:lnB>
                    <a:solidFill>
                      <a:schemeClr val="bg1">
                        <a:lumMod val="85000"/>
                      </a:schemeClr>
                    </a:solidFill>
                  </a:tcPr>
                </a:tc>
                <a:tc>
                  <a:txBody>
                    <a:bodyPr/>
                    <a:lstStyle/>
                    <a:p>
                      <a:pPr algn="ctr" fontAlgn="b"/>
                      <a:r>
                        <a:rPr lang="en-US" sz="900" b="0" i="0" u="none" strike="noStrike" dirty="0">
                          <a:latin typeface="Verdana"/>
                        </a:rPr>
                        <a:t>8713</a:t>
                      </a:r>
                    </a:p>
                  </a:txBody>
                  <a:tcPr marL="16933" marR="16933" marT="9525" marB="0" anchor="b">
                    <a:lnL>
                      <a:noFill/>
                    </a:lnL>
                    <a:lnR>
                      <a:noFill/>
                    </a:lnR>
                    <a:lnT>
                      <a:noFill/>
                    </a:lnT>
                    <a:lnB>
                      <a:noFill/>
                    </a:lnB>
                    <a:solidFill>
                      <a:schemeClr val="bg1">
                        <a:lumMod val="85000"/>
                      </a:schemeClr>
                    </a:solidFill>
                  </a:tcPr>
                </a:tc>
                <a:tc>
                  <a:txBody>
                    <a:bodyPr/>
                    <a:lstStyle/>
                    <a:p>
                      <a:pPr algn="ctr" fontAlgn="b"/>
                      <a:r>
                        <a:rPr lang="en-US" sz="900" b="0" i="0" u="none" strike="noStrike" dirty="0">
                          <a:latin typeface="Verdana"/>
                        </a:rPr>
                        <a:t>40</a:t>
                      </a:r>
                    </a:p>
                  </a:txBody>
                  <a:tcPr marL="16933" marR="16933" marT="9525" marB="0" anchor="b">
                    <a:lnL>
                      <a:noFill/>
                    </a:lnL>
                    <a:lnR>
                      <a:noFill/>
                    </a:lnR>
                    <a:lnT>
                      <a:noFill/>
                    </a:lnT>
                    <a:lnB>
                      <a:noFill/>
                    </a:lnB>
                    <a:solidFill>
                      <a:schemeClr val="bg1">
                        <a:lumMod val="85000"/>
                      </a:schemeClr>
                    </a:solidFill>
                  </a:tcPr>
                </a:tc>
              </a:tr>
              <a:tr h="146685">
                <a:tc>
                  <a:txBody>
                    <a:bodyPr/>
                    <a:lstStyle/>
                    <a:p>
                      <a:pPr algn="ctr" fontAlgn="b"/>
                      <a:r>
                        <a:rPr lang="en-US" sz="900" b="0" i="0" u="none" strike="noStrike" dirty="0">
                          <a:latin typeface="Verdana"/>
                        </a:rPr>
                        <a:t>2:33:08</a:t>
                      </a:r>
                    </a:p>
                  </a:txBody>
                  <a:tcPr marL="16933" marR="16933" marT="9525" marB="0" anchor="b">
                    <a:lnL>
                      <a:noFill/>
                    </a:lnL>
                    <a:lnR>
                      <a:noFill/>
                    </a:lnR>
                    <a:lnT>
                      <a:noFill/>
                    </a:lnT>
                    <a:lnB>
                      <a:noFill/>
                    </a:lnB>
                  </a:tcPr>
                </a:tc>
                <a:tc>
                  <a:txBody>
                    <a:bodyPr/>
                    <a:lstStyle/>
                    <a:p>
                      <a:pPr algn="ctr" fontAlgn="b"/>
                      <a:r>
                        <a:rPr lang="en-US" sz="900" b="0" i="0" u="none" strike="noStrike" dirty="0">
                          <a:latin typeface="Verdana"/>
                        </a:rPr>
                        <a:t>9188</a:t>
                      </a:r>
                    </a:p>
                  </a:txBody>
                  <a:tcPr marL="16933" marR="16933" marT="9525" marB="0" anchor="b">
                    <a:lnL>
                      <a:noFill/>
                    </a:lnL>
                    <a:lnR>
                      <a:noFill/>
                    </a:lnR>
                    <a:lnT>
                      <a:noFill/>
                    </a:lnT>
                    <a:lnB>
                      <a:noFill/>
                    </a:lnB>
                  </a:tcPr>
                </a:tc>
                <a:tc>
                  <a:txBody>
                    <a:bodyPr/>
                    <a:lstStyle/>
                    <a:p>
                      <a:pPr algn="ctr" fontAlgn="b"/>
                      <a:r>
                        <a:rPr lang="en-US" sz="900" b="0" i="0" u="none" strike="noStrike" dirty="0">
                          <a:latin typeface="Verdana"/>
                        </a:rPr>
                        <a:t>42.2</a:t>
                      </a:r>
                    </a:p>
                  </a:txBody>
                  <a:tcPr marL="16933" marR="16933" marT="9525" marB="0" anchor="b">
                    <a:lnL>
                      <a:noFill/>
                    </a:lnL>
                    <a:lnR>
                      <a:noFill/>
                    </a:lnR>
                    <a:lnT>
                      <a:noFill/>
                    </a:lnT>
                    <a:lnB>
                      <a:noFill/>
                    </a:lnB>
                  </a:tcPr>
                </a:tc>
              </a:tr>
            </a:tbl>
          </a:graphicData>
        </a:graphic>
      </p:graphicFrame>
      <p:graphicFrame>
        <p:nvGraphicFramePr>
          <p:cNvPr id="7" name="Table 6"/>
          <p:cNvGraphicFramePr>
            <a:graphicFrameLocks noGrp="1"/>
          </p:cNvGraphicFramePr>
          <p:nvPr/>
        </p:nvGraphicFramePr>
        <p:xfrm>
          <a:off x="5080000" y="776692"/>
          <a:ext cx="3606800" cy="1760220"/>
        </p:xfrm>
        <a:graphic>
          <a:graphicData uri="http://schemas.openxmlformats.org/drawingml/2006/table">
            <a:tbl>
              <a:tblPr/>
              <a:tblGrid>
                <a:gridCol w="1066800"/>
                <a:gridCol w="1270000"/>
                <a:gridCol w="1270000"/>
              </a:tblGrid>
              <a:tr h="146685">
                <a:tc gridSpan="3">
                  <a:txBody>
                    <a:bodyPr/>
                    <a:lstStyle/>
                    <a:p>
                      <a:pPr algn="ctr" fontAlgn="b"/>
                      <a:r>
                        <a:rPr lang="en-US" sz="900" b="1" i="0" u="none" strike="noStrike" dirty="0" smtClean="0">
                          <a:latin typeface="Verdana"/>
                        </a:rPr>
                        <a:t>my friend </a:t>
                      </a:r>
                      <a:r>
                        <a:rPr lang="en-US" sz="900" b="1" i="0" u="none" strike="noStrike" dirty="0">
                          <a:latin typeface="Verdana"/>
                        </a:rPr>
                        <a:t>from Worthington</a:t>
                      </a:r>
                    </a:p>
                  </a:txBody>
                  <a:tcPr marL="16933" marR="16933" marT="9525" marB="0" anchor="b">
                    <a:lnL>
                      <a:noFill/>
                    </a:lnL>
                    <a:lnR>
                      <a:noFill/>
                    </a:lnR>
                    <a:lnT>
                      <a:noFill/>
                    </a:lnT>
                    <a:lnB>
                      <a:noFill/>
                    </a:lnB>
                  </a:tcPr>
                </a:tc>
                <a:tc hMerge="1">
                  <a:txBody>
                    <a:bodyPr/>
                    <a:lstStyle/>
                    <a:p>
                      <a:endParaRPr lang="en-US"/>
                    </a:p>
                  </a:txBody>
                  <a:tcPr/>
                </a:tc>
                <a:tc hMerge="1">
                  <a:txBody>
                    <a:bodyPr/>
                    <a:lstStyle/>
                    <a:p>
                      <a:endParaRPr lang="en-US"/>
                    </a:p>
                  </a:txBody>
                  <a:tcPr/>
                </a:tc>
              </a:tr>
              <a:tr h="146685">
                <a:tc>
                  <a:txBody>
                    <a:bodyPr/>
                    <a:lstStyle/>
                    <a:p>
                      <a:pPr algn="ctr" fontAlgn="b"/>
                      <a:endParaRPr lang="en-US" sz="900" b="0" i="0" u="none" strike="noStrike">
                        <a:latin typeface="Verdana"/>
                      </a:endParaRPr>
                    </a:p>
                  </a:txBody>
                  <a:tcPr marL="16933" marR="16933" marT="9525" marB="0" anchor="b">
                    <a:lnL>
                      <a:noFill/>
                    </a:lnL>
                    <a:lnR>
                      <a:noFill/>
                    </a:lnR>
                    <a:lnT>
                      <a:noFill/>
                    </a:lnT>
                    <a:lnB>
                      <a:noFill/>
                    </a:lnB>
                  </a:tcPr>
                </a:tc>
                <a:tc>
                  <a:txBody>
                    <a:bodyPr/>
                    <a:lstStyle/>
                    <a:p>
                      <a:pPr algn="ctr" fontAlgn="b"/>
                      <a:r>
                        <a:rPr lang="en-US" sz="900" b="0" i="0" u="none" strike="noStrike">
                          <a:latin typeface="Verdana"/>
                        </a:rPr>
                        <a:t>t (s)</a:t>
                      </a:r>
                    </a:p>
                  </a:txBody>
                  <a:tcPr marL="16933" marR="16933" marT="9525" marB="0" anchor="b">
                    <a:lnL>
                      <a:noFill/>
                    </a:lnL>
                    <a:lnR>
                      <a:noFill/>
                    </a:lnR>
                    <a:lnT>
                      <a:noFill/>
                    </a:lnT>
                    <a:lnB>
                      <a:noFill/>
                    </a:lnB>
                  </a:tcPr>
                </a:tc>
                <a:tc>
                  <a:txBody>
                    <a:bodyPr/>
                    <a:lstStyle/>
                    <a:p>
                      <a:pPr algn="ctr" fontAlgn="b"/>
                      <a:r>
                        <a:rPr lang="en-US" sz="900" b="0" i="0" u="none" strike="noStrike">
                          <a:latin typeface="Verdana"/>
                        </a:rPr>
                        <a:t>x (km)</a:t>
                      </a:r>
                    </a:p>
                  </a:txBody>
                  <a:tcPr marL="16933" marR="16933" marT="9525" marB="0" anchor="b">
                    <a:lnL>
                      <a:noFill/>
                    </a:lnL>
                    <a:lnR>
                      <a:noFill/>
                    </a:lnR>
                    <a:lnT>
                      <a:noFill/>
                    </a:lnT>
                    <a:lnB>
                      <a:noFill/>
                    </a:lnB>
                  </a:tcPr>
                </a:tc>
              </a:tr>
              <a:tr h="146685">
                <a:tc>
                  <a:txBody>
                    <a:bodyPr/>
                    <a:lstStyle/>
                    <a:p>
                      <a:pPr algn="ctr" fontAlgn="b"/>
                      <a:r>
                        <a:rPr lang="en-US" sz="900" b="0" i="0" u="none" strike="noStrike" dirty="0">
                          <a:latin typeface="Verdana"/>
                        </a:rPr>
                        <a:t>0:00:00</a:t>
                      </a:r>
                    </a:p>
                  </a:txBody>
                  <a:tcPr marL="16933" marR="16933" marT="9525" marB="0" anchor="b">
                    <a:lnL>
                      <a:noFill/>
                    </a:lnL>
                    <a:lnR>
                      <a:noFill/>
                    </a:lnR>
                    <a:lnT>
                      <a:noFill/>
                    </a:lnT>
                    <a:lnB>
                      <a:noFill/>
                    </a:lnB>
                    <a:solidFill>
                      <a:schemeClr val="bg1">
                        <a:lumMod val="85000"/>
                      </a:schemeClr>
                    </a:solidFill>
                  </a:tcPr>
                </a:tc>
                <a:tc>
                  <a:txBody>
                    <a:bodyPr/>
                    <a:lstStyle/>
                    <a:p>
                      <a:pPr algn="ctr" fontAlgn="b"/>
                      <a:r>
                        <a:rPr lang="en-US" sz="900" b="0" i="0" u="none" strike="noStrike">
                          <a:latin typeface="Verdana"/>
                        </a:rPr>
                        <a:t>0</a:t>
                      </a:r>
                    </a:p>
                  </a:txBody>
                  <a:tcPr marL="16933" marR="16933" marT="9525" marB="0" anchor="b">
                    <a:lnL>
                      <a:noFill/>
                    </a:lnL>
                    <a:lnR>
                      <a:noFill/>
                    </a:lnR>
                    <a:lnT>
                      <a:noFill/>
                    </a:lnT>
                    <a:lnB>
                      <a:noFill/>
                    </a:lnB>
                    <a:solidFill>
                      <a:schemeClr val="bg1">
                        <a:lumMod val="85000"/>
                      </a:schemeClr>
                    </a:solidFill>
                  </a:tcPr>
                </a:tc>
                <a:tc>
                  <a:txBody>
                    <a:bodyPr/>
                    <a:lstStyle/>
                    <a:p>
                      <a:pPr algn="ctr" fontAlgn="b"/>
                      <a:r>
                        <a:rPr lang="en-US" sz="900" b="0" i="0" u="none" strike="noStrike" dirty="0">
                          <a:latin typeface="Verdana"/>
                        </a:rPr>
                        <a:t>0</a:t>
                      </a:r>
                    </a:p>
                  </a:txBody>
                  <a:tcPr marL="16933" marR="16933" marT="9525" marB="0" anchor="b">
                    <a:lnL>
                      <a:noFill/>
                    </a:lnL>
                    <a:lnR>
                      <a:noFill/>
                    </a:lnR>
                    <a:lnT>
                      <a:noFill/>
                    </a:lnT>
                    <a:lnB>
                      <a:noFill/>
                    </a:lnB>
                    <a:solidFill>
                      <a:schemeClr val="bg1">
                        <a:lumMod val="85000"/>
                      </a:schemeClr>
                    </a:solidFill>
                  </a:tcPr>
                </a:tc>
              </a:tr>
              <a:tr h="146685">
                <a:tc>
                  <a:txBody>
                    <a:bodyPr/>
                    <a:lstStyle/>
                    <a:p>
                      <a:pPr algn="ctr" fontAlgn="b"/>
                      <a:r>
                        <a:rPr lang="en-US" sz="900" b="0" i="0" u="none" strike="noStrike" dirty="0">
                          <a:latin typeface="Verdana"/>
                        </a:rPr>
                        <a:t>0:</a:t>
                      </a:r>
                      <a:r>
                        <a:rPr lang="en-US" sz="900" b="0" i="0" u="none" strike="noStrike" dirty="0" smtClean="0">
                          <a:latin typeface="Verdana"/>
                        </a:rPr>
                        <a:t>25:</a:t>
                      </a:r>
                      <a:r>
                        <a:rPr lang="en-US" sz="900" b="0" i="0" u="none" strike="noStrike" dirty="0">
                          <a:latin typeface="Verdana"/>
                        </a:rPr>
                        <a:t>27</a:t>
                      </a:r>
                    </a:p>
                  </a:txBody>
                  <a:tcPr marL="16933" marR="16933" marT="9525" marB="0" anchor="b">
                    <a:lnL>
                      <a:noFill/>
                    </a:lnL>
                    <a:lnR>
                      <a:noFill/>
                    </a:lnR>
                    <a:lnT>
                      <a:noFill/>
                    </a:lnT>
                    <a:lnB>
                      <a:noFill/>
                    </a:lnB>
                  </a:tcPr>
                </a:tc>
                <a:tc>
                  <a:txBody>
                    <a:bodyPr/>
                    <a:lstStyle/>
                    <a:p>
                      <a:pPr algn="ctr" fontAlgn="b"/>
                      <a:r>
                        <a:rPr lang="en-US" sz="900" b="0" i="0" u="none" strike="noStrike" dirty="0">
                          <a:latin typeface="Verdana"/>
                        </a:rPr>
                        <a:t>1527</a:t>
                      </a:r>
                    </a:p>
                  </a:txBody>
                  <a:tcPr marL="16933" marR="16933" marT="9525" marB="0" anchor="b">
                    <a:lnL>
                      <a:noFill/>
                    </a:lnL>
                    <a:lnR>
                      <a:noFill/>
                    </a:lnR>
                    <a:lnT>
                      <a:noFill/>
                    </a:lnT>
                    <a:lnB>
                      <a:noFill/>
                    </a:lnB>
                  </a:tcPr>
                </a:tc>
                <a:tc>
                  <a:txBody>
                    <a:bodyPr/>
                    <a:lstStyle/>
                    <a:p>
                      <a:pPr algn="ctr" fontAlgn="b"/>
                      <a:r>
                        <a:rPr lang="en-US" sz="900" b="0" i="0" u="none" strike="noStrike" dirty="0">
                          <a:latin typeface="Verdana"/>
                        </a:rPr>
                        <a:t>5</a:t>
                      </a:r>
                    </a:p>
                  </a:txBody>
                  <a:tcPr marL="16933" marR="16933" marT="9525" marB="0" anchor="b">
                    <a:lnL>
                      <a:noFill/>
                    </a:lnL>
                    <a:lnR>
                      <a:noFill/>
                    </a:lnR>
                    <a:lnT>
                      <a:noFill/>
                    </a:lnT>
                    <a:lnB>
                      <a:noFill/>
                    </a:lnB>
                  </a:tcPr>
                </a:tc>
              </a:tr>
              <a:tr h="146685">
                <a:tc>
                  <a:txBody>
                    <a:bodyPr/>
                    <a:lstStyle/>
                    <a:p>
                      <a:pPr algn="ctr" fontAlgn="b"/>
                      <a:r>
                        <a:rPr lang="en-US" sz="900" b="0" i="0" u="none" strike="noStrike" dirty="0">
                          <a:latin typeface="Verdana"/>
                        </a:rPr>
                        <a:t>0:</a:t>
                      </a:r>
                      <a:r>
                        <a:rPr lang="en-US" sz="900" b="0" i="0" u="none" strike="noStrike" dirty="0" smtClean="0">
                          <a:latin typeface="Verdana"/>
                        </a:rPr>
                        <a:t>48:</a:t>
                      </a:r>
                      <a:r>
                        <a:rPr lang="en-US" sz="900" b="0" i="0" u="none" strike="noStrike" dirty="0">
                          <a:latin typeface="Verdana"/>
                        </a:rPr>
                        <a:t>58</a:t>
                      </a:r>
                    </a:p>
                  </a:txBody>
                  <a:tcPr marL="16933" marR="16933" marT="9525" marB="0" anchor="b">
                    <a:lnL>
                      <a:noFill/>
                    </a:lnL>
                    <a:lnR>
                      <a:noFill/>
                    </a:lnR>
                    <a:lnT>
                      <a:noFill/>
                    </a:lnT>
                    <a:lnB>
                      <a:noFill/>
                    </a:lnB>
                    <a:solidFill>
                      <a:schemeClr val="bg1">
                        <a:lumMod val="85000"/>
                      </a:schemeClr>
                    </a:solidFill>
                  </a:tcPr>
                </a:tc>
                <a:tc>
                  <a:txBody>
                    <a:bodyPr/>
                    <a:lstStyle/>
                    <a:p>
                      <a:pPr algn="ctr" fontAlgn="b"/>
                      <a:r>
                        <a:rPr lang="en-US" sz="900" b="0" i="0" u="none" strike="noStrike" dirty="0">
                          <a:latin typeface="Verdana"/>
                        </a:rPr>
                        <a:t>2938</a:t>
                      </a:r>
                    </a:p>
                  </a:txBody>
                  <a:tcPr marL="16933" marR="16933" marT="9525" marB="0" anchor="b">
                    <a:lnL>
                      <a:noFill/>
                    </a:lnL>
                    <a:lnR>
                      <a:noFill/>
                    </a:lnR>
                    <a:lnT>
                      <a:noFill/>
                    </a:lnT>
                    <a:lnB>
                      <a:noFill/>
                    </a:lnB>
                    <a:solidFill>
                      <a:schemeClr val="bg1">
                        <a:lumMod val="85000"/>
                      </a:schemeClr>
                    </a:solidFill>
                  </a:tcPr>
                </a:tc>
                <a:tc>
                  <a:txBody>
                    <a:bodyPr/>
                    <a:lstStyle/>
                    <a:p>
                      <a:pPr algn="ctr" fontAlgn="b"/>
                      <a:r>
                        <a:rPr lang="en-US" sz="900" b="0" i="0" u="none" strike="noStrike" dirty="0">
                          <a:latin typeface="Verdana"/>
                        </a:rPr>
                        <a:t>10</a:t>
                      </a:r>
                    </a:p>
                  </a:txBody>
                  <a:tcPr marL="16933" marR="16933" marT="9525" marB="0" anchor="b">
                    <a:lnL>
                      <a:noFill/>
                    </a:lnL>
                    <a:lnR>
                      <a:noFill/>
                    </a:lnR>
                    <a:lnT>
                      <a:noFill/>
                    </a:lnT>
                    <a:lnB>
                      <a:noFill/>
                    </a:lnB>
                    <a:solidFill>
                      <a:schemeClr val="bg1">
                        <a:lumMod val="85000"/>
                      </a:schemeClr>
                    </a:solidFill>
                  </a:tcPr>
                </a:tc>
              </a:tr>
              <a:tr h="146685">
                <a:tc>
                  <a:txBody>
                    <a:bodyPr/>
                    <a:lstStyle/>
                    <a:p>
                      <a:pPr algn="ctr" fontAlgn="b"/>
                      <a:r>
                        <a:rPr lang="en-US" sz="900" b="0" i="0" u="none" strike="noStrike" dirty="0">
                          <a:latin typeface="Verdana"/>
                        </a:rPr>
                        <a:t>1:</a:t>
                      </a:r>
                      <a:r>
                        <a:rPr lang="en-US" sz="900" b="0" i="0" u="none" strike="noStrike" dirty="0" smtClean="0">
                          <a:latin typeface="Verdana"/>
                        </a:rPr>
                        <a:t>10:</a:t>
                      </a:r>
                      <a:r>
                        <a:rPr lang="en-US" sz="900" b="0" i="0" u="none" strike="noStrike" dirty="0">
                          <a:latin typeface="Verdana"/>
                        </a:rPr>
                        <a:t>21</a:t>
                      </a:r>
                    </a:p>
                  </a:txBody>
                  <a:tcPr marL="16933" marR="16933" marT="9525" marB="0" anchor="b">
                    <a:lnL>
                      <a:noFill/>
                    </a:lnL>
                    <a:lnR>
                      <a:noFill/>
                    </a:lnR>
                    <a:lnT>
                      <a:noFill/>
                    </a:lnT>
                    <a:lnB>
                      <a:noFill/>
                    </a:lnB>
                  </a:tcPr>
                </a:tc>
                <a:tc>
                  <a:txBody>
                    <a:bodyPr/>
                    <a:lstStyle/>
                    <a:p>
                      <a:pPr algn="ctr" fontAlgn="b"/>
                      <a:r>
                        <a:rPr lang="en-US" sz="900" b="0" i="0" u="none" strike="noStrike" dirty="0" smtClean="0">
                          <a:latin typeface="Verdana"/>
                        </a:rPr>
                        <a:t>4221</a:t>
                      </a:r>
                      <a:endParaRPr lang="en-US" sz="900" b="0" i="0" u="none" strike="noStrike" dirty="0">
                        <a:latin typeface="Verdana"/>
                      </a:endParaRPr>
                    </a:p>
                  </a:txBody>
                  <a:tcPr marL="16933" marR="16933" marT="9525" marB="0" anchor="b">
                    <a:lnL>
                      <a:noFill/>
                    </a:lnL>
                    <a:lnR>
                      <a:noFill/>
                    </a:lnR>
                    <a:lnT>
                      <a:noFill/>
                    </a:lnT>
                    <a:lnB>
                      <a:noFill/>
                    </a:lnB>
                  </a:tcPr>
                </a:tc>
                <a:tc>
                  <a:txBody>
                    <a:bodyPr/>
                    <a:lstStyle/>
                    <a:p>
                      <a:pPr algn="ctr" fontAlgn="b"/>
                      <a:r>
                        <a:rPr lang="en-US" sz="900" b="0" i="0" u="none" strike="noStrike">
                          <a:latin typeface="Verdana"/>
                        </a:rPr>
                        <a:t>15</a:t>
                      </a:r>
                    </a:p>
                  </a:txBody>
                  <a:tcPr marL="16933" marR="16933" marT="9525" marB="0" anchor="b">
                    <a:lnL>
                      <a:noFill/>
                    </a:lnL>
                    <a:lnR>
                      <a:noFill/>
                    </a:lnR>
                    <a:lnT>
                      <a:noFill/>
                    </a:lnT>
                    <a:lnB>
                      <a:noFill/>
                    </a:lnB>
                  </a:tcPr>
                </a:tc>
              </a:tr>
              <a:tr h="146685">
                <a:tc>
                  <a:txBody>
                    <a:bodyPr/>
                    <a:lstStyle/>
                    <a:p>
                      <a:pPr algn="ctr" fontAlgn="b"/>
                      <a:r>
                        <a:rPr lang="en-US" sz="900" b="0" i="0" u="none" strike="noStrike" dirty="0">
                          <a:latin typeface="Verdana"/>
                        </a:rPr>
                        <a:t>1</a:t>
                      </a:r>
                      <a:r>
                        <a:rPr lang="en-US" sz="900" b="0" i="0" u="none" strike="noStrike" dirty="0" smtClean="0">
                          <a:latin typeface="Verdana"/>
                        </a:rPr>
                        <a:t>:35:</a:t>
                      </a:r>
                      <a:r>
                        <a:rPr lang="en-US" sz="900" b="0" i="0" u="none" strike="noStrike" dirty="0">
                          <a:latin typeface="Verdana"/>
                        </a:rPr>
                        <a:t>53</a:t>
                      </a:r>
                    </a:p>
                  </a:txBody>
                  <a:tcPr marL="16933" marR="16933" marT="9525" marB="0" anchor="b">
                    <a:lnL>
                      <a:noFill/>
                    </a:lnL>
                    <a:lnR>
                      <a:noFill/>
                    </a:lnR>
                    <a:lnT>
                      <a:noFill/>
                    </a:lnT>
                    <a:lnB>
                      <a:noFill/>
                    </a:lnB>
                    <a:solidFill>
                      <a:schemeClr val="bg1">
                        <a:lumMod val="85000"/>
                      </a:schemeClr>
                    </a:solidFill>
                  </a:tcPr>
                </a:tc>
                <a:tc>
                  <a:txBody>
                    <a:bodyPr/>
                    <a:lstStyle/>
                    <a:p>
                      <a:pPr algn="ctr" fontAlgn="b"/>
                      <a:r>
                        <a:rPr lang="en-US" sz="900" b="0" i="0" u="none" strike="noStrike" dirty="0" smtClean="0">
                          <a:latin typeface="Verdana"/>
                        </a:rPr>
                        <a:t>5753</a:t>
                      </a:r>
                      <a:endParaRPr lang="en-US" sz="900" b="0" i="0" u="none" strike="noStrike" dirty="0">
                        <a:latin typeface="Verdana"/>
                      </a:endParaRPr>
                    </a:p>
                  </a:txBody>
                  <a:tcPr marL="16933" marR="16933" marT="9525" marB="0" anchor="b">
                    <a:lnL>
                      <a:noFill/>
                    </a:lnL>
                    <a:lnR>
                      <a:noFill/>
                    </a:lnR>
                    <a:lnT>
                      <a:noFill/>
                    </a:lnT>
                    <a:lnB>
                      <a:noFill/>
                    </a:lnB>
                    <a:solidFill>
                      <a:schemeClr val="bg1">
                        <a:lumMod val="85000"/>
                      </a:schemeClr>
                    </a:solidFill>
                  </a:tcPr>
                </a:tc>
                <a:tc>
                  <a:txBody>
                    <a:bodyPr/>
                    <a:lstStyle/>
                    <a:p>
                      <a:pPr algn="ctr" fontAlgn="b"/>
                      <a:r>
                        <a:rPr lang="en-US" sz="900" b="0" i="0" u="none" strike="noStrike" dirty="0">
                          <a:latin typeface="Verdana"/>
                        </a:rPr>
                        <a:t>20</a:t>
                      </a:r>
                    </a:p>
                  </a:txBody>
                  <a:tcPr marL="16933" marR="16933" marT="9525" marB="0" anchor="b">
                    <a:lnL>
                      <a:noFill/>
                    </a:lnL>
                    <a:lnR>
                      <a:noFill/>
                    </a:lnR>
                    <a:lnT>
                      <a:noFill/>
                    </a:lnT>
                    <a:lnB>
                      <a:noFill/>
                    </a:lnB>
                    <a:solidFill>
                      <a:schemeClr val="bg1">
                        <a:lumMod val="85000"/>
                      </a:schemeClr>
                    </a:solidFill>
                  </a:tcPr>
                </a:tc>
              </a:tr>
              <a:tr h="146685">
                <a:tc>
                  <a:txBody>
                    <a:bodyPr/>
                    <a:lstStyle/>
                    <a:p>
                      <a:pPr algn="ctr" fontAlgn="b"/>
                      <a:r>
                        <a:rPr lang="en-US" sz="900" b="0" i="0" u="none" strike="noStrike" dirty="0">
                          <a:latin typeface="Verdana"/>
                        </a:rPr>
                        <a:t>2:16:37</a:t>
                      </a:r>
                    </a:p>
                  </a:txBody>
                  <a:tcPr marL="16933" marR="16933" marT="9525" marB="0" anchor="b">
                    <a:lnL>
                      <a:noFill/>
                    </a:lnL>
                    <a:lnR>
                      <a:noFill/>
                    </a:lnR>
                    <a:lnT>
                      <a:noFill/>
                    </a:lnT>
                    <a:lnB>
                      <a:noFill/>
                    </a:lnB>
                  </a:tcPr>
                </a:tc>
                <a:tc>
                  <a:txBody>
                    <a:bodyPr/>
                    <a:lstStyle/>
                    <a:p>
                      <a:pPr algn="ctr" fontAlgn="b"/>
                      <a:r>
                        <a:rPr lang="en-US" sz="900" b="0" i="0" u="none" strike="noStrike" dirty="0">
                          <a:latin typeface="Verdana"/>
                        </a:rPr>
                        <a:t>8197</a:t>
                      </a:r>
                    </a:p>
                  </a:txBody>
                  <a:tcPr marL="16933" marR="16933" marT="9525" marB="0" anchor="b">
                    <a:lnL>
                      <a:noFill/>
                    </a:lnL>
                    <a:lnR>
                      <a:noFill/>
                    </a:lnR>
                    <a:lnT>
                      <a:noFill/>
                    </a:lnT>
                    <a:lnB>
                      <a:noFill/>
                    </a:lnB>
                  </a:tcPr>
                </a:tc>
                <a:tc>
                  <a:txBody>
                    <a:bodyPr/>
                    <a:lstStyle/>
                    <a:p>
                      <a:pPr algn="ctr" fontAlgn="b"/>
                      <a:r>
                        <a:rPr lang="en-US" sz="900" b="0" i="0" u="none" strike="noStrike">
                          <a:latin typeface="Verdana"/>
                        </a:rPr>
                        <a:t>25</a:t>
                      </a:r>
                    </a:p>
                  </a:txBody>
                  <a:tcPr marL="16933" marR="16933" marT="9525" marB="0" anchor="b">
                    <a:lnL>
                      <a:noFill/>
                    </a:lnL>
                    <a:lnR>
                      <a:noFill/>
                    </a:lnR>
                    <a:lnT>
                      <a:noFill/>
                    </a:lnT>
                    <a:lnB>
                      <a:noFill/>
                    </a:lnB>
                  </a:tcPr>
                </a:tc>
              </a:tr>
              <a:tr h="146685">
                <a:tc>
                  <a:txBody>
                    <a:bodyPr/>
                    <a:lstStyle/>
                    <a:p>
                      <a:pPr algn="ctr" fontAlgn="b"/>
                      <a:r>
                        <a:rPr lang="en-US" sz="900" b="0" i="0" u="none" strike="noStrike" dirty="0">
                          <a:latin typeface="Verdana"/>
                        </a:rPr>
                        <a:t>2:</a:t>
                      </a:r>
                      <a:r>
                        <a:rPr lang="en-US" sz="900" b="0" i="0" u="none" strike="noStrike" dirty="0" smtClean="0">
                          <a:latin typeface="Verdana"/>
                        </a:rPr>
                        <a:t>59:</a:t>
                      </a:r>
                      <a:r>
                        <a:rPr lang="en-US" sz="900" b="0" i="0" u="none" strike="noStrike" dirty="0">
                          <a:latin typeface="Verdana"/>
                        </a:rPr>
                        <a:t>36</a:t>
                      </a:r>
                    </a:p>
                  </a:txBody>
                  <a:tcPr marL="16933" marR="16933" marT="9525" marB="0" anchor="b">
                    <a:lnL>
                      <a:noFill/>
                    </a:lnL>
                    <a:lnR>
                      <a:noFill/>
                    </a:lnR>
                    <a:lnT>
                      <a:noFill/>
                    </a:lnT>
                    <a:lnB>
                      <a:noFill/>
                    </a:lnB>
                    <a:solidFill>
                      <a:schemeClr val="bg1">
                        <a:lumMod val="85000"/>
                      </a:schemeClr>
                    </a:solidFill>
                  </a:tcPr>
                </a:tc>
                <a:tc>
                  <a:txBody>
                    <a:bodyPr/>
                    <a:lstStyle/>
                    <a:p>
                      <a:pPr algn="ctr" fontAlgn="b"/>
                      <a:r>
                        <a:rPr lang="en-US" sz="900" b="0" i="0" u="none" strike="noStrike" dirty="0">
                          <a:latin typeface="Verdana"/>
                        </a:rPr>
                        <a:t>10776</a:t>
                      </a:r>
                    </a:p>
                  </a:txBody>
                  <a:tcPr marL="16933" marR="16933" marT="9525" marB="0" anchor="b">
                    <a:lnL>
                      <a:noFill/>
                    </a:lnL>
                    <a:lnR>
                      <a:noFill/>
                    </a:lnR>
                    <a:lnT>
                      <a:noFill/>
                    </a:lnT>
                    <a:lnB>
                      <a:noFill/>
                    </a:lnB>
                    <a:solidFill>
                      <a:schemeClr val="bg1">
                        <a:lumMod val="85000"/>
                      </a:schemeClr>
                    </a:solidFill>
                  </a:tcPr>
                </a:tc>
                <a:tc>
                  <a:txBody>
                    <a:bodyPr/>
                    <a:lstStyle/>
                    <a:p>
                      <a:pPr algn="ctr" fontAlgn="b"/>
                      <a:r>
                        <a:rPr lang="en-US" sz="900" b="0" i="0" u="none" strike="noStrike" dirty="0">
                          <a:latin typeface="Verdana"/>
                        </a:rPr>
                        <a:t>30</a:t>
                      </a:r>
                    </a:p>
                  </a:txBody>
                  <a:tcPr marL="16933" marR="16933" marT="9525" marB="0" anchor="b">
                    <a:lnL>
                      <a:noFill/>
                    </a:lnL>
                    <a:lnR>
                      <a:noFill/>
                    </a:lnR>
                    <a:lnT>
                      <a:noFill/>
                    </a:lnT>
                    <a:lnB>
                      <a:noFill/>
                    </a:lnB>
                    <a:solidFill>
                      <a:schemeClr val="bg1">
                        <a:lumMod val="85000"/>
                      </a:schemeClr>
                    </a:solidFill>
                  </a:tcPr>
                </a:tc>
              </a:tr>
              <a:tr h="146685">
                <a:tc>
                  <a:txBody>
                    <a:bodyPr/>
                    <a:lstStyle/>
                    <a:p>
                      <a:pPr algn="ctr" fontAlgn="b"/>
                      <a:r>
                        <a:rPr lang="en-US" sz="900" b="0" i="0" u="none" strike="noStrike" dirty="0">
                          <a:latin typeface="Verdana"/>
                        </a:rPr>
                        <a:t>3</a:t>
                      </a:r>
                      <a:r>
                        <a:rPr lang="en-US" sz="900" b="0" i="0" u="none" strike="noStrike" dirty="0" smtClean="0">
                          <a:latin typeface="Verdana"/>
                        </a:rPr>
                        <a:t>:40:</a:t>
                      </a:r>
                      <a:r>
                        <a:rPr lang="en-US" sz="900" b="0" i="0" u="none" strike="noStrike" dirty="0">
                          <a:latin typeface="Verdana"/>
                        </a:rPr>
                        <a:t>29</a:t>
                      </a:r>
                    </a:p>
                  </a:txBody>
                  <a:tcPr marL="16933" marR="16933" marT="9525" marB="0" anchor="b">
                    <a:lnL>
                      <a:noFill/>
                    </a:lnL>
                    <a:lnR>
                      <a:noFill/>
                    </a:lnR>
                    <a:lnT>
                      <a:noFill/>
                    </a:lnT>
                    <a:lnB>
                      <a:noFill/>
                    </a:lnB>
                  </a:tcPr>
                </a:tc>
                <a:tc>
                  <a:txBody>
                    <a:bodyPr/>
                    <a:lstStyle/>
                    <a:p>
                      <a:pPr algn="ctr" fontAlgn="b"/>
                      <a:r>
                        <a:rPr lang="en-US" sz="900" b="0" i="0" u="none" strike="noStrike">
                          <a:latin typeface="Verdana"/>
                        </a:rPr>
                        <a:t>13229</a:t>
                      </a:r>
                    </a:p>
                  </a:txBody>
                  <a:tcPr marL="16933" marR="16933" marT="9525" marB="0" anchor="b">
                    <a:lnL>
                      <a:noFill/>
                    </a:lnL>
                    <a:lnR>
                      <a:noFill/>
                    </a:lnR>
                    <a:lnT>
                      <a:noFill/>
                    </a:lnT>
                    <a:lnB>
                      <a:noFill/>
                    </a:lnB>
                  </a:tcPr>
                </a:tc>
                <a:tc>
                  <a:txBody>
                    <a:bodyPr/>
                    <a:lstStyle/>
                    <a:p>
                      <a:pPr algn="ctr" fontAlgn="b"/>
                      <a:r>
                        <a:rPr lang="en-US" sz="900" b="0" i="0" u="none" strike="noStrike">
                          <a:latin typeface="Verdana"/>
                        </a:rPr>
                        <a:t>35</a:t>
                      </a:r>
                    </a:p>
                  </a:txBody>
                  <a:tcPr marL="16933" marR="16933" marT="9525" marB="0" anchor="b">
                    <a:lnL>
                      <a:noFill/>
                    </a:lnL>
                    <a:lnR>
                      <a:noFill/>
                    </a:lnR>
                    <a:lnT>
                      <a:noFill/>
                    </a:lnT>
                    <a:lnB>
                      <a:noFill/>
                    </a:lnB>
                  </a:tcPr>
                </a:tc>
              </a:tr>
              <a:tr h="146685">
                <a:tc>
                  <a:txBody>
                    <a:bodyPr/>
                    <a:lstStyle/>
                    <a:p>
                      <a:pPr algn="ctr" fontAlgn="b"/>
                      <a:r>
                        <a:rPr lang="en-US" sz="900" b="0" i="0" u="none" strike="noStrike" dirty="0">
                          <a:latin typeface="Verdana"/>
                        </a:rPr>
                        <a:t>4</a:t>
                      </a:r>
                      <a:r>
                        <a:rPr lang="en-US" sz="900" b="0" i="0" u="none" strike="noStrike" dirty="0" smtClean="0">
                          <a:latin typeface="Verdana"/>
                        </a:rPr>
                        <a:t>:04:</a:t>
                      </a:r>
                      <a:r>
                        <a:rPr lang="en-US" sz="900" b="0" i="0" u="none" strike="noStrike" dirty="0">
                          <a:latin typeface="Verdana"/>
                        </a:rPr>
                        <a:t>04</a:t>
                      </a:r>
                    </a:p>
                  </a:txBody>
                  <a:tcPr marL="16933" marR="16933" marT="9525" marB="0" anchor="b">
                    <a:lnL>
                      <a:noFill/>
                    </a:lnL>
                    <a:lnR>
                      <a:noFill/>
                    </a:lnR>
                    <a:lnT>
                      <a:noFill/>
                    </a:lnT>
                    <a:lnB>
                      <a:noFill/>
                    </a:lnB>
                    <a:solidFill>
                      <a:schemeClr val="bg1">
                        <a:lumMod val="85000"/>
                      </a:schemeClr>
                    </a:solidFill>
                  </a:tcPr>
                </a:tc>
                <a:tc>
                  <a:txBody>
                    <a:bodyPr/>
                    <a:lstStyle/>
                    <a:p>
                      <a:pPr algn="ctr" fontAlgn="b"/>
                      <a:r>
                        <a:rPr lang="en-US" sz="900" b="0" i="0" u="none" strike="noStrike" dirty="0" smtClean="0">
                          <a:latin typeface="Verdana"/>
                        </a:rPr>
                        <a:t>14644</a:t>
                      </a:r>
                      <a:endParaRPr lang="en-US" sz="900" b="0" i="0" u="none" strike="noStrike" dirty="0">
                        <a:latin typeface="Verdana"/>
                      </a:endParaRPr>
                    </a:p>
                  </a:txBody>
                  <a:tcPr marL="16933" marR="16933" marT="9525" marB="0" anchor="b">
                    <a:lnL>
                      <a:noFill/>
                    </a:lnL>
                    <a:lnR>
                      <a:noFill/>
                    </a:lnR>
                    <a:lnT>
                      <a:noFill/>
                    </a:lnT>
                    <a:lnB>
                      <a:noFill/>
                    </a:lnB>
                    <a:solidFill>
                      <a:schemeClr val="bg1">
                        <a:lumMod val="85000"/>
                      </a:schemeClr>
                    </a:solidFill>
                  </a:tcPr>
                </a:tc>
                <a:tc>
                  <a:txBody>
                    <a:bodyPr/>
                    <a:lstStyle/>
                    <a:p>
                      <a:pPr algn="ctr" fontAlgn="b"/>
                      <a:r>
                        <a:rPr lang="en-US" sz="900" b="0" i="0" u="none" strike="noStrike" dirty="0">
                          <a:latin typeface="Verdana"/>
                        </a:rPr>
                        <a:t>40</a:t>
                      </a:r>
                    </a:p>
                  </a:txBody>
                  <a:tcPr marL="16933" marR="16933" marT="9525" marB="0" anchor="b">
                    <a:lnL>
                      <a:noFill/>
                    </a:lnL>
                    <a:lnR>
                      <a:noFill/>
                    </a:lnR>
                    <a:lnT>
                      <a:noFill/>
                    </a:lnT>
                    <a:lnB>
                      <a:noFill/>
                    </a:lnB>
                    <a:solidFill>
                      <a:schemeClr val="bg1">
                        <a:lumMod val="85000"/>
                      </a:schemeClr>
                    </a:solidFill>
                  </a:tcPr>
                </a:tc>
              </a:tr>
              <a:tr h="146685">
                <a:tc>
                  <a:txBody>
                    <a:bodyPr/>
                    <a:lstStyle/>
                    <a:p>
                      <a:pPr algn="ctr" fontAlgn="b"/>
                      <a:r>
                        <a:rPr lang="en-US" sz="900" b="0" i="0" u="none" strike="noStrike" dirty="0">
                          <a:latin typeface="Verdana"/>
                        </a:rPr>
                        <a:t>4</a:t>
                      </a:r>
                      <a:r>
                        <a:rPr lang="en-US" sz="900" b="0" i="0" u="none" strike="noStrike" dirty="0" smtClean="0">
                          <a:latin typeface="Verdana"/>
                        </a:rPr>
                        <a:t>:13:</a:t>
                      </a:r>
                      <a:r>
                        <a:rPr lang="en-US" sz="900" b="0" i="0" u="none" strike="noStrike" dirty="0">
                          <a:latin typeface="Verdana"/>
                        </a:rPr>
                        <a:t>11</a:t>
                      </a:r>
                    </a:p>
                  </a:txBody>
                  <a:tcPr marL="16933" marR="16933" marT="9525" marB="0" anchor="b">
                    <a:lnL>
                      <a:noFill/>
                    </a:lnL>
                    <a:lnR>
                      <a:noFill/>
                    </a:lnR>
                    <a:lnT>
                      <a:noFill/>
                    </a:lnT>
                    <a:lnB>
                      <a:noFill/>
                    </a:lnB>
                  </a:tcPr>
                </a:tc>
                <a:tc>
                  <a:txBody>
                    <a:bodyPr/>
                    <a:lstStyle/>
                    <a:p>
                      <a:pPr algn="ctr" fontAlgn="b"/>
                      <a:r>
                        <a:rPr lang="en-US" sz="900" b="0" i="0" u="none" strike="noStrike" dirty="0" smtClean="0">
                          <a:latin typeface="Verdana"/>
                        </a:rPr>
                        <a:t>15191</a:t>
                      </a:r>
                      <a:endParaRPr lang="en-US" sz="900" b="0" i="0" u="none" strike="noStrike" dirty="0">
                        <a:latin typeface="Verdana"/>
                      </a:endParaRPr>
                    </a:p>
                  </a:txBody>
                  <a:tcPr marL="16933" marR="16933" marT="9525" marB="0" anchor="b">
                    <a:lnL>
                      <a:noFill/>
                    </a:lnL>
                    <a:lnR>
                      <a:noFill/>
                    </a:lnR>
                    <a:lnT>
                      <a:noFill/>
                    </a:lnT>
                    <a:lnB>
                      <a:noFill/>
                    </a:lnB>
                  </a:tcPr>
                </a:tc>
                <a:tc>
                  <a:txBody>
                    <a:bodyPr/>
                    <a:lstStyle/>
                    <a:p>
                      <a:pPr algn="ctr" fontAlgn="b"/>
                      <a:r>
                        <a:rPr lang="en-US" sz="900" b="0" i="0" u="none" strike="noStrike" dirty="0">
                          <a:latin typeface="Verdana"/>
                        </a:rPr>
                        <a:t>42.2</a:t>
                      </a:r>
                    </a:p>
                  </a:txBody>
                  <a:tcPr marL="16933" marR="16933" marT="9525" marB="0" anchor="b">
                    <a:lnL>
                      <a:noFill/>
                    </a:lnL>
                    <a:lnR>
                      <a:noFill/>
                    </a:lnR>
                    <a:lnT>
                      <a:noFill/>
                    </a:lnT>
                    <a:lnB>
                      <a:noFill/>
                    </a:lnB>
                  </a:tcPr>
                </a:tc>
              </a:tr>
            </a:tbl>
          </a:graphicData>
        </a:graphic>
      </p:graphicFrame>
      <p:grpSp>
        <p:nvGrpSpPr>
          <p:cNvPr id="28" name="Group 27"/>
          <p:cNvGrpSpPr/>
          <p:nvPr/>
        </p:nvGrpSpPr>
        <p:grpSpPr>
          <a:xfrm>
            <a:off x="814725" y="2999809"/>
            <a:ext cx="7872076" cy="3788812"/>
            <a:chOff x="814725" y="2999809"/>
            <a:chExt cx="7872076" cy="3788812"/>
          </a:xfrm>
        </p:grpSpPr>
        <p:pic>
          <p:nvPicPr>
            <p:cNvPr id="10" name="Picture 9"/>
            <p:cNvPicPr>
              <a:picLocks noChangeAspect="1"/>
            </p:cNvPicPr>
            <p:nvPr/>
          </p:nvPicPr>
          <p:blipFill>
            <a:blip r:embed="rId3">
              <a:alphaModFix amt="70000"/>
            </a:blip>
            <a:srcRect l="3178" t="44638" r="49860"/>
            <a:stretch>
              <a:fillRect/>
            </a:stretch>
          </p:blipFill>
          <p:spPr>
            <a:xfrm>
              <a:off x="1754589" y="3039060"/>
              <a:ext cx="6932212" cy="3228938"/>
            </a:xfrm>
            <a:prstGeom prst="rect">
              <a:avLst/>
            </a:prstGeom>
          </p:spPr>
        </p:pic>
        <p:sp>
          <p:nvSpPr>
            <p:cNvPr id="11" name="TextBox 10"/>
            <p:cNvSpPr txBox="1"/>
            <p:nvPr/>
          </p:nvSpPr>
          <p:spPr>
            <a:xfrm>
              <a:off x="1193139" y="5386665"/>
              <a:ext cx="393056" cy="338554"/>
            </a:xfrm>
            <a:prstGeom prst="rect">
              <a:avLst/>
            </a:prstGeom>
            <a:noFill/>
          </p:spPr>
          <p:txBody>
            <a:bodyPr wrap="none" rtlCol="0">
              <a:spAutoFit/>
            </a:bodyPr>
            <a:lstStyle/>
            <a:p>
              <a:r>
                <a:rPr lang="en-US" sz="1600" dirty="0" smtClean="0"/>
                <a:t>10</a:t>
              </a:r>
              <a:endParaRPr lang="en-US" sz="1600" dirty="0"/>
            </a:p>
          </p:txBody>
        </p:sp>
        <p:sp>
          <p:nvSpPr>
            <p:cNvPr id="12" name="TextBox 11"/>
            <p:cNvSpPr txBox="1"/>
            <p:nvPr/>
          </p:nvSpPr>
          <p:spPr>
            <a:xfrm>
              <a:off x="1196383" y="4718710"/>
              <a:ext cx="393056" cy="338554"/>
            </a:xfrm>
            <a:prstGeom prst="rect">
              <a:avLst/>
            </a:prstGeom>
            <a:noFill/>
          </p:spPr>
          <p:txBody>
            <a:bodyPr wrap="none" rtlCol="0">
              <a:spAutoFit/>
            </a:bodyPr>
            <a:lstStyle/>
            <a:p>
              <a:r>
                <a:rPr lang="en-US" sz="1600" dirty="0" smtClean="0"/>
                <a:t>20</a:t>
              </a:r>
              <a:endParaRPr lang="en-US" sz="1600" dirty="0"/>
            </a:p>
          </p:txBody>
        </p:sp>
        <p:sp>
          <p:nvSpPr>
            <p:cNvPr id="13" name="TextBox 12"/>
            <p:cNvSpPr txBox="1"/>
            <p:nvPr/>
          </p:nvSpPr>
          <p:spPr>
            <a:xfrm>
              <a:off x="1196383" y="4061460"/>
              <a:ext cx="393056" cy="338554"/>
            </a:xfrm>
            <a:prstGeom prst="rect">
              <a:avLst/>
            </a:prstGeom>
            <a:noFill/>
          </p:spPr>
          <p:txBody>
            <a:bodyPr wrap="none" rtlCol="0">
              <a:spAutoFit/>
            </a:bodyPr>
            <a:lstStyle/>
            <a:p>
              <a:r>
                <a:rPr lang="en-US" sz="1600" dirty="0" smtClean="0"/>
                <a:t>30</a:t>
              </a:r>
              <a:endParaRPr lang="en-US" sz="1600" dirty="0"/>
            </a:p>
          </p:txBody>
        </p:sp>
        <p:sp>
          <p:nvSpPr>
            <p:cNvPr id="14" name="TextBox 13"/>
            <p:cNvSpPr txBox="1"/>
            <p:nvPr/>
          </p:nvSpPr>
          <p:spPr>
            <a:xfrm>
              <a:off x="1218442" y="3351172"/>
              <a:ext cx="393056" cy="338554"/>
            </a:xfrm>
            <a:prstGeom prst="rect">
              <a:avLst/>
            </a:prstGeom>
            <a:noFill/>
          </p:spPr>
          <p:txBody>
            <a:bodyPr wrap="none" rtlCol="0">
              <a:spAutoFit/>
            </a:bodyPr>
            <a:lstStyle/>
            <a:p>
              <a:r>
                <a:rPr lang="en-US" sz="1600" dirty="0" smtClean="0"/>
                <a:t>40</a:t>
              </a:r>
              <a:endParaRPr lang="en-US" sz="1600" dirty="0"/>
            </a:p>
          </p:txBody>
        </p:sp>
        <p:sp>
          <p:nvSpPr>
            <p:cNvPr id="17" name="TextBox 16"/>
            <p:cNvSpPr txBox="1"/>
            <p:nvPr/>
          </p:nvSpPr>
          <p:spPr>
            <a:xfrm>
              <a:off x="1269868" y="6071947"/>
              <a:ext cx="288862" cy="338554"/>
            </a:xfrm>
            <a:prstGeom prst="rect">
              <a:avLst/>
            </a:prstGeom>
            <a:noFill/>
          </p:spPr>
          <p:txBody>
            <a:bodyPr wrap="none" rtlCol="0">
              <a:spAutoFit/>
            </a:bodyPr>
            <a:lstStyle/>
            <a:p>
              <a:r>
                <a:rPr lang="en-US" sz="1600" dirty="0" smtClean="0"/>
                <a:t>0</a:t>
              </a:r>
              <a:endParaRPr lang="en-US" sz="1600" dirty="0"/>
            </a:p>
          </p:txBody>
        </p:sp>
        <p:sp>
          <p:nvSpPr>
            <p:cNvPr id="18" name="TextBox 17"/>
            <p:cNvSpPr txBox="1"/>
            <p:nvPr/>
          </p:nvSpPr>
          <p:spPr>
            <a:xfrm>
              <a:off x="1654674" y="6267490"/>
              <a:ext cx="288862" cy="338554"/>
            </a:xfrm>
            <a:prstGeom prst="rect">
              <a:avLst/>
            </a:prstGeom>
            <a:noFill/>
          </p:spPr>
          <p:txBody>
            <a:bodyPr wrap="none" rtlCol="0">
              <a:spAutoFit/>
            </a:bodyPr>
            <a:lstStyle/>
            <a:p>
              <a:r>
                <a:rPr lang="en-US" sz="1600" dirty="0" smtClean="0"/>
                <a:t>0</a:t>
              </a:r>
              <a:endParaRPr lang="en-US" sz="1600" dirty="0"/>
            </a:p>
          </p:txBody>
        </p:sp>
        <p:sp>
          <p:nvSpPr>
            <p:cNvPr id="19" name="TextBox 18"/>
            <p:cNvSpPr txBox="1"/>
            <p:nvPr/>
          </p:nvSpPr>
          <p:spPr>
            <a:xfrm>
              <a:off x="3130652" y="6256426"/>
              <a:ext cx="288862" cy="338554"/>
            </a:xfrm>
            <a:prstGeom prst="rect">
              <a:avLst/>
            </a:prstGeom>
            <a:noFill/>
          </p:spPr>
          <p:txBody>
            <a:bodyPr wrap="none" rtlCol="0">
              <a:spAutoFit/>
            </a:bodyPr>
            <a:lstStyle/>
            <a:p>
              <a:r>
                <a:rPr lang="en-US" sz="1600" dirty="0" smtClean="0"/>
                <a:t>4</a:t>
              </a:r>
              <a:endParaRPr lang="en-US" sz="1600" dirty="0"/>
            </a:p>
          </p:txBody>
        </p:sp>
        <p:sp>
          <p:nvSpPr>
            <p:cNvPr id="20" name="TextBox 19"/>
            <p:cNvSpPr txBox="1"/>
            <p:nvPr/>
          </p:nvSpPr>
          <p:spPr>
            <a:xfrm>
              <a:off x="4652773" y="6256427"/>
              <a:ext cx="288862" cy="338554"/>
            </a:xfrm>
            <a:prstGeom prst="rect">
              <a:avLst/>
            </a:prstGeom>
            <a:noFill/>
          </p:spPr>
          <p:txBody>
            <a:bodyPr wrap="none" rtlCol="0">
              <a:spAutoFit/>
            </a:bodyPr>
            <a:lstStyle/>
            <a:p>
              <a:r>
                <a:rPr lang="en-US" sz="1600" dirty="0" smtClean="0"/>
                <a:t>8</a:t>
              </a:r>
              <a:endParaRPr lang="en-US" sz="1600" dirty="0"/>
            </a:p>
          </p:txBody>
        </p:sp>
        <p:sp>
          <p:nvSpPr>
            <p:cNvPr id="21" name="TextBox 20"/>
            <p:cNvSpPr txBox="1"/>
            <p:nvPr/>
          </p:nvSpPr>
          <p:spPr>
            <a:xfrm>
              <a:off x="6087784" y="6230503"/>
              <a:ext cx="393056" cy="338554"/>
            </a:xfrm>
            <a:prstGeom prst="rect">
              <a:avLst/>
            </a:prstGeom>
            <a:noFill/>
          </p:spPr>
          <p:txBody>
            <a:bodyPr wrap="none" rtlCol="0">
              <a:spAutoFit/>
            </a:bodyPr>
            <a:lstStyle/>
            <a:p>
              <a:r>
                <a:rPr lang="en-US" sz="1600" dirty="0" smtClean="0"/>
                <a:t>12</a:t>
              </a:r>
              <a:endParaRPr lang="en-US" sz="1600" dirty="0"/>
            </a:p>
          </p:txBody>
        </p:sp>
        <p:sp>
          <p:nvSpPr>
            <p:cNvPr id="22" name="TextBox 21"/>
            <p:cNvSpPr txBox="1"/>
            <p:nvPr/>
          </p:nvSpPr>
          <p:spPr>
            <a:xfrm>
              <a:off x="7615591" y="6247151"/>
              <a:ext cx="393056" cy="338554"/>
            </a:xfrm>
            <a:prstGeom prst="rect">
              <a:avLst/>
            </a:prstGeom>
            <a:noFill/>
          </p:spPr>
          <p:txBody>
            <a:bodyPr wrap="none" rtlCol="0">
              <a:spAutoFit/>
            </a:bodyPr>
            <a:lstStyle/>
            <a:p>
              <a:r>
                <a:rPr lang="en-US" sz="1600" dirty="0" smtClean="0"/>
                <a:t>16</a:t>
              </a:r>
              <a:endParaRPr lang="en-US" sz="1600" dirty="0"/>
            </a:p>
          </p:txBody>
        </p:sp>
        <p:sp>
          <p:nvSpPr>
            <p:cNvPr id="23" name="TextBox 22"/>
            <p:cNvSpPr txBox="1"/>
            <p:nvPr/>
          </p:nvSpPr>
          <p:spPr>
            <a:xfrm>
              <a:off x="3718295" y="6450067"/>
              <a:ext cx="1986313" cy="338554"/>
            </a:xfrm>
            <a:prstGeom prst="rect">
              <a:avLst/>
            </a:prstGeom>
            <a:noFill/>
          </p:spPr>
          <p:txBody>
            <a:bodyPr wrap="none" rtlCol="0">
              <a:spAutoFit/>
            </a:bodyPr>
            <a:lstStyle/>
            <a:p>
              <a:r>
                <a:rPr lang="en-US" sz="1600" dirty="0" smtClean="0"/>
                <a:t>thousands of seconds</a:t>
              </a:r>
              <a:endParaRPr lang="en-US" sz="1600" dirty="0"/>
            </a:p>
          </p:txBody>
        </p:sp>
        <p:sp>
          <p:nvSpPr>
            <p:cNvPr id="24" name="TextBox 23"/>
            <p:cNvSpPr txBox="1"/>
            <p:nvPr/>
          </p:nvSpPr>
          <p:spPr>
            <a:xfrm>
              <a:off x="1283452" y="5712630"/>
              <a:ext cx="288862" cy="338554"/>
            </a:xfrm>
            <a:prstGeom prst="rect">
              <a:avLst/>
            </a:prstGeom>
            <a:noFill/>
          </p:spPr>
          <p:txBody>
            <a:bodyPr wrap="none" rtlCol="0">
              <a:spAutoFit/>
            </a:bodyPr>
            <a:lstStyle/>
            <a:p>
              <a:r>
                <a:rPr lang="en-US" sz="1600" dirty="0" smtClean="0"/>
                <a:t>5</a:t>
              </a:r>
              <a:endParaRPr lang="en-US" sz="1600" dirty="0"/>
            </a:p>
          </p:txBody>
        </p:sp>
        <p:sp>
          <p:nvSpPr>
            <p:cNvPr id="25" name="TextBox 24"/>
            <p:cNvSpPr txBox="1"/>
            <p:nvPr/>
          </p:nvSpPr>
          <p:spPr>
            <a:xfrm>
              <a:off x="1189378" y="5045885"/>
              <a:ext cx="393056" cy="338554"/>
            </a:xfrm>
            <a:prstGeom prst="rect">
              <a:avLst/>
            </a:prstGeom>
            <a:noFill/>
          </p:spPr>
          <p:txBody>
            <a:bodyPr wrap="none" rtlCol="0">
              <a:spAutoFit/>
            </a:bodyPr>
            <a:lstStyle/>
            <a:p>
              <a:r>
                <a:rPr lang="en-US" sz="1600" dirty="0" smtClean="0"/>
                <a:t>15</a:t>
              </a:r>
              <a:endParaRPr lang="en-US" sz="1600" dirty="0"/>
            </a:p>
          </p:txBody>
        </p:sp>
        <p:sp>
          <p:nvSpPr>
            <p:cNvPr id="26" name="TextBox 25"/>
            <p:cNvSpPr txBox="1"/>
            <p:nvPr/>
          </p:nvSpPr>
          <p:spPr>
            <a:xfrm>
              <a:off x="1192622" y="4377930"/>
              <a:ext cx="393056" cy="338554"/>
            </a:xfrm>
            <a:prstGeom prst="rect">
              <a:avLst/>
            </a:prstGeom>
            <a:noFill/>
          </p:spPr>
          <p:txBody>
            <a:bodyPr wrap="none" rtlCol="0">
              <a:spAutoFit/>
            </a:bodyPr>
            <a:lstStyle/>
            <a:p>
              <a:r>
                <a:rPr lang="en-US" sz="1600" dirty="0" smtClean="0"/>
                <a:t>25</a:t>
              </a:r>
              <a:endParaRPr lang="en-US" sz="1600" dirty="0"/>
            </a:p>
          </p:txBody>
        </p:sp>
        <p:sp>
          <p:nvSpPr>
            <p:cNvPr id="27" name="TextBox 26"/>
            <p:cNvSpPr txBox="1"/>
            <p:nvPr/>
          </p:nvSpPr>
          <p:spPr>
            <a:xfrm>
              <a:off x="1192622" y="3699514"/>
              <a:ext cx="393056" cy="338554"/>
            </a:xfrm>
            <a:prstGeom prst="rect">
              <a:avLst/>
            </a:prstGeom>
            <a:noFill/>
          </p:spPr>
          <p:txBody>
            <a:bodyPr wrap="none" rtlCol="0">
              <a:spAutoFit/>
            </a:bodyPr>
            <a:lstStyle/>
            <a:p>
              <a:r>
                <a:rPr lang="en-US" sz="1600" dirty="0" smtClean="0"/>
                <a:t>35</a:t>
              </a:r>
              <a:endParaRPr lang="en-US" sz="1600" dirty="0"/>
            </a:p>
          </p:txBody>
        </p:sp>
        <p:sp>
          <p:nvSpPr>
            <p:cNvPr id="29" name="TextBox 28"/>
            <p:cNvSpPr txBox="1"/>
            <p:nvPr/>
          </p:nvSpPr>
          <p:spPr>
            <a:xfrm>
              <a:off x="1195866" y="2999809"/>
              <a:ext cx="393056" cy="338554"/>
            </a:xfrm>
            <a:prstGeom prst="rect">
              <a:avLst/>
            </a:prstGeom>
            <a:noFill/>
          </p:spPr>
          <p:txBody>
            <a:bodyPr wrap="none" rtlCol="0">
              <a:spAutoFit/>
            </a:bodyPr>
            <a:lstStyle/>
            <a:p>
              <a:r>
                <a:rPr lang="en-US" sz="1600" dirty="0" smtClean="0"/>
                <a:t>45</a:t>
              </a:r>
              <a:endParaRPr lang="en-US" sz="1600" dirty="0"/>
            </a:p>
          </p:txBody>
        </p:sp>
        <p:sp>
          <p:nvSpPr>
            <p:cNvPr id="30" name="TextBox 29"/>
            <p:cNvSpPr txBox="1"/>
            <p:nvPr/>
          </p:nvSpPr>
          <p:spPr>
            <a:xfrm rot="16200000">
              <a:off x="331419" y="4138097"/>
              <a:ext cx="1305165" cy="338554"/>
            </a:xfrm>
            <a:prstGeom prst="rect">
              <a:avLst/>
            </a:prstGeom>
            <a:noFill/>
          </p:spPr>
          <p:txBody>
            <a:bodyPr wrap="none" rtlCol="0">
              <a:spAutoFit/>
            </a:bodyPr>
            <a:lstStyle/>
            <a:p>
              <a:r>
                <a:rPr lang="en-US" sz="1600" dirty="0" smtClean="0"/>
                <a:t>distance (km)</a:t>
              </a:r>
              <a:endParaRPr lang="en-US" sz="1600" dirty="0"/>
            </a:p>
          </p:txBody>
        </p:sp>
        <p:sp>
          <p:nvSpPr>
            <p:cNvPr id="31" name="TextBox 30"/>
            <p:cNvSpPr txBox="1"/>
            <p:nvPr/>
          </p:nvSpPr>
          <p:spPr>
            <a:xfrm>
              <a:off x="2374304" y="6264894"/>
              <a:ext cx="288862" cy="338554"/>
            </a:xfrm>
            <a:prstGeom prst="rect">
              <a:avLst/>
            </a:prstGeom>
            <a:noFill/>
          </p:spPr>
          <p:txBody>
            <a:bodyPr wrap="none" rtlCol="0">
              <a:spAutoFit/>
            </a:bodyPr>
            <a:lstStyle/>
            <a:p>
              <a:r>
                <a:rPr lang="en-US" sz="1600" dirty="0" smtClean="0"/>
                <a:t>2</a:t>
              </a:r>
              <a:endParaRPr lang="en-US" sz="1600" dirty="0"/>
            </a:p>
          </p:txBody>
        </p:sp>
        <p:sp>
          <p:nvSpPr>
            <p:cNvPr id="32" name="TextBox 31"/>
            <p:cNvSpPr txBox="1"/>
            <p:nvPr/>
          </p:nvSpPr>
          <p:spPr>
            <a:xfrm>
              <a:off x="3896425" y="6254311"/>
              <a:ext cx="288862" cy="338554"/>
            </a:xfrm>
            <a:prstGeom prst="rect">
              <a:avLst/>
            </a:prstGeom>
            <a:noFill/>
          </p:spPr>
          <p:txBody>
            <a:bodyPr wrap="none" rtlCol="0">
              <a:spAutoFit/>
            </a:bodyPr>
            <a:lstStyle/>
            <a:p>
              <a:r>
                <a:rPr lang="en-US" sz="1600" dirty="0" smtClean="0"/>
                <a:t>6</a:t>
              </a:r>
              <a:endParaRPr lang="en-US" sz="1600" dirty="0"/>
            </a:p>
          </p:txBody>
        </p:sp>
        <p:sp>
          <p:nvSpPr>
            <p:cNvPr id="33" name="TextBox 32"/>
            <p:cNvSpPr txBox="1"/>
            <p:nvPr/>
          </p:nvSpPr>
          <p:spPr>
            <a:xfrm>
              <a:off x="5350251" y="6238970"/>
              <a:ext cx="393056" cy="338554"/>
            </a:xfrm>
            <a:prstGeom prst="rect">
              <a:avLst/>
            </a:prstGeom>
            <a:noFill/>
          </p:spPr>
          <p:txBody>
            <a:bodyPr wrap="none" rtlCol="0">
              <a:spAutoFit/>
            </a:bodyPr>
            <a:lstStyle/>
            <a:p>
              <a:r>
                <a:rPr lang="en-US" sz="1600" dirty="0" smtClean="0"/>
                <a:t>10</a:t>
              </a:r>
              <a:endParaRPr lang="en-US" sz="1600" dirty="0"/>
            </a:p>
          </p:txBody>
        </p:sp>
        <p:sp>
          <p:nvSpPr>
            <p:cNvPr id="34" name="TextBox 33"/>
            <p:cNvSpPr txBox="1"/>
            <p:nvPr/>
          </p:nvSpPr>
          <p:spPr>
            <a:xfrm>
              <a:off x="6859243" y="6234452"/>
              <a:ext cx="393056" cy="338554"/>
            </a:xfrm>
            <a:prstGeom prst="rect">
              <a:avLst/>
            </a:prstGeom>
            <a:noFill/>
          </p:spPr>
          <p:txBody>
            <a:bodyPr wrap="none" rtlCol="0">
              <a:spAutoFit/>
            </a:bodyPr>
            <a:lstStyle/>
            <a:p>
              <a:r>
                <a:rPr lang="en-US" sz="1600" dirty="0" smtClean="0"/>
                <a:t>14</a:t>
              </a:r>
              <a:endParaRPr lang="en-US" sz="1600" dirty="0"/>
            </a:p>
          </p:txBody>
        </p:sp>
      </p:grpSp>
      <p:sp>
        <p:nvSpPr>
          <p:cNvPr id="5" name="Slide Number Placeholder 4"/>
          <p:cNvSpPr>
            <a:spLocks noGrp="1"/>
          </p:cNvSpPr>
          <p:nvPr>
            <p:ph type="sldNum" sz="quarter" idx="12"/>
          </p:nvPr>
        </p:nvSpPr>
        <p:spPr/>
        <p:txBody>
          <a:bodyPr/>
          <a:lstStyle/>
          <a:p>
            <a:fld id="{5BE6E91C-2D6A-B04C-94FB-A9E324A509C5}" type="slidenum">
              <a:rPr lang="en-US" smtClean="0"/>
              <a:pPr/>
              <a:t>19</a:t>
            </a:fld>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speed, velocity</a:t>
            </a:r>
            <a:endParaRPr lang="en-US" dirty="0"/>
          </a:p>
        </p:txBody>
      </p:sp>
      <p:sp>
        <p:nvSpPr>
          <p:cNvPr id="4" name="Slide Number Placeholder 3"/>
          <p:cNvSpPr>
            <a:spLocks noGrp="1"/>
          </p:cNvSpPr>
          <p:nvPr>
            <p:ph type="sldNum" sz="quarter" idx="12"/>
          </p:nvPr>
        </p:nvSpPr>
        <p:spPr/>
        <p:txBody>
          <a:bodyPr/>
          <a:lstStyle/>
          <a:p>
            <a:fld id="{5BE6E91C-2D6A-B04C-94FB-A9E324A509C5}" type="slidenum">
              <a:rPr lang="en-US" smtClean="0"/>
              <a:pPr/>
              <a:t>20</a:t>
            </a:fld>
            <a:endParaRPr lang="en-US" dirty="0"/>
          </a:p>
        </p:txBody>
      </p:sp>
      <p:pic>
        <p:nvPicPr>
          <p:cNvPr id="6" name="Picture 5"/>
          <p:cNvPicPr>
            <a:picLocks noChangeAspect="1"/>
          </p:cNvPicPr>
          <p:nvPr/>
        </p:nvPicPr>
        <p:blipFill>
          <a:blip r:embed="rId3"/>
          <a:stretch>
            <a:fillRect/>
          </a:stretch>
        </p:blipFill>
        <p:spPr>
          <a:xfrm>
            <a:off x="961901" y="428935"/>
            <a:ext cx="7457704" cy="2005965"/>
          </a:xfrm>
          <a:prstGeom prst="rect">
            <a:avLst/>
          </a:prstGeom>
        </p:spPr>
      </p:pic>
    </p:spTree>
    <p:extLst>
      <p:ext uri="{BB962C8B-B14F-4D97-AF65-F5344CB8AC3E}">
        <p14:creationId xmlns="" xmlns:p14="http://schemas.microsoft.com/office/powerpoint/2010/main" val="37235130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title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rot="5400000">
            <a:off x="1657193" y="356253"/>
            <a:ext cx="6707617" cy="5995111"/>
          </a:xfrm>
          <a:prstGeom prst="rect">
            <a:avLst/>
          </a:prstGeom>
        </p:spPr>
      </p:pic>
    </p:spTree>
    <p:extLst>
      <p:ext uri="{BB962C8B-B14F-4D97-AF65-F5344CB8AC3E}">
        <p14:creationId xmlns="" xmlns:p14="http://schemas.microsoft.com/office/powerpoint/2010/main" val="40927730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22</a:t>
            </a:fld>
            <a:endParaRPr lang="en-US" dirty="0"/>
          </a:p>
        </p:txBody>
      </p:sp>
      <p:sp>
        <p:nvSpPr>
          <p:cNvPr id="4" name="TextBox 3"/>
          <p:cNvSpPr txBox="1"/>
          <p:nvPr/>
        </p:nvSpPr>
        <p:spPr>
          <a:xfrm>
            <a:off x="2870200" y="2707481"/>
            <a:ext cx="2115964" cy="707886"/>
          </a:xfrm>
          <a:prstGeom prst="rect">
            <a:avLst/>
          </a:prstGeom>
          <a:noFill/>
        </p:spPr>
        <p:txBody>
          <a:bodyPr wrap="none" rtlCol="0">
            <a:spAutoFit/>
          </a:bodyPr>
          <a:lstStyle/>
          <a:p>
            <a:r>
              <a:rPr lang="en-US" sz="4000" dirty="0" smtClean="0"/>
              <a:t>Lecture 3</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these graphs mean?  </a:t>
            </a:r>
            <a:endParaRPr lang="en-US" dirty="0"/>
          </a:p>
        </p:txBody>
      </p:sp>
      <p:grpSp>
        <p:nvGrpSpPr>
          <p:cNvPr id="11" name="Group 10"/>
          <p:cNvGrpSpPr/>
          <p:nvPr/>
        </p:nvGrpSpPr>
        <p:grpSpPr>
          <a:xfrm>
            <a:off x="629644" y="747606"/>
            <a:ext cx="3742757" cy="1925155"/>
            <a:chOff x="472233" y="1591657"/>
            <a:chExt cx="2807068" cy="2566873"/>
          </a:xfrm>
        </p:grpSpPr>
        <p:sp>
          <p:nvSpPr>
            <p:cNvPr id="8" name="Rectangle 7"/>
            <p:cNvSpPr/>
            <p:nvPr/>
          </p:nvSpPr>
          <p:spPr>
            <a:xfrm>
              <a:off x="826523" y="1591657"/>
              <a:ext cx="2452778" cy="1977515"/>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602484" y="3666087"/>
              <a:ext cx="460703" cy="492443"/>
            </a:xfrm>
            <a:prstGeom prst="rect">
              <a:avLst/>
            </a:prstGeom>
            <a:noFill/>
          </p:spPr>
          <p:txBody>
            <a:bodyPr wrap="none" rtlCol="0">
              <a:spAutoFit/>
            </a:bodyPr>
            <a:lstStyle/>
            <a:p>
              <a:r>
                <a:rPr lang="en-US" dirty="0" smtClean="0"/>
                <a:t>time</a:t>
              </a:r>
              <a:endParaRPr lang="en-US" dirty="0"/>
            </a:p>
          </p:txBody>
        </p:sp>
        <p:sp>
          <p:nvSpPr>
            <p:cNvPr id="10" name="TextBox 9"/>
            <p:cNvSpPr txBox="1"/>
            <p:nvPr/>
          </p:nvSpPr>
          <p:spPr>
            <a:xfrm>
              <a:off x="472233" y="1760585"/>
              <a:ext cx="213039" cy="492443"/>
            </a:xfrm>
            <a:prstGeom prst="rect">
              <a:avLst/>
            </a:prstGeom>
            <a:noFill/>
          </p:spPr>
          <p:txBody>
            <a:bodyPr wrap="none" rtlCol="0">
              <a:spAutoFit/>
            </a:bodyPr>
            <a:lstStyle/>
            <a:p>
              <a:r>
                <a:rPr lang="en-US" dirty="0" err="1" smtClean="0"/>
                <a:t>x</a:t>
              </a:r>
              <a:endParaRPr lang="en-US" dirty="0"/>
            </a:p>
          </p:txBody>
        </p:sp>
      </p:grpSp>
      <p:grpSp>
        <p:nvGrpSpPr>
          <p:cNvPr id="12" name="Group 11"/>
          <p:cNvGrpSpPr/>
          <p:nvPr/>
        </p:nvGrpSpPr>
        <p:grpSpPr>
          <a:xfrm>
            <a:off x="4819446" y="741325"/>
            <a:ext cx="3742757" cy="1925155"/>
            <a:chOff x="472233" y="1591657"/>
            <a:chExt cx="2807068" cy="2566873"/>
          </a:xfrm>
        </p:grpSpPr>
        <p:sp>
          <p:nvSpPr>
            <p:cNvPr id="13" name="Rectangle 12"/>
            <p:cNvSpPr/>
            <p:nvPr/>
          </p:nvSpPr>
          <p:spPr>
            <a:xfrm>
              <a:off x="826523" y="1591657"/>
              <a:ext cx="2452778" cy="1977515"/>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602484" y="3666087"/>
              <a:ext cx="460703" cy="492443"/>
            </a:xfrm>
            <a:prstGeom prst="rect">
              <a:avLst/>
            </a:prstGeom>
            <a:noFill/>
          </p:spPr>
          <p:txBody>
            <a:bodyPr wrap="none" rtlCol="0">
              <a:spAutoFit/>
            </a:bodyPr>
            <a:lstStyle/>
            <a:p>
              <a:r>
                <a:rPr lang="en-US" dirty="0" smtClean="0"/>
                <a:t>time</a:t>
              </a:r>
              <a:endParaRPr lang="en-US" dirty="0"/>
            </a:p>
          </p:txBody>
        </p:sp>
        <p:sp>
          <p:nvSpPr>
            <p:cNvPr id="15" name="TextBox 14"/>
            <p:cNvSpPr txBox="1"/>
            <p:nvPr/>
          </p:nvSpPr>
          <p:spPr>
            <a:xfrm>
              <a:off x="472233" y="1760585"/>
              <a:ext cx="213039" cy="492443"/>
            </a:xfrm>
            <a:prstGeom prst="rect">
              <a:avLst/>
            </a:prstGeom>
            <a:noFill/>
          </p:spPr>
          <p:txBody>
            <a:bodyPr wrap="none" rtlCol="0">
              <a:spAutoFit/>
            </a:bodyPr>
            <a:lstStyle/>
            <a:p>
              <a:r>
                <a:rPr lang="en-US" dirty="0" err="1" smtClean="0"/>
                <a:t>x</a:t>
              </a:r>
              <a:endParaRPr lang="en-US" dirty="0"/>
            </a:p>
          </p:txBody>
        </p:sp>
      </p:grpSp>
      <p:grpSp>
        <p:nvGrpSpPr>
          <p:cNvPr id="16" name="Group 15"/>
          <p:cNvGrpSpPr/>
          <p:nvPr/>
        </p:nvGrpSpPr>
        <p:grpSpPr>
          <a:xfrm>
            <a:off x="725678" y="2779128"/>
            <a:ext cx="3742757" cy="1925155"/>
            <a:chOff x="472233" y="1591657"/>
            <a:chExt cx="2807068" cy="2566873"/>
          </a:xfrm>
        </p:grpSpPr>
        <p:sp>
          <p:nvSpPr>
            <p:cNvPr id="17" name="Rectangle 16"/>
            <p:cNvSpPr/>
            <p:nvPr/>
          </p:nvSpPr>
          <p:spPr>
            <a:xfrm>
              <a:off x="826523" y="1591657"/>
              <a:ext cx="2452778" cy="1977515"/>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2602484" y="3666087"/>
              <a:ext cx="460703" cy="492443"/>
            </a:xfrm>
            <a:prstGeom prst="rect">
              <a:avLst/>
            </a:prstGeom>
            <a:noFill/>
          </p:spPr>
          <p:txBody>
            <a:bodyPr wrap="none" rtlCol="0">
              <a:spAutoFit/>
            </a:bodyPr>
            <a:lstStyle/>
            <a:p>
              <a:r>
                <a:rPr lang="en-US" dirty="0" smtClean="0"/>
                <a:t>time</a:t>
              </a:r>
              <a:endParaRPr lang="en-US" dirty="0"/>
            </a:p>
          </p:txBody>
        </p:sp>
        <p:sp>
          <p:nvSpPr>
            <p:cNvPr id="19" name="TextBox 18"/>
            <p:cNvSpPr txBox="1"/>
            <p:nvPr/>
          </p:nvSpPr>
          <p:spPr>
            <a:xfrm>
              <a:off x="472233" y="1760585"/>
              <a:ext cx="213039" cy="492443"/>
            </a:xfrm>
            <a:prstGeom prst="rect">
              <a:avLst/>
            </a:prstGeom>
            <a:noFill/>
          </p:spPr>
          <p:txBody>
            <a:bodyPr wrap="none" rtlCol="0">
              <a:spAutoFit/>
            </a:bodyPr>
            <a:lstStyle/>
            <a:p>
              <a:r>
                <a:rPr lang="en-US" dirty="0" err="1" smtClean="0"/>
                <a:t>x</a:t>
              </a:r>
              <a:endParaRPr lang="en-US" dirty="0"/>
            </a:p>
          </p:txBody>
        </p:sp>
      </p:grpSp>
      <p:grpSp>
        <p:nvGrpSpPr>
          <p:cNvPr id="20" name="Group 19"/>
          <p:cNvGrpSpPr/>
          <p:nvPr/>
        </p:nvGrpSpPr>
        <p:grpSpPr>
          <a:xfrm>
            <a:off x="4915479" y="2772846"/>
            <a:ext cx="3742757" cy="1925155"/>
            <a:chOff x="472233" y="1591657"/>
            <a:chExt cx="2807068" cy="2566873"/>
          </a:xfrm>
        </p:grpSpPr>
        <p:sp>
          <p:nvSpPr>
            <p:cNvPr id="21" name="Rectangle 20"/>
            <p:cNvSpPr/>
            <p:nvPr/>
          </p:nvSpPr>
          <p:spPr>
            <a:xfrm>
              <a:off x="826523" y="1591657"/>
              <a:ext cx="2452778" cy="1977515"/>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602484" y="3666087"/>
              <a:ext cx="460703" cy="492443"/>
            </a:xfrm>
            <a:prstGeom prst="rect">
              <a:avLst/>
            </a:prstGeom>
            <a:noFill/>
          </p:spPr>
          <p:txBody>
            <a:bodyPr wrap="none" rtlCol="0">
              <a:spAutoFit/>
            </a:bodyPr>
            <a:lstStyle/>
            <a:p>
              <a:r>
                <a:rPr lang="en-US" dirty="0" smtClean="0"/>
                <a:t>time</a:t>
              </a:r>
              <a:endParaRPr lang="en-US" dirty="0"/>
            </a:p>
          </p:txBody>
        </p:sp>
        <p:sp>
          <p:nvSpPr>
            <p:cNvPr id="23" name="TextBox 22"/>
            <p:cNvSpPr txBox="1"/>
            <p:nvPr/>
          </p:nvSpPr>
          <p:spPr>
            <a:xfrm>
              <a:off x="472233" y="1760585"/>
              <a:ext cx="213039" cy="492443"/>
            </a:xfrm>
            <a:prstGeom prst="rect">
              <a:avLst/>
            </a:prstGeom>
            <a:noFill/>
          </p:spPr>
          <p:txBody>
            <a:bodyPr wrap="none" rtlCol="0">
              <a:spAutoFit/>
            </a:bodyPr>
            <a:lstStyle/>
            <a:p>
              <a:r>
                <a:rPr lang="en-US" dirty="0" err="1" smtClean="0"/>
                <a:t>x</a:t>
              </a:r>
              <a:endParaRPr lang="en-US" dirty="0"/>
            </a:p>
          </p:txBody>
        </p:sp>
      </p:grpSp>
      <p:grpSp>
        <p:nvGrpSpPr>
          <p:cNvPr id="24" name="Group 23"/>
          <p:cNvGrpSpPr/>
          <p:nvPr/>
        </p:nvGrpSpPr>
        <p:grpSpPr>
          <a:xfrm>
            <a:off x="736811" y="4750861"/>
            <a:ext cx="3742757" cy="1925155"/>
            <a:chOff x="472233" y="1591657"/>
            <a:chExt cx="2807068" cy="2566873"/>
          </a:xfrm>
        </p:grpSpPr>
        <p:sp>
          <p:nvSpPr>
            <p:cNvPr id="25" name="Rectangle 24"/>
            <p:cNvSpPr/>
            <p:nvPr/>
          </p:nvSpPr>
          <p:spPr>
            <a:xfrm>
              <a:off x="826523" y="1591657"/>
              <a:ext cx="2452778" cy="1977515"/>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2602484" y="3666087"/>
              <a:ext cx="460703" cy="492443"/>
            </a:xfrm>
            <a:prstGeom prst="rect">
              <a:avLst/>
            </a:prstGeom>
            <a:noFill/>
          </p:spPr>
          <p:txBody>
            <a:bodyPr wrap="none" rtlCol="0">
              <a:spAutoFit/>
            </a:bodyPr>
            <a:lstStyle/>
            <a:p>
              <a:r>
                <a:rPr lang="en-US" dirty="0" smtClean="0"/>
                <a:t>time</a:t>
              </a:r>
              <a:endParaRPr lang="en-US" dirty="0"/>
            </a:p>
          </p:txBody>
        </p:sp>
        <p:sp>
          <p:nvSpPr>
            <p:cNvPr id="27" name="TextBox 26"/>
            <p:cNvSpPr txBox="1"/>
            <p:nvPr/>
          </p:nvSpPr>
          <p:spPr>
            <a:xfrm>
              <a:off x="472233" y="1760585"/>
              <a:ext cx="213039" cy="492443"/>
            </a:xfrm>
            <a:prstGeom prst="rect">
              <a:avLst/>
            </a:prstGeom>
            <a:noFill/>
          </p:spPr>
          <p:txBody>
            <a:bodyPr wrap="none" rtlCol="0">
              <a:spAutoFit/>
            </a:bodyPr>
            <a:lstStyle/>
            <a:p>
              <a:r>
                <a:rPr lang="en-US" dirty="0" err="1" smtClean="0"/>
                <a:t>x</a:t>
              </a:r>
              <a:endParaRPr lang="en-US" dirty="0"/>
            </a:p>
          </p:txBody>
        </p:sp>
      </p:grpSp>
      <p:grpSp>
        <p:nvGrpSpPr>
          <p:cNvPr id="28" name="Group 27"/>
          <p:cNvGrpSpPr/>
          <p:nvPr/>
        </p:nvGrpSpPr>
        <p:grpSpPr>
          <a:xfrm>
            <a:off x="4926612" y="4744579"/>
            <a:ext cx="3742757" cy="1925155"/>
            <a:chOff x="472233" y="1591657"/>
            <a:chExt cx="2807068" cy="2566873"/>
          </a:xfrm>
        </p:grpSpPr>
        <p:sp>
          <p:nvSpPr>
            <p:cNvPr id="29" name="Rectangle 28"/>
            <p:cNvSpPr/>
            <p:nvPr/>
          </p:nvSpPr>
          <p:spPr>
            <a:xfrm>
              <a:off x="826523" y="1591657"/>
              <a:ext cx="2452778" cy="1977515"/>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2602484" y="3666087"/>
              <a:ext cx="460703" cy="492443"/>
            </a:xfrm>
            <a:prstGeom prst="rect">
              <a:avLst/>
            </a:prstGeom>
            <a:noFill/>
          </p:spPr>
          <p:txBody>
            <a:bodyPr wrap="none" rtlCol="0">
              <a:spAutoFit/>
            </a:bodyPr>
            <a:lstStyle/>
            <a:p>
              <a:r>
                <a:rPr lang="en-US" dirty="0" smtClean="0"/>
                <a:t>time</a:t>
              </a:r>
              <a:endParaRPr lang="en-US" dirty="0"/>
            </a:p>
          </p:txBody>
        </p:sp>
        <p:sp>
          <p:nvSpPr>
            <p:cNvPr id="31" name="TextBox 30"/>
            <p:cNvSpPr txBox="1"/>
            <p:nvPr/>
          </p:nvSpPr>
          <p:spPr>
            <a:xfrm>
              <a:off x="472233" y="1760585"/>
              <a:ext cx="213039" cy="492443"/>
            </a:xfrm>
            <a:prstGeom prst="rect">
              <a:avLst/>
            </a:prstGeom>
            <a:noFill/>
          </p:spPr>
          <p:txBody>
            <a:bodyPr wrap="none" rtlCol="0">
              <a:spAutoFit/>
            </a:bodyPr>
            <a:lstStyle/>
            <a:p>
              <a:r>
                <a:rPr lang="en-US" dirty="0" err="1" smtClean="0"/>
                <a:t>x</a:t>
              </a:r>
              <a:endParaRPr lang="en-US" dirty="0"/>
            </a:p>
          </p:txBody>
        </p:sp>
      </p:grpSp>
      <p:cxnSp>
        <p:nvCxnSpPr>
          <p:cNvPr id="33" name="Straight Connector 32"/>
          <p:cNvCxnSpPr/>
          <p:nvPr/>
        </p:nvCxnSpPr>
        <p:spPr>
          <a:xfrm flipV="1">
            <a:off x="1114534" y="880236"/>
            <a:ext cx="2914935" cy="747598"/>
          </a:xfrm>
          <a:prstGeom prst="line">
            <a:avLst/>
          </a:prstGeom>
          <a:ln w="57150" cap="flat" cmpd="sng" algn="ctr">
            <a:solidFill>
              <a:srgbClr val="8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336903" y="1639891"/>
            <a:ext cx="3129268" cy="1191"/>
          </a:xfrm>
          <a:prstGeom prst="line">
            <a:avLst/>
          </a:prstGeom>
          <a:ln w="57150" cap="flat" cmpd="sng" algn="ctr">
            <a:solidFill>
              <a:srgbClr val="8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210567" y="3189096"/>
            <a:ext cx="2914935" cy="747598"/>
          </a:xfrm>
          <a:prstGeom prst="line">
            <a:avLst/>
          </a:prstGeom>
          <a:ln w="57150" cap="flat" cmpd="sng" algn="ctr">
            <a:solidFill>
              <a:srgbClr val="8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5400000">
            <a:off x="6406626" y="3608406"/>
            <a:ext cx="1320566" cy="12191"/>
          </a:xfrm>
          <a:prstGeom prst="line">
            <a:avLst/>
          </a:prstGeom>
          <a:ln w="57150" cap="flat" cmpd="sng" algn="ctr">
            <a:solidFill>
              <a:srgbClr val="8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1" name="Arc 40"/>
          <p:cNvSpPr/>
          <p:nvPr/>
        </p:nvSpPr>
        <p:spPr>
          <a:xfrm rot="5400000">
            <a:off x="-210854" y="1699466"/>
            <a:ext cx="2875697" cy="5819283"/>
          </a:xfrm>
          <a:prstGeom prst="arc">
            <a:avLst>
              <a:gd name="adj1" fmla="val 17475411"/>
              <a:gd name="adj2" fmla="val 0"/>
            </a:avLst>
          </a:prstGeom>
          <a:ln w="57150" cap="flat" cmpd="sng" algn="ctr">
            <a:solidFill>
              <a:srgbClr val="8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Freeform 45"/>
          <p:cNvSpPr/>
          <p:nvPr/>
        </p:nvSpPr>
        <p:spPr>
          <a:xfrm>
            <a:off x="5401203" y="5144756"/>
            <a:ext cx="3236435" cy="586824"/>
          </a:xfrm>
          <a:custGeom>
            <a:avLst/>
            <a:gdLst>
              <a:gd name="connsiteX0" fmla="*/ 0 w 2427326"/>
              <a:gd name="connsiteY0" fmla="*/ 760995 h 782432"/>
              <a:gd name="connsiteX1" fmla="*/ 417950 w 2427326"/>
              <a:gd name="connsiteY1" fmla="*/ 744918 h 782432"/>
              <a:gd name="connsiteX2" fmla="*/ 675150 w 2427326"/>
              <a:gd name="connsiteY2" fmla="*/ 535912 h 782432"/>
              <a:gd name="connsiteX3" fmla="*/ 916275 w 2427326"/>
              <a:gd name="connsiteY3" fmla="*/ 278674 h 782432"/>
              <a:gd name="connsiteX4" fmla="*/ 1398525 w 2427326"/>
              <a:gd name="connsiteY4" fmla="*/ 37514 h 782432"/>
              <a:gd name="connsiteX5" fmla="*/ 1896851 w 2427326"/>
              <a:gd name="connsiteY5" fmla="*/ 53591 h 782432"/>
              <a:gd name="connsiteX6" fmla="*/ 2218351 w 2427326"/>
              <a:gd name="connsiteY6" fmla="*/ 278674 h 782432"/>
              <a:gd name="connsiteX7" fmla="*/ 2427326 w 2427326"/>
              <a:gd name="connsiteY7" fmla="*/ 744918 h 78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7326" h="782432">
                <a:moveTo>
                  <a:pt x="0" y="760995"/>
                </a:moveTo>
                <a:cubicBezTo>
                  <a:pt x="152712" y="771713"/>
                  <a:pt x="305425" y="782432"/>
                  <a:pt x="417950" y="744918"/>
                </a:cubicBezTo>
                <a:cubicBezTo>
                  <a:pt x="530475" y="707404"/>
                  <a:pt x="592096" y="613619"/>
                  <a:pt x="675150" y="535912"/>
                </a:cubicBezTo>
                <a:cubicBezTo>
                  <a:pt x="758204" y="458205"/>
                  <a:pt x="795713" y="361740"/>
                  <a:pt x="916275" y="278674"/>
                </a:cubicBezTo>
                <a:cubicBezTo>
                  <a:pt x="1036838" y="195608"/>
                  <a:pt x="1235096" y="75028"/>
                  <a:pt x="1398525" y="37514"/>
                </a:cubicBezTo>
                <a:cubicBezTo>
                  <a:pt x="1561954" y="0"/>
                  <a:pt x="1760213" y="13398"/>
                  <a:pt x="1896851" y="53591"/>
                </a:cubicBezTo>
                <a:cubicBezTo>
                  <a:pt x="2033489" y="93784"/>
                  <a:pt x="2129939" y="163453"/>
                  <a:pt x="2218351" y="278674"/>
                </a:cubicBezTo>
                <a:cubicBezTo>
                  <a:pt x="2306763" y="393895"/>
                  <a:pt x="2427326" y="744918"/>
                  <a:pt x="2427326" y="744918"/>
                </a:cubicBezTo>
              </a:path>
            </a:pathLst>
          </a:custGeom>
          <a:ln w="57150" cap="flat" cmpd="sng" algn="ctr">
            <a:solidFill>
              <a:srgbClr val="8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5BE6E91C-2D6A-B04C-94FB-A9E324A509C5}" type="slidenum">
              <a:rPr lang="en-US" smtClean="0"/>
              <a:pPr/>
              <a:t>23</a:t>
            </a:fld>
            <a:endParaRPr lang="en-US" dirty="0"/>
          </a:p>
        </p:txBody>
      </p:sp>
      <p:sp>
        <p:nvSpPr>
          <p:cNvPr id="35" name="Rectangle 34"/>
          <p:cNvSpPr/>
          <p:nvPr/>
        </p:nvSpPr>
        <p:spPr>
          <a:xfrm>
            <a:off x="743945" y="321282"/>
            <a:ext cx="8285756" cy="276999"/>
          </a:xfrm>
          <a:prstGeom prst="rect">
            <a:avLst/>
          </a:prstGeom>
        </p:spPr>
        <p:txBody>
          <a:bodyPr wrap="square">
            <a:spAutoFit/>
          </a:bodyPr>
          <a:lstStyle/>
          <a:p>
            <a:r>
              <a:rPr lang="en-US" sz="1200" dirty="0" smtClean="0"/>
              <a:t>Which one would correspond to </a:t>
            </a:r>
            <a:r>
              <a:rPr lang="en-US" sz="1200" dirty="0" err="1" smtClean="0"/>
              <a:t>Terrelle</a:t>
            </a:r>
            <a:r>
              <a:rPr lang="en-US" sz="1200" dirty="0" smtClean="0"/>
              <a:t> Pryor’s 10-yard sprint that we discussed earlier?</a:t>
            </a:r>
          </a:p>
        </p:txBody>
      </p:sp>
      <p:sp>
        <p:nvSpPr>
          <p:cNvPr id="38" name="TextBox 37"/>
          <p:cNvSpPr txBox="1"/>
          <p:nvPr/>
        </p:nvSpPr>
        <p:spPr>
          <a:xfrm>
            <a:off x="5401203" y="487409"/>
            <a:ext cx="2257734" cy="338554"/>
          </a:xfrm>
          <a:prstGeom prst="rect">
            <a:avLst/>
          </a:prstGeom>
          <a:noFill/>
        </p:spPr>
        <p:txBody>
          <a:bodyPr wrap="none" rtlCol="0">
            <a:spAutoFit/>
          </a:bodyPr>
          <a:lstStyle/>
          <a:p>
            <a:r>
              <a:rPr lang="en-US" sz="1600" dirty="0" smtClean="0"/>
              <a:t>[</a:t>
            </a:r>
            <a:r>
              <a:rPr lang="en-US" sz="1600" dirty="0" smtClean="0">
                <a:solidFill>
                  <a:srgbClr val="FF0000"/>
                </a:solidFill>
              </a:rPr>
              <a:t>Show Pryor video again</a:t>
            </a:r>
            <a:r>
              <a:rPr lang="en-US" sz="1600" dirty="0" smtClean="0"/>
              <a: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alphaModFix amt="70000"/>
          </a:blip>
          <a:srcRect l="3178" t="52782" r="46175"/>
          <a:stretch/>
        </p:blipFill>
        <p:spPr>
          <a:xfrm>
            <a:off x="1448133" y="2081796"/>
            <a:ext cx="7476232" cy="2753967"/>
          </a:xfrm>
          <a:prstGeom prst="rect">
            <a:avLst/>
          </a:prstGeom>
        </p:spPr>
      </p:pic>
      <p:sp>
        <p:nvSpPr>
          <p:cNvPr id="2" name="Title 1"/>
          <p:cNvSpPr>
            <a:spLocks noGrp="1"/>
          </p:cNvSpPr>
          <p:nvPr>
            <p:ph type="title"/>
          </p:nvPr>
        </p:nvSpPr>
        <p:spPr>
          <a:xfrm>
            <a:off x="457200" y="50694"/>
            <a:ext cx="8229600" cy="381917"/>
          </a:xfrm>
        </p:spPr>
        <p:txBody>
          <a:bodyPr/>
          <a:lstStyle/>
          <a:p>
            <a:r>
              <a:rPr lang="en-US" dirty="0" smtClean="0"/>
              <a:t>Average and instantaneous velocity</a:t>
            </a:r>
            <a:endParaRPr lang="en-US" dirty="0"/>
          </a:p>
        </p:txBody>
      </p:sp>
      <p:grpSp>
        <p:nvGrpSpPr>
          <p:cNvPr id="5" name="Group 4"/>
          <p:cNvGrpSpPr/>
          <p:nvPr/>
        </p:nvGrpSpPr>
        <p:grpSpPr>
          <a:xfrm>
            <a:off x="427838" y="2114452"/>
            <a:ext cx="8496529" cy="3285110"/>
            <a:chOff x="495988" y="1591657"/>
            <a:chExt cx="2783313" cy="2373168"/>
          </a:xfrm>
        </p:grpSpPr>
        <p:sp>
          <p:nvSpPr>
            <p:cNvPr id="6" name="Rectangle 5"/>
            <p:cNvSpPr/>
            <p:nvPr/>
          </p:nvSpPr>
          <p:spPr>
            <a:xfrm>
              <a:off x="826523" y="1591657"/>
              <a:ext cx="2452778" cy="1977515"/>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707401" y="3698019"/>
              <a:ext cx="542211" cy="266806"/>
            </a:xfrm>
            <a:prstGeom prst="rect">
              <a:avLst/>
            </a:prstGeom>
            <a:noFill/>
          </p:spPr>
          <p:txBody>
            <a:bodyPr wrap="square" rtlCol="0">
              <a:spAutoFit/>
            </a:bodyPr>
            <a:lstStyle/>
            <a:p>
              <a:r>
                <a:rPr lang="en-US" dirty="0" smtClean="0"/>
                <a:t>time (</a:t>
              </a:r>
              <a:r>
                <a:rPr lang="en-US" dirty="0" err="1" smtClean="0"/>
                <a:t>s</a:t>
              </a:r>
              <a:r>
                <a:rPr lang="en-US" dirty="0" smtClean="0"/>
                <a:t>)</a:t>
              </a:r>
              <a:endParaRPr lang="en-US" dirty="0"/>
            </a:p>
          </p:txBody>
        </p:sp>
        <p:sp>
          <p:nvSpPr>
            <p:cNvPr id="8" name="TextBox 7"/>
            <p:cNvSpPr txBox="1"/>
            <p:nvPr/>
          </p:nvSpPr>
          <p:spPr>
            <a:xfrm rot="16200000">
              <a:off x="382112" y="1754774"/>
              <a:ext cx="439479" cy="211727"/>
            </a:xfrm>
            <a:prstGeom prst="rect">
              <a:avLst/>
            </a:prstGeom>
            <a:noFill/>
          </p:spPr>
          <p:txBody>
            <a:bodyPr wrap="square" rtlCol="0">
              <a:spAutoFit/>
            </a:bodyPr>
            <a:lstStyle/>
            <a:p>
              <a:r>
                <a:rPr lang="en-US" dirty="0" smtClean="0"/>
                <a:t>x (</a:t>
              </a:r>
              <a:r>
                <a:rPr lang="en-US" dirty="0" err="1" smtClean="0"/>
                <a:t>yd</a:t>
              </a:r>
              <a:r>
                <a:rPr lang="en-US" dirty="0" smtClean="0"/>
                <a:t>)</a:t>
              </a:r>
              <a:endParaRPr lang="en-US" dirty="0"/>
            </a:p>
          </p:txBody>
        </p:sp>
      </p:grpSp>
      <p:graphicFrame>
        <p:nvGraphicFramePr>
          <p:cNvPr id="34818" name="Object 2"/>
          <p:cNvGraphicFramePr>
            <a:graphicFrameLocks noChangeAspect="1"/>
          </p:cNvGraphicFramePr>
          <p:nvPr>
            <p:extLst>
              <p:ext uri="{D42A27DB-BD31-4B8C-83A1-F6EECF244321}">
                <p14:modId xmlns="" xmlns:p14="http://schemas.microsoft.com/office/powerpoint/2010/main" val="2545842645"/>
              </p:ext>
            </p:extLst>
          </p:nvPr>
        </p:nvGraphicFramePr>
        <p:xfrm>
          <a:off x="2154767" y="601266"/>
          <a:ext cx="2258484" cy="241697"/>
        </p:xfrm>
        <a:graphic>
          <a:graphicData uri="http://schemas.openxmlformats.org/presentationml/2006/ole">
            <p:oleObj spid="_x0000_s2732090" name="Equation" r:id="rId5" imgW="1197360" imgH="219240" progId="">
              <p:embed/>
            </p:oleObj>
          </a:graphicData>
        </a:graphic>
      </p:graphicFrame>
      <p:sp>
        <p:nvSpPr>
          <p:cNvPr id="23" name="Freeform 22"/>
          <p:cNvSpPr/>
          <p:nvPr/>
        </p:nvSpPr>
        <p:spPr>
          <a:xfrm>
            <a:off x="1927321" y="2090206"/>
            <a:ext cx="6507977" cy="2701259"/>
          </a:xfrm>
          <a:custGeom>
            <a:avLst/>
            <a:gdLst>
              <a:gd name="connsiteX0" fmla="*/ 0 w 4436136"/>
              <a:gd name="connsiteY0" fmla="*/ 3601679 h 3601679"/>
              <a:gd name="connsiteX1" fmla="*/ 227495 w 4436136"/>
              <a:gd name="connsiteY1" fmla="*/ 3241511 h 3601679"/>
              <a:gd name="connsiteX2" fmla="*/ 511862 w 4436136"/>
              <a:gd name="connsiteY2" fmla="*/ 2900299 h 3601679"/>
              <a:gd name="connsiteX3" fmla="*/ 1213302 w 4436136"/>
              <a:gd name="connsiteY3" fmla="*/ 2597000 h 3601679"/>
              <a:gd name="connsiteX4" fmla="*/ 2350773 w 4436136"/>
              <a:gd name="connsiteY4" fmla="*/ 2123095 h 3601679"/>
              <a:gd name="connsiteX5" fmla="*/ 3147003 w 4436136"/>
              <a:gd name="connsiteY5" fmla="*/ 1516496 h 3601679"/>
              <a:gd name="connsiteX6" fmla="*/ 4436136 w 4436136"/>
              <a:gd name="connsiteY6" fmla="*/ 0 h 360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6136" h="3601679">
                <a:moveTo>
                  <a:pt x="0" y="3601679"/>
                </a:moveTo>
                <a:cubicBezTo>
                  <a:pt x="71092" y="3480043"/>
                  <a:pt x="142185" y="3358408"/>
                  <a:pt x="227495" y="3241511"/>
                </a:cubicBezTo>
                <a:cubicBezTo>
                  <a:pt x="312805" y="3124614"/>
                  <a:pt x="347561" y="3007717"/>
                  <a:pt x="511862" y="2900299"/>
                </a:cubicBezTo>
                <a:cubicBezTo>
                  <a:pt x="676163" y="2792881"/>
                  <a:pt x="1213302" y="2597000"/>
                  <a:pt x="1213302" y="2597000"/>
                </a:cubicBezTo>
                <a:cubicBezTo>
                  <a:pt x="1519787" y="2467466"/>
                  <a:pt x="2028490" y="2303179"/>
                  <a:pt x="2350773" y="2123095"/>
                </a:cubicBezTo>
                <a:cubicBezTo>
                  <a:pt x="2673056" y="1943011"/>
                  <a:pt x="2799443" y="1870345"/>
                  <a:pt x="3147003" y="1516496"/>
                </a:cubicBezTo>
                <a:cubicBezTo>
                  <a:pt x="3494563" y="1162647"/>
                  <a:pt x="4436136" y="0"/>
                  <a:pt x="4436136" y="0"/>
                </a:cubicBezTo>
              </a:path>
            </a:pathLst>
          </a:custGeom>
          <a:ln w="57150" cap="flat" cmpd="sng" algn="ctr">
            <a:solidFill>
              <a:srgbClr val="8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5" name="Straight Connector 24"/>
          <p:cNvCxnSpPr/>
          <p:nvPr/>
        </p:nvCxnSpPr>
        <p:spPr>
          <a:xfrm rot="10800000" flipV="1">
            <a:off x="1486615" y="4791466"/>
            <a:ext cx="440707" cy="27749"/>
          </a:xfrm>
          <a:prstGeom prst="line">
            <a:avLst/>
          </a:prstGeom>
          <a:ln w="57150" cap="flat" cmpd="sng" algn="ctr">
            <a:solidFill>
              <a:srgbClr val="8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35978" y="4540028"/>
            <a:ext cx="1022588" cy="461665"/>
          </a:xfrm>
          <a:prstGeom prst="rect">
            <a:avLst/>
          </a:prstGeom>
          <a:noFill/>
        </p:spPr>
        <p:txBody>
          <a:bodyPr wrap="none" rtlCol="0">
            <a:spAutoFit/>
          </a:bodyPr>
          <a:lstStyle/>
          <a:p>
            <a:r>
              <a:rPr lang="en-US" sz="1200" dirty="0" smtClean="0"/>
              <a:t>reaction time</a:t>
            </a:r>
          </a:p>
          <a:p>
            <a:r>
              <a:rPr lang="en-US" sz="1200" dirty="0" smtClean="0"/>
              <a:t>~ 0.2 </a:t>
            </a:r>
            <a:r>
              <a:rPr lang="en-US" sz="1200" dirty="0" err="1" smtClean="0"/>
              <a:t>s</a:t>
            </a:r>
            <a:endParaRPr lang="en-US" sz="1200" dirty="0"/>
          </a:p>
        </p:txBody>
      </p:sp>
      <p:cxnSp>
        <p:nvCxnSpPr>
          <p:cNvPr id="41" name="Straight Arrow Connector 40"/>
          <p:cNvCxnSpPr/>
          <p:nvPr/>
        </p:nvCxnSpPr>
        <p:spPr>
          <a:xfrm>
            <a:off x="1213876" y="4550774"/>
            <a:ext cx="359565" cy="1554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928408" y="3961122"/>
            <a:ext cx="418704" cy="369332"/>
          </a:xfrm>
          <a:prstGeom prst="rect">
            <a:avLst/>
          </a:prstGeom>
          <a:noFill/>
        </p:spPr>
        <p:txBody>
          <a:bodyPr wrap="none" rtlCol="0">
            <a:spAutoFit/>
          </a:bodyPr>
          <a:lstStyle/>
          <a:p>
            <a:r>
              <a:rPr lang="en-US" dirty="0" smtClean="0"/>
              <a:t>10</a:t>
            </a:r>
            <a:endParaRPr lang="en-US" dirty="0"/>
          </a:p>
        </p:txBody>
      </p:sp>
      <p:sp>
        <p:nvSpPr>
          <p:cNvPr id="19" name="TextBox 18"/>
          <p:cNvSpPr txBox="1"/>
          <p:nvPr/>
        </p:nvSpPr>
        <p:spPr>
          <a:xfrm>
            <a:off x="928409" y="3294495"/>
            <a:ext cx="418704" cy="369332"/>
          </a:xfrm>
          <a:prstGeom prst="rect">
            <a:avLst/>
          </a:prstGeom>
          <a:noFill/>
        </p:spPr>
        <p:txBody>
          <a:bodyPr wrap="none" rtlCol="0">
            <a:spAutoFit/>
          </a:bodyPr>
          <a:lstStyle/>
          <a:p>
            <a:r>
              <a:rPr lang="en-US" dirty="0" smtClean="0"/>
              <a:t>20</a:t>
            </a:r>
            <a:endParaRPr lang="en-US" dirty="0"/>
          </a:p>
        </p:txBody>
      </p:sp>
      <p:sp>
        <p:nvSpPr>
          <p:cNvPr id="20" name="TextBox 19"/>
          <p:cNvSpPr txBox="1"/>
          <p:nvPr/>
        </p:nvSpPr>
        <p:spPr>
          <a:xfrm>
            <a:off x="947647" y="2618681"/>
            <a:ext cx="418704" cy="369332"/>
          </a:xfrm>
          <a:prstGeom prst="rect">
            <a:avLst/>
          </a:prstGeom>
          <a:noFill/>
        </p:spPr>
        <p:txBody>
          <a:bodyPr wrap="none" rtlCol="0">
            <a:spAutoFit/>
          </a:bodyPr>
          <a:lstStyle/>
          <a:p>
            <a:r>
              <a:rPr lang="en-US" dirty="0" smtClean="0"/>
              <a:t>30</a:t>
            </a:r>
            <a:endParaRPr lang="en-US" dirty="0"/>
          </a:p>
        </p:txBody>
      </p:sp>
      <p:sp>
        <p:nvSpPr>
          <p:cNvPr id="21" name="TextBox 20"/>
          <p:cNvSpPr txBox="1"/>
          <p:nvPr/>
        </p:nvSpPr>
        <p:spPr>
          <a:xfrm>
            <a:off x="947648" y="1952054"/>
            <a:ext cx="418704" cy="369332"/>
          </a:xfrm>
          <a:prstGeom prst="rect">
            <a:avLst/>
          </a:prstGeom>
          <a:noFill/>
        </p:spPr>
        <p:txBody>
          <a:bodyPr wrap="none" rtlCol="0">
            <a:spAutoFit/>
          </a:bodyPr>
          <a:lstStyle/>
          <a:p>
            <a:r>
              <a:rPr lang="en-US" dirty="0" smtClean="0"/>
              <a:t>40</a:t>
            </a:r>
            <a:endParaRPr lang="en-US" dirty="0"/>
          </a:p>
        </p:txBody>
      </p:sp>
      <p:sp>
        <p:nvSpPr>
          <p:cNvPr id="26" name="TextBox 25"/>
          <p:cNvSpPr txBox="1"/>
          <p:nvPr/>
        </p:nvSpPr>
        <p:spPr>
          <a:xfrm>
            <a:off x="2801607" y="4791466"/>
            <a:ext cx="301686" cy="369332"/>
          </a:xfrm>
          <a:prstGeom prst="rect">
            <a:avLst/>
          </a:prstGeom>
          <a:noFill/>
        </p:spPr>
        <p:txBody>
          <a:bodyPr wrap="none" rtlCol="0">
            <a:spAutoFit/>
          </a:bodyPr>
          <a:lstStyle/>
          <a:p>
            <a:r>
              <a:rPr lang="en-US" dirty="0" smtClean="0"/>
              <a:t>1</a:t>
            </a:r>
            <a:endParaRPr lang="en-US" dirty="0"/>
          </a:p>
        </p:txBody>
      </p:sp>
      <p:sp>
        <p:nvSpPr>
          <p:cNvPr id="27" name="TextBox 26"/>
          <p:cNvSpPr txBox="1"/>
          <p:nvPr/>
        </p:nvSpPr>
        <p:spPr>
          <a:xfrm>
            <a:off x="4305595" y="4781647"/>
            <a:ext cx="301686" cy="369332"/>
          </a:xfrm>
          <a:prstGeom prst="rect">
            <a:avLst/>
          </a:prstGeom>
          <a:noFill/>
        </p:spPr>
        <p:txBody>
          <a:bodyPr wrap="none" rtlCol="0">
            <a:spAutoFit/>
          </a:bodyPr>
          <a:lstStyle/>
          <a:p>
            <a:r>
              <a:rPr lang="en-US" dirty="0" smtClean="0"/>
              <a:t>2</a:t>
            </a:r>
            <a:endParaRPr lang="en-US" dirty="0"/>
          </a:p>
        </p:txBody>
      </p:sp>
      <p:sp>
        <p:nvSpPr>
          <p:cNvPr id="28" name="TextBox 27"/>
          <p:cNvSpPr txBox="1"/>
          <p:nvPr/>
        </p:nvSpPr>
        <p:spPr>
          <a:xfrm>
            <a:off x="5860155" y="4792221"/>
            <a:ext cx="301686" cy="369332"/>
          </a:xfrm>
          <a:prstGeom prst="rect">
            <a:avLst/>
          </a:prstGeom>
          <a:noFill/>
        </p:spPr>
        <p:txBody>
          <a:bodyPr wrap="none" rtlCol="0">
            <a:spAutoFit/>
          </a:bodyPr>
          <a:lstStyle/>
          <a:p>
            <a:r>
              <a:rPr lang="en-US" dirty="0" smtClean="0"/>
              <a:t>3</a:t>
            </a:r>
            <a:endParaRPr lang="en-US" dirty="0"/>
          </a:p>
        </p:txBody>
      </p:sp>
      <p:sp>
        <p:nvSpPr>
          <p:cNvPr id="29" name="TextBox 28"/>
          <p:cNvSpPr txBox="1"/>
          <p:nvPr/>
        </p:nvSpPr>
        <p:spPr>
          <a:xfrm>
            <a:off x="7364143" y="4782402"/>
            <a:ext cx="301686" cy="369332"/>
          </a:xfrm>
          <a:prstGeom prst="rect">
            <a:avLst/>
          </a:prstGeom>
          <a:noFill/>
        </p:spPr>
        <p:txBody>
          <a:bodyPr wrap="none" rtlCol="0">
            <a:spAutoFit/>
          </a:bodyPr>
          <a:lstStyle/>
          <a:p>
            <a:r>
              <a:rPr lang="en-US" dirty="0" smtClean="0"/>
              <a:t>4</a:t>
            </a:r>
            <a:endParaRPr lang="en-US" dirty="0"/>
          </a:p>
        </p:txBody>
      </p:sp>
      <p:graphicFrame>
        <p:nvGraphicFramePr>
          <p:cNvPr id="35845" name="Object 5"/>
          <p:cNvGraphicFramePr>
            <a:graphicFrameLocks noChangeAspect="1"/>
          </p:cNvGraphicFramePr>
          <p:nvPr>
            <p:extLst>
              <p:ext uri="{D42A27DB-BD31-4B8C-83A1-F6EECF244321}">
                <p14:modId xmlns="" xmlns:p14="http://schemas.microsoft.com/office/powerpoint/2010/main" val="2984737249"/>
              </p:ext>
            </p:extLst>
          </p:nvPr>
        </p:nvGraphicFramePr>
        <p:xfrm>
          <a:off x="2592917" y="1478756"/>
          <a:ext cx="4163483" cy="242888"/>
        </p:xfrm>
        <a:graphic>
          <a:graphicData uri="http://schemas.openxmlformats.org/presentationml/2006/ole">
            <p:oleObj spid="_x0000_s2732091" name="Equation" r:id="rId6" imgW="2212560" imgH="219240" progId="">
              <p:embed/>
            </p:oleObj>
          </a:graphicData>
        </a:graphic>
      </p:graphicFrame>
      <p:sp>
        <p:nvSpPr>
          <p:cNvPr id="31" name="TextBox 30"/>
          <p:cNvSpPr txBox="1"/>
          <p:nvPr/>
        </p:nvSpPr>
        <p:spPr>
          <a:xfrm>
            <a:off x="457201" y="5480662"/>
            <a:ext cx="7789929" cy="800219"/>
          </a:xfrm>
          <a:prstGeom prst="rect">
            <a:avLst/>
          </a:prstGeom>
          <a:noFill/>
          <a:ln>
            <a:solidFill>
              <a:srgbClr val="000000"/>
            </a:solidFill>
          </a:ln>
        </p:spPr>
        <p:txBody>
          <a:bodyPr wrap="square" rtlCol="0">
            <a:spAutoFit/>
          </a:bodyPr>
          <a:lstStyle/>
          <a:p>
            <a:pPr>
              <a:spcAft>
                <a:spcPts val="1200"/>
              </a:spcAft>
            </a:pPr>
            <a:r>
              <a:rPr lang="en-US" dirty="0" smtClean="0"/>
              <a:t>The slope of the tangent line is the </a:t>
            </a:r>
            <a:r>
              <a:rPr lang="en-US" i="1" dirty="0" smtClean="0"/>
              <a:t>instantaneous velocity</a:t>
            </a:r>
          </a:p>
          <a:p>
            <a:pPr>
              <a:spcAft>
                <a:spcPts val="1200"/>
              </a:spcAft>
            </a:pPr>
            <a:r>
              <a:rPr lang="en-US" dirty="0" smtClean="0"/>
              <a:t>What is v </a:t>
            </a:r>
            <a:r>
              <a:rPr lang="en-US" b="1" dirty="0" smtClean="0"/>
              <a:t>at</a:t>
            </a:r>
            <a:r>
              <a:rPr lang="en-US" dirty="0" smtClean="0"/>
              <a:t> t=3.25 s?    v(3.25 s) = __________________</a:t>
            </a:r>
            <a:endParaRPr lang="en-US" dirty="0"/>
          </a:p>
        </p:txBody>
      </p:sp>
      <p:sp>
        <p:nvSpPr>
          <p:cNvPr id="32" name="TextBox 31"/>
          <p:cNvSpPr txBox="1"/>
          <p:nvPr/>
        </p:nvSpPr>
        <p:spPr>
          <a:xfrm>
            <a:off x="100600" y="6305908"/>
            <a:ext cx="8902984" cy="892552"/>
          </a:xfrm>
          <a:prstGeom prst="rect">
            <a:avLst/>
          </a:prstGeom>
          <a:noFill/>
          <a:ln>
            <a:solidFill>
              <a:schemeClr val="tx1"/>
            </a:solidFill>
          </a:ln>
        </p:spPr>
        <p:txBody>
          <a:bodyPr wrap="square" rtlCol="0">
            <a:spAutoFit/>
          </a:bodyPr>
          <a:lstStyle/>
          <a:p>
            <a:pPr>
              <a:spcAft>
                <a:spcPts val="600"/>
              </a:spcAft>
            </a:pPr>
            <a:r>
              <a:rPr lang="en-US" sz="1400" dirty="0" smtClean="0"/>
              <a:t>at any given time, your </a:t>
            </a:r>
            <a:r>
              <a:rPr lang="en-US" sz="1400" u="sng" dirty="0" smtClean="0"/>
              <a:t>instantaneous </a:t>
            </a:r>
            <a:r>
              <a:rPr lang="en-US" sz="1400" dirty="0" smtClean="0"/>
              <a:t>velocity differs from the average velocity of the trip</a:t>
            </a:r>
          </a:p>
          <a:p>
            <a:pPr>
              <a:spcAft>
                <a:spcPts val="600"/>
              </a:spcAft>
            </a:pPr>
            <a:r>
              <a:rPr lang="en-US" sz="1400" dirty="0" smtClean="0"/>
              <a:t>A car’s speedometer measures instantaneous velocity</a:t>
            </a:r>
          </a:p>
          <a:p>
            <a:pPr>
              <a:spcAft>
                <a:spcPts val="600"/>
              </a:spcAft>
            </a:pPr>
            <a:endParaRPr lang="en-US" sz="1400" dirty="0"/>
          </a:p>
        </p:txBody>
      </p:sp>
      <p:sp>
        <p:nvSpPr>
          <p:cNvPr id="9" name="Slide Number Placeholder 8"/>
          <p:cNvSpPr>
            <a:spLocks noGrp="1"/>
          </p:cNvSpPr>
          <p:nvPr>
            <p:ph type="sldNum" sz="quarter" idx="12"/>
          </p:nvPr>
        </p:nvSpPr>
        <p:spPr/>
        <p:txBody>
          <a:bodyPr/>
          <a:lstStyle/>
          <a:p>
            <a:fld id="{5BE6E91C-2D6A-B04C-94FB-A9E324A509C5}" type="slidenum">
              <a:rPr lang="en-US" smtClean="0"/>
              <a:pPr/>
              <a:t>24</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smtClean="0"/>
              <a:t>Usain</a:t>
            </a:r>
            <a:r>
              <a:rPr lang="en-US" dirty="0" smtClean="0"/>
              <a:t> (“Lightning”) Bolt</a:t>
            </a:r>
            <a:endParaRPr lang="en-US" dirty="0"/>
          </a:p>
        </p:txBody>
      </p:sp>
      <p:sp>
        <p:nvSpPr>
          <p:cNvPr id="14" name="TextBox 13"/>
          <p:cNvSpPr txBox="1"/>
          <p:nvPr/>
        </p:nvSpPr>
        <p:spPr>
          <a:xfrm>
            <a:off x="849207" y="2947642"/>
            <a:ext cx="5226239" cy="338554"/>
          </a:xfrm>
          <a:prstGeom prst="rect">
            <a:avLst/>
          </a:prstGeom>
          <a:noFill/>
        </p:spPr>
        <p:txBody>
          <a:bodyPr wrap="none" rtlCol="0">
            <a:spAutoFit/>
          </a:bodyPr>
          <a:lstStyle/>
          <a:p>
            <a:pPr>
              <a:spcAft>
                <a:spcPts val="600"/>
              </a:spcAft>
            </a:pPr>
            <a:r>
              <a:rPr lang="en-US" sz="1600" dirty="0" smtClean="0"/>
              <a:t>Video estimation of Bolt’s speed at various points in the race</a:t>
            </a:r>
            <a:endParaRPr lang="en-US" sz="1600" dirty="0"/>
          </a:p>
        </p:txBody>
      </p:sp>
      <p:sp>
        <p:nvSpPr>
          <p:cNvPr id="16" name="TextBox 15"/>
          <p:cNvSpPr txBox="1"/>
          <p:nvPr/>
        </p:nvSpPr>
        <p:spPr>
          <a:xfrm>
            <a:off x="849207" y="6000750"/>
            <a:ext cx="7473244" cy="307777"/>
          </a:xfrm>
          <a:prstGeom prst="rect">
            <a:avLst/>
          </a:prstGeom>
          <a:noFill/>
        </p:spPr>
        <p:txBody>
          <a:bodyPr wrap="square" rtlCol="0">
            <a:spAutoFit/>
          </a:bodyPr>
          <a:lstStyle/>
          <a:p>
            <a:r>
              <a:rPr lang="en-US" sz="1400" dirty="0" smtClean="0"/>
              <a:t>Minimum allowed reaction time, to avoid false start: 100 ms = 0.1 s</a:t>
            </a:r>
          </a:p>
        </p:txBody>
      </p:sp>
      <p:sp>
        <p:nvSpPr>
          <p:cNvPr id="6" name="Slide Number Placeholder 5"/>
          <p:cNvSpPr>
            <a:spLocks noGrp="1"/>
          </p:cNvSpPr>
          <p:nvPr>
            <p:ph type="sldNum" sz="quarter" idx="12"/>
          </p:nvPr>
        </p:nvSpPr>
        <p:spPr/>
        <p:txBody>
          <a:bodyPr/>
          <a:lstStyle/>
          <a:p>
            <a:fld id="{5BE6E91C-2D6A-B04C-94FB-A9E324A509C5}" type="slidenum">
              <a:rPr lang="en-US" smtClean="0"/>
              <a:pPr/>
              <a:t>25</a:t>
            </a:fld>
            <a:endParaRPr lang="en-US" dirty="0"/>
          </a:p>
        </p:txBody>
      </p:sp>
      <p:grpSp>
        <p:nvGrpSpPr>
          <p:cNvPr id="18" name="Group 17"/>
          <p:cNvGrpSpPr/>
          <p:nvPr/>
        </p:nvGrpSpPr>
        <p:grpSpPr>
          <a:xfrm>
            <a:off x="1669561" y="3852899"/>
            <a:ext cx="5086139" cy="1738907"/>
            <a:chOff x="4318000" y="4758267"/>
            <a:chExt cx="4267200" cy="2733212"/>
          </a:xfrm>
        </p:grpSpPr>
        <p:pic>
          <p:nvPicPr>
            <p:cNvPr id="19" name="Picture 18" descr="x-vs-t.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318000" y="4758267"/>
              <a:ext cx="4267200" cy="2662883"/>
            </a:xfrm>
            <a:prstGeom prst="rect">
              <a:avLst/>
            </a:prstGeom>
          </p:spPr>
        </p:pic>
        <p:sp>
          <p:nvSpPr>
            <p:cNvPr id="20" name="TextBox 19"/>
            <p:cNvSpPr txBox="1"/>
            <p:nvPr/>
          </p:nvSpPr>
          <p:spPr>
            <a:xfrm>
              <a:off x="6337300" y="4885267"/>
              <a:ext cx="1021261" cy="435387"/>
            </a:xfrm>
            <a:prstGeom prst="rect">
              <a:avLst/>
            </a:prstGeom>
            <a:solidFill>
              <a:schemeClr val="bg1"/>
            </a:solidFill>
          </p:spPr>
          <p:txBody>
            <a:bodyPr wrap="none" rtlCol="0">
              <a:spAutoFit/>
            </a:bodyPr>
            <a:lstStyle/>
            <a:p>
              <a:r>
                <a:rPr lang="en-US" sz="1200" dirty="0" smtClean="0">
                  <a:solidFill>
                    <a:schemeClr val="tx2"/>
                  </a:solidFill>
                </a:rPr>
                <a:t>slope = 12.2 m/s</a:t>
              </a:r>
              <a:endParaRPr lang="en-US" sz="1200" dirty="0">
                <a:solidFill>
                  <a:schemeClr val="tx2"/>
                </a:solidFill>
              </a:endParaRPr>
            </a:p>
          </p:txBody>
        </p:sp>
        <p:sp>
          <p:nvSpPr>
            <p:cNvPr id="21" name="TextBox 20"/>
            <p:cNvSpPr txBox="1"/>
            <p:nvPr/>
          </p:nvSpPr>
          <p:spPr>
            <a:xfrm>
              <a:off x="4796388" y="7056092"/>
              <a:ext cx="955362" cy="435387"/>
            </a:xfrm>
            <a:prstGeom prst="rect">
              <a:avLst/>
            </a:prstGeom>
            <a:solidFill>
              <a:schemeClr val="bg1"/>
            </a:solidFill>
          </p:spPr>
          <p:txBody>
            <a:bodyPr wrap="none" rtlCol="0">
              <a:spAutoFit/>
            </a:bodyPr>
            <a:lstStyle/>
            <a:p>
              <a:r>
                <a:rPr lang="en-US" sz="1200" dirty="0" smtClean="0">
                  <a:solidFill>
                    <a:schemeClr val="tx2"/>
                  </a:solidFill>
                </a:rPr>
                <a:t>slope = 5.7 m/s</a:t>
              </a:r>
              <a:endParaRPr lang="en-US" sz="1200" dirty="0">
                <a:solidFill>
                  <a:schemeClr val="tx2"/>
                </a:solidFill>
              </a:endParaRPr>
            </a:p>
          </p:txBody>
        </p:sp>
        <p:cxnSp>
          <p:nvCxnSpPr>
            <p:cNvPr id="22" name="Straight Arrow Connector 21"/>
            <p:cNvCxnSpPr/>
            <p:nvPr/>
          </p:nvCxnSpPr>
          <p:spPr>
            <a:xfrm flipV="1">
              <a:off x="5372100" y="6726767"/>
              <a:ext cx="101600" cy="329325"/>
            </a:xfrm>
            <a:prstGeom prst="straightConnector1">
              <a:avLst/>
            </a:prstGeom>
            <a:ln w="31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7421012" y="5162266"/>
              <a:ext cx="300955" cy="164663"/>
            </a:xfrm>
            <a:prstGeom prst="straightConnector1">
              <a:avLst/>
            </a:prstGeom>
            <a:ln w="31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pic>
        <p:nvPicPr>
          <p:cNvPr id="24" name="Picture 23" descr="Untitled.png"/>
          <p:cNvPicPr>
            <a:picLocks noChangeAspect="1"/>
          </p:cNvPicPr>
          <p:nvPr/>
        </p:nvPicPr>
        <p:blipFill rotWithShape="1">
          <a:blip r:embed="rId4">
            <a:extLst>
              <a:ext uri="{28A0092B-C50C-407E-A947-70E740481C1C}">
                <a14:useLocalDpi xmlns="" xmlns:a14="http://schemas.microsoft.com/office/drawing/2010/main" val="0"/>
              </a:ext>
            </a:extLst>
          </a:blip>
          <a:srcRect l="5313" t="4032" r="2297" b="65804"/>
          <a:stretch/>
        </p:blipFill>
        <p:spPr>
          <a:xfrm>
            <a:off x="1" y="332257"/>
            <a:ext cx="6755699" cy="2577497"/>
          </a:xfrm>
          <a:prstGeom prst="rect">
            <a:avLst/>
          </a:prstGeom>
        </p:spPr>
      </p:pic>
      <p:pic>
        <p:nvPicPr>
          <p:cNvPr id="13" name="Picture 12"/>
          <p:cNvPicPr>
            <a:picLocks noChangeAspect="1"/>
          </p:cNvPicPr>
          <p:nvPr/>
        </p:nvPicPr>
        <p:blipFill rotWithShape="1">
          <a:blip r:embed="rId5">
            <a:lum bright="23000"/>
          </a:blip>
          <a:srcRect b="9245"/>
          <a:stretch/>
        </p:blipFill>
        <p:spPr>
          <a:xfrm>
            <a:off x="5268335" y="-17124"/>
            <a:ext cx="2818761" cy="1274424"/>
          </a:xfrm>
          <a:prstGeom prst="rect">
            <a:avLst/>
          </a:prstGeom>
        </p:spPr>
      </p:pic>
      <p:sp>
        <p:nvSpPr>
          <p:cNvPr id="15" name="TextBox 14"/>
          <p:cNvSpPr txBox="1"/>
          <p:nvPr/>
        </p:nvSpPr>
        <p:spPr>
          <a:xfrm>
            <a:off x="2616935" y="3330617"/>
            <a:ext cx="2189189" cy="338554"/>
          </a:xfrm>
          <a:prstGeom prst="rect">
            <a:avLst/>
          </a:prstGeom>
          <a:noFill/>
        </p:spPr>
        <p:txBody>
          <a:bodyPr wrap="none" rtlCol="0">
            <a:spAutoFit/>
          </a:bodyPr>
          <a:lstStyle/>
          <a:p>
            <a:r>
              <a:rPr lang="en-US" sz="1600" dirty="0" smtClean="0"/>
              <a:t>[</a:t>
            </a:r>
            <a:r>
              <a:rPr lang="en-US" sz="1600" dirty="0" smtClean="0">
                <a:solidFill>
                  <a:srgbClr val="FF0000"/>
                </a:solidFill>
              </a:rPr>
              <a:t>Show </a:t>
            </a:r>
            <a:r>
              <a:rPr lang="en-US" sz="1600" dirty="0" err="1" smtClean="0">
                <a:solidFill>
                  <a:srgbClr val="FF0000"/>
                </a:solidFill>
              </a:rPr>
              <a:t>Usain</a:t>
            </a:r>
            <a:r>
              <a:rPr lang="en-US" sz="1600" dirty="0" smtClean="0">
                <a:solidFill>
                  <a:srgbClr val="FF0000"/>
                </a:solidFill>
              </a:rPr>
              <a:t> Bolt Video</a:t>
            </a:r>
            <a:r>
              <a:rPr lang="en-US" sz="1600" dirty="0" smtClean="0"/>
              <a: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Extracting splits from video</a:t>
            </a:r>
            <a:endParaRPr lang="en-US"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26</a:t>
            </a:fld>
            <a:endParaRPr lang="en-US" dirty="0"/>
          </a:p>
        </p:txBody>
      </p:sp>
      <p:pic>
        <p:nvPicPr>
          <p:cNvPr id="4" name="Picture 3"/>
          <p:cNvPicPr>
            <a:picLocks noChangeAspect="1"/>
          </p:cNvPicPr>
          <p:nvPr/>
        </p:nvPicPr>
        <p:blipFill rotWithShape="1">
          <a:blip r:embed="rId3"/>
          <a:srcRect l="3008" r="4121"/>
          <a:stretch/>
        </p:blipFill>
        <p:spPr>
          <a:xfrm rot="16200000">
            <a:off x="-2618724" y="2639702"/>
            <a:ext cx="6726096" cy="1488645"/>
          </a:xfrm>
          <a:prstGeom prst="rect">
            <a:avLst/>
          </a:prstGeom>
        </p:spPr>
      </p:pic>
      <p:pic>
        <p:nvPicPr>
          <p:cNvPr id="5" name="Picture 4"/>
          <p:cNvPicPr>
            <a:picLocks noChangeAspect="1"/>
          </p:cNvPicPr>
          <p:nvPr/>
        </p:nvPicPr>
        <p:blipFill>
          <a:blip r:embed="rId4"/>
          <a:stretch>
            <a:fillRect/>
          </a:stretch>
        </p:blipFill>
        <p:spPr>
          <a:xfrm>
            <a:off x="1864446" y="2547719"/>
            <a:ext cx="4453248" cy="2838093"/>
          </a:xfrm>
          <a:prstGeom prst="rect">
            <a:avLst/>
          </a:prstGeom>
        </p:spPr>
      </p:pic>
      <p:cxnSp>
        <p:nvCxnSpPr>
          <p:cNvPr id="7" name="Straight Arrow Connector 6"/>
          <p:cNvCxnSpPr/>
          <p:nvPr/>
        </p:nvCxnSpPr>
        <p:spPr>
          <a:xfrm flipH="1">
            <a:off x="1151467" y="6048375"/>
            <a:ext cx="0" cy="605981"/>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1151467" y="5451919"/>
            <a:ext cx="0" cy="605981"/>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219200" y="4174435"/>
            <a:ext cx="4717773" cy="127748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1053855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Extracting splits from video (2)</a:t>
            </a:r>
            <a:endParaRPr lang="en-US"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27</a:t>
            </a:fld>
            <a:endParaRPr lang="en-US" dirty="0"/>
          </a:p>
        </p:txBody>
      </p:sp>
      <p:pic>
        <p:nvPicPr>
          <p:cNvPr id="4" name="Picture 3"/>
          <p:cNvPicPr>
            <a:picLocks noChangeAspect="1"/>
          </p:cNvPicPr>
          <p:nvPr/>
        </p:nvPicPr>
        <p:blipFill rotWithShape="1">
          <a:blip r:embed="rId3"/>
          <a:srcRect l="3008" r="4121"/>
          <a:stretch/>
        </p:blipFill>
        <p:spPr>
          <a:xfrm rot="16200000">
            <a:off x="-2618724" y="2639702"/>
            <a:ext cx="6726096" cy="1488645"/>
          </a:xfrm>
          <a:prstGeom prst="rect">
            <a:avLst/>
          </a:prstGeom>
        </p:spPr>
      </p:pic>
      <p:cxnSp>
        <p:nvCxnSpPr>
          <p:cNvPr id="7" name="Straight Arrow Connector 6"/>
          <p:cNvCxnSpPr/>
          <p:nvPr/>
        </p:nvCxnSpPr>
        <p:spPr>
          <a:xfrm flipH="1">
            <a:off x="1151467" y="6048375"/>
            <a:ext cx="0" cy="605981"/>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1151467" y="5451919"/>
            <a:ext cx="0" cy="605981"/>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1137723" y="118007"/>
            <a:ext cx="0" cy="605981"/>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4"/>
          <a:stretch>
            <a:fillRect/>
          </a:stretch>
        </p:blipFill>
        <p:spPr>
          <a:xfrm>
            <a:off x="2838216" y="723987"/>
            <a:ext cx="4393870" cy="2407370"/>
          </a:xfrm>
          <a:prstGeom prst="rect">
            <a:avLst/>
          </a:prstGeom>
        </p:spPr>
      </p:pic>
      <p:pic>
        <p:nvPicPr>
          <p:cNvPr id="13" name="Picture 12"/>
          <p:cNvPicPr>
            <a:picLocks noChangeAspect="1"/>
          </p:cNvPicPr>
          <p:nvPr/>
        </p:nvPicPr>
        <p:blipFill>
          <a:blip r:embed="rId5"/>
          <a:stretch>
            <a:fillRect/>
          </a:stretch>
        </p:blipFill>
        <p:spPr>
          <a:xfrm>
            <a:off x="2644048" y="3728749"/>
            <a:ext cx="4101136" cy="2329151"/>
          </a:xfrm>
          <a:prstGeom prst="rect">
            <a:avLst/>
          </a:prstGeom>
        </p:spPr>
      </p:pic>
      <p:cxnSp>
        <p:nvCxnSpPr>
          <p:cNvPr id="12" name="Straight Arrow Connector 11"/>
          <p:cNvCxnSpPr/>
          <p:nvPr/>
        </p:nvCxnSpPr>
        <p:spPr>
          <a:xfrm>
            <a:off x="1488649" y="723988"/>
            <a:ext cx="3325257" cy="26933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488648" y="748682"/>
            <a:ext cx="1155400" cy="403968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1137723" y="723987"/>
            <a:ext cx="0" cy="605981"/>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1137723" y="1329967"/>
            <a:ext cx="0" cy="605981"/>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1137723" y="1928803"/>
            <a:ext cx="0" cy="605981"/>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1137723" y="2531212"/>
            <a:ext cx="0" cy="605981"/>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1137723" y="3126475"/>
            <a:ext cx="0" cy="605981"/>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1137723" y="3714595"/>
            <a:ext cx="0" cy="605981"/>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1137723" y="4281280"/>
            <a:ext cx="0" cy="605981"/>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1137723" y="4863499"/>
            <a:ext cx="0" cy="605981"/>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10995051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sprints – it’s all about </a:t>
            </a:r>
            <a:r>
              <a:rPr lang="en-US" u="sng" dirty="0" smtClean="0"/>
              <a:t>getting</a:t>
            </a:r>
            <a:r>
              <a:rPr lang="en-US" dirty="0" smtClean="0"/>
              <a:t> to max speed</a:t>
            </a:r>
            <a:endParaRPr lang="en-US" dirty="0"/>
          </a:p>
        </p:txBody>
      </p:sp>
      <p:sp>
        <p:nvSpPr>
          <p:cNvPr id="7" name="Slide Number Placeholder 6"/>
          <p:cNvSpPr>
            <a:spLocks noGrp="1"/>
          </p:cNvSpPr>
          <p:nvPr>
            <p:ph type="sldNum" sz="quarter" idx="12"/>
          </p:nvPr>
        </p:nvSpPr>
        <p:spPr/>
        <p:txBody>
          <a:bodyPr/>
          <a:lstStyle/>
          <a:p>
            <a:fld id="{5BE6E91C-2D6A-B04C-94FB-A9E324A509C5}" type="slidenum">
              <a:rPr lang="en-US" smtClean="0"/>
              <a:pPr/>
              <a:t>28</a:t>
            </a:fld>
            <a:endParaRPr lang="en-US" dirty="0"/>
          </a:p>
        </p:txBody>
      </p:sp>
      <p:pic>
        <p:nvPicPr>
          <p:cNvPr id="4" name="Picture 3"/>
          <p:cNvPicPr>
            <a:picLocks noChangeAspect="1"/>
          </p:cNvPicPr>
          <p:nvPr/>
        </p:nvPicPr>
        <p:blipFill rotWithShape="1">
          <a:blip r:embed="rId3"/>
          <a:srcRect t="-1" b="27648"/>
          <a:stretch/>
        </p:blipFill>
        <p:spPr>
          <a:xfrm>
            <a:off x="1484416" y="467635"/>
            <a:ext cx="6440385" cy="2394317"/>
          </a:xfrm>
          <a:prstGeom prst="rect">
            <a:avLst/>
          </a:prstGeom>
        </p:spPr>
      </p:pic>
      <p:grpSp>
        <p:nvGrpSpPr>
          <p:cNvPr id="19" name="Group 18"/>
          <p:cNvGrpSpPr/>
          <p:nvPr/>
        </p:nvGrpSpPr>
        <p:grpSpPr>
          <a:xfrm>
            <a:off x="28229" y="3053030"/>
            <a:ext cx="9160933" cy="1760270"/>
            <a:chOff x="152401" y="2309639"/>
            <a:chExt cx="8610599" cy="2772833"/>
          </a:xfrm>
        </p:grpSpPr>
        <p:pic>
          <p:nvPicPr>
            <p:cNvPr id="20" name="Picture 19" descr="v-vs-t.pn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52401" y="2309639"/>
              <a:ext cx="4241799" cy="2772833"/>
            </a:xfrm>
            <a:prstGeom prst="rect">
              <a:avLst/>
            </a:prstGeom>
          </p:spPr>
        </p:pic>
        <p:pic>
          <p:nvPicPr>
            <p:cNvPr id="21" name="Picture 20" descr="v-vs-x.pn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4546600" y="2309639"/>
              <a:ext cx="4216400" cy="2754770"/>
            </a:xfrm>
            <a:prstGeom prst="rect">
              <a:avLst/>
            </a:prstGeom>
          </p:spPr>
        </p:pic>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071"/>
            <a:ext cx="8229600" cy="381917"/>
          </a:xfrm>
        </p:spPr>
        <p:txBody>
          <a:bodyPr/>
          <a:lstStyle/>
          <a:p>
            <a:r>
              <a:rPr lang="en-US" dirty="0" smtClean="0"/>
              <a:t>Scientific notation</a:t>
            </a:r>
            <a:endParaRPr lang="en-US" dirty="0"/>
          </a:p>
        </p:txBody>
      </p:sp>
      <p:graphicFrame>
        <p:nvGraphicFramePr>
          <p:cNvPr id="6" name="Object 5"/>
          <p:cNvGraphicFramePr>
            <a:graphicFrameLocks noChangeAspect="1"/>
          </p:cNvGraphicFramePr>
          <p:nvPr>
            <p:extLst>
              <p:ext uri="{D42A27DB-BD31-4B8C-83A1-F6EECF244321}">
                <p14:modId xmlns="" xmlns:p14="http://schemas.microsoft.com/office/powerpoint/2010/main" val="3902291396"/>
              </p:ext>
            </p:extLst>
          </p:nvPr>
        </p:nvGraphicFramePr>
        <p:xfrm>
          <a:off x="602703" y="2731324"/>
          <a:ext cx="5019493" cy="2339439"/>
        </p:xfrm>
        <a:graphic>
          <a:graphicData uri="http://schemas.openxmlformats.org/presentationml/2006/ole">
            <p:oleObj spid="_x0000_s2708032" name="Equation" r:id="rId3" imgW="3318840" imgH="1965600" progId="">
              <p:embed/>
            </p:oleObj>
          </a:graphicData>
        </a:graphic>
      </p:graphicFrame>
      <p:cxnSp>
        <p:nvCxnSpPr>
          <p:cNvPr id="8" name="Straight Connector 7"/>
          <p:cNvCxnSpPr/>
          <p:nvPr/>
        </p:nvCxnSpPr>
        <p:spPr>
          <a:xfrm flipV="1">
            <a:off x="457200" y="2552572"/>
            <a:ext cx="6921475" cy="11616"/>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423633" y="5222409"/>
            <a:ext cx="6921475" cy="11616"/>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10" name="Object 9"/>
          <p:cNvGraphicFramePr>
            <a:graphicFrameLocks noChangeAspect="1"/>
          </p:cNvGraphicFramePr>
          <p:nvPr>
            <p:extLst>
              <p:ext uri="{D42A27DB-BD31-4B8C-83A1-F6EECF244321}">
                <p14:modId xmlns="" xmlns:p14="http://schemas.microsoft.com/office/powerpoint/2010/main" val="2460724742"/>
              </p:ext>
            </p:extLst>
          </p:nvPr>
        </p:nvGraphicFramePr>
        <p:xfrm>
          <a:off x="768959" y="5234025"/>
          <a:ext cx="3031145" cy="1431025"/>
        </p:xfrm>
        <a:graphic>
          <a:graphicData uri="http://schemas.openxmlformats.org/presentationml/2006/ole">
            <p:oleObj spid="_x0000_s2708033" name="Equation" r:id="rId4" imgW="1956240" imgH="1051200" progId="">
              <p:embed/>
            </p:oleObj>
          </a:graphicData>
        </a:graphic>
      </p:graphicFrame>
      <p:sp>
        <p:nvSpPr>
          <p:cNvPr id="7" name="Slide Number Placeholder 6"/>
          <p:cNvSpPr>
            <a:spLocks noGrp="1"/>
          </p:cNvSpPr>
          <p:nvPr>
            <p:ph type="sldNum" sz="quarter" idx="12"/>
          </p:nvPr>
        </p:nvSpPr>
        <p:spPr/>
        <p:txBody>
          <a:bodyPr/>
          <a:lstStyle/>
          <a:p>
            <a:fld id="{5BE6E91C-2D6A-B04C-94FB-A9E324A509C5}" type="slidenum">
              <a:rPr lang="en-US" smtClean="0"/>
              <a:pPr/>
              <a:t>2</a:t>
            </a:fld>
            <a:endParaRPr lang="en-US" dirty="0"/>
          </a:p>
        </p:txBody>
      </p:sp>
      <p:sp>
        <p:nvSpPr>
          <p:cNvPr id="11" name="TextBox 10"/>
          <p:cNvSpPr txBox="1"/>
          <p:nvPr/>
        </p:nvSpPr>
        <p:spPr>
          <a:xfrm>
            <a:off x="768959" y="521247"/>
            <a:ext cx="5234125" cy="2031325"/>
          </a:xfrm>
          <a:prstGeom prst="rect">
            <a:avLst/>
          </a:prstGeom>
          <a:noFill/>
        </p:spPr>
        <p:txBody>
          <a:bodyPr wrap="none" rtlCol="0">
            <a:spAutoFit/>
          </a:bodyPr>
          <a:lstStyle/>
          <a:p>
            <a:r>
              <a:rPr lang="en-US" sz="1400" dirty="0" smtClean="0">
                <a:latin typeface="Times New Roman" pitchFamily="18" charset="0"/>
                <a:cs typeface="Times New Roman" pitchFamily="18" charset="0"/>
              </a:rPr>
              <a:t>Any number can be written  D.DD ×10</a:t>
            </a:r>
            <a:r>
              <a:rPr lang="en-US" sz="1400" baseline="30000" dirty="0" smtClean="0">
                <a:latin typeface="Times New Roman" pitchFamily="18" charset="0"/>
                <a:cs typeface="Times New Roman" pitchFamily="18" charset="0"/>
              </a:rPr>
              <a:t>n</a:t>
            </a:r>
          </a:p>
          <a:p>
            <a:endParaRPr lang="en-US" sz="1400" dirty="0" smtClean="0">
              <a:latin typeface="Times New Roman" pitchFamily="18" charset="0"/>
              <a:cs typeface="Times New Roman" pitchFamily="18" charset="0"/>
            </a:endParaRPr>
          </a:p>
          <a:p>
            <a:r>
              <a:rPr lang="en-US" sz="1400" dirty="0" smtClean="0">
                <a:latin typeface="Times New Roman" pitchFamily="18" charset="0"/>
                <a:cs typeface="Times New Roman" pitchFamily="18" charset="0"/>
              </a:rPr>
              <a:t>Number of days in January:  31 =</a:t>
            </a:r>
          </a:p>
          <a:p>
            <a:endParaRPr lang="en-US" sz="1400" dirty="0" smtClean="0">
              <a:latin typeface="Times New Roman" pitchFamily="18" charset="0"/>
              <a:cs typeface="Times New Roman" pitchFamily="18" charset="0"/>
            </a:endParaRPr>
          </a:p>
          <a:p>
            <a:r>
              <a:rPr lang="en-US" sz="1400" dirty="0" smtClean="0">
                <a:latin typeface="Times New Roman" pitchFamily="18" charset="0"/>
                <a:cs typeface="Times New Roman" pitchFamily="18" charset="0"/>
              </a:rPr>
              <a:t>Number of Students on the UC Davis Campus (fall 2012):  32,653  =  </a:t>
            </a:r>
          </a:p>
          <a:p>
            <a:endParaRPr lang="en-US" sz="1400" dirty="0" smtClean="0">
              <a:latin typeface="Times New Roman" pitchFamily="18" charset="0"/>
              <a:cs typeface="Times New Roman" pitchFamily="18" charset="0"/>
            </a:endParaRPr>
          </a:p>
          <a:p>
            <a:r>
              <a:rPr lang="en-US" sz="1400" dirty="0" smtClean="0">
                <a:latin typeface="Times New Roman" pitchFamily="18" charset="0"/>
                <a:cs typeface="Times New Roman" pitchFamily="18" charset="0"/>
              </a:rPr>
              <a:t>0.005 = </a:t>
            </a:r>
          </a:p>
          <a:p>
            <a:endParaRPr lang="en-US" sz="1400" dirty="0" smtClean="0">
              <a:latin typeface="Times New Roman" pitchFamily="18" charset="0"/>
              <a:cs typeface="Times New Roman" pitchFamily="18" charset="0"/>
            </a:endParaRPr>
          </a:p>
          <a:p>
            <a:r>
              <a:rPr lang="en-US" sz="1400" dirty="0" smtClean="0">
                <a:latin typeface="Times New Roman" pitchFamily="18" charset="0"/>
                <a:cs typeface="Times New Roman" pitchFamily="18" charset="0"/>
              </a:rPr>
              <a:t>600,000 =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Remarkable was that  race?</a:t>
            </a:r>
            <a:endParaRPr lang="en-US"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29</a:t>
            </a:fld>
            <a:endParaRPr lang="en-US" dirty="0"/>
          </a:p>
        </p:txBody>
      </p:sp>
      <p:pic>
        <p:nvPicPr>
          <p:cNvPr id="2808834" name="Picture 2" descr="File:World record progression 100m men.svg"/>
          <p:cNvPicPr>
            <a:picLocks noChangeAspect="1" noChangeArrowheads="1"/>
          </p:cNvPicPr>
          <p:nvPr/>
        </p:nvPicPr>
        <p:blipFill>
          <a:blip r:embed="rId2"/>
          <a:srcRect/>
          <a:stretch>
            <a:fillRect/>
          </a:stretch>
        </p:blipFill>
        <p:spPr bwMode="auto">
          <a:xfrm>
            <a:off x="1422401" y="590882"/>
            <a:ext cx="6502400" cy="5631788"/>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the 200 meter?</a:t>
            </a:r>
            <a:endParaRPr lang="en-US"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30</a:t>
            </a:fld>
            <a:endParaRPr lang="en-US" dirty="0"/>
          </a:p>
        </p:txBody>
      </p:sp>
      <p:sp>
        <p:nvSpPr>
          <p:cNvPr id="4" name="TextBox 3"/>
          <p:cNvSpPr txBox="1"/>
          <p:nvPr/>
        </p:nvSpPr>
        <p:spPr>
          <a:xfrm>
            <a:off x="1696279" y="983974"/>
            <a:ext cx="1649811" cy="3293209"/>
          </a:xfrm>
          <a:prstGeom prst="rect">
            <a:avLst/>
          </a:prstGeom>
          <a:noFill/>
        </p:spPr>
        <p:txBody>
          <a:bodyPr wrap="none" rtlCol="0">
            <a:spAutoFit/>
          </a:bodyPr>
          <a:lstStyle/>
          <a:p>
            <a:r>
              <a:rPr lang="en-US" sz="1600" dirty="0" smtClean="0"/>
              <a:t>100 m time 9.58</a:t>
            </a:r>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r>
              <a:rPr lang="en-US" sz="1600" dirty="0" smtClean="0"/>
              <a:t>200 m time 19.19</a:t>
            </a:r>
          </a:p>
        </p:txBody>
      </p:sp>
      <p:graphicFrame>
        <p:nvGraphicFramePr>
          <p:cNvPr id="5" name="Object 4"/>
          <p:cNvGraphicFramePr>
            <a:graphicFrameLocks noChangeAspect="1"/>
          </p:cNvGraphicFramePr>
          <p:nvPr/>
        </p:nvGraphicFramePr>
        <p:xfrm>
          <a:off x="2161090" y="1326873"/>
          <a:ext cx="2370000" cy="536713"/>
        </p:xfrm>
        <a:graphic>
          <a:graphicData uri="http://schemas.openxmlformats.org/presentationml/2006/ole">
            <p:oleObj spid="_x0000_s2807810" name="Equation" r:id="rId3" imgW="977760" imgH="393480" progId="Equation.3">
              <p:embed/>
            </p:oleObj>
          </a:graphicData>
        </a:graphic>
      </p:graphicFrame>
      <p:graphicFrame>
        <p:nvGraphicFramePr>
          <p:cNvPr id="2807811" name="Object 3"/>
          <p:cNvGraphicFramePr>
            <a:graphicFrameLocks noChangeAspect="1"/>
          </p:cNvGraphicFramePr>
          <p:nvPr/>
        </p:nvGraphicFramePr>
        <p:xfrm>
          <a:off x="2347310" y="4277183"/>
          <a:ext cx="2525183" cy="536972"/>
        </p:xfrm>
        <a:graphic>
          <a:graphicData uri="http://schemas.openxmlformats.org/presentationml/2006/ole">
            <p:oleObj spid="_x0000_s2807811" name="Equation" r:id="rId4" imgW="1041120" imgH="393480" progId="Equation.3">
              <p:embed/>
            </p:oleObj>
          </a:graphicData>
        </a:graphic>
      </p:graphicFrame>
      <p:sp>
        <p:nvSpPr>
          <p:cNvPr id="7" name="TextBox 6"/>
          <p:cNvSpPr txBox="1"/>
          <p:nvPr/>
        </p:nvSpPr>
        <p:spPr>
          <a:xfrm>
            <a:off x="2347310" y="473392"/>
            <a:ext cx="3437801" cy="338554"/>
          </a:xfrm>
          <a:prstGeom prst="rect">
            <a:avLst/>
          </a:prstGeom>
          <a:noFill/>
        </p:spPr>
        <p:txBody>
          <a:bodyPr wrap="none" rtlCol="0">
            <a:spAutoFit/>
          </a:bodyPr>
          <a:lstStyle/>
          <a:p>
            <a:r>
              <a:rPr lang="en-US" sz="1600" dirty="0" smtClean="0"/>
              <a:t>[</a:t>
            </a:r>
            <a:r>
              <a:rPr lang="en-US" sz="1600" dirty="0" smtClean="0">
                <a:solidFill>
                  <a:srgbClr val="FF0000"/>
                </a:solidFill>
              </a:rPr>
              <a:t>Show second part of </a:t>
            </a:r>
            <a:r>
              <a:rPr lang="en-US" sz="1600" dirty="0" err="1" smtClean="0">
                <a:solidFill>
                  <a:srgbClr val="FF0000"/>
                </a:solidFill>
              </a:rPr>
              <a:t>Usain</a:t>
            </a:r>
            <a:r>
              <a:rPr lang="en-US" sz="1600" dirty="0" smtClean="0">
                <a:solidFill>
                  <a:srgbClr val="FF0000"/>
                </a:solidFill>
              </a:rPr>
              <a:t> Bolt Video</a:t>
            </a:r>
            <a:r>
              <a:rPr lang="en-US" sz="1600" dirty="0" smtClean="0"/>
              <a:t>]</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marathons – it’s all about </a:t>
            </a:r>
            <a:r>
              <a:rPr lang="en-US" u="sng" dirty="0" smtClean="0"/>
              <a:t>maintaining</a:t>
            </a:r>
            <a:r>
              <a:rPr lang="en-US" dirty="0" smtClean="0"/>
              <a:t> speed</a:t>
            </a:r>
            <a:endParaRPr lang="en-US" dirty="0"/>
          </a:p>
        </p:txBody>
      </p:sp>
      <p:graphicFrame>
        <p:nvGraphicFramePr>
          <p:cNvPr id="5" name="Chart 4"/>
          <p:cNvGraphicFramePr/>
          <p:nvPr/>
        </p:nvGraphicFramePr>
        <p:xfrm>
          <a:off x="1482721" y="3820014"/>
          <a:ext cx="6588444" cy="2057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nvGraphicFramePr>
        <p:xfrm>
          <a:off x="1828801" y="941294"/>
          <a:ext cx="5896287" cy="229273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rot="16200000">
            <a:off x="921180" y="1408330"/>
            <a:ext cx="1322798" cy="369332"/>
          </a:xfrm>
          <a:prstGeom prst="rect">
            <a:avLst/>
          </a:prstGeom>
          <a:noFill/>
        </p:spPr>
        <p:txBody>
          <a:bodyPr wrap="none" rtlCol="0">
            <a:spAutoFit/>
          </a:bodyPr>
          <a:lstStyle/>
          <a:p>
            <a:r>
              <a:rPr lang="en-US" dirty="0" smtClean="0"/>
              <a:t>position (</a:t>
            </a:r>
            <a:r>
              <a:rPr lang="en-US" dirty="0" err="1" smtClean="0"/>
              <a:t>m</a:t>
            </a:r>
            <a:r>
              <a:rPr lang="en-US" dirty="0" smtClean="0"/>
              <a:t>)</a:t>
            </a:r>
            <a:endParaRPr lang="en-US" dirty="0"/>
          </a:p>
        </p:txBody>
      </p:sp>
      <p:sp>
        <p:nvSpPr>
          <p:cNvPr id="8" name="TextBox 7"/>
          <p:cNvSpPr txBox="1"/>
          <p:nvPr/>
        </p:nvSpPr>
        <p:spPr>
          <a:xfrm rot="16200000">
            <a:off x="605355" y="4182929"/>
            <a:ext cx="1462003" cy="369332"/>
          </a:xfrm>
          <a:prstGeom prst="rect">
            <a:avLst/>
          </a:prstGeom>
          <a:noFill/>
        </p:spPr>
        <p:txBody>
          <a:bodyPr wrap="none" rtlCol="0">
            <a:spAutoFit/>
          </a:bodyPr>
          <a:lstStyle/>
          <a:p>
            <a:r>
              <a:rPr lang="en-US" dirty="0" smtClean="0"/>
              <a:t>velocity (</a:t>
            </a:r>
            <a:r>
              <a:rPr lang="en-US" dirty="0" err="1" smtClean="0"/>
              <a:t>m/s</a:t>
            </a:r>
            <a:r>
              <a:rPr lang="en-US" dirty="0" smtClean="0"/>
              <a:t>)</a:t>
            </a:r>
            <a:endParaRPr lang="en-US" dirty="0"/>
          </a:p>
        </p:txBody>
      </p:sp>
      <p:sp>
        <p:nvSpPr>
          <p:cNvPr id="9" name="TextBox 8"/>
          <p:cNvSpPr txBox="1"/>
          <p:nvPr/>
        </p:nvSpPr>
        <p:spPr>
          <a:xfrm>
            <a:off x="6278432" y="3234027"/>
            <a:ext cx="898003" cy="369332"/>
          </a:xfrm>
          <a:prstGeom prst="rect">
            <a:avLst/>
          </a:prstGeom>
          <a:noFill/>
        </p:spPr>
        <p:txBody>
          <a:bodyPr wrap="none" rtlCol="0">
            <a:spAutoFit/>
          </a:bodyPr>
          <a:lstStyle/>
          <a:p>
            <a:r>
              <a:rPr lang="en-US" dirty="0" smtClean="0"/>
              <a:t>time (</a:t>
            </a:r>
            <a:r>
              <a:rPr lang="en-US" dirty="0" err="1" smtClean="0"/>
              <a:t>s</a:t>
            </a:r>
            <a:r>
              <a:rPr lang="en-US" dirty="0" smtClean="0"/>
              <a:t>)</a:t>
            </a:r>
            <a:endParaRPr lang="en-US" dirty="0"/>
          </a:p>
        </p:txBody>
      </p:sp>
      <p:sp>
        <p:nvSpPr>
          <p:cNvPr id="10" name="TextBox 9"/>
          <p:cNvSpPr txBox="1"/>
          <p:nvPr/>
        </p:nvSpPr>
        <p:spPr>
          <a:xfrm>
            <a:off x="6278432" y="5877414"/>
            <a:ext cx="898003" cy="369332"/>
          </a:xfrm>
          <a:prstGeom prst="rect">
            <a:avLst/>
          </a:prstGeom>
          <a:noFill/>
        </p:spPr>
        <p:txBody>
          <a:bodyPr wrap="none" rtlCol="0">
            <a:spAutoFit/>
          </a:bodyPr>
          <a:lstStyle/>
          <a:p>
            <a:r>
              <a:rPr lang="en-US" dirty="0" smtClean="0"/>
              <a:t>time (</a:t>
            </a:r>
            <a:r>
              <a:rPr lang="en-US" dirty="0" err="1" smtClean="0"/>
              <a:t>s</a:t>
            </a:r>
            <a:r>
              <a:rPr lang="en-US" dirty="0" smtClean="0"/>
              <a:t>)</a:t>
            </a:r>
            <a:endParaRPr lang="en-US" dirty="0"/>
          </a:p>
        </p:txBody>
      </p:sp>
      <p:sp>
        <p:nvSpPr>
          <p:cNvPr id="11" name="Slide Number Placeholder 10"/>
          <p:cNvSpPr>
            <a:spLocks noGrp="1"/>
          </p:cNvSpPr>
          <p:nvPr>
            <p:ph type="sldNum" sz="quarter" idx="12"/>
          </p:nvPr>
        </p:nvSpPr>
        <p:spPr/>
        <p:txBody>
          <a:bodyPr/>
          <a:lstStyle/>
          <a:p>
            <a:fld id="{5BE6E91C-2D6A-B04C-94FB-A9E324A509C5}" type="slidenum">
              <a:rPr lang="en-US" smtClean="0"/>
              <a:pPr/>
              <a:t>31</a:t>
            </a:fld>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Sprints and runs</a:t>
            </a:r>
            <a:endParaRPr lang="en-US" dirty="0"/>
          </a:p>
        </p:txBody>
      </p:sp>
      <p:pic>
        <p:nvPicPr>
          <p:cNvPr id="36" name="Picture 35" descr="TrackRecords-Table.png"/>
          <p:cNvPicPr>
            <a:picLocks noChangeAspect="1"/>
          </p:cNvPicPr>
          <p:nvPr/>
        </p:nvPicPr>
        <p:blipFill>
          <a:blip r:embed="rId3"/>
          <a:stretch>
            <a:fillRect/>
          </a:stretch>
        </p:blipFill>
        <p:spPr>
          <a:xfrm>
            <a:off x="592317" y="498238"/>
            <a:ext cx="8060617" cy="2096612"/>
          </a:xfrm>
          <a:prstGeom prst="rect">
            <a:avLst/>
          </a:prstGeom>
        </p:spPr>
      </p:pic>
      <p:sp>
        <p:nvSpPr>
          <p:cNvPr id="39" name="TextBox 38"/>
          <p:cNvSpPr txBox="1"/>
          <p:nvPr/>
        </p:nvSpPr>
        <p:spPr>
          <a:xfrm>
            <a:off x="1659467" y="2952750"/>
            <a:ext cx="3708900" cy="338554"/>
          </a:xfrm>
          <a:prstGeom prst="rect">
            <a:avLst/>
          </a:prstGeom>
          <a:noFill/>
        </p:spPr>
        <p:txBody>
          <a:bodyPr wrap="none" rtlCol="0">
            <a:spAutoFit/>
          </a:bodyPr>
          <a:lstStyle/>
          <a:p>
            <a:r>
              <a:rPr lang="en-US" sz="1600" dirty="0" smtClean="0"/>
              <a:t>Surprisingly universal Human speed curve:</a:t>
            </a:r>
          </a:p>
        </p:txBody>
      </p:sp>
      <p:sp>
        <p:nvSpPr>
          <p:cNvPr id="53" name="TextBox 52"/>
          <p:cNvSpPr txBox="1"/>
          <p:nvPr/>
        </p:nvSpPr>
        <p:spPr>
          <a:xfrm>
            <a:off x="6609300" y="2594850"/>
            <a:ext cx="1901483" cy="276999"/>
          </a:xfrm>
          <a:prstGeom prst="rect">
            <a:avLst/>
          </a:prstGeom>
          <a:noFill/>
        </p:spPr>
        <p:txBody>
          <a:bodyPr wrap="none" rtlCol="0">
            <a:spAutoFit/>
          </a:bodyPr>
          <a:lstStyle/>
          <a:p>
            <a:r>
              <a:rPr lang="en-US" sz="1200" dirty="0" smtClean="0"/>
              <a:t>compilation from </a:t>
            </a:r>
            <a:r>
              <a:rPr lang="en-US" sz="1200" dirty="0" err="1" smtClean="0"/>
              <a:t>Brancazio</a:t>
            </a:r>
            <a:endParaRPr lang="en-US" sz="1200" dirty="0" smtClean="0"/>
          </a:p>
        </p:txBody>
      </p:sp>
      <p:sp>
        <p:nvSpPr>
          <p:cNvPr id="5" name="Slide Number Placeholder 4"/>
          <p:cNvSpPr>
            <a:spLocks noGrp="1"/>
          </p:cNvSpPr>
          <p:nvPr>
            <p:ph type="sldNum" sz="quarter" idx="12"/>
          </p:nvPr>
        </p:nvSpPr>
        <p:spPr/>
        <p:txBody>
          <a:bodyPr/>
          <a:lstStyle/>
          <a:p>
            <a:fld id="{5BE6E91C-2D6A-B04C-94FB-A9E324A509C5}" type="slidenum">
              <a:rPr lang="en-US" smtClean="0"/>
              <a:pPr/>
              <a:t>32</a:t>
            </a:fld>
            <a:endParaRPr lang="en-US" dirty="0"/>
          </a:p>
        </p:txBody>
      </p:sp>
      <p:grpSp>
        <p:nvGrpSpPr>
          <p:cNvPr id="16" name="Group 15"/>
          <p:cNvGrpSpPr/>
          <p:nvPr/>
        </p:nvGrpSpPr>
        <p:grpSpPr>
          <a:xfrm>
            <a:off x="-4" y="2952750"/>
            <a:ext cx="8969023" cy="2970340"/>
            <a:chOff x="304800" y="1181100"/>
            <a:chExt cx="8001000" cy="3657600"/>
          </a:xfrm>
        </p:grpSpPr>
        <p:pic>
          <p:nvPicPr>
            <p:cNvPr id="17" name="Picture 16"/>
            <p:cNvPicPr>
              <a:picLocks noChangeAspect="1"/>
            </p:cNvPicPr>
            <p:nvPr/>
          </p:nvPicPr>
          <p:blipFill rotWithShape="1">
            <a:blip r:embed="rId4"/>
            <a:srcRect b="2373"/>
            <a:stretch/>
          </p:blipFill>
          <p:spPr>
            <a:xfrm>
              <a:off x="304800" y="1181100"/>
              <a:ext cx="8001000" cy="3657600"/>
            </a:xfrm>
            <a:prstGeom prst="rect">
              <a:avLst/>
            </a:prstGeom>
          </p:spPr>
        </p:pic>
        <p:cxnSp>
          <p:nvCxnSpPr>
            <p:cNvPr id="18" name="Straight Arrow Connector 17"/>
            <p:cNvCxnSpPr/>
            <p:nvPr/>
          </p:nvCxnSpPr>
          <p:spPr>
            <a:xfrm flipV="1">
              <a:off x="4902200" y="3619500"/>
              <a:ext cx="0" cy="3429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498338" y="3911600"/>
              <a:ext cx="811091" cy="416887"/>
            </a:xfrm>
            <a:prstGeom prst="rect">
              <a:avLst/>
            </a:prstGeom>
            <a:noFill/>
          </p:spPr>
          <p:txBody>
            <a:bodyPr wrap="none" rtlCol="0">
              <a:spAutoFit/>
            </a:bodyPr>
            <a:lstStyle/>
            <a:p>
              <a:r>
                <a:rPr lang="en-US" sz="1600" dirty="0" smtClean="0"/>
                <a:t>one mile</a:t>
              </a:r>
              <a:endParaRPr lang="en-US" sz="1600" dirty="0"/>
            </a:p>
          </p:txBody>
        </p:sp>
        <p:cxnSp>
          <p:nvCxnSpPr>
            <p:cNvPr id="20" name="Straight Arrow Connector 19"/>
            <p:cNvCxnSpPr/>
            <p:nvPr/>
          </p:nvCxnSpPr>
          <p:spPr>
            <a:xfrm flipV="1">
              <a:off x="2324100" y="3632200"/>
              <a:ext cx="0" cy="3429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717038" y="3924300"/>
              <a:ext cx="1037030" cy="416887"/>
            </a:xfrm>
            <a:prstGeom prst="rect">
              <a:avLst/>
            </a:prstGeom>
            <a:noFill/>
          </p:spPr>
          <p:txBody>
            <a:bodyPr wrap="none" rtlCol="0">
              <a:spAutoFit/>
            </a:bodyPr>
            <a:lstStyle/>
            <a:p>
              <a:r>
                <a:rPr lang="en-US" sz="1600" dirty="0" smtClean="0"/>
                <a:t>100-m dash</a:t>
              </a:r>
              <a:endParaRPr lang="en-US" sz="1600" dirty="0"/>
            </a:p>
          </p:txBody>
        </p:sp>
        <p:cxnSp>
          <p:nvCxnSpPr>
            <p:cNvPr id="22" name="Straight Arrow Connector 21"/>
            <p:cNvCxnSpPr/>
            <p:nvPr/>
          </p:nvCxnSpPr>
          <p:spPr>
            <a:xfrm>
              <a:off x="7950200" y="2891254"/>
              <a:ext cx="0" cy="3429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203438" y="2552701"/>
              <a:ext cx="894260" cy="416887"/>
            </a:xfrm>
            <a:prstGeom prst="rect">
              <a:avLst/>
            </a:prstGeom>
            <a:noFill/>
          </p:spPr>
          <p:txBody>
            <a:bodyPr wrap="none" rtlCol="0">
              <a:spAutoFit/>
            </a:bodyPr>
            <a:lstStyle/>
            <a:p>
              <a:r>
                <a:rPr lang="en-US" sz="1600" dirty="0" smtClean="0"/>
                <a:t>marathon</a:t>
              </a:r>
              <a:endParaRPr lang="en-US" sz="1600" dirty="0"/>
            </a:p>
          </p:txBody>
        </p:sp>
      </p:grpSp>
      <p:cxnSp>
        <p:nvCxnSpPr>
          <p:cNvPr id="42" name="Straight Arrow Connector 41"/>
          <p:cNvCxnSpPr/>
          <p:nvPr/>
        </p:nvCxnSpPr>
        <p:spPr>
          <a:xfrm rot="10800000">
            <a:off x="2176615" y="4746994"/>
            <a:ext cx="711200" cy="119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rot="10800000" flipH="1">
            <a:off x="2955548" y="4746994"/>
            <a:ext cx="711200" cy="119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a:off x="2854411" y="4728076"/>
            <a:ext cx="134541" cy="211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1889251" y="4493078"/>
            <a:ext cx="745397" cy="338554"/>
          </a:xfrm>
          <a:prstGeom prst="rect">
            <a:avLst/>
          </a:prstGeom>
          <a:noFill/>
        </p:spPr>
        <p:txBody>
          <a:bodyPr wrap="none" rtlCol="0">
            <a:spAutoFit/>
          </a:bodyPr>
          <a:lstStyle/>
          <a:p>
            <a:r>
              <a:rPr lang="en-US" sz="1600" dirty="0" smtClean="0"/>
              <a:t>sprints</a:t>
            </a:r>
          </a:p>
        </p:txBody>
      </p:sp>
      <p:sp>
        <p:nvSpPr>
          <p:cNvPr id="52" name="TextBox 51"/>
          <p:cNvSpPr txBox="1"/>
          <p:nvPr/>
        </p:nvSpPr>
        <p:spPr>
          <a:xfrm>
            <a:off x="2939117" y="4493078"/>
            <a:ext cx="551754" cy="338554"/>
          </a:xfrm>
          <a:prstGeom prst="rect">
            <a:avLst/>
          </a:prstGeom>
          <a:noFill/>
        </p:spPr>
        <p:txBody>
          <a:bodyPr wrap="none" rtlCol="0">
            <a:spAutoFit/>
          </a:bodyPr>
          <a:lstStyle/>
          <a:p>
            <a:r>
              <a:rPr lang="en-US" sz="1600" dirty="0" smtClean="0"/>
              <a:t>runs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23"/>
            <a:ext cx="8229600" cy="381917"/>
          </a:xfrm>
        </p:spPr>
        <p:txBody>
          <a:bodyPr>
            <a:normAutofit/>
          </a:bodyPr>
          <a:lstStyle/>
          <a:p>
            <a:r>
              <a:rPr lang="en-US" dirty="0" smtClean="0"/>
              <a:t>Revisit the graphs – (instantaneous) velocity versus time</a:t>
            </a:r>
            <a:endParaRPr lang="en-US" dirty="0"/>
          </a:p>
        </p:txBody>
      </p:sp>
      <p:grpSp>
        <p:nvGrpSpPr>
          <p:cNvPr id="5" name="Group 10"/>
          <p:cNvGrpSpPr/>
          <p:nvPr/>
        </p:nvGrpSpPr>
        <p:grpSpPr>
          <a:xfrm>
            <a:off x="403871" y="593274"/>
            <a:ext cx="3399824" cy="1659242"/>
            <a:chOff x="472233" y="1591657"/>
            <a:chExt cx="2807068" cy="2606204"/>
          </a:xfrm>
        </p:grpSpPr>
        <p:sp>
          <p:nvSpPr>
            <p:cNvPr id="8" name="Rectangle 7"/>
            <p:cNvSpPr/>
            <p:nvPr/>
          </p:nvSpPr>
          <p:spPr>
            <a:xfrm>
              <a:off x="826523" y="1591657"/>
              <a:ext cx="2452778" cy="1977515"/>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 name="TextBox 8"/>
            <p:cNvSpPr txBox="1"/>
            <p:nvPr/>
          </p:nvSpPr>
          <p:spPr>
            <a:xfrm>
              <a:off x="2602484" y="3666088"/>
              <a:ext cx="612517" cy="531773"/>
            </a:xfrm>
            <a:prstGeom prst="rect">
              <a:avLst/>
            </a:prstGeom>
            <a:noFill/>
          </p:spPr>
          <p:txBody>
            <a:bodyPr wrap="square" rtlCol="0">
              <a:spAutoFit/>
            </a:bodyPr>
            <a:lstStyle/>
            <a:p>
              <a:r>
                <a:rPr lang="en-US" sz="1600" dirty="0" smtClean="0"/>
                <a:t>time</a:t>
              </a:r>
              <a:endParaRPr lang="en-US" sz="1600" dirty="0"/>
            </a:p>
          </p:txBody>
        </p:sp>
        <p:sp>
          <p:nvSpPr>
            <p:cNvPr id="10" name="TextBox 9"/>
            <p:cNvSpPr txBox="1"/>
            <p:nvPr/>
          </p:nvSpPr>
          <p:spPr>
            <a:xfrm>
              <a:off x="472233" y="1760585"/>
              <a:ext cx="287258" cy="531773"/>
            </a:xfrm>
            <a:prstGeom prst="rect">
              <a:avLst/>
            </a:prstGeom>
            <a:noFill/>
          </p:spPr>
          <p:txBody>
            <a:bodyPr wrap="square" rtlCol="0">
              <a:spAutoFit/>
            </a:bodyPr>
            <a:lstStyle/>
            <a:p>
              <a:r>
                <a:rPr lang="en-US" sz="1600" dirty="0" err="1" smtClean="0"/>
                <a:t>x</a:t>
              </a:r>
              <a:endParaRPr lang="en-US" sz="1600" dirty="0"/>
            </a:p>
          </p:txBody>
        </p:sp>
      </p:grpSp>
      <p:sp>
        <p:nvSpPr>
          <p:cNvPr id="46" name="Freeform 45"/>
          <p:cNvSpPr/>
          <p:nvPr/>
        </p:nvSpPr>
        <p:spPr>
          <a:xfrm>
            <a:off x="897488" y="2440667"/>
            <a:ext cx="2970720" cy="586824"/>
          </a:xfrm>
          <a:custGeom>
            <a:avLst/>
            <a:gdLst>
              <a:gd name="connsiteX0" fmla="*/ 0 w 2427326"/>
              <a:gd name="connsiteY0" fmla="*/ 760995 h 782432"/>
              <a:gd name="connsiteX1" fmla="*/ 417950 w 2427326"/>
              <a:gd name="connsiteY1" fmla="*/ 744918 h 782432"/>
              <a:gd name="connsiteX2" fmla="*/ 675150 w 2427326"/>
              <a:gd name="connsiteY2" fmla="*/ 535912 h 782432"/>
              <a:gd name="connsiteX3" fmla="*/ 916275 w 2427326"/>
              <a:gd name="connsiteY3" fmla="*/ 278674 h 782432"/>
              <a:gd name="connsiteX4" fmla="*/ 1398525 w 2427326"/>
              <a:gd name="connsiteY4" fmla="*/ 37514 h 782432"/>
              <a:gd name="connsiteX5" fmla="*/ 1896851 w 2427326"/>
              <a:gd name="connsiteY5" fmla="*/ 53591 h 782432"/>
              <a:gd name="connsiteX6" fmla="*/ 2218351 w 2427326"/>
              <a:gd name="connsiteY6" fmla="*/ 278674 h 782432"/>
              <a:gd name="connsiteX7" fmla="*/ 2427326 w 2427326"/>
              <a:gd name="connsiteY7" fmla="*/ 744918 h 78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7326" h="782432">
                <a:moveTo>
                  <a:pt x="0" y="760995"/>
                </a:moveTo>
                <a:cubicBezTo>
                  <a:pt x="152712" y="771713"/>
                  <a:pt x="305425" y="782432"/>
                  <a:pt x="417950" y="744918"/>
                </a:cubicBezTo>
                <a:cubicBezTo>
                  <a:pt x="530475" y="707404"/>
                  <a:pt x="592096" y="613619"/>
                  <a:pt x="675150" y="535912"/>
                </a:cubicBezTo>
                <a:cubicBezTo>
                  <a:pt x="758204" y="458205"/>
                  <a:pt x="795713" y="361740"/>
                  <a:pt x="916275" y="278674"/>
                </a:cubicBezTo>
                <a:cubicBezTo>
                  <a:pt x="1036838" y="195608"/>
                  <a:pt x="1235096" y="75028"/>
                  <a:pt x="1398525" y="37514"/>
                </a:cubicBezTo>
                <a:cubicBezTo>
                  <a:pt x="1561954" y="0"/>
                  <a:pt x="1760213" y="13398"/>
                  <a:pt x="1896851" y="53591"/>
                </a:cubicBezTo>
                <a:cubicBezTo>
                  <a:pt x="2033489" y="93784"/>
                  <a:pt x="2129939" y="163453"/>
                  <a:pt x="2218351" y="278674"/>
                </a:cubicBezTo>
                <a:cubicBezTo>
                  <a:pt x="2306763" y="393895"/>
                  <a:pt x="2427326" y="744918"/>
                  <a:pt x="2427326" y="744918"/>
                </a:cubicBezTo>
              </a:path>
            </a:pathLst>
          </a:custGeom>
          <a:ln w="57150" cap="flat" cmpd="sng" algn="ctr">
            <a:solidFill>
              <a:srgbClr val="8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44" name="Group 10"/>
          <p:cNvGrpSpPr/>
          <p:nvPr/>
        </p:nvGrpSpPr>
        <p:grpSpPr>
          <a:xfrm>
            <a:off x="4249292" y="593274"/>
            <a:ext cx="3399824" cy="1659242"/>
            <a:chOff x="472233" y="1591657"/>
            <a:chExt cx="2807068" cy="2606204"/>
          </a:xfrm>
        </p:grpSpPr>
        <p:sp>
          <p:nvSpPr>
            <p:cNvPr id="45" name="Rectangle 44"/>
            <p:cNvSpPr/>
            <p:nvPr/>
          </p:nvSpPr>
          <p:spPr>
            <a:xfrm>
              <a:off x="826523" y="1591657"/>
              <a:ext cx="2452778" cy="1977515"/>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7" name="TextBox 46"/>
            <p:cNvSpPr txBox="1"/>
            <p:nvPr/>
          </p:nvSpPr>
          <p:spPr>
            <a:xfrm>
              <a:off x="2602484" y="3666088"/>
              <a:ext cx="612517" cy="531773"/>
            </a:xfrm>
            <a:prstGeom prst="rect">
              <a:avLst/>
            </a:prstGeom>
            <a:noFill/>
          </p:spPr>
          <p:txBody>
            <a:bodyPr wrap="square" rtlCol="0">
              <a:spAutoFit/>
            </a:bodyPr>
            <a:lstStyle/>
            <a:p>
              <a:r>
                <a:rPr lang="en-US" sz="1600" dirty="0" smtClean="0"/>
                <a:t>time</a:t>
              </a:r>
              <a:endParaRPr lang="en-US" sz="1600" dirty="0"/>
            </a:p>
          </p:txBody>
        </p:sp>
        <p:sp>
          <p:nvSpPr>
            <p:cNvPr id="48" name="TextBox 47"/>
            <p:cNvSpPr txBox="1"/>
            <p:nvPr/>
          </p:nvSpPr>
          <p:spPr>
            <a:xfrm>
              <a:off x="472233" y="1760585"/>
              <a:ext cx="287258" cy="531773"/>
            </a:xfrm>
            <a:prstGeom prst="rect">
              <a:avLst/>
            </a:prstGeom>
            <a:noFill/>
          </p:spPr>
          <p:txBody>
            <a:bodyPr wrap="square" rtlCol="0">
              <a:spAutoFit/>
            </a:bodyPr>
            <a:lstStyle/>
            <a:p>
              <a:r>
                <a:rPr lang="en-US" sz="1600" dirty="0" err="1" smtClean="0"/>
                <a:t>v</a:t>
              </a:r>
              <a:endParaRPr lang="en-US" sz="1600" dirty="0"/>
            </a:p>
          </p:txBody>
        </p:sp>
      </p:grpSp>
      <p:cxnSp>
        <p:nvCxnSpPr>
          <p:cNvPr id="57" name="Straight Connector 56"/>
          <p:cNvCxnSpPr/>
          <p:nvPr/>
        </p:nvCxnSpPr>
        <p:spPr>
          <a:xfrm flipV="1">
            <a:off x="839855" y="1380811"/>
            <a:ext cx="2963840" cy="1"/>
          </a:xfrm>
          <a:prstGeom prst="line">
            <a:avLst/>
          </a:prstGeom>
          <a:ln w="57150" cap="flat" cmpd="sng" algn="ctr">
            <a:solidFill>
              <a:srgbClr val="8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872011" y="4245083"/>
            <a:ext cx="2916671" cy="778730"/>
          </a:xfrm>
          <a:prstGeom prst="line">
            <a:avLst/>
          </a:prstGeom>
          <a:ln w="57150" cap="flat" cmpd="sng" algn="ctr">
            <a:solidFill>
              <a:srgbClr val="8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1" name="Arc 40"/>
          <p:cNvSpPr/>
          <p:nvPr/>
        </p:nvSpPr>
        <p:spPr>
          <a:xfrm rot="5400000">
            <a:off x="-584844" y="1597546"/>
            <a:ext cx="3076082" cy="6900657"/>
          </a:xfrm>
          <a:prstGeom prst="arc">
            <a:avLst>
              <a:gd name="adj1" fmla="val 17475411"/>
              <a:gd name="adj2" fmla="val 0"/>
            </a:avLst>
          </a:prstGeom>
          <a:ln w="57150" cap="flat" cmpd="sng" algn="ctr">
            <a:solidFill>
              <a:srgbClr val="8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49" name="Group 10"/>
          <p:cNvGrpSpPr/>
          <p:nvPr/>
        </p:nvGrpSpPr>
        <p:grpSpPr>
          <a:xfrm>
            <a:off x="466735" y="3764827"/>
            <a:ext cx="3399824" cy="1659242"/>
            <a:chOff x="472233" y="1591657"/>
            <a:chExt cx="2807068" cy="2606204"/>
          </a:xfrm>
        </p:grpSpPr>
        <p:sp>
          <p:nvSpPr>
            <p:cNvPr id="50" name="Rectangle 49"/>
            <p:cNvSpPr/>
            <p:nvPr/>
          </p:nvSpPr>
          <p:spPr>
            <a:xfrm>
              <a:off x="826523" y="1591657"/>
              <a:ext cx="2452778" cy="1977515"/>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51" name="TextBox 50"/>
            <p:cNvSpPr txBox="1"/>
            <p:nvPr/>
          </p:nvSpPr>
          <p:spPr>
            <a:xfrm>
              <a:off x="2602484" y="3666088"/>
              <a:ext cx="612517" cy="531773"/>
            </a:xfrm>
            <a:prstGeom prst="rect">
              <a:avLst/>
            </a:prstGeom>
            <a:noFill/>
          </p:spPr>
          <p:txBody>
            <a:bodyPr wrap="square" rtlCol="0">
              <a:spAutoFit/>
            </a:bodyPr>
            <a:lstStyle/>
            <a:p>
              <a:r>
                <a:rPr lang="en-US" sz="1600" dirty="0" smtClean="0"/>
                <a:t>time</a:t>
              </a:r>
              <a:endParaRPr lang="en-US" sz="1600" dirty="0"/>
            </a:p>
          </p:txBody>
        </p:sp>
        <p:sp>
          <p:nvSpPr>
            <p:cNvPr id="52" name="TextBox 51"/>
            <p:cNvSpPr txBox="1"/>
            <p:nvPr/>
          </p:nvSpPr>
          <p:spPr>
            <a:xfrm>
              <a:off x="472233" y="1760585"/>
              <a:ext cx="287258" cy="531773"/>
            </a:xfrm>
            <a:prstGeom prst="rect">
              <a:avLst/>
            </a:prstGeom>
            <a:noFill/>
          </p:spPr>
          <p:txBody>
            <a:bodyPr wrap="square" rtlCol="0">
              <a:spAutoFit/>
            </a:bodyPr>
            <a:lstStyle/>
            <a:p>
              <a:r>
                <a:rPr lang="en-US" sz="1600" dirty="0" err="1" smtClean="0"/>
                <a:t>x</a:t>
              </a:r>
              <a:endParaRPr lang="en-US" sz="1600" dirty="0"/>
            </a:p>
          </p:txBody>
        </p:sp>
      </p:grpSp>
      <p:grpSp>
        <p:nvGrpSpPr>
          <p:cNvPr id="53" name="Group 10"/>
          <p:cNvGrpSpPr/>
          <p:nvPr/>
        </p:nvGrpSpPr>
        <p:grpSpPr>
          <a:xfrm>
            <a:off x="4312156" y="3764827"/>
            <a:ext cx="3399824" cy="1659242"/>
            <a:chOff x="472233" y="1591657"/>
            <a:chExt cx="2807068" cy="2606204"/>
          </a:xfrm>
        </p:grpSpPr>
        <p:sp>
          <p:nvSpPr>
            <p:cNvPr id="54" name="Rectangle 53"/>
            <p:cNvSpPr/>
            <p:nvPr/>
          </p:nvSpPr>
          <p:spPr>
            <a:xfrm>
              <a:off x="826523" y="1591657"/>
              <a:ext cx="2452778" cy="1977515"/>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55" name="TextBox 54"/>
            <p:cNvSpPr txBox="1"/>
            <p:nvPr/>
          </p:nvSpPr>
          <p:spPr>
            <a:xfrm>
              <a:off x="2602484" y="3666088"/>
              <a:ext cx="612517" cy="531773"/>
            </a:xfrm>
            <a:prstGeom prst="rect">
              <a:avLst/>
            </a:prstGeom>
            <a:noFill/>
          </p:spPr>
          <p:txBody>
            <a:bodyPr wrap="square" rtlCol="0">
              <a:spAutoFit/>
            </a:bodyPr>
            <a:lstStyle/>
            <a:p>
              <a:r>
                <a:rPr lang="en-US" sz="1600" dirty="0" smtClean="0"/>
                <a:t>time</a:t>
              </a:r>
              <a:endParaRPr lang="en-US" sz="1600" dirty="0"/>
            </a:p>
          </p:txBody>
        </p:sp>
        <p:sp>
          <p:nvSpPr>
            <p:cNvPr id="56" name="TextBox 55"/>
            <p:cNvSpPr txBox="1"/>
            <p:nvPr/>
          </p:nvSpPr>
          <p:spPr>
            <a:xfrm>
              <a:off x="472233" y="1760585"/>
              <a:ext cx="287258" cy="531773"/>
            </a:xfrm>
            <a:prstGeom prst="rect">
              <a:avLst/>
            </a:prstGeom>
            <a:noFill/>
          </p:spPr>
          <p:txBody>
            <a:bodyPr wrap="square" rtlCol="0">
              <a:spAutoFit/>
            </a:bodyPr>
            <a:lstStyle/>
            <a:p>
              <a:r>
                <a:rPr lang="en-US" sz="1600" dirty="0" err="1" smtClean="0"/>
                <a:t>v</a:t>
              </a:r>
              <a:endParaRPr lang="en-US" sz="1600" dirty="0"/>
            </a:p>
          </p:txBody>
        </p:sp>
      </p:grpSp>
      <p:grpSp>
        <p:nvGrpSpPr>
          <p:cNvPr id="60" name="Group 10"/>
          <p:cNvGrpSpPr/>
          <p:nvPr/>
        </p:nvGrpSpPr>
        <p:grpSpPr>
          <a:xfrm>
            <a:off x="524093" y="5339993"/>
            <a:ext cx="3399824" cy="1659242"/>
            <a:chOff x="472233" y="1591657"/>
            <a:chExt cx="2807068" cy="2606204"/>
          </a:xfrm>
        </p:grpSpPr>
        <p:sp>
          <p:nvSpPr>
            <p:cNvPr id="61" name="Rectangle 60"/>
            <p:cNvSpPr/>
            <p:nvPr/>
          </p:nvSpPr>
          <p:spPr>
            <a:xfrm>
              <a:off x="826523" y="1591657"/>
              <a:ext cx="2452778" cy="1977515"/>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62" name="TextBox 61"/>
            <p:cNvSpPr txBox="1"/>
            <p:nvPr/>
          </p:nvSpPr>
          <p:spPr>
            <a:xfrm>
              <a:off x="2602484" y="3666088"/>
              <a:ext cx="612517" cy="531773"/>
            </a:xfrm>
            <a:prstGeom prst="rect">
              <a:avLst/>
            </a:prstGeom>
            <a:noFill/>
          </p:spPr>
          <p:txBody>
            <a:bodyPr wrap="square" rtlCol="0">
              <a:spAutoFit/>
            </a:bodyPr>
            <a:lstStyle/>
            <a:p>
              <a:r>
                <a:rPr lang="en-US" sz="1600" dirty="0" smtClean="0"/>
                <a:t>time</a:t>
              </a:r>
              <a:endParaRPr lang="en-US" sz="1600" dirty="0"/>
            </a:p>
          </p:txBody>
        </p:sp>
        <p:sp>
          <p:nvSpPr>
            <p:cNvPr id="63" name="TextBox 62"/>
            <p:cNvSpPr txBox="1"/>
            <p:nvPr/>
          </p:nvSpPr>
          <p:spPr>
            <a:xfrm>
              <a:off x="472233" y="1760585"/>
              <a:ext cx="287258" cy="531773"/>
            </a:xfrm>
            <a:prstGeom prst="rect">
              <a:avLst/>
            </a:prstGeom>
            <a:noFill/>
          </p:spPr>
          <p:txBody>
            <a:bodyPr wrap="square" rtlCol="0">
              <a:spAutoFit/>
            </a:bodyPr>
            <a:lstStyle/>
            <a:p>
              <a:r>
                <a:rPr lang="en-US" sz="1600" dirty="0" err="1" smtClean="0"/>
                <a:t>x</a:t>
              </a:r>
              <a:endParaRPr lang="en-US" sz="1600" dirty="0"/>
            </a:p>
          </p:txBody>
        </p:sp>
      </p:grpSp>
      <p:grpSp>
        <p:nvGrpSpPr>
          <p:cNvPr id="64" name="Group 10"/>
          <p:cNvGrpSpPr/>
          <p:nvPr/>
        </p:nvGrpSpPr>
        <p:grpSpPr>
          <a:xfrm>
            <a:off x="4369515" y="5339993"/>
            <a:ext cx="3399824" cy="1659242"/>
            <a:chOff x="472233" y="1591657"/>
            <a:chExt cx="2807068" cy="2606204"/>
          </a:xfrm>
        </p:grpSpPr>
        <p:sp>
          <p:nvSpPr>
            <p:cNvPr id="65" name="Rectangle 64"/>
            <p:cNvSpPr/>
            <p:nvPr/>
          </p:nvSpPr>
          <p:spPr>
            <a:xfrm>
              <a:off x="826523" y="1591657"/>
              <a:ext cx="2452778" cy="1977515"/>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66" name="TextBox 65"/>
            <p:cNvSpPr txBox="1"/>
            <p:nvPr/>
          </p:nvSpPr>
          <p:spPr>
            <a:xfrm>
              <a:off x="2602484" y="3666088"/>
              <a:ext cx="612517" cy="531773"/>
            </a:xfrm>
            <a:prstGeom prst="rect">
              <a:avLst/>
            </a:prstGeom>
            <a:noFill/>
          </p:spPr>
          <p:txBody>
            <a:bodyPr wrap="square" rtlCol="0">
              <a:spAutoFit/>
            </a:bodyPr>
            <a:lstStyle/>
            <a:p>
              <a:r>
                <a:rPr lang="en-US" sz="1600" dirty="0" smtClean="0"/>
                <a:t>time</a:t>
              </a:r>
              <a:endParaRPr lang="en-US" sz="1600" dirty="0"/>
            </a:p>
          </p:txBody>
        </p:sp>
        <p:sp>
          <p:nvSpPr>
            <p:cNvPr id="67" name="TextBox 66"/>
            <p:cNvSpPr txBox="1"/>
            <p:nvPr/>
          </p:nvSpPr>
          <p:spPr>
            <a:xfrm>
              <a:off x="472233" y="1760585"/>
              <a:ext cx="287258" cy="531773"/>
            </a:xfrm>
            <a:prstGeom prst="rect">
              <a:avLst/>
            </a:prstGeom>
            <a:noFill/>
          </p:spPr>
          <p:txBody>
            <a:bodyPr wrap="square" rtlCol="0">
              <a:spAutoFit/>
            </a:bodyPr>
            <a:lstStyle/>
            <a:p>
              <a:r>
                <a:rPr lang="en-US" sz="1600" dirty="0" err="1" smtClean="0"/>
                <a:t>v</a:t>
              </a:r>
              <a:endParaRPr lang="en-US" sz="1600" dirty="0"/>
            </a:p>
          </p:txBody>
        </p:sp>
      </p:grpSp>
      <p:grpSp>
        <p:nvGrpSpPr>
          <p:cNvPr id="68" name="Group 10"/>
          <p:cNvGrpSpPr/>
          <p:nvPr/>
        </p:nvGrpSpPr>
        <p:grpSpPr>
          <a:xfrm>
            <a:off x="468384" y="2187949"/>
            <a:ext cx="3399824" cy="1659242"/>
            <a:chOff x="472233" y="1591657"/>
            <a:chExt cx="2807068" cy="2606204"/>
          </a:xfrm>
        </p:grpSpPr>
        <p:sp>
          <p:nvSpPr>
            <p:cNvPr id="69" name="Rectangle 68"/>
            <p:cNvSpPr/>
            <p:nvPr/>
          </p:nvSpPr>
          <p:spPr>
            <a:xfrm>
              <a:off x="826523" y="1591657"/>
              <a:ext cx="2452778" cy="1977515"/>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0" name="TextBox 69"/>
            <p:cNvSpPr txBox="1"/>
            <p:nvPr/>
          </p:nvSpPr>
          <p:spPr>
            <a:xfrm>
              <a:off x="2602484" y="3666088"/>
              <a:ext cx="612517" cy="531773"/>
            </a:xfrm>
            <a:prstGeom prst="rect">
              <a:avLst/>
            </a:prstGeom>
            <a:noFill/>
          </p:spPr>
          <p:txBody>
            <a:bodyPr wrap="square" rtlCol="0">
              <a:spAutoFit/>
            </a:bodyPr>
            <a:lstStyle/>
            <a:p>
              <a:r>
                <a:rPr lang="en-US" sz="1600" dirty="0" smtClean="0"/>
                <a:t>time</a:t>
              </a:r>
              <a:endParaRPr lang="en-US" sz="1600" dirty="0"/>
            </a:p>
          </p:txBody>
        </p:sp>
        <p:sp>
          <p:nvSpPr>
            <p:cNvPr id="71" name="TextBox 70"/>
            <p:cNvSpPr txBox="1"/>
            <p:nvPr/>
          </p:nvSpPr>
          <p:spPr>
            <a:xfrm>
              <a:off x="472233" y="1760585"/>
              <a:ext cx="287258" cy="531773"/>
            </a:xfrm>
            <a:prstGeom prst="rect">
              <a:avLst/>
            </a:prstGeom>
            <a:noFill/>
          </p:spPr>
          <p:txBody>
            <a:bodyPr wrap="square" rtlCol="0">
              <a:spAutoFit/>
            </a:bodyPr>
            <a:lstStyle/>
            <a:p>
              <a:r>
                <a:rPr lang="en-US" sz="1600" dirty="0" err="1" smtClean="0"/>
                <a:t>x</a:t>
              </a:r>
              <a:endParaRPr lang="en-US" sz="1600" dirty="0"/>
            </a:p>
          </p:txBody>
        </p:sp>
      </p:grpSp>
      <p:grpSp>
        <p:nvGrpSpPr>
          <p:cNvPr id="72" name="Group 10"/>
          <p:cNvGrpSpPr/>
          <p:nvPr/>
        </p:nvGrpSpPr>
        <p:grpSpPr>
          <a:xfrm>
            <a:off x="4313805" y="2187949"/>
            <a:ext cx="3399824" cy="1659242"/>
            <a:chOff x="472233" y="1591657"/>
            <a:chExt cx="2807068" cy="2606204"/>
          </a:xfrm>
        </p:grpSpPr>
        <p:sp>
          <p:nvSpPr>
            <p:cNvPr id="73" name="Rectangle 72"/>
            <p:cNvSpPr/>
            <p:nvPr/>
          </p:nvSpPr>
          <p:spPr>
            <a:xfrm>
              <a:off x="826523" y="1591657"/>
              <a:ext cx="2452778" cy="1977515"/>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4" name="TextBox 73"/>
            <p:cNvSpPr txBox="1"/>
            <p:nvPr/>
          </p:nvSpPr>
          <p:spPr>
            <a:xfrm>
              <a:off x="2602484" y="3666088"/>
              <a:ext cx="612517" cy="531773"/>
            </a:xfrm>
            <a:prstGeom prst="rect">
              <a:avLst/>
            </a:prstGeom>
            <a:noFill/>
          </p:spPr>
          <p:txBody>
            <a:bodyPr wrap="square" rtlCol="0">
              <a:spAutoFit/>
            </a:bodyPr>
            <a:lstStyle/>
            <a:p>
              <a:r>
                <a:rPr lang="en-US" sz="1600" dirty="0" smtClean="0"/>
                <a:t>time</a:t>
              </a:r>
              <a:endParaRPr lang="en-US" sz="1600" dirty="0"/>
            </a:p>
          </p:txBody>
        </p:sp>
        <p:sp>
          <p:nvSpPr>
            <p:cNvPr id="75" name="TextBox 74"/>
            <p:cNvSpPr txBox="1"/>
            <p:nvPr/>
          </p:nvSpPr>
          <p:spPr>
            <a:xfrm>
              <a:off x="472233" y="1760585"/>
              <a:ext cx="287258" cy="531773"/>
            </a:xfrm>
            <a:prstGeom prst="rect">
              <a:avLst/>
            </a:prstGeom>
            <a:noFill/>
          </p:spPr>
          <p:txBody>
            <a:bodyPr wrap="square" rtlCol="0">
              <a:spAutoFit/>
            </a:bodyPr>
            <a:lstStyle/>
            <a:p>
              <a:r>
                <a:rPr lang="en-US" sz="1600" dirty="0" err="1" smtClean="0"/>
                <a:t>v</a:t>
              </a:r>
              <a:endParaRPr lang="en-US" sz="1600" dirty="0"/>
            </a:p>
          </p:txBody>
        </p:sp>
      </p:grpSp>
      <p:sp>
        <p:nvSpPr>
          <p:cNvPr id="78" name="TextBox 77"/>
          <p:cNvSpPr txBox="1"/>
          <p:nvPr/>
        </p:nvSpPr>
        <p:spPr>
          <a:xfrm>
            <a:off x="0" y="1103812"/>
            <a:ext cx="388248" cy="369332"/>
          </a:xfrm>
          <a:prstGeom prst="rect">
            <a:avLst/>
          </a:prstGeom>
          <a:noFill/>
        </p:spPr>
        <p:txBody>
          <a:bodyPr wrap="none" rtlCol="0">
            <a:spAutoFit/>
          </a:bodyPr>
          <a:lstStyle/>
          <a:p>
            <a:r>
              <a:rPr lang="en-US" dirty="0" smtClean="0"/>
              <a:t>A)</a:t>
            </a:r>
            <a:endParaRPr lang="en-US" dirty="0"/>
          </a:p>
        </p:txBody>
      </p:sp>
      <p:sp>
        <p:nvSpPr>
          <p:cNvPr id="79" name="TextBox 78"/>
          <p:cNvSpPr txBox="1"/>
          <p:nvPr/>
        </p:nvSpPr>
        <p:spPr>
          <a:xfrm>
            <a:off x="46896" y="2595579"/>
            <a:ext cx="380232" cy="369332"/>
          </a:xfrm>
          <a:prstGeom prst="rect">
            <a:avLst/>
          </a:prstGeom>
          <a:noFill/>
        </p:spPr>
        <p:txBody>
          <a:bodyPr wrap="none" rtlCol="0">
            <a:spAutoFit/>
          </a:bodyPr>
          <a:lstStyle/>
          <a:p>
            <a:r>
              <a:rPr lang="en-US" dirty="0" smtClean="0"/>
              <a:t>B)</a:t>
            </a:r>
            <a:endParaRPr lang="en-US" dirty="0"/>
          </a:p>
        </p:txBody>
      </p:sp>
      <p:sp>
        <p:nvSpPr>
          <p:cNvPr id="80" name="TextBox 79"/>
          <p:cNvSpPr txBox="1"/>
          <p:nvPr/>
        </p:nvSpPr>
        <p:spPr>
          <a:xfrm>
            <a:off x="112015" y="4172457"/>
            <a:ext cx="378630" cy="369332"/>
          </a:xfrm>
          <a:prstGeom prst="rect">
            <a:avLst/>
          </a:prstGeom>
          <a:noFill/>
        </p:spPr>
        <p:txBody>
          <a:bodyPr wrap="none" rtlCol="0">
            <a:spAutoFit/>
          </a:bodyPr>
          <a:lstStyle/>
          <a:p>
            <a:r>
              <a:rPr lang="en-US" dirty="0" smtClean="0"/>
              <a:t>C)</a:t>
            </a:r>
            <a:endParaRPr lang="en-US" dirty="0"/>
          </a:p>
        </p:txBody>
      </p:sp>
      <p:sp>
        <p:nvSpPr>
          <p:cNvPr id="81" name="TextBox 80"/>
          <p:cNvSpPr txBox="1"/>
          <p:nvPr/>
        </p:nvSpPr>
        <p:spPr>
          <a:xfrm>
            <a:off x="98039" y="5609124"/>
            <a:ext cx="397866" cy="369332"/>
          </a:xfrm>
          <a:prstGeom prst="rect">
            <a:avLst/>
          </a:prstGeom>
          <a:noFill/>
        </p:spPr>
        <p:txBody>
          <a:bodyPr wrap="none" rtlCol="0">
            <a:spAutoFit/>
          </a:bodyPr>
          <a:lstStyle/>
          <a:p>
            <a:r>
              <a:rPr lang="en-US" dirty="0" smtClean="0"/>
              <a:t>D)</a:t>
            </a:r>
            <a:endParaRPr lang="en-US" dirty="0"/>
          </a:p>
        </p:txBody>
      </p:sp>
      <p:sp>
        <p:nvSpPr>
          <p:cNvPr id="43" name="TextBox 42"/>
          <p:cNvSpPr txBox="1"/>
          <p:nvPr/>
        </p:nvSpPr>
        <p:spPr>
          <a:xfrm>
            <a:off x="7616394" y="700822"/>
            <a:ext cx="1210588" cy="830997"/>
          </a:xfrm>
          <a:prstGeom prst="rect">
            <a:avLst/>
          </a:prstGeom>
          <a:noFill/>
        </p:spPr>
        <p:txBody>
          <a:bodyPr wrap="none" rtlCol="0">
            <a:spAutoFit/>
          </a:bodyPr>
          <a:lstStyle/>
          <a:p>
            <a:r>
              <a:rPr lang="en-US" sz="1600" dirty="0" smtClean="0"/>
              <a:t>meaning</a:t>
            </a:r>
          </a:p>
          <a:p>
            <a:endParaRPr lang="en-US" sz="1600" dirty="0" smtClean="0"/>
          </a:p>
          <a:p>
            <a:r>
              <a:rPr lang="en-US" sz="1600" dirty="0" smtClean="0"/>
              <a:t>__________</a:t>
            </a:r>
          </a:p>
        </p:txBody>
      </p:sp>
      <p:sp>
        <p:nvSpPr>
          <p:cNvPr id="58" name="TextBox 57"/>
          <p:cNvSpPr txBox="1"/>
          <p:nvPr/>
        </p:nvSpPr>
        <p:spPr>
          <a:xfrm>
            <a:off x="7665347" y="2560954"/>
            <a:ext cx="1210588" cy="830997"/>
          </a:xfrm>
          <a:prstGeom prst="rect">
            <a:avLst/>
          </a:prstGeom>
          <a:noFill/>
        </p:spPr>
        <p:txBody>
          <a:bodyPr wrap="none" rtlCol="0">
            <a:spAutoFit/>
          </a:bodyPr>
          <a:lstStyle/>
          <a:p>
            <a:r>
              <a:rPr lang="en-US" sz="1600" dirty="0" smtClean="0"/>
              <a:t>meaning</a:t>
            </a:r>
          </a:p>
          <a:p>
            <a:endParaRPr lang="en-US" sz="1600" dirty="0" smtClean="0"/>
          </a:p>
          <a:p>
            <a:r>
              <a:rPr lang="en-US" sz="1600" dirty="0" smtClean="0"/>
              <a:t>__________</a:t>
            </a:r>
          </a:p>
        </p:txBody>
      </p:sp>
      <p:sp>
        <p:nvSpPr>
          <p:cNvPr id="59" name="TextBox 58"/>
          <p:cNvSpPr txBox="1"/>
          <p:nvPr/>
        </p:nvSpPr>
        <p:spPr>
          <a:xfrm>
            <a:off x="7665351" y="3881730"/>
            <a:ext cx="1210588" cy="830997"/>
          </a:xfrm>
          <a:prstGeom prst="rect">
            <a:avLst/>
          </a:prstGeom>
          <a:noFill/>
        </p:spPr>
        <p:txBody>
          <a:bodyPr wrap="none" rtlCol="0">
            <a:spAutoFit/>
          </a:bodyPr>
          <a:lstStyle/>
          <a:p>
            <a:r>
              <a:rPr lang="en-US" sz="1600" dirty="0" smtClean="0"/>
              <a:t>meaning</a:t>
            </a:r>
          </a:p>
          <a:p>
            <a:endParaRPr lang="en-US" sz="1600" dirty="0" smtClean="0"/>
          </a:p>
          <a:p>
            <a:r>
              <a:rPr lang="en-US" sz="1600" dirty="0" smtClean="0"/>
              <a:t>__________</a:t>
            </a:r>
          </a:p>
        </p:txBody>
      </p:sp>
      <p:sp>
        <p:nvSpPr>
          <p:cNvPr id="76" name="TextBox 75"/>
          <p:cNvSpPr txBox="1"/>
          <p:nvPr/>
        </p:nvSpPr>
        <p:spPr>
          <a:xfrm>
            <a:off x="7710502" y="5447541"/>
            <a:ext cx="1210588" cy="830997"/>
          </a:xfrm>
          <a:prstGeom prst="rect">
            <a:avLst/>
          </a:prstGeom>
          <a:noFill/>
        </p:spPr>
        <p:txBody>
          <a:bodyPr wrap="none" rtlCol="0">
            <a:spAutoFit/>
          </a:bodyPr>
          <a:lstStyle/>
          <a:p>
            <a:r>
              <a:rPr lang="en-US" sz="1600" dirty="0" smtClean="0"/>
              <a:t>meaning</a:t>
            </a:r>
          </a:p>
          <a:p>
            <a:endParaRPr lang="en-US" sz="1600" dirty="0" smtClean="0"/>
          </a:p>
          <a:p>
            <a:r>
              <a:rPr lang="en-US" sz="1600" dirty="0" smtClean="0"/>
              <a:t>__________</a:t>
            </a:r>
          </a:p>
        </p:txBody>
      </p:sp>
      <p:sp>
        <p:nvSpPr>
          <p:cNvPr id="6" name="Slide Number Placeholder 5"/>
          <p:cNvSpPr>
            <a:spLocks noGrp="1"/>
          </p:cNvSpPr>
          <p:nvPr>
            <p:ph type="sldNum" sz="quarter" idx="12"/>
          </p:nvPr>
        </p:nvSpPr>
        <p:spPr/>
        <p:txBody>
          <a:bodyPr/>
          <a:lstStyle/>
          <a:p>
            <a:fld id="{5BE6E91C-2D6A-B04C-94FB-A9E324A509C5}" type="slidenum">
              <a:rPr lang="en-US" smtClean="0"/>
              <a:pPr/>
              <a:t>33</a:t>
            </a:fld>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Acceleration versus top speed</a:t>
            </a:r>
            <a:endParaRPr lang="en-US"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34</a:t>
            </a:fld>
            <a:endParaRPr lang="en-US" dirty="0"/>
          </a:p>
        </p:txBody>
      </p:sp>
      <p:sp>
        <p:nvSpPr>
          <p:cNvPr id="4" name="TextBox 3"/>
          <p:cNvSpPr txBox="1"/>
          <p:nvPr/>
        </p:nvSpPr>
        <p:spPr>
          <a:xfrm>
            <a:off x="849613" y="1088335"/>
            <a:ext cx="5912901" cy="2554545"/>
          </a:xfrm>
          <a:prstGeom prst="rect">
            <a:avLst/>
          </a:prstGeom>
          <a:noFill/>
        </p:spPr>
        <p:txBody>
          <a:bodyPr wrap="none" rtlCol="0">
            <a:spAutoFit/>
          </a:bodyPr>
          <a:lstStyle/>
          <a:p>
            <a:r>
              <a:rPr lang="en-US" sz="1600" dirty="0" smtClean="0"/>
              <a:t>In a race, whoever has the highest average velocity wins.</a:t>
            </a:r>
          </a:p>
          <a:p>
            <a:endParaRPr lang="en-US" sz="1600" dirty="0" smtClean="0"/>
          </a:p>
          <a:p>
            <a:r>
              <a:rPr lang="en-US" sz="1600" dirty="0" smtClean="0"/>
              <a:t>But average velocity is a function of both </a:t>
            </a:r>
            <a:r>
              <a:rPr lang="en-US" sz="1600" b="1" dirty="0" smtClean="0"/>
              <a:t>acceleration</a:t>
            </a:r>
            <a:r>
              <a:rPr lang="en-US" sz="1600" dirty="0" smtClean="0"/>
              <a:t> and </a:t>
            </a:r>
            <a:r>
              <a:rPr lang="en-US" sz="1600" b="1" dirty="0" smtClean="0"/>
              <a:t>top speed</a:t>
            </a:r>
          </a:p>
          <a:p>
            <a:endParaRPr lang="en-US" sz="1600" b="1" dirty="0" smtClean="0"/>
          </a:p>
          <a:p>
            <a:endParaRPr lang="en-US" sz="1600" b="1" dirty="0" smtClean="0"/>
          </a:p>
          <a:p>
            <a:endParaRPr lang="en-US" sz="1600" b="1" dirty="0" smtClean="0"/>
          </a:p>
          <a:p>
            <a:r>
              <a:rPr lang="en-US" sz="1600" b="1" dirty="0" smtClean="0"/>
              <a:t>[</a:t>
            </a:r>
            <a:r>
              <a:rPr lang="en-US" sz="1600" b="1" dirty="0" smtClean="0">
                <a:solidFill>
                  <a:srgbClr val="FF0000"/>
                </a:solidFill>
              </a:rPr>
              <a:t>Show Horse </a:t>
            </a:r>
            <a:r>
              <a:rPr lang="en-US" sz="1600" b="1" dirty="0" err="1" smtClean="0">
                <a:solidFill>
                  <a:srgbClr val="FF0000"/>
                </a:solidFill>
              </a:rPr>
              <a:t>vs</a:t>
            </a:r>
            <a:r>
              <a:rPr lang="en-US" sz="1600" b="1" dirty="0" smtClean="0">
                <a:solidFill>
                  <a:srgbClr val="FF0000"/>
                </a:solidFill>
              </a:rPr>
              <a:t> Car video</a:t>
            </a:r>
            <a:r>
              <a:rPr lang="en-US" sz="1600" b="1" dirty="0" smtClean="0"/>
              <a:t>]</a:t>
            </a:r>
          </a:p>
          <a:p>
            <a:endParaRPr lang="en-US" sz="1600" b="1" dirty="0" smtClean="0"/>
          </a:p>
          <a:p>
            <a:endParaRPr lang="en-US" sz="1600" b="1" dirty="0" smtClean="0"/>
          </a:p>
          <a:p>
            <a:r>
              <a:rPr lang="en-US" sz="1600" b="1" dirty="0" smtClean="0"/>
              <a:t>[</a:t>
            </a:r>
            <a:r>
              <a:rPr lang="en-US" sz="1600" b="1" dirty="0" smtClean="0">
                <a:solidFill>
                  <a:srgbClr val="FF0000"/>
                </a:solidFill>
              </a:rPr>
              <a:t>Show Car </a:t>
            </a:r>
            <a:r>
              <a:rPr lang="en-US" sz="1600" b="1" dirty="0" err="1" smtClean="0">
                <a:solidFill>
                  <a:srgbClr val="FF0000"/>
                </a:solidFill>
              </a:rPr>
              <a:t>vs</a:t>
            </a:r>
            <a:r>
              <a:rPr lang="en-US" sz="1600" b="1" dirty="0" smtClean="0">
                <a:solidFill>
                  <a:srgbClr val="FF0000"/>
                </a:solidFill>
              </a:rPr>
              <a:t> Jet video</a:t>
            </a:r>
            <a:r>
              <a:rPr lang="en-US" sz="1600" b="1" dirty="0" smtClean="0"/>
              <a: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Newton’s first law (N1L)</a:t>
            </a:r>
            <a:endParaRPr lang="en-US" dirty="0"/>
          </a:p>
        </p:txBody>
      </p:sp>
      <p:pic>
        <p:nvPicPr>
          <p:cNvPr id="5" name="Picture 4" descr="vol3-401-Sir-Isaac-Newton-q75-484x500.jpg"/>
          <p:cNvPicPr>
            <a:picLocks noChangeAspect="1"/>
          </p:cNvPicPr>
          <p:nvPr/>
        </p:nvPicPr>
        <p:blipFill>
          <a:blip r:embed="rId2"/>
          <a:stretch>
            <a:fillRect/>
          </a:stretch>
        </p:blipFill>
        <p:spPr>
          <a:xfrm>
            <a:off x="0" y="93931"/>
            <a:ext cx="1522671" cy="884814"/>
          </a:xfrm>
          <a:prstGeom prst="rect">
            <a:avLst/>
          </a:prstGeom>
        </p:spPr>
      </p:pic>
      <p:sp>
        <p:nvSpPr>
          <p:cNvPr id="8" name="TextBox 7"/>
          <p:cNvSpPr txBox="1"/>
          <p:nvPr/>
        </p:nvSpPr>
        <p:spPr>
          <a:xfrm>
            <a:off x="976887" y="1004916"/>
            <a:ext cx="7397667" cy="646331"/>
          </a:xfrm>
          <a:prstGeom prst="rect">
            <a:avLst/>
          </a:prstGeom>
          <a:noFill/>
          <a:ln>
            <a:solidFill>
              <a:srgbClr val="0D0D0D"/>
            </a:solidFill>
          </a:ln>
        </p:spPr>
        <p:txBody>
          <a:bodyPr wrap="square" rtlCol="0">
            <a:spAutoFit/>
          </a:bodyPr>
          <a:lstStyle/>
          <a:p>
            <a:r>
              <a:rPr lang="en-US" dirty="0" smtClean="0"/>
              <a:t>Until a force acts on something (e.g. hockey puck), it will always move in a straight line without changing its speed.</a:t>
            </a:r>
          </a:p>
        </p:txBody>
      </p:sp>
      <p:grpSp>
        <p:nvGrpSpPr>
          <p:cNvPr id="30" name="Group 29"/>
          <p:cNvGrpSpPr/>
          <p:nvPr/>
        </p:nvGrpSpPr>
        <p:grpSpPr>
          <a:xfrm>
            <a:off x="4749515" y="1961970"/>
            <a:ext cx="4092301" cy="355429"/>
            <a:chOff x="3562136" y="2615960"/>
            <a:chExt cx="3069226" cy="473905"/>
          </a:xfrm>
        </p:grpSpPr>
        <p:sp>
          <p:nvSpPr>
            <p:cNvPr id="12" name="Parallelogram 11"/>
            <p:cNvSpPr/>
            <p:nvPr/>
          </p:nvSpPr>
          <p:spPr>
            <a:xfrm>
              <a:off x="3562136" y="2615960"/>
              <a:ext cx="3069226" cy="473905"/>
            </a:xfrm>
            <a:prstGeom prst="parallelogram">
              <a:avLst>
                <a:gd name="adj" fmla="val 97681"/>
              </a:avLst>
            </a:prstGeom>
            <a:blipFill rotWithShape="1">
              <a:blip r:embed="rId3">
                <a:alphaModFix amt="60000"/>
              </a:blip>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an 10"/>
            <p:cNvSpPr/>
            <p:nvPr/>
          </p:nvSpPr>
          <p:spPr>
            <a:xfrm>
              <a:off x="4848685" y="2748978"/>
              <a:ext cx="275018" cy="113412"/>
            </a:xfrm>
            <a:prstGeom prst="can">
              <a:avLst/>
            </a:prstGeom>
            <a:solidFill>
              <a:schemeClr val="tx1"/>
            </a:solidFill>
            <a:ln>
              <a:solidFill>
                <a:srgbClr val="0D0D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4532603" y="2772350"/>
            <a:ext cx="4457616" cy="568607"/>
            <a:chOff x="1727846" y="4511688"/>
            <a:chExt cx="3343212" cy="758142"/>
          </a:xfrm>
        </p:grpSpPr>
        <p:sp>
          <p:nvSpPr>
            <p:cNvPr id="13" name="Parallelogram 12"/>
            <p:cNvSpPr/>
            <p:nvPr/>
          </p:nvSpPr>
          <p:spPr>
            <a:xfrm>
              <a:off x="1727846" y="4795925"/>
              <a:ext cx="3343212" cy="473905"/>
            </a:xfrm>
            <a:prstGeom prst="parallelogram">
              <a:avLst>
                <a:gd name="adj" fmla="val 97681"/>
              </a:avLst>
            </a:prstGeom>
            <a:blipFill rotWithShape="1">
              <a:blip r:embed="rId3">
                <a:alphaModFix amt="60000"/>
              </a:blip>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rot="10800000">
              <a:off x="2205459" y="4840774"/>
              <a:ext cx="576165" cy="1588"/>
            </a:xfrm>
            <a:prstGeom prst="line">
              <a:avLst/>
            </a:prstGeom>
            <a:ln w="9525" cap="flat" cmpd="sng" algn="ctr">
              <a:solidFill>
                <a:srgbClr val="0D0D0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0800000">
              <a:off x="2247788" y="4916971"/>
              <a:ext cx="576165" cy="1588"/>
            </a:xfrm>
            <a:prstGeom prst="line">
              <a:avLst/>
            </a:prstGeom>
            <a:ln w="9525" cap="flat" cmpd="sng" algn="ctr">
              <a:solidFill>
                <a:srgbClr val="0D0D0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a:off x="2281650" y="4993168"/>
              <a:ext cx="576165" cy="1588"/>
            </a:xfrm>
            <a:prstGeom prst="line">
              <a:avLst/>
            </a:prstGeom>
            <a:ln w="9525" cap="flat" cmpd="sng" algn="ctr">
              <a:solidFill>
                <a:srgbClr val="0D0D0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3" name="Can 22"/>
            <p:cNvSpPr/>
            <p:nvPr/>
          </p:nvSpPr>
          <p:spPr>
            <a:xfrm>
              <a:off x="2872706" y="4862226"/>
              <a:ext cx="275018" cy="113412"/>
            </a:xfrm>
            <a:prstGeom prst="can">
              <a:avLst/>
            </a:prstGeom>
            <a:solidFill>
              <a:schemeClr val="tx1"/>
            </a:solidFill>
            <a:ln>
              <a:solidFill>
                <a:srgbClr val="0D0D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a:stCxn id="23" idx="4"/>
            </p:cNvCxnSpPr>
            <p:nvPr/>
          </p:nvCxnSpPr>
          <p:spPr>
            <a:xfrm flipV="1">
              <a:off x="3147724" y="4918559"/>
              <a:ext cx="1331038" cy="373"/>
            </a:xfrm>
            <a:prstGeom prst="straightConnector1">
              <a:avLst/>
            </a:prstGeom>
            <a:ln w="38100" cap="flat" cmpd="sng" algn="ctr">
              <a:solidFill>
                <a:srgbClr val="00009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044351" y="4511688"/>
              <a:ext cx="220253" cy="492442"/>
            </a:xfrm>
            <a:prstGeom prst="rect">
              <a:avLst/>
            </a:prstGeom>
            <a:noFill/>
          </p:spPr>
          <p:txBody>
            <a:bodyPr wrap="none" rtlCol="0">
              <a:spAutoFit/>
            </a:bodyPr>
            <a:lstStyle/>
            <a:p>
              <a:r>
                <a:rPr lang="en-US" b="1" dirty="0" err="1" smtClean="0">
                  <a:solidFill>
                    <a:srgbClr val="000090"/>
                  </a:solidFill>
                </a:rPr>
                <a:t>v</a:t>
              </a:r>
              <a:endParaRPr lang="en-US" b="1" dirty="0">
                <a:solidFill>
                  <a:srgbClr val="000090"/>
                </a:solidFill>
              </a:endParaRPr>
            </a:p>
          </p:txBody>
        </p:sp>
      </p:grpSp>
      <p:sp>
        <p:nvSpPr>
          <p:cNvPr id="29" name="Parallelogram 28"/>
          <p:cNvSpPr/>
          <p:nvPr/>
        </p:nvSpPr>
        <p:spPr>
          <a:xfrm>
            <a:off x="457199" y="5644208"/>
            <a:ext cx="8670361" cy="924116"/>
          </a:xfrm>
          <a:prstGeom prst="parallelogram">
            <a:avLst>
              <a:gd name="adj" fmla="val 97681"/>
            </a:avLst>
          </a:prstGeom>
          <a:blipFill rotWithShape="1">
            <a:blip r:embed="rId3">
              <a:alphaModFix amt="60000"/>
            </a:blip>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Can 31"/>
          <p:cNvSpPr/>
          <p:nvPr/>
        </p:nvSpPr>
        <p:spPr>
          <a:xfrm>
            <a:off x="6483816" y="6113253"/>
            <a:ext cx="366691" cy="85059"/>
          </a:xfrm>
          <a:prstGeom prst="can">
            <a:avLst/>
          </a:prstGeom>
          <a:solidFill>
            <a:schemeClr val="tx1"/>
          </a:solidFill>
          <a:ln>
            <a:solidFill>
              <a:srgbClr val="0D0D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p:cNvCxnSpPr/>
          <p:nvPr/>
        </p:nvCxnSpPr>
        <p:spPr>
          <a:xfrm flipV="1">
            <a:off x="457200" y="3582723"/>
            <a:ext cx="8533019" cy="28434"/>
          </a:xfrm>
          <a:prstGeom prst="line">
            <a:avLst/>
          </a:prstGeom>
        </p:spPr>
        <p:style>
          <a:lnRef idx="2">
            <a:schemeClr val="accent2"/>
          </a:lnRef>
          <a:fillRef idx="0">
            <a:schemeClr val="accent2"/>
          </a:fillRef>
          <a:effectRef idx="1">
            <a:schemeClr val="accent2"/>
          </a:effectRef>
          <a:fontRef idx="minor">
            <a:schemeClr val="tx1"/>
          </a:fontRef>
        </p:style>
      </p:cxnSp>
      <p:grpSp>
        <p:nvGrpSpPr>
          <p:cNvPr id="68" name="Group 67"/>
          <p:cNvGrpSpPr/>
          <p:nvPr/>
        </p:nvGrpSpPr>
        <p:grpSpPr>
          <a:xfrm>
            <a:off x="4324381" y="4511832"/>
            <a:ext cx="1637943" cy="1601422"/>
            <a:chOff x="3243285" y="6015775"/>
            <a:chExt cx="1228457" cy="2135229"/>
          </a:xfrm>
        </p:grpSpPr>
        <p:cxnSp>
          <p:nvCxnSpPr>
            <p:cNvPr id="36" name="Straight Connector 35"/>
            <p:cNvCxnSpPr/>
            <p:nvPr/>
          </p:nvCxnSpPr>
          <p:spPr>
            <a:xfrm rot="5400000">
              <a:off x="3259490" y="6879865"/>
              <a:ext cx="982124" cy="152401"/>
            </a:xfrm>
            <a:prstGeom prst="line">
              <a:avLst/>
            </a:prstGeom>
            <a:ln w="762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6200000" flipH="1">
              <a:off x="3574916" y="7469569"/>
              <a:ext cx="352859" cy="150813"/>
            </a:xfrm>
            <a:prstGeom prst="line">
              <a:avLst/>
            </a:prstGeom>
            <a:ln w="762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5400000">
              <a:off x="3649529" y="7866539"/>
              <a:ext cx="352859" cy="1588"/>
            </a:xfrm>
            <a:prstGeom prst="line">
              <a:avLst/>
            </a:prstGeom>
            <a:ln w="762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a:off x="3414935" y="7538983"/>
              <a:ext cx="352859" cy="169149"/>
            </a:xfrm>
            <a:prstGeom prst="line">
              <a:avLst/>
            </a:prstGeom>
            <a:ln w="762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10800000" flipV="1">
              <a:off x="3243285" y="7792500"/>
              <a:ext cx="268049" cy="200460"/>
            </a:xfrm>
            <a:prstGeom prst="line">
              <a:avLst/>
            </a:prstGeom>
            <a:ln w="762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5400000">
              <a:off x="3865659" y="7437678"/>
              <a:ext cx="908100" cy="304066"/>
            </a:xfrm>
            <a:prstGeom prst="line">
              <a:avLst/>
            </a:prstGeom>
            <a:ln w="762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4167676" y="8000447"/>
              <a:ext cx="285554" cy="150557"/>
            </a:xfrm>
            <a:prstGeom prst="line">
              <a:avLst/>
            </a:prstGeom>
            <a:ln w="762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16200000" flipV="1">
              <a:off x="3624111" y="7079249"/>
              <a:ext cx="405282" cy="173312"/>
            </a:xfrm>
            <a:prstGeom prst="line">
              <a:avLst/>
            </a:prstGeom>
            <a:ln w="762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10800000">
              <a:off x="3904941" y="7354599"/>
              <a:ext cx="492956" cy="134864"/>
            </a:xfrm>
            <a:prstGeom prst="line">
              <a:avLst/>
            </a:prstGeom>
            <a:ln w="762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10800000">
              <a:off x="3740097" y="6842219"/>
              <a:ext cx="579613" cy="405282"/>
            </a:xfrm>
            <a:prstGeom prst="line">
              <a:avLst/>
            </a:prstGeom>
            <a:ln w="762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2" name="Oval 61"/>
            <p:cNvSpPr/>
            <p:nvPr/>
          </p:nvSpPr>
          <p:spPr>
            <a:xfrm>
              <a:off x="3674845" y="6015775"/>
              <a:ext cx="342464" cy="473905"/>
            </a:xfrm>
            <a:prstGeom prst="ellips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4" name="TextBox 63"/>
          <p:cNvSpPr txBox="1"/>
          <p:nvPr/>
        </p:nvSpPr>
        <p:spPr>
          <a:xfrm>
            <a:off x="889668" y="3819333"/>
            <a:ext cx="4869944" cy="646331"/>
          </a:xfrm>
          <a:prstGeom prst="rect">
            <a:avLst/>
          </a:prstGeom>
          <a:noFill/>
        </p:spPr>
        <p:txBody>
          <a:bodyPr wrap="square" rtlCol="0">
            <a:spAutoFit/>
          </a:bodyPr>
          <a:lstStyle/>
          <a:p>
            <a:r>
              <a:rPr lang="en-US" dirty="0" smtClean="0"/>
              <a:t>But especially in sports, the </a:t>
            </a:r>
            <a:r>
              <a:rPr lang="en-US" i="1" dirty="0" smtClean="0"/>
              <a:t>interesting</a:t>
            </a:r>
            <a:r>
              <a:rPr lang="en-US" dirty="0" smtClean="0"/>
              <a:t> stuff is precisely when velocities change.</a:t>
            </a:r>
            <a:endParaRPr lang="en-US" dirty="0"/>
          </a:p>
        </p:txBody>
      </p:sp>
      <p:sp>
        <p:nvSpPr>
          <p:cNvPr id="4" name="Slide Number Placeholder 3"/>
          <p:cNvSpPr>
            <a:spLocks noGrp="1"/>
          </p:cNvSpPr>
          <p:nvPr>
            <p:ph type="sldNum" sz="quarter" idx="12"/>
          </p:nvPr>
        </p:nvSpPr>
        <p:spPr/>
        <p:txBody>
          <a:bodyPr/>
          <a:lstStyle/>
          <a:p>
            <a:fld id="{5BE6E91C-2D6A-B04C-94FB-A9E324A509C5}" type="slidenum">
              <a:rPr lang="en-US" smtClean="0"/>
              <a:pPr/>
              <a:t>35</a:t>
            </a:fld>
            <a:endParaRPr lang="en-US" dirty="0"/>
          </a:p>
        </p:txBody>
      </p:sp>
      <p:sp>
        <p:nvSpPr>
          <p:cNvPr id="6" name="TextBox 5"/>
          <p:cNvSpPr txBox="1"/>
          <p:nvPr/>
        </p:nvSpPr>
        <p:spPr>
          <a:xfrm>
            <a:off x="1331766" y="2365381"/>
            <a:ext cx="2227854" cy="338554"/>
          </a:xfrm>
          <a:prstGeom prst="rect">
            <a:avLst/>
          </a:prstGeom>
          <a:noFill/>
        </p:spPr>
        <p:txBody>
          <a:bodyPr wrap="none" rtlCol="0">
            <a:spAutoFit/>
          </a:bodyPr>
          <a:lstStyle/>
          <a:p>
            <a:r>
              <a:rPr lang="en-US" sz="1600" dirty="0" smtClean="0"/>
              <a:t>two pucks in equilibrium</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36</a:t>
            </a:fld>
            <a:endParaRPr lang="en-US" dirty="0"/>
          </a:p>
        </p:txBody>
      </p:sp>
      <p:sp>
        <p:nvSpPr>
          <p:cNvPr id="4" name="TextBox 3"/>
          <p:cNvSpPr txBox="1"/>
          <p:nvPr/>
        </p:nvSpPr>
        <p:spPr>
          <a:xfrm>
            <a:off x="3566232" y="2876550"/>
            <a:ext cx="2115964" cy="707886"/>
          </a:xfrm>
          <a:prstGeom prst="rect">
            <a:avLst/>
          </a:prstGeom>
          <a:noFill/>
        </p:spPr>
        <p:txBody>
          <a:bodyPr wrap="none" rtlCol="0">
            <a:spAutoFit/>
          </a:bodyPr>
          <a:lstStyle/>
          <a:p>
            <a:r>
              <a:rPr lang="en-US" sz="4000" dirty="0" smtClean="0"/>
              <a:t>Lecture 4</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Acceleration</a:t>
            </a:r>
            <a:endParaRPr lang="en-US" dirty="0"/>
          </a:p>
        </p:txBody>
      </p:sp>
      <p:sp>
        <p:nvSpPr>
          <p:cNvPr id="7" name="TextBox 6"/>
          <p:cNvSpPr txBox="1"/>
          <p:nvPr/>
        </p:nvSpPr>
        <p:spPr>
          <a:xfrm>
            <a:off x="928160" y="554474"/>
            <a:ext cx="7939536" cy="1200329"/>
          </a:xfrm>
          <a:prstGeom prst="rect">
            <a:avLst/>
          </a:prstGeom>
          <a:noFill/>
        </p:spPr>
        <p:txBody>
          <a:bodyPr wrap="square" rtlCol="0">
            <a:spAutoFit/>
          </a:bodyPr>
          <a:lstStyle/>
          <a:p>
            <a:pPr>
              <a:lnSpc>
                <a:spcPct val="150000"/>
              </a:lnSpc>
            </a:pPr>
            <a:r>
              <a:rPr lang="en-US" dirty="0" smtClean="0"/>
              <a:t>Just as velocity is the rate that position changes with time, </a:t>
            </a:r>
            <a:r>
              <a:rPr lang="en-US" u="sng" dirty="0" smtClean="0"/>
              <a:t>acceleration is the rate that velocity changes with time</a:t>
            </a:r>
          </a:p>
          <a:p>
            <a:endParaRPr lang="en-US" dirty="0"/>
          </a:p>
        </p:txBody>
      </p:sp>
      <p:graphicFrame>
        <p:nvGraphicFramePr>
          <p:cNvPr id="8" name="Object 7"/>
          <p:cNvGraphicFramePr>
            <a:graphicFrameLocks noChangeAspect="1"/>
          </p:cNvGraphicFramePr>
          <p:nvPr>
            <p:extLst>
              <p:ext uri="{D42A27DB-BD31-4B8C-83A1-F6EECF244321}">
                <p14:modId xmlns="" xmlns:p14="http://schemas.microsoft.com/office/powerpoint/2010/main" val="600000190"/>
              </p:ext>
            </p:extLst>
          </p:nvPr>
        </p:nvGraphicFramePr>
        <p:xfrm>
          <a:off x="3079143" y="1487508"/>
          <a:ext cx="2896838" cy="534590"/>
        </p:xfrm>
        <a:graphic>
          <a:graphicData uri="http://schemas.openxmlformats.org/presentationml/2006/ole">
            <p:oleObj spid="_x0000_s47654" name="Equation" r:id="rId3" imgW="1947240" imgH="383760" progId="">
              <p:embed/>
            </p:oleObj>
          </a:graphicData>
        </a:graphic>
      </p:graphicFrame>
      <p:sp>
        <p:nvSpPr>
          <p:cNvPr id="9" name="Freeform 8"/>
          <p:cNvSpPr/>
          <p:nvPr/>
        </p:nvSpPr>
        <p:spPr>
          <a:xfrm>
            <a:off x="928160" y="2772730"/>
            <a:ext cx="2970720" cy="586824"/>
          </a:xfrm>
          <a:custGeom>
            <a:avLst/>
            <a:gdLst>
              <a:gd name="connsiteX0" fmla="*/ 0 w 2427326"/>
              <a:gd name="connsiteY0" fmla="*/ 760995 h 782432"/>
              <a:gd name="connsiteX1" fmla="*/ 417950 w 2427326"/>
              <a:gd name="connsiteY1" fmla="*/ 744918 h 782432"/>
              <a:gd name="connsiteX2" fmla="*/ 675150 w 2427326"/>
              <a:gd name="connsiteY2" fmla="*/ 535912 h 782432"/>
              <a:gd name="connsiteX3" fmla="*/ 916275 w 2427326"/>
              <a:gd name="connsiteY3" fmla="*/ 278674 h 782432"/>
              <a:gd name="connsiteX4" fmla="*/ 1398525 w 2427326"/>
              <a:gd name="connsiteY4" fmla="*/ 37514 h 782432"/>
              <a:gd name="connsiteX5" fmla="*/ 1896851 w 2427326"/>
              <a:gd name="connsiteY5" fmla="*/ 53591 h 782432"/>
              <a:gd name="connsiteX6" fmla="*/ 2218351 w 2427326"/>
              <a:gd name="connsiteY6" fmla="*/ 278674 h 782432"/>
              <a:gd name="connsiteX7" fmla="*/ 2427326 w 2427326"/>
              <a:gd name="connsiteY7" fmla="*/ 744918 h 78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7326" h="782432">
                <a:moveTo>
                  <a:pt x="0" y="760995"/>
                </a:moveTo>
                <a:cubicBezTo>
                  <a:pt x="152712" y="771713"/>
                  <a:pt x="305425" y="782432"/>
                  <a:pt x="417950" y="744918"/>
                </a:cubicBezTo>
                <a:cubicBezTo>
                  <a:pt x="530475" y="707404"/>
                  <a:pt x="592096" y="613619"/>
                  <a:pt x="675150" y="535912"/>
                </a:cubicBezTo>
                <a:cubicBezTo>
                  <a:pt x="758204" y="458205"/>
                  <a:pt x="795713" y="361740"/>
                  <a:pt x="916275" y="278674"/>
                </a:cubicBezTo>
                <a:cubicBezTo>
                  <a:pt x="1036838" y="195608"/>
                  <a:pt x="1235096" y="75028"/>
                  <a:pt x="1398525" y="37514"/>
                </a:cubicBezTo>
                <a:cubicBezTo>
                  <a:pt x="1561954" y="0"/>
                  <a:pt x="1760213" y="13398"/>
                  <a:pt x="1896851" y="53591"/>
                </a:cubicBezTo>
                <a:cubicBezTo>
                  <a:pt x="2033489" y="93784"/>
                  <a:pt x="2129939" y="163453"/>
                  <a:pt x="2218351" y="278674"/>
                </a:cubicBezTo>
                <a:cubicBezTo>
                  <a:pt x="2306763" y="393895"/>
                  <a:pt x="2427326" y="744918"/>
                  <a:pt x="2427326" y="744918"/>
                </a:cubicBezTo>
              </a:path>
            </a:pathLst>
          </a:custGeom>
          <a:ln w="57150" cap="flat" cmpd="sng" algn="ctr">
            <a:solidFill>
              <a:srgbClr val="8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0" name="Group 10"/>
          <p:cNvGrpSpPr/>
          <p:nvPr/>
        </p:nvGrpSpPr>
        <p:grpSpPr>
          <a:xfrm>
            <a:off x="499056" y="2520012"/>
            <a:ext cx="3399824" cy="1659242"/>
            <a:chOff x="472233" y="1591657"/>
            <a:chExt cx="2807068" cy="2606204"/>
          </a:xfrm>
        </p:grpSpPr>
        <p:sp>
          <p:nvSpPr>
            <p:cNvPr id="11" name="Rectangle 10"/>
            <p:cNvSpPr/>
            <p:nvPr/>
          </p:nvSpPr>
          <p:spPr>
            <a:xfrm>
              <a:off x="826523" y="1591657"/>
              <a:ext cx="2452778" cy="1977515"/>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 name="TextBox 11"/>
            <p:cNvSpPr txBox="1"/>
            <p:nvPr/>
          </p:nvSpPr>
          <p:spPr>
            <a:xfrm>
              <a:off x="2602484" y="3666088"/>
              <a:ext cx="612517" cy="531773"/>
            </a:xfrm>
            <a:prstGeom prst="rect">
              <a:avLst/>
            </a:prstGeom>
            <a:noFill/>
          </p:spPr>
          <p:txBody>
            <a:bodyPr wrap="square" rtlCol="0">
              <a:spAutoFit/>
            </a:bodyPr>
            <a:lstStyle/>
            <a:p>
              <a:r>
                <a:rPr lang="en-US" sz="1600" dirty="0" smtClean="0"/>
                <a:t>time</a:t>
              </a:r>
              <a:endParaRPr lang="en-US" sz="1600" dirty="0"/>
            </a:p>
          </p:txBody>
        </p:sp>
        <p:sp>
          <p:nvSpPr>
            <p:cNvPr id="13" name="TextBox 12"/>
            <p:cNvSpPr txBox="1"/>
            <p:nvPr/>
          </p:nvSpPr>
          <p:spPr>
            <a:xfrm>
              <a:off x="472233" y="1760585"/>
              <a:ext cx="287258" cy="531773"/>
            </a:xfrm>
            <a:prstGeom prst="rect">
              <a:avLst/>
            </a:prstGeom>
            <a:noFill/>
          </p:spPr>
          <p:txBody>
            <a:bodyPr wrap="square" rtlCol="0">
              <a:spAutoFit/>
            </a:bodyPr>
            <a:lstStyle/>
            <a:p>
              <a:r>
                <a:rPr lang="en-US" sz="1600" dirty="0" err="1" smtClean="0"/>
                <a:t>x</a:t>
              </a:r>
              <a:endParaRPr lang="en-US" sz="1600" dirty="0"/>
            </a:p>
          </p:txBody>
        </p:sp>
      </p:grpSp>
      <p:grpSp>
        <p:nvGrpSpPr>
          <p:cNvPr id="14" name="Group 10"/>
          <p:cNvGrpSpPr/>
          <p:nvPr/>
        </p:nvGrpSpPr>
        <p:grpSpPr>
          <a:xfrm>
            <a:off x="4967112" y="2556561"/>
            <a:ext cx="3625321" cy="1659242"/>
            <a:chOff x="286051" y="1591657"/>
            <a:chExt cx="2993250" cy="2606204"/>
          </a:xfrm>
        </p:grpSpPr>
        <p:sp>
          <p:nvSpPr>
            <p:cNvPr id="15" name="Rectangle 14"/>
            <p:cNvSpPr/>
            <p:nvPr/>
          </p:nvSpPr>
          <p:spPr>
            <a:xfrm>
              <a:off x="826523" y="1591657"/>
              <a:ext cx="2452778" cy="1977515"/>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6" name="TextBox 15"/>
            <p:cNvSpPr txBox="1"/>
            <p:nvPr/>
          </p:nvSpPr>
          <p:spPr>
            <a:xfrm>
              <a:off x="2602484" y="3666088"/>
              <a:ext cx="612517" cy="531773"/>
            </a:xfrm>
            <a:prstGeom prst="rect">
              <a:avLst/>
            </a:prstGeom>
            <a:noFill/>
          </p:spPr>
          <p:txBody>
            <a:bodyPr wrap="square" rtlCol="0">
              <a:spAutoFit/>
            </a:bodyPr>
            <a:lstStyle/>
            <a:p>
              <a:r>
                <a:rPr lang="en-US" sz="1600" dirty="0" smtClean="0"/>
                <a:t>time</a:t>
              </a:r>
              <a:endParaRPr lang="en-US" sz="1600" dirty="0"/>
            </a:p>
          </p:txBody>
        </p:sp>
        <p:sp>
          <p:nvSpPr>
            <p:cNvPr id="17" name="TextBox 16"/>
            <p:cNvSpPr txBox="1"/>
            <p:nvPr/>
          </p:nvSpPr>
          <p:spPr>
            <a:xfrm>
              <a:off x="286051" y="1760585"/>
              <a:ext cx="473440" cy="531773"/>
            </a:xfrm>
            <a:prstGeom prst="rect">
              <a:avLst/>
            </a:prstGeom>
            <a:noFill/>
          </p:spPr>
          <p:txBody>
            <a:bodyPr wrap="square" rtlCol="0">
              <a:spAutoFit/>
            </a:bodyPr>
            <a:lstStyle/>
            <a:p>
              <a:r>
                <a:rPr lang="en-US" sz="1600" dirty="0" err="1" smtClean="0"/>
                <a:t>v</a:t>
              </a:r>
              <a:r>
                <a:rPr lang="en-US" sz="1600" baseline="-25000" dirty="0" err="1" smtClean="0"/>
                <a:t>x</a:t>
              </a:r>
              <a:endParaRPr lang="en-US" sz="1600" dirty="0"/>
            </a:p>
          </p:txBody>
        </p:sp>
      </p:grpSp>
      <p:sp>
        <p:nvSpPr>
          <p:cNvPr id="18" name="Rounded Rectangle 17"/>
          <p:cNvSpPr/>
          <p:nvPr/>
        </p:nvSpPr>
        <p:spPr>
          <a:xfrm>
            <a:off x="2828925" y="1387935"/>
            <a:ext cx="3492855" cy="730424"/>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rot="10800000" flipH="1">
            <a:off x="5621712" y="3186054"/>
            <a:ext cx="2970720" cy="1191"/>
          </a:xfrm>
          <a:prstGeom prst="line">
            <a:avLst/>
          </a:prstGeom>
          <a:ln w="12700" cap="flat" cmpd="sng" algn="ctr">
            <a:solidFill>
              <a:schemeClr val="tx1"/>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1" name="Freeform 20"/>
          <p:cNvSpPr/>
          <p:nvPr/>
        </p:nvSpPr>
        <p:spPr>
          <a:xfrm>
            <a:off x="5687883" y="2869068"/>
            <a:ext cx="2878667" cy="639763"/>
          </a:xfrm>
          <a:custGeom>
            <a:avLst/>
            <a:gdLst>
              <a:gd name="connsiteX0" fmla="*/ 0 w 2159000"/>
              <a:gd name="connsiteY0" fmla="*/ 421217 h 853017"/>
              <a:gd name="connsiteX1" fmla="*/ 330200 w 2159000"/>
              <a:gd name="connsiteY1" fmla="*/ 421217 h 853017"/>
              <a:gd name="connsiteX2" fmla="*/ 622300 w 2159000"/>
              <a:gd name="connsiteY2" fmla="*/ 91017 h 853017"/>
              <a:gd name="connsiteX3" fmla="*/ 952500 w 2159000"/>
              <a:gd name="connsiteY3" fmla="*/ 52917 h 853017"/>
              <a:gd name="connsiteX4" fmla="*/ 1257300 w 2159000"/>
              <a:gd name="connsiteY4" fmla="*/ 408517 h 853017"/>
              <a:gd name="connsiteX5" fmla="*/ 1651000 w 2159000"/>
              <a:gd name="connsiteY5" fmla="*/ 776817 h 853017"/>
              <a:gd name="connsiteX6" fmla="*/ 2159000 w 2159000"/>
              <a:gd name="connsiteY6" fmla="*/ 853017 h 853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9000" h="853017">
                <a:moveTo>
                  <a:pt x="0" y="421217"/>
                </a:moveTo>
                <a:cubicBezTo>
                  <a:pt x="113241" y="448733"/>
                  <a:pt x="226483" y="476250"/>
                  <a:pt x="330200" y="421217"/>
                </a:cubicBezTo>
                <a:cubicBezTo>
                  <a:pt x="433917" y="366184"/>
                  <a:pt x="518583" y="152400"/>
                  <a:pt x="622300" y="91017"/>
                </a:cubicBezTo>
                <a:cubicBezTo>
                  <a:pt x="726017" y="29634"/>
                  <a:pt x="846667" y="0"/>
                  <a:pt x="952500" y="52917"/>
                </a:cubicBezTo>
                <a:cubicBezTo>
                  <a:pt x="1058333" y="105834"/>
                  <a:pt x="1140883" y="287867"/>
                  <a:pt x="1257300" y="408517"/>
                </a:cubicBezTo>
                <a:cubicBezTo>
                  <a:pt x="1373717" y="529167"/>
                  <a:pt x="1500717" y="702734"/>
                  <a:pt x="1651000" y="776817"/>
                </a:cubicBezTo>
                <a:cubicBezTo>
                  <a:pt x="1801283" y="850900"/>
                  <a:pt x="2159000" y="853017"/>
                  <a:pt x="2159000" y="853017"/>
                </a:cubicBezTo>
              </a:path>
            </a:pathLst>
          </a:custGeom>
          <a:ln w="57150" cap="flat" cmpd="sng" algn="ctr">
            <a:solidFill>
              <a:srgbClr val="8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1" name="Straight Connector 30"/>
          <p:cNvCxnSpPr>
            <a:stCxn id="21" idx="0"/>
            <a:endCxn id="21" idx="6"/>
          </p:cNvCxnSpPr>
          <p:nvPr/>
        </p:nvCxnSpPr>
        <p:spPr>
          <a:xfrm>
            <a:off x="5687883" y="3184980"/>
            <a:ext cx="2878667" cy="323850"/>
          </a:xfrm>
          <a:prstGeom prst="line">
            <a:avLst/>
          </a:prstGeom>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5148326" y="4213778"/>
            <a:ext cx="2663678" cy="369332"/>
          </a:xfrm>
          <a:prstGeom prst="rect">
            <a:avLst/>
          </a:prstGeom>
          <a:noFill/>
        </p:spPr>
        <p:txBody>
          <a:bodyPr wrap="none" rtlCol="0">
            <a:spAutoFit/>
          </a:bodyPr>
          <a:lstStyle/>
          <a:p>
            <a:r>
              <a:rPr lang="en-US" dirty="0" err="1" smtClean="0"/>
              <a:t>a</a:t>
            </a:r>
            <a:r>
              <a:rPr lang="en-US" baseline="-25000" dirty="0" err="1" smtClean="0"/>
              <a:t>ave</a:t>
            </a:r>
            <a:r>
              <a:rPr lang="en-US" dirty="0" smtClean="0"/>
              <a:t> is the slope of this line</a:t>
            </a:r>
            <a:endParaRPr lang="en-US" dirty="0"/>
          </a:p>
        </p:txBody>
      </p:sp>
      <p:cxnSp>
        <p:nvCxnSpPr>
          <p:cNvPr id="37" name="Straight Arrow Connector 36"/>
          <p:cNvCxnSpPr/>
          <p:nvPr/>
        </p:nvCxnSpPr>
        <p:spPr>
          <a:xfrm rot="5400000" flipH="1" flipV="1">
            <a:off x="6115661" y="3565673"/>
            <a:ext cx="854225" cy="4419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50" name="Group 49"/>
          <p:cNvGrpSpPr/>
          <p:nvPr/>
        </p:nvGrpSpPr>
        <p:grpSpPr>
          <a:xfrm>
            <a:off x="4967111" y="5040698"/>
            <a:ext cx="3751096" cy="1659242"/>
            <a:chOff x="2698548" y="6891841"/>
            <a:chExt cx="2813322" cy="2212322"/>
          </a:xfrm>
        </p:grpSpPr>
        <p:grpSp>
          <p:nvGrpSpPr>
            <p:cNvPr id="38" name="Group 10"/>
            <p:cNvGrpSpPr/>
            <p:nvPr/>
          </p:nvGrpSpPr>
          <p:grpSpPr>
            <a:xfrm>
              <a:off x="2698548" y="6891841"/>
              <a:ext cx="2813322" cy="2212322"/>
              <a:chOff x="182205" y="1591657"/>
              <a:chExt cx="3097096" cy="2606204"/>
            </a:xfrm>
          </p:grpSpPr>
          <p:sp>
            <p:nvSpPr>
              <p:cNvPr id="39" name="Rectangle 38"/>
              <p:cNvSpPr/>
              <p:nvPr/>
            </p:nvSpPr>
            <p:spPr>
              <a:xfrm>
                <a:off x="826523" y="1591657"/>
                <a:ext cx="2452778" cy="1977515"/>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0" name="TextBox 39"/>
              <p:cNvSpPr txBox="1"/>
              <p:nvPr/>
            </p:nvSpPr>
            <p:spPr>
              <a:xfrm>
                <a:off x="2602484" y="3666088"/>
                <a:ext cx="612517" cy="531773"/>
              </a:xfrm>
              <a:prstGeom prst="rect">
                <a:avLst/>
              </a:prstGeom>
              <a:noFill/>
            </p:spPr>
            <p:txBody>
              <a:bodyPr wrap="square" rtlCol="0">
                <a:spAutoFit/>
              </a:bodyPr>
              <a:lstStyle/>
              <a:p>
                <a:r>
                  <a:rPr lang="en-US" sz="1600" dirty="0" smtClean="0"/>
                  <a:t>time</a:t>
                </a:r>
                <a:endParaRPr lang="en-US" sz="1600" dirty="0"/>
              </a:p>
            </p:txBody>
          </p:sp>
          <p:sp>
            <p:nvSpPr>
              <p:cNvPr id="41" name="TextBox 40"/>
              <p:cNvSpPr txBox="1"/>
              <p:nvPr/>
            </p:nvSpPr>
            <p:spPr>
              <a:xfrm>
                <a:off x="182205" y="1760585"/>
                <a:ext cx="577286" cy="531773"/>
              </a:xfrm>
              <a:prstGeom prst="rect">
                <a:avLst/>
              </a:prstGeom>
              <a:noFill/>
            </p:spPr>
            <p:txBody>
              <a:bodyPr wrap="square" rtlCol="0">
                <a:spAutoFit/>
              </a:bodyPr>
              <a:lstStyle/>
              <a:p>
                <a:r>
                  <a:rPr lang="en-US" sz="1600" dirty="0" err="1" smtClean="0"/>
                  <a:t>v</a:t>
                </a:r>
                <a:r>
                  <a:rPr lang="en-US" sz="1600" baseline="-25000" dirty="0" err="1" smtClean="0"/>
                  <a:t>x</a:t>
                </a:r>
                <a:endParaRPr lang="en-US" sz="1600" dirty="0"/>
              </a:p>
            </p:txBody>
          </p:sp>
        </p:grpSp>
        <p:cxnSp>
          <p:nvCxnSpPr>
            <p:cNvPr id="42" name="Straight Connector 41"/>
            <p:cNvCxnSpPr/>
            <p:nvPr/>
          </p:nvCxnSpPr>
          <p:spPr>
            <a:xfrm rot="10800000" flipH="1">
              <a:off x="3283830" y="7731165"/>
              <a:ext cx="2228040" cy="1588"/>
            </a:xfrm>
            <a:prstGeom prst="line">
              <a:avLst/>
            </a:prstGeom>
            <a:ln w="12700" cap="flat" cmpd="sng" algn="ctr">
              <a:solidFill>
                <a:schemeClr val="tx1"/>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3" name="Freeform 42"/>
            <p:cNvSpPr/>
            <p:nvPr/>
          </p:nvSpPr>
          <p:spPr>
            <a:xfrm>
              <a:off x="3333458" y="7308516"/>
              <a:ext cx="2159000" cy="853017"/>
            </a:xfrm>
            <a:custGeom>
              <a:avLst/>
              <a:gdLst>
                <a:gd name="connsiteX0" fmla="*/ 0 w 2159000"/>
                <a:gd name="connsiteY0" fmla="*/ 421217 h 853017"/>
                <a:gd name="connsiteX1" fmla="*/ 330200 w 2159000"/>
                <a:gd name="connsiteY1" fmla="*/ 421217 h 853017"/>
                <a:gd name="connsiteX2" fmla="*/ 622300 w 2159000"/>
                <a:gd name="connsiteY2" fmla="*/ 91017 h 853017"/>
                <a:gd name="connsiteX3" fmla="*/ 952500 w 2159000"/>
                <a:gd name="connsiteY3" fmla="*/ 52917 h 853017"/>
                <a:gd name="connsiteX4" fmla="*/ 1257300 w 2159000"/>
                <a:gd name="connsiteY4" fmla="*/ 408517 h 853017"/>
                <a:gd name="connsiteX5" fmla="*/ 1651000 w 2159000"/>
                <a:gd name="connsiteY5" fmla="*/ 776817 h 853017"/>
                <a:gd name="connsiteX6" fmla="*/ 2159000 w 2159000"/>
                <a:gd name="connsiteY6" fmla="*/ 853017 h 853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9000" h="853017">
                  <a:moveTo>
                    <a:pt x="0" y="421217"/>
                  </a:moveTo>
                  <a:cubicBezTo>
                    <a:pt x="113241" y="448733"/>
                    <a:pt x="226483" y="476250"/>
                    <a:pt x="330200" y="421217"/>
                  </a:cubicBezTo>
                  <a:cubicBezTo>
                    <a:pt x="433917" y="366184"/>
                    <a:pt x="518583" y="152400"/>
                    <a:pt x="622300" y="91017"/>
                  </a:cubicBezTo>
                  <a:cubicBezTo>
                    <a:pt x="726017" y="29634"/>
                    <a:pt x="846667" y="0"/>
                    <a:pt x="952500" y="52917"/>
                  </a:cubicBezTo>
                  <a:cubicBezTo>
                    <a:pt x="1058333" y="105834"/>
                    <a:pt x="1140883" y="287867"/>
                    <a:pt x="1257300" y="408517"/>
                  </a:cubicBezTo>
                  <a:cubicBezTo>
                    <a:pt x="1373717" y="529167"/>
                    <a:pt x="1500717" y="702734"/>
                    <a:pt x="1651000" y="776817"/>
                  </a:cubicBezTo>
                  <a:cubicBezTo>
                    <a:pt x="1801283" y="850900"/>
                    <a:pt x="2159000" y="853017"/>
                    <a:pt x="2159000" y="853017"/>
                  </a:cubicBezTo>
                </a:path>
              </a:pathLst>
            </a:custGeom>
            <a:ln w="57150" cap="flat" cmpd="sng" algn="ctr">
              <a:solidFill>
                <a:srgbClr val="8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46" name="Straight Connector 45"/>
          <p:cNvCxnSpPr/>
          <p:nvPr/>
        </p:nvCxnSpPr>
        <p:spPr>
          <a:xfrm flipV="1">
            <a:off x="499056" y="2331614"/>
            <a:ext cx="8187744" cy="28434"/>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429965" y="4848050"/>
            <a:ext cx="8187744" cy="28434"/>
          </a:xfrm>
          <a:prstGeom prst="line">
            <a:avLst/>
          </a:prstGeom>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928161" y="5671383"/>
            <a:ext cx="3251018" cy="1200329"/>
          </a:xfrm>
          <a:prstGeom prst="rect">
            <a:avLst/>
          </a:prstGeom>
          <a:noFill/>
        </p:spPr>
        <p:txBody>
          <a:bodyPr wrap="none" rtlCol="0">
            <a:spAutoFit/>
          </a:bodyPr>
          <a:lstStyle/>
          <a:p>
            <a:r>
              <a:rPr lang="en-US" dirty="0" smtClean="0"/>
              <a:t>just like with velocity, the</a:t>
            </a:r>
          </a:p>
          <a:p>
            <a:r>
              <a:rPr lang="en-US" i="1" dirty="0" smtClean="0"/>
              <a:t>instantaneous acceleration</a:t>
            </a:r>
            <a:endParaRPr lang="en-US" dirty="0" smtClean="0"/>
          </a:p>
          <a:p>
            <a:r>
              <a:rPr lang="en-US" dirty="0" smtClean="0"/>
              <a:t>at any time, is just the slope</a:t>
            </a:r>
          </a:p>
          <a:p>
            <a:r>
              <a:rPr lang="en-US" dirty="0" smtClean="0"/>
              <a:t>of the velocity curve at that time</a:t>
            </a:r>
          </a:p>
        </p:txBody>
      </p:sp>
      <p:sp>
        <p:nvSpPr>
          <p:cNvPr id="36" name="TextBox 35"/>
          <p:cNvSpPr txBox="1"/>
          <p:nvPr/>
        </p:nvSpPr>
        <p:spPr>
          <a:xfrm>
            <a:off x="0" y="4098328"/>
            <a:ext cx="4644017" cy="1600438"/>
          </a:xfrm>
          <a:prstGeom prst="rect">
            <a:avLst/>
          </a:prstGeom>
          <a:solidFill>
            <a:srgbClr val="FFFFFF"/>
          </a:solidFill>
          <a:ln>
            <a:solidFill>
              <a:srgbClr val="000000"/>
            </a:solidFill>
          </a:ln>
          <a:effectLst>
            <a:outerShdw blurRad="114300" dist="38100" dir="2700000">
              <a:srgbClr val="000000">
                <a:alpha val="43000"/>
              </a:srgbClr>
            </a:outerShdw>
          </a:effectLst>
        </p:spPr>
        <p:txBody>
          <a:bodyPr wrap="square" rtlCol="0">
            <a:spAutoFit/>
          </a:bodyPr>
          <a:lstStyle/>
          <a:p>
            <a:r>
              <a:rPr lang="en-US" sz="1400" dirty="0" smtClean="0"/>
              <a:t>** Note: </a:t>
            </a:r>
            <a:r>
              <a:rPr lang="en-US" sz="1400" dirty="0" err="1" smtClean="0"/>
              <a:t>Δx</a:t>
            </a:r>
            <a:r>
              <a:rPr lang="en-US" sz="1400" dirty="0" smtClean="0"/>
              <a:t>, </a:t>
            </a:r>
            <a:r>
              <a:rPr lang="en-US" sz="1400" dirty="0" err="1" smtClean="0"/>
              <a:t>v</a:t>
            </a:r>
            <a:r>
              <a:rPr lang="en-US" sz="1400" dirty="0" smtClean="0"/>
              <a:t>, a… all have directions.  Here, we are using “+” to indicate “to the right.”  So, in the plot above, the runner’s left-ward motion “cancels” his motion to the right, and he ends up where he started.</a:t>
            </a:r>
          </a:p>
          <a:p>
            <a:endParaRPr lang="en-US" sz="1400" dirty="0" smtClean="0"/>
          </a:p>
          <a:p>
            <a:r>
              <a:rPr lang="en-US" sz="1400" dirty="0" smtClean="0"/>
              <a:t>Technically, these are </a:t>
            </a:r>
            <a:r>
              <a:rPr lang="en-US" sz="1400" i="1" dirty="0" smtClean="0"/>
              <a:t>vectors</a:t>
            </a:r>
            <a:r>
              <a:rPr lang="en-US" sz="1400" dirty="0" smtClean="0"/>
              <a:t> and we will use them extensively.  We come to this soon.</a:t>
            </a:r>
            <a:endParaRPr lang="en-US" sz="1400" dirty="0"/>
          </a:p>
        </p:txBody>
      </p:sp>
      <p:sp>
        <p:nvSpPr>
          <p:cNvPr id="5" name="Slide Number Placeholder 4"/>
          <p:cNvSpPr>
            <a:spLocks noGrp="1"/>
          </p:cNvSpPr>
          <p:nvPr>
            <p:ph type="sldNum" sz="quarter" idx="12"/>
          </p:nvPr>
        </p:nvSpPr>
        <p:spPr/>
        <p:txBody>
          <a:bodyPr/>
          <a:lstStyle/>
          <a:p>
            <a:fld id="{5BE6E91C-2D6A-B04C-94FB-A9E324A509C5}" type="slidenum">
              <a:rPr lang="en-US" smtClean="0"/>
              <a:pPr/>
              <a:t>37</a:t>
            </a:fld>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823"/>
            <a:ext cx="8229600" cy="381917"/>
          </a:xfrm>
        </p:spPr>
        <p:txBody>
          <a:bodyPr>
            <a:normAutofit fontScale="90000"/>
          </a:bodyPr>
          <a:lstStyle/>
          <a:p>
            <a:r>
              <a:rPr lang="en-US" sz="2400" dirty="0" smtClean="0"/>
              <a:t>Acceleration</a:t>
            </a:r>
            <a:endParaRPr lang="en-US" sz="2400" dirty="0"/>
          </a:p>
        </p:txBody>
      </p:sp>
      <p:sp>
        <p:nvSpPr>
          <p:cNvPr id="9" name="Freeform 8"/>
          <p:cNvSpPr/>
          <p:nvPr/>
        </p:nvSpPr>
        <p:spPr>
          <a:xfrm>
            <a:off x="953437" y="1239596"/>
            <a:ext cx="2970720" cy="586824"/>
          </a:xfrm>
          <a:custGeom>
            <a:avLst/>
            <a:gdLst>
              <a:gd name="connsiteX0" fmla="*/ 0 w 2427326"/>
              <a:gd name="connsiteY0" fmla="*/ 760995 h 782432"/>
              <a:gd name="connsiteX1" fmla="*/ 417950 w 2427326"/>
              <a:gd name="connsiteY1" fmla="*/ 744918 h 782432"/>
              <a:gd name="connsiteX2" fmla="*/ 675150 w 2427326"/>
              <a:gd name="connsiteY2" fmla="*/ 535912 h 782432"/>
              <a:gd name="connsiteX3" fmla="*/ 916275 w 2427326"/>
              <a:gd name="connsiteY3" fmla="*/ 278674 h 782432"/>
              <a:gd name="connsiteX4" fmla="*/ 1398525 w 2427326"/>
              <a:gd name="connsiteY4" fmla="*/ 37514 h 782432"/>
              <a:gd name="connsiteX5" fmla="*/ 1896851 w 2427326"/>
              <a:gd name="connsiteY5" fmla="*/ 53591 h 782432"/>
              <a:gd name="connsiteX6" fmla="*/ 2218351 w 2427326"/>
              <a:gd name="connsiteY6" fmla="*/ 278674 h 782432"/>
              <a:gd name="connsiteX7" fmla="*/ 2427326 w 2427326"/>
              <a:gd name="connsiteY7" fmla="*/ 744918 h 78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7326" h="782432">
                <a:moveTo>
                  <a:pt x="0" y="760995"/>
                </a:moveTo>
                <a:cubicBezTo>
                  <a:pt x="152712" y="771713"/>
                  <a:pt x="305425" y="782432"/>
                  <a:pt x="417950" y="744918"/>
                </a:cubicBezTo>
                <a:cubicBezTo>
                  <a:pt x="530475" y="707404"/>
                  <a:pt x="592096" y="613619"/>
                  <a:pt x="675150" y="535912"/>
                </a:cubicBezTo>
                <a:cubicBezTo>
                  <a:pt x="758204" y="458205"/>
                  <a:pt x="795713" y="361740"/>
                  <a:pt x="916275" y="278674"/>
                </a:cubicBezTo>
                <a:cubicBezTo>
                  <a:pt x="1036838" y="195608"/>
                  <a:pt x="1235096" y="75028"/>
                  <a:pt x="1398525" y="37514"/>
                </a:cubicBezTo>
                <a:cubicBezTo>
                  <a:pt x="1561954" y="0"/>
                  <a:pt x="1760213" y="13398"/>
                  <a:pt x="1896851" y="53591"/>
                </a:cubicBezTo>
                <a:cubicBezTo>
                  <a:pt x="2033489" y="93784"/>
                  <a:pt x="2129939" y="163453"/>
                  <a:pt x="2218351" y="278674"/>
                </a:cubicBezTo>
                <a:cubicBezTo>
                  <a:pt x="2306763" y="393895"/>
                  <a:pt x="2427326" y="744918"/>
                  <a:pt x="2427326" y="744918"/>
                </a:cubicBezTo>
              </a:path>
            </a:pathLst>
          </a:custGeom>
          <a:ln w="57150" cap="flat" cmpd="sng" algn="ctr">
            <a:solidFill>
              <a:srgbClr val="8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 name="Group 10"/>
          <p:cNvGrpSpPr/>
          <p:nvPr/>
        </p:nvGrpSpPr>
        <p:grpSpPr>
          <a:xfrm>
            <a:off x="524333" y="986878"/>
            <a:ext cx="3399824" cy="1659242"/>
            <a:chOff x="472233" y="1591657"/>
            <a:chExt cx="2807068" cy="2606204"/>
          </a:xfrm>
        </p:grpSpPr>
        <p:sp>
          <p:nvSpPr>
            <p:cNvPr id="11" name="Rectangle 10"/>
            <p:cNvSpPr/>
            <p:nvPr/>
          </p:nvSpPr>
          <p:spPr>
            <a:xfrm>
              <a:off x="826523" y="1591657"/>
              <a:ext cx="2452778" cy="1977515"/>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 name="TextBox 11"/>
            <p:cNvSpPr txBox="1"/>
            <p:nvPr/>
          </p:nvSpPr>
          <p:spPr>
            <a:xfrm>
              <a:off x="2602484" y="3666088"/>
              <a:ext cx="612517" cy="531773"/>
            </a:xfrm>
            <a:prstGeom prst="rect">
              <a:avLst/>
            </a:prstGeom>
            <a:noFill/>
          </p:spPr>
          <p:txBody>
            <a:bodyPr wrap="square" rtlCol="0">
              <a:spAutoFit/>
            </a:bodyPr>
            <a:lstStyle/>
            <a:p>
              <a:r>
                <a:rPr lang="en-US" sz="1600" dirty="0" smtClean="0"/>
                <a:t>time</a:t>
              </a:r>
              <a:endParaRPr lang="en-US" sz="1600" dirty="0"/>
            </a:p>
          </p:txBody>
        </p:sp>
        <p:sp>
          <p:nvSpPr>
            <p:cNvPr id="13" name="TextBox 12"/>
            <p:cNvSpPr txBox="1"/>
            <p:nvPr/>
          </p:nvSpPr>
          <p:spPr>
            <a:xfrm>
              <a:off x="472233" y="1760585"/>
              <a:ext cx="287258" cy="531773"/>
            </a:xfrm>
            <a:prstGeom prst="rect">
              <a:avLst/>
            </a:prstGeom>
            <a:noFill/>
          </p:spPr>
          <p:txBody>
            <a:bodyPr wrap="square" rtlCol="0">
              <a:spAutoFit/>
            </a:bodyPr>
            <a:lstStyle/>
            <a:p>
              <a:r>
                <a:rPr lang="en-US" sz="1600" dirty="0" err="1" smtClean="0"/>
                <a:t>x</a:t>
              </a:r>
              <a:endParaRPr lang="en-US" sz="1600" dirty="0"/>
            </a:p>
          </p:txBody>
        </p:sp>
      </p:grpSp>
      <p:grpSp>
        <p:nvGrpSpPr>
          <p:cNvPr id="45" name="Group 44"/>
          <p:cNvGrpSpPr/>
          <p:nvPr/>
        </p:nvGrpSpPr>
        <p:grpSpPr>
          <a:xfrm>
            <a:off x="2784904" y="1146903"/>
            <a:ext cx="380139" cy="185387"/>
            <a:chOff x="1346007" y="5023395"/>
            <a:chExt cx="285104" cy="247182"/>
          </a:xfrm>
        </p:grpSpPr>
        <p:cxnSp>
          <p:nvCxnSpPr>
            <p:cNvPr id="38" name="Straight Connector 37"/>
            <p:cNvCxnSpPr/>
            <p:nvPr/>
          </p:nvCxnSpPr>
          <p:spPr>
            <a:xfrm>
              <a:off x="1346007" y="5023395"/>
              <a:ext cx="284368" cy="24643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a:off x="1346743" y="5024147"/>
              <a:ext cx="284368" cy="24643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59" name="Group 58"/>
          <p:cNvGrpSpPr/>
          <p:nvPr/>
        </p:nvGrpSpPr>
        <p:grpSpPr>
          <a:xfrm>
            <a:off x="2603910" y="491929"/>
            <a:ext cx="3710886" cy="369332"/>
            <a:chOff x="1083222" y="971663"/>
            <a:chExt cx="2783164" cy="492443"/>
          </a:xfrm>
        </p:grpSpPr>
        <p:grpSp>
          <p:nvGrpSpPr>
            <p:cNvPr id="54" name="Group 53"/>
            <p:cNvGrpSpPr/>
            <p:nvPr/>
          </p:nvGrpSpPr>
          <p:grpSpPr>
            <a:xfrm>
              <a:off x="3581282" y="1042592"/>
              <a:ext cx="285104" cy="247182"/>
              <a:chOff x="1346007" y="5023395"/>
              <a:chExt cx="285104" cy="247182"/>
            </a:xfrm>
          </p:grpSpPr>
          <p:cxnSp>
            <p:nvCxnSpPr>
              <p:cNvPr id="56" name="Straight Connector 55"/>
              <p:cNvCxnSpPr/>
              <p:nvPr/>
            </p:nvCxnSpPr>
            <p:spPr>
              <a:xfrm>
                <a:off x="1346007" y="5023395"/>
                <a:ext cx="284368" cy="246430"/>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a:off x="1346743" y="5024147"/>
                <a:ext cx="284368" cy="246430"/>
              </a:xfrm>
              <a:prstGeom prst="line">
                <a:avLst/>
              </a:prstGeom>
            </p:spPr>
            <p:style>
              <a:lnRef idx="2">
                <a:schemeClr val="accent1"/>
              </a:lnRef>
              <a:fillRef idx="0">
                <a:schemeClr val="accent1"/>
              </a:fillRef>
              <a:effectRef idx="1">
                <a:schemeClr val="accent1"/>
              </a:effectRef>
              <a:fontRef idx="minor">
                <a:schemeClr val="tx1"/>
              </a:fontRef>
            </p:style>
          </p:cxnSp>
        </p:grpSp>
        <p:sp>
          <p:nvSpPr>
            <p:cNvPr id="58" name="TextBox 57"/>
            <p:cNvSpPr txBox="1"/>
            <p:nvPr/>
          </p:nvSpPr>
          <p:spPr>
            <a:xfrm>
              <a:off x="1083222" y="971663"/>
              <a:ext cx="2397002" cy="492443"/>
            </a:xfrm>
            <a:prstGeom prst="rect">
              <a:avLst/>
            </a:prstGeom>
            <a:noFill/>
          </p:spPr>
          <p:txBody>
            <a:bodyPr wrap="none" rtlCol="0">
              <a:spAutoFit/>
            </a:bodyPr>
            <a:lstStyle/>
            <a:p>
              <a:r>
                <a:rPr lang="en-US" dirty="0" smtClean="0"/>
                <a:t>what’s happening at the            ?</a:t>
              </a:r>
              <a:endParaRPr lang="en-US" dirty="0"/>
            </a:p>
          </p:txBody>
        </p:sp>
      </p:grpSp>
      <p:cxnSp>
        <p:nvCxnSpPr>
          <p:cNvPr id="26" name="Straight Connector 25"/>
          <p:cNvCxnSpPr/>
          <p:nvPr/>
        </p:nvCxnSpPr>
        <p:spPr>
          <a:xfrm>
            <a:off x="593424" y="2733675"/>
            <a:ext cx="8093376" cy="1191"/>
          </a:xfrm>
          <a:prstGeom prst="line">
            <a:avLst/>
          </a:prstGeom>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24334" y="3187743"/>
            <a:ext cx="4288610" cy="307777"/>
          </a:xfrm>
          <a:prstGeom prst="rect">
            <a:avLst/>
          </a:prstGeom>
          <a:noFill/>
        </p:spPr>
        <p:txBody>
          <a:bodyPr wrap="none" rtlCol="0">
            <a:spAutoFit/>
          </a:bodyPr>
          <a:lstStyle/>
          <a:p>
            <a:r>
              <a:rPr lang="en-US" sz="1400" dirty="0" smtClean="0"/>
              <a:t>Are you safe if a car constantly accelerates towards you?</a:t>
            </a:r>
          </a:p>
        </p:txBody>
      </p:sp>
      <p:sp>
        <p:nvSpPr>
          <p:cNvPr id="31" name="TextBox 30"/>
          <p:cNvSpPr txBox="1"/>
          <p:nvPr/>
        </p:nvSpPr>
        <p:spPr>
          <a:xfrm>
            <a:off x="524334" y="4933950"/>
            <a:ext cx="4465581" cy="307777"/>
          </a:xfrm>
          <a:prstGeom prst="rect">
            <a:avLst/>
          </a:prstGeom>
          <a:noFill/>
        </p:spPr>
        <p:txBody>
          <a:bodyPr wrap="none" rtlCol="0">
            <a:spAutoFit/>
          </a:bodyPr>
          <a:lstStyle/>
          <a:p>
            <a:r>
              <a:rPr lang="en-US" sz="1400" dirty="0" smtClean="0"/>
              <a:t>Are you safe if a car constantly accelerates away from you?</a:t>
            </a:r>
          </a:p>
        </p:txBody>
      </p:sp>
      <p:sp>
        <p:nvSpPr>
          <p:cNvPr id="32" name="TextBox 31"/>
          <p:cNvSpPr txBox="1"/>
          <p:nvPr/>
        </p:nvSpPr>
        <p:spPr>
          <a:xfrm>
            <a:off x="212569" y="2933827"/>
            <a:ext cx="1109599" cy="338554"/>
          </a:xfrm>
          <a:prstGeom prst="rect">
            <a:avLst/>
          </a:prstGeom>
          <a:noFill/>
        </p:spPr>
        <p:txBody>
          <a:bodyPr wrap="none" rtlCol="0">
            <a:spAutoFit/>
          </a:bodyPr>
          <a:lstStyle/>
          <a:p>
            <a:r>
              <a:rPr lang="en-US" sz="1600" dirty="0" smtClean="0"/>
              <a:t>Discussion:</a:t>
            </a:r>
          </a:p>
        </p:txBody>
      </p:sp>
      <p:sp>
        <p:nvSpPr>
          <p:cNvPr id="7" name="Slide Number Placeholder 6"/>
          <p:cNvSpPr>
            <a:spLocks noGrp="1"/>
          </p:cNvSpPr>
          <p:nvPr>
            <p:ph type="sldNum" sz="quarter" idx="12"/>
          </p:nvPr>
        </p:nvSpPr>
        <p:spPr/>
        <p:txBody>
          <a:bodyPr/>
          <a:lstStyle/>
          <a:p>
            <a:fld id="{5BE6E91C-2D6A-B04C-94FB-A9E324A509C5}" type="slidenum">
              <a:rPr lang="en-US" smtClean="0"/>
              <a:pPr/>
              <a:t>38</a:t>
            </a:fld>
            <a:endParaRPr lang="en-US" dirty="0"/>
          </a:p>
        </p:txBody>
      </p:sp>
      <p:sp>
        <p:nvSpPr>
          <p:cNvPr id="21" name="TextBox 20"/>
          <p:cNvSpPr txBox="1"/>
          <p:nvPr/>
        </p:nvSpPr>
        <p:spPr>
          <a:xfrm>
            <a:off x="5799913" y="3495520"/>
            <a:ext cx="2789290" cy="338554"/>
          </a:xfrm>
          <a:prstGeom prst="rect">
            <a:avLst/>
          </a:prstGeom>
          <a:noFill/>
        </p:spPr>
        <p:txBody>
          <a:bodyPr wrap="none" rtlCol="0">
            <a:spAutoFit/>
          </a:bodyPr>
          <a:lstStyle/>
          <a:p>
            <a:r>
              <a:rPr lang="en-US" sz="1600" dirty="0" smtClean="0"/>
              <a:t>[</a:t>
            </a:r>
            <a:r>
              <a:rPr lang="en-US" sz="1600" dirty="0" smtClean="0">
                <a:solidFill>
                  <a:srgbClr val="FF0000"/>
                </a:solidFill>
              </a:rPr>
              <a:t>Show Horse versus Car videos</a:t>
            </a:r>
            <a:r>
              <a:rPr lang="en-US" sz="1600" dirty="0" smtClean="0"/>
              <a: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171"/>
            <a:ext cx="8229600" cy="381917"/>
          </a:xfrm>
        </p:spPr>
        <p:txBody>
          <a:bodyPr/>
          <a:lstStyle/>
          <a:p>
            <a:r>
              <a:rPr lang="en-US" dirty="0" smtClean="0"/>
              <a:t>Units and Conversions – length, time, speed</a:t>
            </a:r>
            <a:endParaRPr lang="en-US" dirty="0"/>
          </a:p>
        </p:txBody>
      </p:sp>
      <p:sp>
        <p:nvSpPr>
          <p:cNvPr id="6" name="TextBox 5"/>
          <p:cNvSpPr txBox="1"/>
          <p:nvPr/>
        </p:nvSpPr>
        <p:spPr>
          <a:xfrm>
            <a:off x="177296" y="472823"/>
            <a:ext cx="1444626" cy="1877437"/>
          </a:xfrm>
          <a:prstGeom prst="rect">
            <a:avLst/>
          </a:prstGeom>
          <a:noFill/>
        </p:spPr>
        <p:txBody>
          <a:bodyPr wrap="none" rtlCol="0">
            <a:spAutoFit/>
          </a:bodyPr>
          <a:lstStyle/>
          <a:p>
            <a:r>
              <a:rPr lang="en-US" sz="1400" b="1" dirty="0" smtClean="0"/>
              <a:t>British (Imperial)</a:t>
            </a:r>
          </a:p>
          <a:p>
            <a:r>
              <a:rPr lang="en-US" sz="1400" dirty="0" smtClean="0"/>
              <a:t>1 mile = 5280 ft</a:t>
            </a:r>
          </a:p>
          <a:p>
            <a:r>
              <a:rPr lang="en-US" sz="1400" dirty="0" smtClean="0"/>
              <a:t>1 ft     = 12 in</a:t>
            </a:r>
          </a:p>
          <a:p>
            <a:r>
              <a:rPr lang="en-US" sz="1400" dirty="0" smtClean="0"/>
              <a:t>1 </a:t>
            </a:r>
            <a:r>
              <a:rPr lang="en-US" sz="1400" dirty="0" err="1" smtClean="0"/>
              <a:t>yd</a:t>
            </a:r>
            <a:r>
              <a:rPr lang="en-US" sz="1400" dirty="0" smtClean="0"/>
              <a:t>   = 3 </a:t>
            </a:r>
            <a:r>
              <a:rPr lang="en-US" sz="1400" dirty="0" err="1" smtClean="0"/>
              <a:t>ft</a:t>
            </a:r>
            <a:endParaRPr lang="en-US" sz="1400" dirty="0" smtClean="0"/>
          </a:p>
          <a:p>
            <a:endParaRPr lang="en-US" sz="1400" dirty="0" smtClean="0"/>
          </a:p>
          <a:p>
            <a:r>
              <a:rPr lang="en-US" sz="1400" dirty="0" smtClean="0"/>
              <a:t>1 lb = 16 oz</a:t>
            </a:r>
          </a:p>
          <a:p>
            <a:endParaRPr lang="en-US" dirty="0" smtClean="0"/>
          </a:p>
          <a:p>
            <a:r>
              <a:rPr lang="en-US" sz="1400" dirty="0" smtClean="0">
                <a:solidFill>
                  <a:srgbClr val="404040"/>
                </a:solidFill>
              </a:rPr>
              <a:t>1 gallon = 8 pints</a:t>
            </a:r>
          </a:p>
        </p:txBody>
      </p:sp>
      <p:sp>
        <p:nvSpPr>
          <p:cNvPr id="7" name="TextBox 6"/>
          <p:cNvSpPr txBox="1"/>
          <p:nvPr/>
        </p:nvSpPr>
        <p:spPr>
          <a:xfrm>
            <a:off x="4153699" y="506955"/>
            <a:ext cx="1370568" cy="1600438"/>
          </a:xfrm>
          <a:prstGeom prst="rect">
            <a:avLst/>
          </a:prstGeom>
          <a:noFill/>
        </p:spPr>
        <p:txBody>
          <a:bodyPr wrap="none" rtlCol="0">
            <a:spAutoFit/>
          </a:bodyPr>
          <a:lstStyle/>
          <a:p>
            <a:r>
              <a:rPr lang="en-US" sz="1400" b="1" dirty="0" smtClean="0"/>
              <a:t>Metric (SI)</a:t>
            </a:r>
          </a:p>
          <a:p>
            <a:r>
              <a:rPr lang="en-US" sz="1400" dirty="0" smtClean="0"/>
              <a:t>1 km = 1000 </a:t>
            </a:r>
            <a:r>
              <a:rPr lang="en-US" sz="1400" dirty="0" err="1" smtClean="0"/>
              <a:t>m</a:t>
            </a:r>
            <a:endParaRPr lang="en-US" sz="1400" dirty="0" smtClean="0"/>
          </a:p>
          <a:p>
            <a:r>
              <a:rPr lang="en-US" sz="1400" dirty="0" smtClean="0"/>
              <a:t>1 </a:t>
            </a:r>
            <a:r>
              <a:rPr lang="en-US" sz="1400" dirty="0" err="1" smtClean="0"/>
              <a:t>m</a:t>
            </a:r>
            <a:r>
              <a:rPr lang="en-US" sz="1400" dirty="0" smtClean="0"/>
              <a:t>    = 100 cm</a:t>
            </a:r>
          </a:p>
          <a:p>
            <a:endParaRPr lang="en-US" sz="1400" dirty="0" smtClean="0"/>
          </a:p>
          <a:p>
            <a:r>
              <a:rPr lang="en-US" sz="1400" dirty="0" smtClean="0"/>
              <a:t>1 kg = 1000 </a:t>
            </a:r>
            <a:r>
              <a:rPr lang="en-US" sz="1400" dirty="0" err="1" smtClean="0"/>
              <a:t>g</a:t>
            </a:r>
            <a:endParaRPr lang="en-US" sz="1400" dirty="0" smtClean="0"/>
          </a:p>
          <a:p>
            <a:endParaRPr lang="en-US" sz="1400" dirty="0" smtClean="0"/>
          </a:p>
          <a:p>
            <a:r>
              <a:rPr lang="en-US" sz="1400" dirty="0" smtClean="0">
                <a:solidFill>
                  <a:srgbClr val="404040"/>
                </a:solidFill>
              </a:rPr>
              <a:t>1 liter = 1000 ml</a:t>
            </a:r>
            <a:endParaRPr lang="en-US" sz="1400" dirty="0">
              <a:solidFill>
                <a:srgbClr val="404040"/>
              </a:solidFill>
            </a:endParaRPr>
          </a:p>
        </p:txBody>
      </p:sp>
      <p:sp>
        <p:nvSpPr>
          <p:cNvPr id="8" name="TextBox 7"/>
          <p:cNvSpPr txBox="1"/>
          <p:nvPr/>
        </p:nvSpPr>
        <p:spPr>
          <a:xfrm>
            <a:off x="2622473" y="955911"/>
            <a:ext cx="1056250" cy="461665"/>
          </a:xfrm>
          <a:prstGeom prst="rect">
            <a:avLst/>
          </a:prstGeom>
          <a:noFill/>
        </p:spPr>
        <p:txBody>
          <a:bodyPr wrap="none" rtlCol="0">
            <a:spAutoFit/>
          </a:bodyPr>
          <a:lstStyle/>
          <a:p>
            <a:pPr algn="ctr"/>
            <a:r>
              <a:rPr lang="en-US" sz="1200" dirty="0" smtClean="0"/>
              <a:t>which is more</a:t>
            </a:r>
          </a:p>
          <a:p>
            <a:pPr algn="ctr"/>
            <a:r>
              <a:rPr lang="en-US" sz="1200" dirty="0" smtClean="0"/>
              <a:t>“natural”?</a:t>
            </a:r>
            <a:endParaRPr lang="en-US" sz="1200" dirty="0"/>
          </a:p>
        </p:txBody>
      </p:sp>
      <p:sp>
        <p:nvSpPr>
          <p:cNvPr id="13" name="Freeform 12"/>
          <p:cNvSpPr/>
          <p:nvPr/>
        </p:nvSpPr>
        <p:spPr>
          <a:xfrm>
            <a:off x="2733875" y="1349807"/>
            <a:ext cx="1121191" cy="218075"/>
          </a:xfrm>
          <a:custGeom>
            <a:avLst/>
            <a:gdLst>
              <a:gd name="connsiteX0" fmla="*/ 0 w 840893"/>
              <a:gd name="connsiteY0" fmla="*/ 0 h 328971"/>
              <a:gd name="connsiteX1" fmla="*/ 171611 w 840893"/>
              <a:gd name="connsiteY1" fmla="*/ 240292 h 328971"/>
              <a:gd name="connsiteX2" fmla="*/ 394705 w 840893"/>
              <a:gd name="connsiteY2" fmla="*/ 308947 h 328971"/>
              <a:gd name="connsiteX3" fmla="*/ 840893 w 840893"/>
              <a:gd name="connsiteY3" fmla="*/ 120146 h 328971"/>
            </a:gdLst>
            <a:ahLst/>
            <a:cxnLst>
              <a:cxn ang="0">
                <a:pos x="connsiteX0" y="connsiteY0"/>
              </a:cxn>
              <a:cxn ang="0">
                <a:pos x="connsiteX1" y="connsiteY1"/>
              </a:cxn>
              <a:cxn ang="0">
                <a:pos x="connsiteX2" y="connsiteY2"/>
              </a:cxn>
              <a:cxn ang="0">
                <a:pos x="connsiteX3" y="connsiteY3"/>
              </a:cxn>
            </a:cxnLst>
            <a:rect l="l" t="t" r="r" b="b"/>
            <a:pathLst>
              <a:path w="840893" h="328971">
                <a:moveTo>
                  <a:pt x="0" y="0"/>
                </a:moveTo>
                <a:cubicBezTo>
                  <a:pt x="52913" y="94400"/>
                  <a:pt x="105827" y="188801"/>
                  <a:pt x="171611" y="240292"/>
                </a:cubicBezTo>
                <a:cubicBezTo>
                  <a:pt x="237395" y="291783"/>
                  <a:pt x="283158" y="328971"/>
                  <a:pt x="394705" y="308947"/>
                </a:cubicBezTo>
                <a:cubicBezTo>
                  <a:pt x="506252" y="288923"/>
                  <a:pt x="840893" y="120146"/>
                  <a:pt x="840893" y="120146"/>
                </a:cubicBezTo>
              </a:path>
            </a:pathLst>
          </a:custGeom>
          <a:ln>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flipH="1" flipV="1">
            <a:off x="2284031" y="692013"/>
            <a:ext cx="694808" cy="164396"/>
          </a:xfrm>
          <a:custGeom>
            <a:avLst/>
            <a:gdLst>
              <a:gd name="connsiteX0" fmla="*/ 0 w 840893"/>
              <a:gd name="connsiteY0" fmla="*/ 0 h 328971"/>
              <a:gd name="connsiteX1" fmla="*/ 171611 w 840893"/>
              <a:gd name="connsiteY1" fmla="*/ 240292 h 328971"/>
              <a:gd name="connsiteX2" fmla="*/ 394705 w 840893"/>
              <a:gd name="connsiteY2" fmla="*/ 308947 h 328971"/>
              <a:gd name="connsiteX3" fmla="*/ 840893 w 840893"/>
              <a:gd name="connsiteY3" fmla="*/ 120146 h 328971"/>
            </a:gdLst>
            <a:ahLst/>
            <a:cxnLst>
              <a:cxn ang="0">
                <a:pos x="connsiteX0" y="connsiteY0"/>
              </a:cxn>
              <a:cxn ang="0">
                <a:pos x="connsiteX1" y="connsiteY1"/>
              </a:cxn>
              <a:cxn ang="0">
                <a:pos x="connsiteX2" y="connsiteY2"/>
              </a:cxn>
              <a:cxn ang="0">
                <a:pos x="connsiteX3" y="connsiteY3"/>
              </a:cxn>
            </a:cxnLst>
            <a:rect l="l" t="t" r="r" b="b"/>
            <a:pathLst>
              <a:path w="840893" h="328971">
                <a:moveTo>
                  <a:pt x="0" y="0"/>
                </a:moveTo>
                <a:cubicBezTo>
                  <a:pt x="52913" y="94400"/>
                  <a:pt x="105827" y="188801"/>
                  <a:pt x="171611" y="240292"/>
                </a:cubicBezTo>
                <a:cubicBezTo>
                  <a:pt x="237395" y="291783"/>
                  <a:pt x="283158" y="328971"/>
                  <a:pt x="394705" y="308947"/>
                </a:cubicBezTo>
                <a:cubicBezTo>
                  <a:pt x="506252" y="288923"/>
                  <a:pt x="840893" y="120146"/>
                  <a:pt x="840893" y="120146"/>
                </a:cubicBezTo>
              </a:path>
            </a:pathLst>
          </a:custGeom>
          <a:ln>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Rounded Rectangle 16"/>
          <p:cNvSpPr/>
          <p:nvPr/>
        </p:nvSpPr>
        <p:spPr>
          <a:xfrm>
            <a:off x="83261" y="472822"/>
            <a:ext cx="5897772" cy="1877437"/>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6152260" y="552747"/>
            <a:ext cx="2534540" cy="1964821"/>
            <a:chOff x="4630392" y="2904160"/>
            <a:chExt cx="2227608" cy="1805570"/>
          </a:xfrm>
        </p:grpSpPr>
        <p:sp>
          <p:nvSpPr>
            <p:cNvPr id="24" name="Rectangle 23"/>
            <p:cNvSpPr/>
            <p:nvPr/>
          </p:nvSpPr>
          <p:spPr>
            <a:xfrm>
              <a:off x="4630392" y="2904160"/>
              <a:ext cx="2227608" cy="180557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3"/>
            <a:stretch>
              <a:fillRect/>
            </a:stretch>
          </p:blipFill>
          <p:spPr>
            <a:xfrm>
              <a:off x="4630392" y="3735158"/>
              <a:ext cx="2214935" cy="974572"/>
            </a:xfrm>
            <a:prstGeom prst="rect">
              <a:avLst/>
            </a:prstGeom>
          </p:spPr>
        </p:pic>
        <p:sp>
          <p:nvSpPr>
            <p:cNvPr id="22" name="TextBox 21"/>
            <p:cNvSpPr txBox="1"/>
            <p:nvPr/>
          </p:nvSpPr>
          <p:spPr>
            <a:xfrm>
              <a:off x="4630393" y="2918431"/>
              <a:ext cx="2214935" cy="1107996"/>
            </a:xfrm>
            <a:prstGeom prst="rect">
              <a:avLst/>
            </a:prstGeom>
            <a:noFill/>
          </p:spPr>
          <p:txBody>
            <a:bodyPr wrap="square" rtlCol="0">
              <a:spAutoFit/>
            </a:bodyPr>
            <a:lstStyle/>
            <a:p>
              <a:r>
                <a:rPr lang="en-US" sz="1200" dirty="0" smtClean="0"/>
                <a:t>Only Burma, Liberia and the U.S.</a:t>
              </a:r>
            </a:p>
            <a:p>
              <a:r>
                <a:rPr lang="en-US" sz="1200" dirty="0" smtClean="0"/>
                <a:t>have not adopted SI as the primary system of measurement</a:t>
              </a:r>
            </a:p>
            <a:p>
              <a:r>
                <a:rPr lang="en-US" sz="1200" dirty="0" smtClean="0"/>
                <a:t>- source </a:t>
              </a:r>
              <a:r>
                <a:rPr lang="en-US" sz="1200" dirty="0" err="1" smtClean="0"/>
                <a:t>Wikipedia</a:t>
              </a:r>
              <a:endParaRPr lang="en-US" sz="1200" dirty="0" smtClean="0"/>
            </a:p>
          </p:txBody>
        </p:sp>
      </p:grpSp>
      <p:cxnSp>
        <p:nvCxnSpPr>
          <p:cNvPr id="26" name="Straight Connector 25"/>
          <p:cNvCxnSpPr/>
          <p:nvPr/>
        </p:nvCxnSpPr>
        <p:spPr>
          <a:xfrm>
            <a:off x="78035" y="4888205"/>
            <a:ext cx="8933999" cy="1191"/>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05127" y="4943005"/>
            <a:ext cx="7829433" cy="369332"/>
          </a:xfrm>
          <a:prstGeom prst="rect">
            <a:avLst/>
          </a:prstGeom>
          <a:noFill/>
        </p:spPr>
        <p:txBody>
          <a:bodyPr wrap="square" rtlCol="0">
            <a:spAutoFit/>
          </a:bodyPr>
          <a:lstStyle/>
          <a:p>
            <a:pPr>
              <a:spcAft>
                <a:spcPts val="600"/>
              </a:spcAft>
            </a:pPr>
            <a:r>
              <a:rPr lang="en-US" dirty="0" smtClean="0"/>
              <a:t>SI prefixes </a:t>
            </a:r>
            <a:r>
              <a:rPr lang="en-US" sz="1600" dirty="0" smtClean="0"/>
              <a:t>– indicate factors of 10 of a given unit (meter, liters, etc)</a:t>
            </a:r>
            <a:endParaRPr lang="en-US" sz="1600" dirty="0"/>
          </a:p>
        </p:txBody>
      </p:sp>
      <p:sp>
        <p:nvSpPr>
          <p:cNvPr id="25" name="TextBox 24"/>
          <p:cNvSpPr txBox="1"/>
          <p:nvPr/>
        </p:nvSpPr>
        <p:spPr>
          <a:xfrm>
            <a:off x="1485418" y="5288345"/>
            <a:ext cx="3882345" cy="338554"/>
          </a:xfrm>
          <a:prstGeom prst="rect">
            <a:avLst/>
          </a:prstGeom>
          <a:noFill/>
        </p:spPr>
        <p:txBody>
          <a:bodyPr wrap="none" rtlCol="0">
            <a:spAutoFit/>
          </a:bodyPr>
          <a:lstStyle/>
          <a:p>
            <a:r>
              <a:rPr lang="en-US" sz="1600" dirty="0" smtClean="0"/>
              <a:t>Of the 20 SI prefixes, we will only be using 3:</a:t>
            </a:r>
            <a:endParaRPr lang="en-US" sz="1600" dirty="0"/>
          </a:p>
        </p:txBody>
      </p:sp>
      <p:graphicFrame>
        <p:nvGraphicFramePr>
          <p:cNvPr id="27" name="Table 26"/>
          <p:cNvGraphicFramePr>
            <a:graphicFrameLocks noGrp="1"/>
          </p:cNvGraphicFramePr>
          <p:nvPr>
            <p:extLst>
              <p:ext uri="{D42A27DB-BD31-4B8C-83A1-F6EECF244321}">
                <p14:modId xmlns="" xmlns:p14="http://schemas.microsoft.com/office/powerpoint/2010/main" val="3717715236"/>
              </p:ext>
            </p:extLst>
          </p:nvPr>
        </p:nvGraphicFramePr>
        <p:xfrm>
          <a:off x="1485417" y="5551148"/>
          <a:ext cx="4688439" cy="708660"/>
        </p:xfrm>
        <a:graphic>
          <a:graphicData uri="http://schemas.openxmlformats.org/drawingml/2006/table">
            <a:tbl>
              <a:tblPr firstRow="1" bandRow="1">
                <a:tableStyleId>{5C22544A-7EE6-4342-B048-85BDC9FD1C3A}</a:tableStyleId>
              </a:tblPr>
              <a:tblGrid>
                <a:gridCol w="1562813"/>
                <a:gridCol w="1562813"/>
                <a:gridCol w="1562813"/>
              </a:tblGrid>
              <a:tr h="228600">
                <a:tc>
                  <a:txBody>
                    <a:bodyPr/>
                    <a:lstStyle/>
                    <a:p>
                      <a:r>
                        <a:rPr lang="en-US" sz="1100" b="0" dirty="0" smtClean="0">
                          <a:solidFill>
                            <a:srgbClr val="000000"/>
                          </a:solidFill>
                        </a:rPr>
                        <a:t>kilo</a:t>
                      </a:r>
                      <a:endParaRPr lang="en-US" sz="1100" b="0" dirty="0">
                        <a:solidFill>
                          <a:srgbClr val="000000"/>
                        </a:solidFill>
                      </a:endParaRPr>
                    </a:p>
                  </a:txBody>
                  <a:tcPr marL="121920" marR="121920" marT="34290" marB="34290">
                    <a:noFill/>
                  </a:tcPr>
                </a:tc>
                <a:tc>
                  <a:txBody>
                    <a:bodyPr/>
                    <a:lstStyle/>
                    <a:p>
                      <a:r>
                        <a:rPr lang="en-US" sz="1100" b="0" dirty="0" err="1" smtClean="0">
                          <a:solidFill>
                            <a:srgbClr val="000000"/>
                          </a:solidFill>
                        </a:rPr>
                        <a:t>k</a:t>
                      </a:r>
                      <a:endParaRPr lang="en-US" sz="1100" b="0" dirty="0">
                        <a:solidFill>
                          <a:srgbClr val="000000"/>
                        </a:solidFill>
                      </a:endParaRPr>
                    </a:p>
                  </a:txBody>
                  <a:tcPr marL="121920" marR="121920" marT="34290" marB="34290">
                    <a:noFill/>
                  </a:tcPr>
                </a:tc>
                <a:tc>
                  <a:txBody>
                    <a:bodyPr/>
                    <a:lstStyle/>
                    <a:p>
                      <a:r>
                        <a:rPr lang="en-US" sz="1100" b="0" dirty="0" smtClean="0">
                          <a:solidFill>
                            <a:srgbClr val="000000"/>
                          </a:solidFill>
                        </a:rPr>
                        <a:t>1000 = 10</a:t>
                      </a:r>
                      <a:r>
                        <a:rPr lang="en-US" sz="1100" b="0" baseline="30000" dirty="0" smtClean="0">
                          <a:solidFill>
                            <a:srgbClr val="000000"/>
                          </a:solidFill>
                        </a:rPr>
                        <a:t>3</a:t>
                      </a:r>
                      <a:endParaRPr lang="en-US" sz="1100" b="0" dirty="0">
                        <a:solidFill>
                          <a:srgbClr val="000000"/>
                        </a:solidFill>
                      </a:endParaRPr>
                    </a:p>
                  </a:txBody>
                  <a:tcPr marL="121920" marR="121920" marT="34290" marB="34290">
                    <a:noFill/>
                  </a:tcPr>
                </a:tc>
              </a:tr>
              <a:tr h="228600">
                <a:tc>
                  <a:txBody>
                    <a:bodyPr/>
                    <a:lstStyle/>
                    <a:p>
                      <a:r>
                        <a:rPr lang="en-US" sz="1100" dirty="0" err="1" smtClean="0">
                          <a:solidFill>
                            <a:srgbClr val="000000"/>
                          </a:solidFill>
                        </a:rPr>
                        <a:t>centi</a:t>
                      </a:r>
                      <a:endParaRPr lang="en-US" sz="1100" dirty="0">
                        <a:solidFill>
                          <a:srgbClr val="000000"/>
                        </a:solidFill>
                      </a:endParaRPr>
                    </a:p>
                  </a:txBody>
                  <a:tcPr marL="121920" marR="121920" marT="34290" marB="34290">
                    <a:noFill/>
                  </a:tcPr>
                </a:tc>
                <a:tc>
                  <a:txBody>
                    <a:bodyPr/>
                    <a:lstStyle/>
                    <a:p>
                      <a:r>
                        <a:rPr lang="en-US" sz="1100" dirty="0" err="1" smtClean="0">
                          <a:solidFill>
                            <a:srgbClr val="000000"/>
                          </a:solidFill>
                        </a:rPr>
                        <a:t>c</a:t>
                      </a:r>
                      <a:endParaRPr lang="en-US" sz="1100" dirty="0">
                        <a:solidFill>
                          <a:srgbClr val="000000"/>
                        </a:solidFill>
                      </a:endParaRPr>
                    </a:p>
                  </a:txBody>
                  <a:tcPr marL="121920" marR="121920" marT="34290" marB="34290">
                    <a:noFill/>
                  </a:tcPr>
                </a:tc>
                <a:tc>
                  <a:txBody>
                    <a:bodyPr/>
                    <a:lstStyle/>
                    <a:p>
                      <a:r>
                        <a:rPr lang="en-US" sz="1100" dirty="0" smtClean="0">
                          <a:solidFill>
                            <a:srgbClr val="000000"/>
                          </a:solidFill>
                        </a:rPr>
                        <a:t>0.01 = 10</a:t>
                      </a:r>
                      <a:r>
                        <a:rPr lang="en-US" sz="1100" baseline="30000" dirty="0" smtClean="0">
                          <a:solidFill>
                            <a:srgbClr val="000000"/>
                          </a:solidFill>
                        </a:rPr>
                        <a:t>-2</a:t>
                      </a:r>
                      <a:endParaRPr lang="en-US" sz="1100" dirty="0">
                        <a:solidFill>
                          <a:srgbClr val="000000"/>
                        </a:solidFill>
                      </a:endParaRPr>
                    </a:p>
                  </a:txBody>
                  <a:tcPr marL="121920" marR="121920" marT="34290" marB="34290">
                    <a:noFill/>
                  </a:tcPr>
                </a:tc>
              </a:tr>
              <a:tr h="228600">
                <a:tc>
                  <a:txBody>
                    <a:bodyPr/>
                    <a:lstStyle/>
                    <a:p>
                      <a:r>
                        <a:rPr lang="en-US" sz="1100" dirty="0" err="1" smtClean="0">
                          <a:solidFill>
                            <a:srgbClr val="000000"/>
                          </a:solidFill>
                        </a:rPr>
                        <a:t>milli</a:t>
                      </a:r>
                      <a:endParaRPr lang="en-US" sz="1100" dirty="0">
                        <a:solidFill>
                          <a:srgbClr val="000000"/>
                        </a:solidFill>
                      </a:endParaRPr>
                    </a:p>
                  </a:txBody>
                  <a:tcPr marL="121920" marR="121920" marT="34290" marB="34290">
                    <a:noFill/>
                  </a:tcPr>
                </a:tc>
                <a:tc>
                  <a:txBody>
                    <a:bodyPr/>
                    <a:lstStyle/>
                    <a:p>
                      <a:r>
                        <a:rPr lang="en-US" sz="1100" dirty="0" err="1" smtClean="0">
                          <a:solidFill>
                            <a:srgbClr val="000000"/>
                          </a:solidFill>
                        </a:rPr>
                        <a:t>m</a:t>
                      </a:r>
                      <a:endParaRPr lang="en-US" sz="1100" dirty="0">
                        <a:solidFill>
                          <a:srgbClr val="000000"/>
                        </a:solidFill>
                      </a:endParaRPr>
                    </a:p>
                  </a:txBody>
                  <a:tcPr marL="121920" marR="121920" marT="34290" marB="34290">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rPr>
                        <a:t>0.001 = 10</a:t>
                      </a:r>
                      <a:r>
                        <a:rPr lang="en-US" sz="1100" baseline="30000" dirty="0" smtClean="0">
                          <a:solidFill>
                            <a:srgbClr val="000000"/>
                          </a:solidFill>
                        </a:rPr>
                        <a:t>-3</a:t>
                      </a:r>
                      <a:endParaRPr lang="en-US" sz="1100" dirty="0" smtClean="0">
                        <a:solidFill>
                          <a:srgbClr val="000000"/>
                        </a:solidFill>
                      </a:endParaRPr>
                    </a:p>
                  </a:txBody>
                  <a:tcPr marL="121920" marR="121920" marT="34290" marB="34290">
                    <a:noFill/>
                  </a:tcPr>
                </a:tc>
              </a:tr>
            </a:tbl>
          </a:graphicData>
        </a:graphic>
      </p:graphicFrame>
      <p:sp>
        <p:nvSpPr>
          <p:cNvPr id="28" name="TextBox 27"/>
          <p:cNvSpPr txBox="1"/>
          <p:nvPr/>
        </p:nvSpPr>
        <p:spPr>
          <a:xfrm>
            <a:off x="2055588" y="6347519"/>
            <a:ext cx="2504212" cy="338554"/>
          </a:xfrm>
          <a:prstGeom prst="rect">
            <a:avLst/>
          </a:prstGeom>
          <a:noFill/>
        </p:spPr>
        <p:txBody>
          <a:bodyPr wrap="none" rtlCol="0">
            <a:spAutoFit/>
          </a:bodyPr>
          <a:lstStyle/>
          <a:p>
            <a:r>
              <a:rPr lang="en-US" sz="1600" dirty="0" smtClean="0"/>
              <a:t>1 mg = 10</a:t>
            </a:r>
            <a:r>
              <a:rPr lang="en-US" sz="1600" baseline="30000" dirty="0" smtClean="0"/>
              <a:t>-3</a:t>
            </a:r>
            <a:r>
              <a:rPr lang="en-US" sz="1600" dirty="0" smtClean="0"/>
              <a:t> </a:t>
            </a:r>
            <a:r>
              <a:rPr lang="en-US" sz="1600" dirty="0" err="1" smtClean="0"/>
              <a:t>g</a:t>
            </a:r>
            <a:r>
              <a:rPr lang="en-US" sz="1600" dirty="0" smtClean="0"/>
              <a:t> = ________ kg</a:t>
            </a:r>
            <a:endParaRPr lang="en-US" sz="1600" dirty="0"/>
          </a:p>
        </p:txBody>
      </p:sp>
      <p:sp>
        <p:nvSpPr>
          <p:cNvPr id="4" name="TextBox 3"/>
          <p:cNvSpPr txBox="1"/>
          <p:nvPr/>
        </p:nvSpPr>
        <p:spPr>
          <a:xfrm>
            <a:off x="1621922" y="2042483"/>
            <a:ext cx="4097340" cy="307777"/>
          </a:xfrm>
          <a:prstGeom prst="rect">
            <a:avLst/>
          </a:prstGeom>
          <a:noFill/>
          <a:ln>
            <a:solidFill>
              <a:schemeClr val="tx1"/>
            </a:solidFill>
          </a:ln>
        </p:spPr>
        <p:txBody>
          <a:bodyPr wrap="none" rtlCol="0">
            <a:spAutoFit/>
          </a:bodyPr>
          <a:lstStyle/>
          <a:p>
            <a:r>
              <a:rPr lang="en-US" sz="1400" b="1" dirty="0" smtClean="0"/>
              <a:t>Between</a:t>
            </a:r>
            <a:r>
              <a:rPr lang="en-US" sz="1400" dirty="0" smtClean="0"/>
              <a:t> systems:  1 mile = 1.609 km     1 in = 2.54 cm</a:t>
            </a:r>
          </a:p>
        </p:txBody>
      </p:sp>
      <p:sp>
        <p:nvSpPr>
          <p:cNvPr id="9" name="TextBox 8"/>
          <p:cNvSpPr txBox="1"/>
          <p:nvPr/>
        </p:nvSpPr>
        <p:spPr>
          <a:xfrm>
            <a:off x="505127" y="2310179"/>
            <a:ext cx="1000595" cy="2613023"/>
          </a:xfrm>
          <a:prstGeom prst="rect">
            <a:avLst/>
          </a:prstGeom>
          <a:noFill/>
        </p:spPr>
        <p:txBody>
          <a:bodyPr wrap="none" rtlCol="0">
            <a:spAutoFit/>
          </a:bodyPr>
          <a:lstStyle/>
          <a:p>
            <a:pPr>
              <a:lnSpc>
                <a:spcPct val="130000"/>
              </a:lnSpc>
            </a:pPr>
            <a:r>
              <a:rPr lang="en-US" sz="1400" dirty="0" smtClean="0"/>
              <a:t>1 mile = </a:t>
            </a:r>
          </a:p>
          <a:p>
            <a:pPr>
              <a:lnSpc>
                <a:spcPct val="130000"/>
              </a:lnSpc>
            </a:pPr>
            <a:r>
              <a:rPr lang="en-US" sz="1400" dirty="0" smtClean="0"/>
              <a:t>1 mile =</a:t>
            </a:r>
          </a:p>
          <a:p>
            <a:pPr>
              <a:lnSpc>
                <a:spcPct val="130000"/>
              </a:lnSpc>
            </a:pPr>
            <a:r>
              <a:rPr lang="en-US" sz="1400" dirty="0" smtClean="0"/>
              <a:t>1 mile =</a:t>
            </a:r>
          </a:p>
          <a:p>
            <a:pPr>
              <a:lnSpc>
                <a:spcPct val="130000"/>
              </a:lnSpc>
            </a:pPr>
            <a:endParaRPr lang="en-US" sz="1400" dirty="0"/>
          </a:p>
          <a:p>
            <a:pPr>
              <a:lnSpc>
                <a:spcPct val="130000"/>
              </a:lnSpc>
            </a:pPr>
            <a:r>
              <a:rPr lang="en-US" sz="1400" dirty="0" smtClean="0"/>
              <a:t>1 m = </a:t>
            </a:r>
          </a:p>
          <a:p>
            <a:pPr>
              <a:lnSpc>
                <a:spcPct val="130000"/>
              </a:lnSpc>
            </a:pPr>
            <a:endParaRPr lang="en-US" sz="1400" dirty="0"/>
          </a:p>
          <a:p>
            <a:pPr>
              <a:lnSpc>
                <a:spcPct val="130000"/>
              </a:lnSpc>
            </a:pPr>
            <a:r>
              <a:rPr lang="en-US" sz="1400" dirty="0" smtClean="0"/>
              <a:t>1 </a:t>
            </a:r>
            <a:r>
              <a:rPr lang="en-US" sz="1400" dirty="0" err="1" smtClean="0"/>
              <a:t>hr</a:t>
            </a:r>
            <a:r>
              <a:rPr lang="en-US" sz="1400" dirty="0" smtClean="0"/>
              <a:t> = </a:t>
            </a:r>
          </a:p>
          <a:p>
            <a:pPr>
              <a:lnSpc>
                <a:spcPct val="130000"/>
              </a:lnSpc>
            </a:pPr>
            <a:endParaRPr lang="en-US" sz="1400" dirty="0"/>
          </a:p>
          <a:p>
            <a:pPr>
              <a:lnSpc>
                <a:spcPct val="130000"/>
              </a:lnSpc>
            </a:pPr>
            <a:r>
              <a:rPr lang="en-US" sz="1400" dirty="0" smtClean="0"/>
              <a:t>100 mph = </a:t>
            </a:r>
          </a:p>
        </p:txBody>
      </p:sp>
      <p:sp>
        <p:nvSpPr>
          <p:cNvPr id="11" name="Slide Number Placeholder 10"/>
          <p:cNvSpPr>
            <a:spLocks noGrp="1"/>
          </p:cNvSpPr>
          <p:nvPr>
            <p:ph type="sldNum" sz="quarter" idx="4"/>
          </p:nvPr>
        </p:nvSpPr>
        <p:spPr/>
        <p:txBody>
          <a:bodyPr/>
          <a:lstStyle/>
          <a:p>
            <a:fld id="{5BE6E91C-2D6A-B04C-94FB-A9E324A509C5}" type="slidenum">
              <a:rPr lang="en-US" smtClean="0"/>
              <a:pPr/>
              <a:t>3</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flip side to N1L</a:t>
            </a:r>
            <a:endParaRPr lang="en-US" dirty="0"/>
          </a:p>
        </p:txBody>
      </p:sp>
      <p:pic>
        <p:nvPicPr>
          <p:cNvPr id="5" name="Picture 4" descr="vol3-401-Sir-Isaac-Newton-q75-484x500.jpg"/>
          <p:cNvPicPr>
            <a:picLocks noChangeAspect="1"/>
          </p:cNvPicPr>
          <p:nvPr/>
        </p:nvPicPr>
        <p:blipFill>
          <a:blip r:embed="rId3"/>
          <a:stretch>
            <a:fillRect/>
          </a:stretch>
        </p:blipFill>
        <p:spPr>
          <a:xfrm>
            <a:off x="457200" y="388844"/>
            <a:ext cx="1065471" cy="884814"/>
          </a:xfrm>
          <a:prstGeom prst="rect">
            <a:avLst/>
          </a:prstGeom>
        </p:spPr>
      </p:pic>
      <p:sp>
        <p:nvSpPr>
          <p:cNvPr id="6" name="TextBox 5"/>
          <p:cNvSpPr txBox="1"/>
          <p:nvPr/>
        </p:nvSpPr>
        <p:spPr>
          <a:xfrm>
            <a:off x="1522671" y="536338"/>
            <a:ext cx="7397667" cy="923330"/>
          </a:xfrm>
          <a:prstGeom prst="rect">
            <a:avLst/>
          </a:prstGeom>
          <a:noFill/>
          <a:ln>
            <a:solidFill>
              <a:srgbClr val="0D0D0D"/>
            </a:solidFill>
          </a:ln>
        </p:spPr>
        <p:txBody>
          <a:bodyPr wrap="square" rtlCol="0">
            <a:spAutoFit/>
          </a:bodyPr>
          <a:lstStyle/>
          <a:p>
            <a:r>
              <a:rPr lang="en-US" dirty="0" smtClean="0"/>
              <a:t>N1L: </a:t>
            </a:r>
          </a:p>
          <a:p>
            <a:r>
              <a:rPr lang="en-US" dirty="0" smtClean="0"/>
              <a:t>Until a force acts on something (e.g. hockey puck), it will always move in a straight line without changing its speed.</a:t>
            </a:r>
          </a:p>
        </p:txBody>
      </p:sp>
      <p:pic>
        <p:nvPicPr>
          <p:cNvPr id="7" name="Picture 6" descr="vol3-401-Sir-Isaac-Newton-q75-484x500.jpg"/>
          <p:cNvPicPr>
            <a:picLocks noChangeAspect="1"/>
          </p:cNvPicPr>
          <p:nvPr/>
        </p:nvPicPr>
        <p:blipFill>
          <a:blip r:embed="rId3"/>
          <a:stretch>
            <a:fillRect/>
          </a:stretch>
        </p:blipFill>
        <p:spPr>
          <a:xfrm flipH="1">
            <a:off x="7604890" y="1387958"/>
            <a:ext cx="1081909" cy="884814"/>
          </a:xfrm>
          <a:prstGeom prst="rect">
            <a:avLst/>
          </a:prstGeom>
        </p:spPr>
      </p:pic>
      <p:sp>
        <p:nvSpPr>
          <p:cNvPr id="8" name="TextBox 7"/>
          <p:cNvSpPr txBox="1"/>
          <p:nvPr/>
        </p:nvSpPr>
        <p:spPr>
          <a:xfrm>
            <a:off x="127539" y="1501834"/>
            <a:ext cx="7397667" cy="923330"/>
          </a:xfrm>
          <a:prstGeom prst="rect">
            <a:avLst/>
          </a:prstGeom>
          <a:noFill/>
          <a:ln>
            <a:solidFill>
              <a:srgbClr val="0D0D0D"/>
            </a:solidFill>
          </a:ln>
        </p:spPr>
        <p:txBody>
          <a:bodyPr wrap="square" rtlCol="0">
            <a:spAutoFit/>
          </a:bodyPr>
          <a:lstStyle/>
          <a:p>
            <a:r>
              <a:rPr lang="en-US" dirty="0" smtClean="0"/>
              <a:t>Flip side to N1L: </a:t>
            </a:r>
          </a:p>
          <a:p>
            <a:r>
              <a:rPr lang="en-US" dirty="0" smtClean="0"/>
              <a:t>If an object is accelerating then there is a nonzero net (total) force acting on it.</a:t>
            </a:r>
          </a:p>
        </p:txBody>
      </p:sp>
      <p:pic>
        <p:nvPicPr>
          <p:cNvPr id="36" name="Picture 35" descr="IMG.png"/>
          <p:cNvPicPr>
            <a:picLocks noChangeAspect="1"/>
          </p:cNvPicPr>
          <p:nvPr/>
        </p:nvPicPr>
        <p:blipFill>
          <a:blip r:embed="rId4">
            <a:clrChange>
              <a:clrFrom>
                <a:srgbClr val="FFFFFF"/>
              </a:clrFrom>
              <a:clrTo>
                <a:srgbClr val="FFFFFF">
                  <a:alpha val="0"/>
                </a:srgbClr>
              </a:clrTo>
            </a:clrChange>
          </a:blip>
          <a:stretch>
            <a:fillRect/>
          </a:stretch>
        </p:blipFill>
        <p:spPr>
          <a:xfrm>
            <a:off x="2375065" y="2227670"/>
            <a:ext cx="4738254" cy="1636573"/>
          </a:xfrm>
          <a:prstGeom prst="rect">
            <a:avLst/>
          </a:prstGeom>
        </p:spPr>
      </p:pic>
      <p:sp>
        <p:nvSpPr>
          <p:cNvPr id="33" name="TextBox 32"/>
          <p:cNvSpPr txBox="1"/>
          <p:nvPr/>
        </p:nvSpPr>
        <p:spPr>
          <a:xfrm>
            <a:off x="1113160" y="6344042"/>
            <a:ext cx="3623236" cy="369332"/>
          </a:xfrm>
          <a:prstGeom prst="rect">
            <a:avLst/>
          </a:prstGeom>
          <a:noFill/>
        </p:spPr>
        <p:txBody>
          <a:bodyPr wrap="none" rtlCol="0">
            <a:spAutoFit/>
          </a:bodyPr>
          <a:lstStyle/>
          <a:p>
            <a:r>
              <a:rPr lang="en-US" dirty="0" smtClean="0"/>
              <a:t>contact time between stick and puck</a:t>
            </a:r>
            <a:endParaRPr lang="en-US" dirty="0"/>
          </a:p>
        </p:txBody>
      </p:sp>
      <p:grpSp>
        <p:nvGrpSpPr>
          <p:cNvPr id="3" name="Group 2"/>
          <p:cNvGrpSpPr/>
          <p:nvPr/>
        </p:nvGrpSpPr>
        <p:grpSpPr>
          <a:xfrm>
            <a:off x="1596517" y="4107027"/>
            <a:ext cx="4503532" cy="2329348"/>
            <a:chOff x="1197387" y="5476035"/>
            <a:chExt cx="3377649" cy="3105798"/>
          </a:xfrm>
        </p:grpSpPr>
        <p:pic>
          <p:nvPicPr>
            <p:cNvPr id="16" name="Picture 15" descr="graph_paper.gif"/>
            <p:cNvPicPr>
              <a:picLocks noChangeAspect="1"/>
            </p:cNvPicPr>
            <p:nvPr/>
          </p:nvPicPr>
          <p:blipFill>
            <a:blip r:embed="rId5"/>
            <a:srcRect t="43961" r="42899"/>
            <a:stretch>
              <a:fillRect/>
            </a:stretch>
          </p:blipFill>
          <p:spPr>
            <a:xfrm>
              <a:off x="2266242" y="5476035"/>
              <a:ext cx="2291070" cy="2248463"/>
            </a:xfrm>
            <a:prstGeom prst="rect">
              <a:avLst/>
            </a:prstGeom>
          </p:spPr>
        </p:pic>
        <p:sp>
          <p:nvSpPr>
            <p:cNvPr id="17" name="TextBox 16"/>
            <p:cNvSpPr txBox="1"/>
            <p:nvPr/>
          </p:nvSpPr>
          <p:spPr>
            <a:xfrm>
              <a:off x="1197387" y="5596264"/>
              <a:ext cx="267141" cy="492443"/>
            </a:xfrm>
            <a:prstGeom prst="rect">
              <a:avLst/>
            </a:prstGeom>
            <a:noFill/>
          </p:spPr>
          <p:txBody>
            <a:bodyPr wrap="none" rtlCol="0">
              <a:spAutoFit/>
            </a:bodyPr>
            <a:lstStyle/>
            <a:p>
              <a:r>
                <a:rPr lang="en-US" dirty="0" err="1" smtClean="0"/>
                <a:t>v</a:t>
              </a:r>
              <a:r>
                <a:rPr lang="en-US" baseline="-25000" dirty="0" err="1" smtClean="0"/>
                <a:t>x</a:t>
              </a:r>
              <a:endParaRPr lang="en-US" dirty="0"/>
            </a:p>
          </p:txBody>
        </p:sp>
        <p:sp>
          <p:nvSpPr>
            <p:cNvPr id="19" name="Freeform 18"/>
            <p:cNvSpPr/>
            <p:nvPr/>
          </p:nvSpPr>
          <p:spPr>
            <a:xfrm>
              <a:off x="2240146" y="6015351"/>
              <a:ext cx="2269675" cy="1344408"/>
            </a:xfrm>
            <a:custGeom>
              <a:avLst/>
              <a:gdLst>
                <a:gd name="connsiteX0" fmla="*/ 0 w 2269675"/>
                <a:gd name="connsiteY0" fmla="*/ 1342156 h 1344408"/>
                <a:gd name="connsiteX1" fmla="*/ 175629 w 2269675"/>
                <a:gd name="connsiteY1" fmla="*/ 1342156 h 1344408"/>
                <a:gd name="connsiteX2" fmla="*/ 472849 w 2269675"/>
                <a:gd name="connsiteY2" fmla="*/ 1328645 h 1344408"/>
                <a:gd name="connsiteX3" fmla="*/ 702518 w 2269675"/>
                <a:gd name="connsiteY3" fmla="*/ 1328645 h 1344408"/>
                <a:gd name="connsiteX4" fmla="*/ 837618 w 2269675"/>
                <a:gd name="connsiteY4" fmla="*/ 1247575 h 1344408"/>
                <a:gd name="connsiteX5" fmla="*/ 945698 w 2269675"/>
                <a:gd name="connsiteY5" fmla="*/ 936807 h 1344408"/>
                <a:gd name="connsiteX6" fmla="*/ 1067288 w 2269675"/>
                <a:gd name="connsiteY6" fmla="*/ 436877 h 1344408"/>
                <a:gd name="connsiteX7" fmla="*/ 1121327 w 2269675"/>
                <a:gd name="connsiteY7" fmla="*/ 153132 h 1344408"/>
                <a:gd name="connsiteX8" fmla="*/ 1242917 w 2269675"/>
                <a:gd name="connsiteY8" fmla="*/ 31528 h 1344408"/>
                <a:gd name="connsiteX9" fmla="*/ 1607686 w 2269675"/>
                <a:gd name="connsiteY9" fmla="*/ 4504 h 1344408"/>
                <a:gd name="connsiteX10" fmla="*/ 2269675 w 2269675"/>
                <a:gd name="connsiteY10" fmla="*/ 4504 h 134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9675" h="1344408">
                  <a:moveTo>
                    <a:pt x="0" y="1342156"/>
                  </a:moveTo>
                  <a:cubicBezTo>
                    <a:pt x="48410" y="1343282"/>
                    <a:pt x="96821" y="1344408"/>
                    <a:pt x="175629" y="1342156"/>
                  </a:cubicBezTo>
                  <a:cubicBezTo>
                    <a:pt x="254437" y="1339904"/>
                    <a:pt x="385034" y="1330897"/>
                    <a:pt x="472849" y="1328645"/>
                  </a:cubicBezTo>
                  <a:cubicBezTo>
                    <a:pt x="560664" y="1326393"/>
                    <a:pt x="641723" y="1342157"/>
                    <a:pt x="702518" y="1328645"/>
                  </a:cubicBezTo>
                  <a:cubicBezTo>
                    <a:pt x="763313" y="1315133"/>
                    <a:pt x="797088" y="1312881"/>
                    <a:pt x="837618" y="1247575"/>
                  </a:cubicBezTo>
                  <a:cubicBezTo>
                    <a:pt x="878148" y="1182269"/>
                    <a:pt x="907420" y="1071923"/>
                    <a:pt x="945698" y="936807"/>
                  </a:cubicBezTo>
                  <a:cubicBezTo>
                    <a:pt x="983976" y="801691"/>
                    <a:pt x="1038017" y="567490"/>
                    <a:pt x="1067288" y="436877"/>
                  </a:cubicBezTo>
                  <a:cubicBezTo>
                    <a:pt x="1096560" y="306265"/>
                    <a:pt x="1092056" y="220690"/>
                    <a:pt x="1121327" y="153132"/>
                  </a:cubicBezTo>
                  <a:cubicBezTo>
                    <a:pt x="1150598" y="85574"/>
                    <a:pt x="1161857" y="56299"/>
                    <a:pt x="1242917" y="31528"/>
                  </a:cubicBezTo>
                  <a:cubicBezTo>
                    <a:pt x="1323977" y="6757"/>
                    <a:pt x="1436560" y="9008"/>
                    <a:pt x="1607686" y="4504"/>
                  </a:cubicBezTo>
                  <a:cubicBezTo>
                    <a:pt x="1778812" y="0"/>
                    <a:pt x="2269675" y="4504"/>
                    <a:pt x="2269675" y="4504"/>
                  </a:cubicBezTo>
                </a:path>
              </a:pathLst>
            </a:custGeom>
            <a:ln w="38100" cap="flat" cmpd="sng" algn="ctr">
              <a:solidFill>
                <a:srgbClr val="660066"/>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TextBox 19"/>
            <p:cNvSpPr txBox="1"/>
            <p:nvPr/>
          </p:nvSpPr>
          <p:spPr>
            <a:xfrm>
              <a:off x="1552961" y="7213377"/>
              <a:ext cx="535532" cy="492443"/>
            </a:xfrm>
            <a:prstGeom prst="rect">
              <a:avLst/>
            </a:prstGeom>
            <a:noFill/>
          </p:spPr>
          <p:txBody>
            <a:bodyPr wrap="none" rtlCol="0">
              <a:spAutoFit/>
            </a:bodyPr>
            <a:lstStyle/>
            <a:p>
              <a:r>
                <a:rPr lang="en-US" dirty="0" smtClean="0"/>
                <a:t>0 </a:t>
              </a:r>
              <a:r>
                <a:rPr lang="en-US" dirty="0" err="1" smtClean="0"/>
                <a:t>m/s</a:t>
              </a:r>
              <a:endParaRPr lang="en-US" dirty="0"/>
            </a:p>
          </p:txBody>
        </p:sp>
        <p:sp>
          <p:nvSpPr>
            <p:cNvPr id="21" name="TextBox 20"/>
            <p:cNvSpPr txBox="1"/>
            <p:nvPr/>
          </p:nvSpPr>
          <p:spPr>
            <a:xfrm>
              <a:off x="1489461" y="6661468"/>
              <a:ext cx="623296" cy="492443"/>
            </a:xfrm>
            <a:prstGeom prst="rect">
              <a:avLst/>
            </a:prstGeom>
            <a:noFill/>
          </p:spPr>
          <p:txBody>
            <a:bodyPr wrap="none" rtlCol="0">
              <a:spAutoFit/>
            </a:bodyPr>
            <a:lstStyle/>
            <a:p>
              <a:r>
                <a:rPr lang="en-US" dirty="0" smtClean="0"/>
                <a:t>10 </a:t>
              </a:r>
              <a:r>
                <a:rPr lang="en-US" dirty="0" err="1" smtClean="0"/>
                <a:t>m/s</a:t>
              </a:r>
              <a:endParaRPr lang="en-US" dirty="0"/>
            </a:p>
          </p:txBody>
        </p:sp>
        <p:sp>
          <p:nvSpPr>
            <p:cNvPr id="22" name="TextBox 21"/>
            <p:cNvSpPr txBox="1"/>
            <p:nvPr/>
          </p:nvSpPr>
          <p:spPr>
            <a:xfrm>
              <a:off x="1531227" y="6080046"/>
              <a:ext cx="623296" cy="492443"/>
            </a:xfrm>
            <a:prstGeom prst="rect">
              <a:avLst/>
            </a:prstGeom>
            <a:noFill/>
          </p:spPr>
          <p:txBody>
            <a:bodyPr wrap="none" rtlCol="0">
              <a:spAutoFit/>
            </a:bodyPr>
            <a:lstStyle/>
            <a:p>
              <a:r>
                <a:rPr lang="en-US" dirty="0" smtClean="0"/>
                <a:t>20 </a:t>
              </a:r>
              <a:r>
                <a:rPr lang="en-US" dirty="0" err="1" smtClean="0"/>
                <a:t>m/s</a:t>
              </a:r>
              <a:endParaRPr lang="en-US" dirty="0"/>
            </a:p>
          </p:txBody>
        </p:sp>
        <p:sp>
          <p:nvSpPr>
            <p:cNvPr id="23" name="TextBox 22"/>
            <p:cNvSpPr txBox="1"/>
            <p:nvPr/>
          </p:nvSpPr>
          <p:spPr>
            <a:xfrm>
              <a:off x="1531227" y="5476035"/>
              <a:ext cx="623296" cy="492443"/>
            </a:xfrm>
            <a:prstGeom prst="rect">
              <a:avLst/>
            </a:prstGeom>
            <a:noFill/>
          </p:spPr>
          <p:txBody>
            <a:bodyPr wrap="none" rtlCol="0">
              <a:spAutoFit/>
            </a:bodyPr>
            <a:lstStyle/>
            <a:p>
              <a:r>
                <a:rPr lang="en-US" dirty="0" smtClean="0"/>
                <a:t>30 </a:t>
              </a:r>
              <a:r>
                <a:rPr lang="en-US" dirty="0" err="1" smtClean="0"/>
                <a:t>m/s</a:t>
              </a:r>
              <a:endParaRPr lang="en-US" dirty="0"/>
            </a:p>
          </p:txBody>
        </p:sp>
        <p:sp>
          <p:nvSpPr>
            <p:cNvPr id="24" name="TextBox 23"/>
            <p:cNvSpPr txBox="1"/>
            <p:nvPr/>
          </p:nvSpPr>
          <p:spPr>
            <a:xfrm>
              <a:off x="4378828" y="7760517"/>
              <a:ext cx="196208" cy="492443"/>
            </a:xfrm>
            <a:prstGeom prst="rect">
              <a:avLst/>
            </a:prstGeom>
            <a:noFill/>
          </p:spPr>
          <p:txBody>
            <a:bodyPr wrap="none" rtlCol="0">
              <a:spAutoFit/>
            </a:bodyPr>
            <a:lstStyle/>
            <a:p>
              <a:r>
                <a:rPr lang="en-US" dirty="0" err="1" smtClean="0"/>
                <a:t>t</a:t>
              </a:r>
              <a:endParaRPr lang="en-US" dirty="0"/>
            </a:p>
          </p:txBody>
        </p:sp>
        <p:cxnSp>
          <p:nvCxnSpPr>
            <p:cNvPr id="28" name="Straight Arrow Connector 27"/>
            <p:cNvCxnSpPr/>
            <p:nvPr/>
          </p:nvCxnSpPr>
          <p:spPr>
            <a:xfrm>
              <a:off x="3095774" y="8128260"/>
              <a:ext cx="383665" cy="1588"/>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19" idx="4"/>
            </p:cNvCxnSpPr>
            <p:nvPr/>
          </p:nvCxnSpPr>
          <p:spPr>
            <a:xfrm>
              <a:off x="3077764" y="7262926"/>
              <a:ext cx="18010" cy="865334"/>
            </a:xfrm>
            <a:prstGeom prst="line">
              <a:avLst/>
            </a:prstGeom>
            <a:ln w="25400" cap="flat" cmpd="sng" algn="ctr">
              <a:solidFill>
                <a:schemeClr val="tx1"/>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5400000">
              <a:off x="2400613" y="7114356"/>
              <a:ext cx="2157653" cy="1588"/>
            </a:xfrm>
            <a:prstGeom prst="line">
              <a:avLst/>
            </a:prstGeom>
            <a:ln w="25400" cap="flat" cmpd="sng" algn="ctr">
              <a:solidFill>
                <a:schemeClr val="tx1"/>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3092705" y="8089390"/>
              <a:ext cx="293591" cy="492443"/>
            </a:xfrm>
            <a:prstGeom prst="rect">
              <a:avLst/>
            </a:prstGeom>
            <a:noFill/>
          </p:spPr>
          <p:txBody>
            <a:bodyPr wrap="none" rtlCol="0">
              <a:spAutoFit/>
            </a:bodyPr>
            <a:lstStyle/>
            <a:p>
              <a:r>
                <a:rPr lang="en-US" dirty="0" smtClean="0"/>
                <a:t>∆</a:t>
              </a:r>
              <a:r>
                <a:rPr lang="en-US" dirty="0" err="1" smtClean="0"/>
                <a:t>t</a:t>
              </a:r>
              <a:endParaRPr lang="en-US" dirty="0"/>
            </a:p>
          </p:txBody>
        </p:sp>
      </p:grpSp>
      <p:sp>
        <p:nvSpPr>
          <p:cNvPr id="37" name="TextBox 36"/>
          <p:cNvSpPr txBox="1"/>
          <p:nvPr/>
        </p:nvSpPr>
        <p:spPr>
          <a:xfrm>
            <a:off x="6679410" y="4758072"/>
            <a:ext cx="2206769" cy="2031325"/>
          </a:xfrm>
          <a:prstGeom prst="rect">
            <a:avLst/>
          </a:prstGeom>
          <a:noFill/>
          <a:ln>
            <a:solidFill>
              <a:srgbClr val="000000"/>
            </a:solidFill>
          </a:ln>
        </p:spPr>
        <p:txBody>
          <a:bodyPr wrap="square" rtlCol="0">
            <a:spAutoFit/>
          </a:bodyPr>
          <a:lstStyle/>
          <a:p>
            <a:r>
              <a:rPr lang="en-US" dirty="0" smtClean="0"/>
              <a:t>to calculate</a:t>
            </a:r>
          </a:p>
          <a:p>
            <a:r>
              <a:rPr lang="en-US" dirty="0" smtClean="0"/>
              <a:t>acceleration of the shot, need to know ∆</a:t>
            </a:r>
            <a:r>
              <a:rPr lang="en-US" dirty="0" err="1" smtClean="0"/>
              <a:t>t</a:t>
            </a:r>
            <a:r>
              <a:rPr lang="en-US" dirty="0" smtClean="0"/>
              <a:t>.</a:t>
            </a:r>
          </a:p>
          <a:p>
            <a:endParaRPr lang="en-US" dirty="0" smtClean="0"/>
          </a:p>
          <a:p>
            <a:r>
              <a:rPr lang="en-US" dirty="0" smtClean="0"/>
              <a:t>we estimate this soon.</a:t>
            </a:r>
            <a:endParaRPr lang="en-US" dirty="0"/>
          </a:p>
        </p:txBody>
      </p:sp>
      <p:sp>
        <p:nvSpPr>
          <p:cNvPr id="38" name="TextBox 37"/>
          <p:cNvSpPr txBox="1"/>
          <p:nvPr/>
        </p:nvSpPr>
        <p:spPr>
          <a:xfrm>
            <a:off x="6187752" y="4234514"/>
            <a:ext cx="1767215" cy="369332"/>
          </a:xfrm>
          <a:prstGeom prst="rect">
            <a:avLst/>
          </a:prstGeom>
          <a:noFill/>
        </p:spPr>
        <p:txBody>
          <a:bodyPr wrap="none" rtlCol="0">
            <a:spAutoFit/>
          </a:bodyPr>
          <a:lstStyle/>
          <a:p>
            <a:r>
              <a:rPr lang="en-US" dirty="0" smtClean="0"/>
              <a:t>25 m/s ~ 55 mph</a:t>
            </a:r>
            <a:endParaRPr lang="en-US" dirty="0"/>
          </a:p>
        </p:txBody>
      </p:sp>
      <p:sp>
        <p:nvSpPr>
          <p:cNvPr id="9" name="Slide Number Placeholder 8"/>
          <p:cNvSpPr>
            <a:spLocks noGrp="1"/>
          </p:cNvSpPr>
          <p:nvPr>
            <p:ph type="sldNum" sz="quarter" idx="12"/>
          </p:nvPr>
        </p:nvSpPr>
        <p:spPr/>
        <p:txBody>
          <a:bodyPr/>
          <a:lstStyle/>
          <a:p>
            <a:fld id="{5BE6E91C-2D6A-B04C-94FB-A9E324A509C5}" type="slidenum">
              <a:rPr lang="en-US" smtClean="0"/>
              <a:pPr/>
              <a:t>39</a:t>
            </a:fld>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lum bright="15000"/>
          </a:blip>
          <a:stretch>
            <a:fillRect/>
          </a:stretch>
        </p:blipFill>
        <p:spPr>
          <a:xfrm>
            <a:off x="1200149" y="3572611"/>
            <a:ext cx="3631839" cy="2247902"/>
          </a:xfrm>
          <a:prstGeom prst="rect">
            <a:avLst/>
          </a:prstGeom>
        </p:spPr>
      </p:pic>
      <p:pic>
        <p:nvPicPr>
          <p:cNvPr id="4" name="Picture 3"/>
          <p:cNvPicPr>
            <a:picLocks noChangeAspect="1"/>
          </p:cNvPicPr>
          <p:nvPr/>
        </p:nvPicPr>
        <p:blipFill>
          <a:blip r:embed="rId4"/>
          <a:stretch>
            <a:fillRect/>
          </a:stretch>
        </p:blipFill>
        <p:spPr>
          <a:xfrm flipH="1">
            <a:off x="1200149" y="453546"/>
            <a:ext cx="3679663" cy="2539865"/>
          </a:xfrm>
          <a:prstGeom prst="rect">
            <a:avLst/>
          </a:prstGeom>
        </p:spPr>
      </p:pic>
      <p:sp>
        <p:nvSpPr>
          <p:cNvPr id="5" name="TextBox 4"/>
          <p:cNvSpPr txBox="1"/>
          <p:nvPr/>
        </p:nvSpPr>
        <p:spPr>
          <a:xfrm>
            <a:off x="6515100" y="1204678"/>
            <a:ext cx="779381" cy="904863"/>
          </a:xfrm>
          <a:prstGeom prst="rect">
            <a:avLst/>
          </a:prstGeom>
          <a:noFill/>
        </p:spPr>
        <p:txBody>
          <a:bodyPr wrap="none" rtlCol="0">
            <a:spAutoFit/>
          </a:bodyPr>
          <a:lstStyle/>
          <a:p>
            <a:pPr>
              <a:lnSpc>
                <a:spcPct val="110000"/>
              </a:lnSpc>
            </a:pPr>
            <a:r>
              <a:rPr lang="en-US" sz="2400" dirty="0" smtClean="0">
                <a:solidFill>
                  <a:srgbClr val="0000FF"/>
                </a:solidFill>
              </a:rPr>
              <a:t>v &gt; 0</a:t>
            </a:r>
          </a:p>
          <a:p>
            <a:pPr>
              <a:lnSpc>
                <a:spcPct val="110000"/>
              </a:lnSpc>
            </a:pPr>
            <a:r>
              <a:rPr lang="en-US" sz="2400" dirty="0" smtClean="0">
                <a:solidFill>
                  <a:srgbClr val="0000FF"/>
                </a:solidFill>
              </a:rPr>
              <a:t>a &gt; 0</a:t>
            </a:r>
            <a:endParaRPr lang="en-US" sz="2400" dirty="0">
              <a:solidFill>
                <a:srgbClr val="0000FF"/>
              </a:solidFill>
            </a:endParaRPr>
          </a:p>
        </p:txBody>
      </p:sp>
      <p:sp>
        <p:nvSpPr>
          <p:cNvPr id="6" name="TextBox 5"/>
          <p:cNvSpPr txBox="1"/>
          <p:nvPr/>
        </p:nvSpPr>
        <p:spPr>
          <a:xfrm>
            <a:off x="6667500" y="4572001"/>
            <a:ext cx="779381" cy="904863"/>
          </a:xfrm>
          <a:prstGeom prst="rect">
            <a:avLst/>
          </a:prstGeom>
          <a:noFill/>
        </p:spPr>
        <p:txBody>
          <a:bodyPr wrap="none" rtlCol="0">
            <a:spAutoFit/>
          </a:bodyPr>
          <a:lstStyle/>
          <a:p>
            <a:pPr>
              <a:lnSpc>
                <a:spcPct val="110000"/>
              </a:lnSpc>
            </a:pPr>
            <a:r>
              <a:rPr lang="en-US" sz="2400" dirty="0" smtClean="0">
                <a:solidFill>
                  <a:srgbClr val="0000FF"/>
                </a:solidFill>
              </a:rPr>
              <a:t>v &lt; 0</a:t>
            </a:r>
          </a:p>
          <a:p>
            <a:pPr>
              <a:lnSpc>
                <a:spcPct val="110000"/>
              </a:lnSpc>
            </a:pPr>
            <a:r>
              <a:rPr lang="en-US" sz="2400" dirty="0" smtClean="0">
                <a:solidFill>
                  <a:srgbClr val="FF0000"/>
                </a:solidFill>
              </a:rPr>
              <a:t>a &gt; 0</a:t>
            </a:r>
            <a:endParaRPr lang="en-US" sz="2400" dirty="0">
              <a:solidFill>
                <a:srgbClr val="FF0000"/>
              </a:solidFill>
            </a:endParaRPr>
          </a:p>
        </p:txBody>
      </p:sp>
      <p:cxnSp>
        <p:nvCxnSpPr>
          <p:cNvPr id="8" name="Straight Arrow Connector 7"/>
          <p:cNvCxnSpPr/>
          <p:nvPr/>
        </p:nvCxnSpPr>
        <p:spPr>
          <a:xfrm>
            <a:off x="4635500" y="709378"/>
            <a:ext cx="930115" cy="0"/>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4635500" y="2103385"/>
            <a:ext cx="533400" cy="0"/>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526859" y="315679"/>
            <a:ext cx="306494" cy="400110"/>
          </a:xfrm>
          <a:prstGeom prst="rect">
            <a:avLst/>
          </a:prstGeom>
          <a:noFill/>
        </p:spPr>
        <p:txBody>
          <a:bodyPr wrap="none" rtlCol="0">
            <a:spAutoFit/>
          </a:bodyPr>
          <a:lstStyle/>
          <a:p>
            <a:r>
              <a:rPr lang="en-US" sz="2000" b="1" dirty="0" smtClean="0"/>
              <a:t>v</a:t>
            </a:r>
            <a:endParaRPr lang="en-US" sz="2000" b="1" dirty="0"/>
          </a:p>
        </p:txBody>
      </p:sp>
      <p:sp>
        <p:nvSpPr>
          <p:cNvPr id="13" name="TextBox 12"/>
          <p:cNvSpPr txBox="1"/>
          <p:nvPr/>
        </p:nvSpPr>
        <p:spPr>
          <a:xfrm>
            <a:off x="5250472" y="1903330"/>
            <a:ext cx="311304" cy="400110"/>
          </a:xfrm>
          <a:prstGeom prst="rect">
            <a:avLst/>
          </a:prstGeom>
          <a:noFill/>
        </p:spPr>
        <p:txBody>
          <a:bodyPr wrap="none" rtlCol="0">
            <a:spAutoFit/>
          </a:bodyPr>
          <a:lstStyle/>
          <a:p>
            <a:r>
              <a:rPr lang="en-US" sz="2000" b="1" dirty="0"/>
              <a:t>a</a:t>
            </a:r>
          </a:p>
        </p:txBody>
      </p:sp>
      <p:cxnSp>
        <p:nvCxnSpPr>
          <p:cNvPr id="10" name="Straight Arrow Connector 9"/>
          <p:cNvCxnSpPr/>
          <p:nvPr/>
        </p:nvCxnSpPr>
        <p:spPr>
          <a:xfrm>
            <a:off x="4412887" y="4759507"/>
            <a:ext cx="533400" cy="0"/>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946287" y="4359397"/>
            <a:ext cx="311304" cy="400110"/>
          </a:xfrm>
          <a:prstGeom prst="rect">
            <a:avLst/>
          </a:prstGeom>
          <a:noFill/>
        </p:spPr>
        <p:txBody>
          <a:bodyPr wrap="none" rtlCol="0">
            <a:spAutoFit/>
          </a:bodyPr>
          <a:lstStyle/>
          <a:p>
            <a:r>
              <a:rPr lang="en-US" sz="2000" b="1" dirty="0"/>
              <a:t>a</a:t>
            </a:r>
          </a:p>
        </p:txBody>
      </p:sp>
      <p:cxnSp>
        <p:nvCxnSpPr>
          <p:cNvPr id="14" name="Straight Arrow Connector 13"/>
          <p:cNvCxnSpPr/>
          <p:nvPr/>
        </p:nvCxnSpPr>
        <p:spPr>
          <a:xfrm flipH="1">
            <a:off x="2247900" y="4572000"/>
            <a:ext cx="930115" cy="0"/>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718817" y="3980423"/>
            <a:ext cx="306494" cy="400110"/>
          </a:xfrm>
          <a:prstGeom prst="rect">
            <a:avLst/>
          </a:prstGeom>
          <a:noFill/>
        </p:spPr>
        <p:txBody>
          <a:bodyPr wrap="none" rtlCol="0">
            <a:spAutoFit/>
          </a:bodyPr>
          <a:lstStyle/>
          <a:p>
            <a:r>
              <a:rPr lang="en-US" sz="2000" b="1" dirty="0" smtClean="0"/>
              <a:t>v</a:t>
            </a:r>
            <a:endParaRPr lang="en-US" sz="2000" b="1" dirty="0"/>
          </a:p>
        </p:txBody>
      </p:sp>
      <p:sp>
        <p:nvSpPr>
          <p:cNvPr id="16" name="TextBox 15"/>
          <p:cNvSpPr txBox="1"/>
          <p:nvPr/>
        </p:nvSpPr>
        <p:spPr>
          <a:xfrm>
            <a:off x="2718818" y="6306378"/>
            <a:ext cx="2324419" cy="338554"/>
          </a:xfrm>
          <a:prstGeom prst="rect">
            <a:avLst/>
          </a:prstGeom>
          <a:noFill/>
        </p:spPr>
        <p:txBody>
          <a:bodyPr wrap="none" rtlCol="0">
            <a:spAutoFit/>
          </a:bodyPr>
          <a:lstStyle/>
          <a:p>
            <a:r>
              <a:rPr lang="en-US" sz="1600" dirty="0" smtClean="0"/>
              <a:t>[</a:t>
            </a:r>
            <a:r>
              <a:rPr lang="en-US" sz="1600" dirty="0" smtClean="0">
                <a:solidFill>
                  <a:srgbClr val="FF0000"/>
                </a:solidFill>
              </a:rPr>
              <a:t>Show Drag Racing Video</a:t>
            </a:r>
            <a:r>
              <a:rPr lang="en-US" sz="1600" dirty="0" smtClean="0"/>
              <a:t>]</a:t>
            </a:r>
          </a:p>
        </p:txBody>
      </p:sp>
    </p:spTree>
    <p:extLst>
      <p:ext uri="{BB962C8B-B14F-4D97-AF65-F5344CB8AC3E}">
        <p14:creationId xmlns="" xmlns:p14="http://schemas.microsoft.com/office/powerpoint/2010/main" val="34602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457200" y="154421"/>
            <a:ext cx="8229600" cy="381917"/>
          </a:xfrm>
        </p:spPr>
        <p:txBody>
          <a:bodyPr/>
          <a:lstStyle/>
          <a:p>
            <a:r>
              <a:rPr lang="en-US" dirty="0" smtClean="0"/>
              <a:t>“Deceleration is acceleration”</a:t>
            </a:r>
            <a:endParaRPr lang="en-US" dirty="0"/>
          </a:p>
        </p:txBody>
      </p:sp>
      <p:pic>
        <p:nvPicPr>
          <p:cNvPr id="5" name="Picture 4"/>
          <p:cNvPicPr>
            <a:picLocks noChangeAspect="1"/>
          </p:cNvPicPr>
          <p:nvPr/>
        </p:nvPicPr>
        <p:blipFill>
          <a:blip r:embed="rId2">
            <a:lum bright="15000"/>
          </a:blip>
          <a:stretch>
            <a:fillRect/>
          </a:stretch>
        </p:blipFill>
        <p:spPr>
          <a:xfrm>
            <a:off x="1983178" y="740261"/>
            <a:ext cx="2264313" cy="1328777"/>
          </a:xfrm>
          <a:prstGeom prst="rect">
            <a:avLst/>
          </a:prstGeom>
        </p:spPr>
      </p:pic>
      <p:cxnSp>
        <p:nvCxnSpPr>
          <p:cNvPr id="7" name="Straight Arrow Connector 6"/>
          <p:cNvCxnSpPr/>
          <p:nvPr/>
        </p:nvCxnSpPr>
        <p:spPr>
          <a:xfrm rot="10800000" flipV="1">
            <a:off x="58856" y="1348444"/>
            <a:ext cx="2234443" cy="12059"/>
          </a:xfrm>
          <a:prstGeom prst="straightConnector1">
            <a:avLst/>
          </a:prstGeom>
          <a:ln w="57150" cap="flat" cmpd="sng" algn="ctr">
            <a:solidFill>
              <a:srgbClr val="000000"/>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51049" y="1004540"/>
            <a:ext cx="385042" cy="400110"/>
          </a:xfrm>
          <a:prstGeom prst="rect">
            <a:avLst/>
          </a:prstGeom>
          <a:noFill/>
        </p:spPr>
        <p:txBody>
          <a:bodyPr wrap="none" rtlCol="0">
            <a:spAutoFit/>
          </a:bodyPr>
          <a:lstStyle/>
          <a:p>
            <a:r>
              <a:rPr lang="en-US" sz="2000" b="1" dirty="0" err="1" smtClean="0"/>
              <a:t>v</a:t>
            </a:r>
            <a:r>
              <a:rPr lang="en-US" sz="2000" b="1" baseline="-25000" dirty="0" err="1" smtClean="0"/>
              <a:t>x</a:t>
            </a:r>
            <a:endParaRPr lang="en-US" sz="2000" b="1" dirty="0"/>
          </a:p>
        </p:txBody>
      </p:sp>
      <p:sp>
        <p:nvSpPr>
          <p:cNvPr id="10" name="TextBox 9"/>
          <p:cNvSpPr txBox="1"/>
          <p:nvPr/>
        </p:nvSpPr>
        <p:spPr>
          <a:xfrm>
            <a:off x="4486820" y="1348443"/>
            <a:ext cx="387478" cy="400110"/>
          </a:xfrm>
          <a:prstGeom prst="rect">
            <a:avLst/>
          </a:prstGeom>
          <a:noFill/>
        </p:spPr>
        <p:txBody>
          <a:bodyPr wrap="none" rtlCol="0">
            <a:spAutoFit/>
          </a:bodyPr>
          <a:lstStyle/>
          <a:p>
            <a:r>
              <a:rPr lang="en-US" sz="2000" b="1" dirty="0" smtClean="0"/>
              <a:t>a</a:t>
            </a:r>
            <a:r>
              <a:rPr lang="en-US" sz="2000" b="1" baseline="-25000" dirty="0" smtClean="0"/>
              <a:t>x</a:t>
            </a:r>
            <a:endParaRPr lang="en-US" sz="2000" b="1" dirty="0"/>
          </a:p>
        </p:txBody>
      </p:sp>
      <p:cxnSp>
        <p:nvCxnSpPr>
          <p:cNvPr id="11" name="Straight Arrow Connector 10"/>
          <p:cNvCxnSpPr/>
          <p:nvPr/>
        </p:nvCxnSpPr>
        <p:spPr>
          <a:xfrm>
            <a:off x="3636554" y="1287907"/>
            <a:ext cx="1123569" cy="12059"/>
          </a:xfrm>
          <a:prstGeom prst="straightConnector1">
            <a:avLst/>
          </a:prstGeom>
          <a:ln w="57150" cap="flat" cmpd="sng" algn="ctr">
            <a:solidFill>
              <a:srgbClr val="000000"/>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974151" y="2664581"/>
            <a:ext cx="7747925" cy="1200329"/>
          </a:xfrm>
          <a:prstGeom prst="rect">
            <a:avLst/>
          </a:prstGeom>
          <a:noFill/>
        </p:spPr>
        <p:txBody>
          <a:bodyPr wrap="square" rtlCol="0">
            <a:spAutoFit/>
          </a:bodyPr>
          <a:lstStyle/>
          <a:p>
            <a:r>
              <a:rPr lang="en-US" dirty="0" smtClean="0"/>
              <a:t>acceleration quantifies the change in velocity with time.</a:t>
            </a:r>
          </a:p>
          <a:p>
            <a:endParaRPr lang="en-US" dirty="0" smtClean="0"/>
          </a:p>
          <a:p>
            <a:r>
              <a:rPr lang="en-US" dirty="0" smtClean="0"/>
              <a:t>A right-pointing acceleration means that every moment a small amount of right-ward velocity is added.</a:t>
            </a:r>
          </a:p>
        </p:txBody>
      </p:sp>
      <p:pic>
        <p:nvPicPr>
          <p:cNvPr id="15" name="Picture 14" descr="IMG.png"/>
          <p:cNvPicPr>
            <a:picLocks noChangeAspect="1"/>
          </p:cNvPicPr>
          <p:nvPr/>
        </p:nvPicPr>
        <p:blipFill>
          <a:blip r:embed="rId3">
            <a:clrChange>
              <a:clrFrom>
                <a:srgbClr val="FFFFFF"/>
              </a:clrFrom>
              <a:clrTo>
                <a:srgbClr val="FFFFFF">
                  <a:alpha val="0"/>
                </a:srgbClr>
              </a:clrTo>
            </a:clrChange>
          </a:blip>
          <a:srcRect l="33792" r="37441" b="28345"/>
          <a:stretch>
            <a:fillRect/>
          </a:stretch>
        </p:blipFill>
        <p:spPr>
          <a:xfrm>
            <a:off x="1496291" y="3878392"/>
            <a:ext cx="2318845" cy="1763536"/>
          </a:xfrm>
          <a:prstGeom prst="rect">
            <a:avLst/>
          </a:prstGeom>
        </p:spPr>
      </p:pic>
      <p:cxnSp>
        <p:nvCxnSpPr>
          <p:cNvPr id="16" name="Straight Arrow Connector 15"/>
          <p:cNvCxnSpPr/>
          <p:nvPr/>
        </p:nvCxnSpPr>
        <p:spPr>
          <a:xfrm>
            <a:off x="2403069" y="5268129"/>
            <a:ext cx="1123569" cy="12059"/>
          </a:xfrm>
          <a:prstGeom prst="straightConnector1">
            <a:avLst/>
          </a:prstGeom>
          <a:ln w="57150" cap="flat" cmpd="sng" algn="ctr">
            <a:solidFill>
              <a:srgbClr val="000000"/>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413368" y="5466832"/>
            <a:ext cx="1541336" cy="12059"/>
          </a:xfrm>
          <a:prstGeom prst="straightConnector1">
            <a:avLst/>
          </a:prstGeom>
          <a:ln w="57150" cap="flat" cmpd="sng" algn="ctr">
            <a:solidFill>
              <a:srgbClr val="000000"/>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936188" y="5329786"/>
            <a:ext cx="311304" cy="400110"/>
          </a:xfrm>
          <a:prstGeom prst="rect">
            <a:avLst/>
          </a:prstGeom>
          <a:noFill/>
        </p:spPr>
        <p:txBody>
          <a:bodyPr wrap="none" rtlCol="0">
            <a:spAutoFit/>
          </a:bodyPr>
          <a:lstStyle/>
          <a:p>
            <a:r>
              <a:rPr lang="en-US" sz="2000" b="1" dirty="0" smtClean="0"/>
              <a:t>a</a:t>
            </a:r>
            <a:endParaRPr lang="en-US" sz="2000" b="1" dirty="0"/>
          </a:p>
        </p:txBody>
      </p:sp>
      <p:sp>
        <p:nvSpPr>
          <p:cNvPr id="20" name="TextBox 19"/>
          <p:cNvSpPr txBox="1"/>
          <p:nvPr/>
        </p:nvSpPr>
        <p:spPr>
          <a:xfrm>
            <a:off x="3532499" y="5041761"/>
            <a:ext cx="306494" cy="400110"/>
          </a:xfrm>
          <a:prstGeom prst="rect">
            <a:avLst/>
          </a:prstGeom>
          <a:noFill/>
        </p:spPr>
        <p:txBody>
          <a:bodyPr wrap="none" rtlCol="0">
            <a:spAutoFit/>
          </a:bodyPr>
          <a:lstStyle/>
          <a:p>
            <a:r>
              <a:rPr lang="en-US" sz="2000" b="1" dirty="0" err="1" smtClean="0"/>
              <a:t>v</a:t>
            </a:r>
            <a:endParaRPr lang="en-US" sz="2000" b="1" dirty="0"/>
          </a:p>
        </p:txBody>
      </p:sp>
      <p:sp>
        <p:nvSpPr>
          <p:cNvPr id="21" name="TextBox 20"/>
          <p:cNvSpPr txBox="1"/>
          <p:nvPr/>
        </p:nvSpPr>
        <p:spPr>
          <a:xfrm>
            <a:off x="1080371" y="5678935"/>
            <a:ext cx="2284472" cy="369332"/>
          </a:xfrm>
          <a:prstGeom prst="rect">
            <a:avLst/>
          </a:prstGeom>
          <a:noFill/>
        </p:spPr>
        <p:txBody>
          <a:bodyPr wrap="none" rtlCol="0">
            <a:spAutoFit/>
          </a:bodyPr>
          <a:lstStyle/>
          <a:p>
            <a:r>
              <a:rPr lang="en-US" i="1" dirty="0" smtClean="0"/>
              <a:t>Force of blade on puck</a:t>
            </a:r>
            <a:endParaRPr lang="en-US" i="1" dirty="0"/>
          </a:p>
        </p:txBody>
      </p:sp>
      <p:sp>
        <p:nvSpPr>
          <p:cNvPr id="22" name="TextBox 21"/>
          <p:cNvSpPr txBox="1"/>
          <p:nvPr/>
        </p:nvSpPr>
        <p:spPr>
          <a:xfrm>
            <a:off x="1224777" y="2139699"/>
            <a:ext cx="2574616" cy="369332"/>
          </a:xfrm>
          <a:prstGeom prst="rect">
            <a:avLst/>
          </a:prstGeom>
          <a:noFill/>
        </p:spPr>
        <p:txBody>
          <a:bodyPr wrap="none" rtlCol="0">
            <a:spAutoFit/>
          </a:bodyPr>
          <a:lstStyle/>
          <a:p>
            <a:r>
              <a:rPr lang="en-US" i="1" dirty="0" smtClean="0"/>
              <a:t>Force of friction on player</a:t>
            </a:r>
            <a:endParaRPr lang="en-US" i="1" dirty="0"/>
          </a:p>
        </p:txBody>
      </p:sp>
      <p:sp>
        <p:nvSpPr>
          <p:cNvPr id="18" name="TextBox 17"/>
          <p:cNvSpPr txBox="1"/>
          <p:nvPr/>
        </p:nvSpPr>
        <p:spPr>
          <a:xfrm>
            <a:off x="2378496" y="6108700"/>
            <a:ext cx="4014368" cy="584775"/>
          </a:xfrm>
          <a:prstGeom prst="rect">
            <a:avLst/>
          </a:prstGeom>
          <a:noFill/>
        </p:spPr>
        <p:txBody>
          <a:bodyPr wrap="none" rtlCol="0">
            <a:spAutoFit/>
          </a:bodyPr>
          <a:lstStyle/>
          <a:p>
            <a:pPr algn="ctr"/>
            <a:r>
              <a:rPr lang="en-US" sz="1600" dirty="0" smtClean="0"/>
              <a:t>We’ll return to forces properly later.</a:t>
            </a:r>
          </a:p>
          <a:p>
            <a:pPr algn="ctr"/>
            <a:r>
              <a:rPr lang="en-US" sz="1600" dirty="0" smtClean="0"/>
              <a:t>For now, we discuss their result– acceleration.</a:t>
            </a:r>
            <a:endParaRPr lang="en-US" sz="1600" dirty="0"/>
          </a:p>
        </p:txBody>
      </p:sp>
      <p:pic>
        <p:nvPicPr>
          <p:cNvPr id="26" name="Picture 25" descr="graph_paper.gif"/>
          <p:cNvPicPr>
            <a:picLocks noChangeAspect="1"/>
          </p:cNvPicPr>
          <p:nvPr/>
        </p:nvPicPr>
        <p:blipFill>
          <a:blip r:embed="rId4"/>
          <a:srcRect t="43961" r="42899"/>
          <a:stretch>
            <a:fillRect/>
          </a:stretch>
        </p:blipFill>
        <p:spPr>
          <a:xfrm>
            <a:off x="5781851" y="3965574"/>
            <a:ext cx="3054760" cy="1686347"/>
          </a:xfrm>
          <a:prstGeom prst="rect">
            <a:avLst/>
          </a:prstGeom>
        </p:spPr>
      </p:pic>
      <p:sp>
        <p:nvSpPr>
          <p:cNvPr id="27" name="TextBox 26"/>
          <p:cNvSpPr txBox="1"/>
          <p:nvPr/>
        </p:nvSpPr>
        <p:spPr>
          <a:xfrm>
            <a:off x="5187021" y="4104074"/>
            <a:ext cx="356188" cy="369332"/>
          </a:xfrm>
          <a:prstGeom prst="rect">
            <a:avLst/>
          </a:prstGeom>
          <a:noFill/>
        </p:spPr>
        <p:txBody>
          <a:bodyPr wrap="none" rtlCol="0">
            <a:spAutoFit/>
          </a:bodyPr>
          <a:lstStyle/>
          <a:p>
            <a:r>
              <a:rPr lang="en-US" dirty="0" err="1" smtClean="0"/>
              <a:t>v</a:t>
            </a:r>
            <a:r>
              <a:rPr lang="en-US" baseline="-25000" dirty="0" err="1" smtClean="0"/>
              <a:t>x</a:t>
            </a:r>
            <a:endParaRPr lang="en-US" dirty="0"/>
          </a:p>
        </p:txBody>
      </p:sp>
      <p:sp>
        <p:nvSpPr>
          <p:cNvPr id="28" name="Freeform 27"/>
          <p:cNvSpPr/>
          <p:nvPr/>
        </p:nvSpPr>
        <p:spPr>
          <a:xfrm>
            <a:off x="5747057" y="4253901"/>
            <a:ext cx="3026233" cy="336198"/>
          </a:xfrm>
          <a:custGeom>
            <a:avLst/>
            <a:gdLst>
              <a:gd name="connsiteX0" fmla="*/ 0 w 2269675"/>
              <a:gd name="connsiteY0" fmla="*/ 1342156 h 1344408"/>
              <a:gd name="connsiteX1" fmla="*/ 175629 w 2269675"/>
              <a:gd name="connsiteY1" fmla="*/ 1342156 h 1344408"/>
              <a:gd name="connsiteX2" fmla="*/ 472849 w 2269675"/>
              <a:gd name="connsiteY2" fmla="*/ 1328645 h 1344408"/>
              <a:gd name="connsiteX3" fmla="*/ 702518 w 2269675"/>
              <a:gd name="connsiteY3" fmla="*/ 1328645 h 1344408"/>
              <a:gd name="connsiteX4" fmla="*/ 837618 w 2269675"/>
              <a:gd name="connsiteY4" fmla="*/ 1247575 h 1344408"/>
              <a:gd name="connsiteX5" fmla="*/ 945698 w 2269675"/>
              <a:gd name="connsiteY5" fmla="*/ 936807 h 1344408"/>
              <a:gd name="connsiteX6" fmla="*/ 1067288 w 2269675"/>
              <a:gd name="connsiteY6" fmla="*/ 436877 h 1344408"/>
              <a:gd name="connsiteX7" fmla="*/ 1121327 w 2269675"/>
              <a:gd name="connsiteY7" fmla="*/ 153132 h 1344408"/>
              <a:gd name="connsiteX8" fmla="*/ 1242917 w 2269675"/>
              <a:gd name="connsiteY8" fmla="*/ 31528 h 1344408"/>
              <a:gd name="connsiteX9" fmla="*/ 1607686 w 2269675"/>
              <a:gd name="connsiteY9" fmla="*/ 4504 h 1344408"/>
              <a:gd name="connsiteX10" fmla="*/ 2269675 w 2269675"/>
              <a:gd name="connsiteY10" fmla="*/ 4504 h 134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9675" h="1344408">
                <a:moveTo>
                  <a:pt x="0" y="1342156"/>
                </a:moveTo>
                <a:cubicBezTo>
                  <a:pt x="48410" y="1343282"/>
                  <a:pt x="96821" y="1344408"/>
                  <a:pt x="175629" y="1342156"/>
                </a:cubicBezTo>
                <a:cubicBezTo>
                  <a:pt x="254437" y="1339904"/>
                  <a:pt x="385034" y="1330897"/>
                  <a:pt x="472849" y="1328645"/>
                </a:cubicBezTo>
                <a:cubicBezTo>
                  <a:pt x="560664" y="1326393"/>
                  <a:pt x="641723" y="1342157"/>
                  <a:pt x="702518" y="1328645"/>
                </a:cubicBezTo>
                <a:cubicBezTo>
                  <a:pt x="763313" y="1315133"/>
                  <a:pt x="797088" y="1312881"/>
                  <a:pt x="837618" y="1247575"/>
                </a:cubicBezTo>
                <a:cubicBezTo>
                  <a:pt x="878148" y="1182269"/>
                  <a:pt x="907420" y="1071923"/>
                  <a:pt x="945698" y="936807"/>
                </a:cubicBezTo>
                <a:cubicBezTo>
                  <a:pt x="983976" y="801691"/>
                  <a:pt x="1038017" y="567490"/>
                  <a:pt x="1067288" y="436877"/>
                </a:cubicBezTo>
                <a:cubicBezTo>
                  <a:pt x="1096560" y="306265"/>
                  <a:pt x="1092056" y="220690"/>
                  <a:pt x="1121327" y="153132"/>
                </a:cubicBezTo>
                <a:cubicBezTo>
                  <a:pt x="1150598" y="85574"/>
                  <a:pt x="1161857" y="56299"/>
                  <a:pt x="1242917" y="31528"/>
                </a:cubicBezTo>
                <a:cubicBezTo>
                  <a:pt x="1323977" y="6757"/>
                  <a:pt x="1436560" y="9008"/>
                  <a:pt x="1607686" y="4504"/>
                </a:cubicBezTo>
                <a:cubicBezTo>
                  <a:pt x="1778812" y="0"/>
                  <a:pt x="2269675" y="4504"/>
                  <a:pt x="2269675" y="4504"/>
                </a:cubicBezTo>
              </a:path>
            </a:pathLst>
          </a:custGeom>
          <a:ln w="38100" cap="flat" cmpd="sng" algn="ctr">
            <a:solidFill>
              <a:srgbClr val="660066"/>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TextBox 28"/>
          <p:cNvSpPr txBox="1"/>
          <p:nvPr/>
        </p:nvSpPr>
        <p:spPr>
          <a:xfrm>
            <a:off x="5379637" y="4577292"/>
            <a:ext cx="301686" cy="369332"/>
          </a:xfrm>
          <a:prstGeom prst="rect">
            <a:avLst/>
          </a:prstGeom>
          <a:noFill/>
        </p:spPr>
        <p:txBody>
          <a:bodyPr wrap="none" rtlCol="0">
            <a:spAutoFit/>
          </a:bodyPr>
          <a:lstStyle/>
          <a:p>
            <a:r>
              <a:rPr lang="en-US" dirty="0" smtClean="0"/>
              <a:t>0</a:t>
            </a:r>
            <a:endParaRPr lang="en-US" dirty="0"/>
          </a:p>
        </p:txBody>
      </p:sp>
      <p:sp>
        <p:nvSpPr>
          <p:cNvPr id="33" name="TextBox 32"/>
          <p:cNvSpPr txBox="1"/>
          <p:nvPr/>
        </p:nvSpPr>
        <p:spPr>
          <a:xfrm>
            <a:off x="8598632" y="5678935"/>
            <a:ext cx="261610" cy="369332"/>
          </a:xfrm>
          <a:prstGeom prst="rect">
            <a:avLst/>
          </a:prstGeom>
          <a:noFill/>
        </p:spPr>
        <p:txBody>
          <a:bodyPr wrap="none" rtlCol="0">
            <a:spAutoFit/>
          </a:bodyPr>
          <a:lstStyle/>
          <a:p>
            <a:r>
              <a:rPr lang="en-US" dirty="0" err="1" smtClean="0"/>
              <a:t>t</a:t>
            </a:r>
            <a:endParaRPr lang="en-US" dirty="0"/>
          </a:p>
        </p:txBody>
      </p:sp>
      <p:cxnSp>
        <p:nvCxnSpPr>
          <p:cNvPr id="34" name="Straight Arrow Connector 33"/>
          <p:cNvCxnSpPr/>
          <p:nvPr/>
        </p:nvCxnSpPr>
        <p:spPr>
          <a:xfrm>
            <a:off x="6887894" y="5954743"/>
            <a:ext cx="511553" cy="1191"/>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5400000">
            <a:off x="6205573" y="5271958"/>
            <a:ext cx="1364644" cy="2117"/>
          </a:xfrm>
          <a:prstGeom prst="line">
            <a:avLst/>
          </a:prstGeom>
          <a:ln w="25400" cap="flat" cmpd="sng" algn="ctr">
            <a:solidFill>
              <a:schemeClr val="tx1"/>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a:off x="6590328" y="5193852"/>
            <a:ext cx="1618240" cy="2117"/>
          </a:xfrm>
          <a:prstGeom prst="line">
            <a:avLst/>
          </a:prstGeom>
          <a:ln w="25400" cap="flat" cmpd="sng" algn="ctr">
            <a:solidFill>
              <a:schemeClr val="tx1"/>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883801" y="5925590"/>
            <a:ext cx="391454" cy="369332"/>
          </a:xfrm>
          <a:prstGeom prst="rect">
            <a:avLst/>
          </a:prstGeom>
          <a:noFill/>
        </p:spPr>
        <p:txBody>
          <a:bodyPr wrap="none" rtlCol="0">
            <a:spAutoFit/>
          </a:bodyPr>
          <a:lstStyle/>
          <a:p>
            <a:r>
              <a:rPr lang="en-US" dirty="0" smtClean="0"/>
              <a:t>∆</a:t>
            </a:r>
            <a:r>
              <a:rPr lang="en-US" dirty="0" err="1" smtClean="0"/>
              <a:t>t</a:t>
            </a:r>
            <a:endParaRPr lang="en-US" dirty="0"/>
          </a:p>
        </p:txBody>
      </p:sp>
      <p:cxnSp>
        <p:nvCxnSpPr>
          <p:cNvPr id="39" name="Straight Connector 38"/>
          <p:cNvCxnSpPr/>
          <p:nvPr/>
        </p:nvCxnSpPr>
        <p:spPr>
          <a:xfrm>
            <a:off x="5788364" y="4705068"/>
            <a:ext cx="3026233" cy="1191"/>
          </a:xfrm>
          <a:prstGeom prst="line">
            <a:avLst/>
          </a:prstGeom>
          <a:ln w="5715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40" name="Picture 39" descr="graph_paper.gif"/>
          <p:cNvPicPr>
            <a:picLocks noChangeAspect="1"/>
          </p:cNvPicPr>
          <p:nvPr/>
        </p:nvPicPr>
        <p:blipFill>
          <a:blip r:embed="rId4"/>
          <a:srcRect t="43961" r="42899"/>
          <a:stretch>
            <a:fillRect/>
          </a:stretch>
        </p:blipFill>
        <p:spPr>
          <a:xfrm>
            <a:off x="5723101" y="536050"/>
            <a:ext cx="3054760" cy="1686347"/>
          </a:xfrm>
          <a:prstGeom prst="rect">
            <a:avLst/>
          </a:prstGeom>
        </p:spPr>
      </p:pic>
      <p:sp>
        <p:nvSpPr>
          <p:cNvPr id="41" name="TextBox 40"/>
          <p:cNvSpPr txBox="1"/>
          <p:nvPr/>
        </p:nvSpPr>
        <p:spPr>
          <a:xfrm>
            <a:off x="5128271" y="674549"/>
            <a:ext cx="532295" cy="369332"/>
          </a:xfrm>
          <a:prstGeom prst="rect">
            <a:avLst/>
          </a:prstGeom>
          <a:noFill/>
        </p:spPr>
        <p:txBody>
          <a:bodyPr wrap="square" rtlCol="0">
            <a:spAutoFit/>
          </a:bodyPr>
          <a:lstStyle/>
          <a:p>
            <a:r>
              <a:rPr lang="en-US" dirty="0" err="1" smtClean="0"/>
              <a:t>v</a:t>
            </a:r>
            <a:r>
              <a:rPr lang="en-US" baseline="-25000" dirty="0" err="1" smtClean="0"/>
              <a:t>x</a:t>
            </a:r>
            <a:endParaRPr lang="en-US" dirty="0"/>
          </a:p>
        </p:txBody>
      </p:sp>
      <p:sp>
        <p:nvSpPr>
          <p:cNvPr id="42" name="Freeform 41"/>
          <p:cNvSpPr/>
          <p:nvPr/>
        </p:nvSpPr>
        <p:spPr>
          <a:xfrm>
            <a:off x="5660568" y="1312328"/>
            <a:ext cx="3026233" cy="336198"/>
          </a:xfrm>
          <a:custGeom>
            <a:avLst/>
            <a:gdLst>
              <a:gd name="connsiteX0" fmla="*/ 0 w 2269675"/>
              <a:gd name="connsiteY0" fmla="*/ 1342156 h 1344408"/>
              <a:gd name="connsiteX1" fmla="*/ 175629 w 2269675"/>
              <a:gd name="connsiteY1" fmla="*/ 1342156 h 1344408"/>
              <a:gd name="connsiteX2" fmla="*/ 472849 w 2269675"/>
              <a:gd name="connsiteY2" fmla="*/ 1328645 h 1344408"/>
              <a:gd name="connsiteX3" fmla="*/ 702518 w 2269675"/>
              <a:gd name="connsiteY3" fmla="*/ 1328645 h 1344408"/>
              <a:gd name="connsiteX4" fmla="*/ 837618 w 2269675"/>
              <a:gd name="connsiteY4" fmla="*/ 1247575 h 1344408"/>
              <a:gd name="connsiteX5" fmla="*/ 945698 w 2269675"/>
              <a:gd name="connsiteY5" fmla="*/ 936807 h 1344408"/>
              <a:gd name="connsiteX6" fmla="*/ 1067288 w 2269675"/>
              <a:gd name="connsiteY6" fmla="*/ 436877 h 1344408"/>
              <a:gd name="connsiteX7" fmla="*/ 1121327 w 2269675"/>
              <a:gd name="connsiteY7" fmla="*/ 153132 h 1344408"/>
              <a:gd name="connsiteX8" fmla="*/ 1242917 w 2269675"/>
              <a:gd name="connsiteY8" fmla="*/ 31528 h 1344408"/>
              <a:gd name="connsiteX9" fmla="*/ 1607686 w 2269675"/>
              <a:gd name="connsiteY9" fmla="*/ 4504 h 1344408"/>
              <a:gd name="connsiteX10" fmla="*/ 2269675 w 2269675"/>
              <a:gd name="connsiteY10" fmla="*/ 4504 h 134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9675" h="1344408">
                <a:moveTo>
                  <a:pt x="0" y="1342156"/>
                </a:moveTo>
                <a:cubicBezTo>
                  <a:pt x="48410" y="1343282"/>
                  <a:pt x="96821" y="1344408"/>
                  <a:pt x="175629" y="1342156"/>
                </a:cubicBezTo>
                <a:cubicBezTo>
                  <a:pt x="254437" y="1339904"/>
                  <a:pt x="385034" y="1330897"/>
                  <a:pt x="472849" y="1328645"/>
                </a:cubicBezTo>
                <a:cubicBezTo>
                  <a:pt x="560664" y="1326393"/>
                  <a:pt x="641723" y="1342157"/>
                  <a:pt x="702518" y="1328645"/>
                </a:cubicBezTo>
                <a:cubicBezTo>
                  <a:pt x="763313" y="1315133"/>
                  <a:pt x="797088" y="1312881"/>
                  <a:pt x="837618" y="1247575"/>
                </a:cubicBezTo>
                <a:cubicBezTo>
                  <a:pt x="878148" y="1182269"/>
                  <a:pt x="907420" y="1071923"/>
                  <a:pt x="945698" y="936807"/>
                </a:cubicBezTo>
                <a:cubicBezTo>
                  <a:pt x="983976" y="801691"/>
                  <a:pt x="1038017" y="567490"/>
                  <a:pt x="1067288" y="436877"/>
                </a:cubicBezTo>
                <a:cubicBezTo>
                  <a:pt x="1096560" y="306265"/>
                  <a:pt x="1092056" y="220690"/>
                  <a:pt x="1121327" y="153132"/>
                </a:cubicBezTo>
                <a:cubicBezTo>
                  <a:pt x="1150598" y="85574"/>
                  <a:pt x="1161857" y="56299"/>
                  <a:pt x="1242917" y="31528"/>
                </a:cubicBezTo>
                <a:cubicBezTo>
                  <a:pt x="1323977" y="6757"/>
                  <a:pt x="1436560" y="9008"/>
                  <a:pt x="1607686" y="4504"/>
                </a:cubicBezTo>
                <a:cubicBezTo>
                  <a:pt x="1778812" y="0"/>
                  <a:pt x="2269675" y="4504"/>
                  <a:pt x="2269675" y="4504"/>
                </a:cubicBezTo>
              </a:path>
            </a:pathLst>
          </a:custGeom>
          <a:ln w="38100" cap="flat" cmpd="sng" algn="ctr">
            <a:solidFill>
              <a:srgbClr val="660066"/>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TextBox 42"/>
          <p:cNvSpPr txBox="1"/>
          <p:nvPr/>
        </p:nvSpPr>
        <p:spPr>
          <a:xfrm>
            <a:off x="5320888" y="1147767"/>
            <a:ext cx="301686" cy="369332"/>
          </a:xfrm>
          <a:prstGeom prst="rect">
            <a:avLst/>
          </a:prstGeom>
          <a:noFill/>
        </p:spPr>
        <p:txBody>
          <a:bodyPr wrap="none" rtlCol="0">
            <a:spAutoFit/>
          </a:bodyPr>
          <a:lstStyle/>
          <a:p>
            <a:r>
              <a:rPr lang="en-US" dirty="0" smtClean="0"/>
              <a:t>0</a:t>
            </a:r>
            <a:endParaRPr lang="en-US" dirty="0"/>
          </a:p>
        </p:txBody>
      </p:sp>
      <p:sp>
        <p:nvSpPr>
          <p:cNvPr id="44" name="TextBox 43"/>
          <p:cNvSpPr txBox="1"/>
          <p:nvPr/>
        </p:nvSpPr>
        <p:spPr>
          <a:xfrm>
            <a:off x="8539883" y="2249410"/>
            <a:ext cx="261610" cy="369332"/>
          </a:xfrm>
          <a:prstGeom prst="rect">
            <a:avLst/>
          </a:prstGeom>
          <a:noFill/>
        </p:spPr>
        <p:txBody>
          <a:bodyPr wrap="none" rtlCol="0">
            <a:spAutoFit/>
          </a:bodyPr>
          <a:lstStyle/>
          <a:p>
            <a:r>
              <a:rPr lang="en-US" dirty="0" err="1" smtClean="0"/>
              <a:t>t</a:t>
            </a:r>
            <a:endParaRPr lang="en-US" dirty="0"/>
          </a:p>
        </p:txBody>
      </p:sp>
      <p:cxnSp>
        <p:nvCxnSpPr>
          <p:cNvPr id="45" name="Straight Arrow Connector 44"/>
          <p:cNvCxnSpPr/>
          <p:nvPr/>
        </p:nvCxnSpPr>
        <p:spPr>
          <a:xfrm>
            <a:off x="6829145" y="2327746"/>
            <a:ext cx="511553" cy="1191"/>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16200000" flipH="1">
            <a:off x="6487488" y="1986092"/>
            <a:ext cx="679218" cy="4089"/>
          </a:xfrm>
          <a:prstGeom prst="line">
            <a:avLst/>
          </a:prstGeom>
          <a:ln w="25400" cap="flat" cmpd="sng" algn="ctr">
            <a:solidFill>
              <a:schemeClr val="tx1"/>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rot="16200000" flipH="1">
            <a:off x="6876651" y="1914043"/>
            <a:ext cx="925978" cy="1"/>
          </a:xfrm>
          <a:prstGeom prst="line">
            <a:avLst/>
          </a:prstGeom>
          <a:ln w="25400" cap="flat" cmpd="sng" algn="ctr">
            <a:solidFill>
              <a:schemeClr val="tx1"/>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6825052" y="2298593"/>
            <a:ext cx="391454" cy="369332"/>
          </a:xfrm>
          <a:prstGeom prst="rect">
            <a:avLst/>
          </a:prstGeom>
          <a:noFill/>
        </p:spPr>
        <p:txBody>
          <a:bodyPr wrap="none" rtlCol="0">
            <a:spAutoFit/>
          </a:bodyPr>
          <a:lstStyle/>
          <a:p>
            <a:r>
              <a:rPr lang="en-US" dirty="0" smtClean="0"/>
              <a:t>∆</a:t>
            </a:r>
            <a:r>
              <a:rPr lang="en-US" dirty="0" err="1" smtClean="0"/>
              <a:t>t</a:t>
            </a:r>
            <a:endParaRPr lang="en-US" dirty="0"/>
          </a:p>
        </p:txBody>
      </p:sp>
      <p:cxnSp>
        <p:nvCxnSpPr>
          <p:cNvPr id="49" name="Straight Connector 48"/>
          <p:cNvCxnSpPr/>
          <p:nvPr/>
        </p:nvCxnSpPr>
        <p:spPr>
          <a:xfrm>
            <a:off x="5729614" y="1275543"/>
            <a:ext cx="3026233" cy="1191"/>
          </a:xfrm>
          <a:prstGeom prst="line">
            <a:avLst/>
          </a:prstGeom>
          <a:ln w="5715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5BE6E91C-2D6A-B04C-94FB-A9E324A509C5}" type="slidenum">
              <a:rPr lang="en-US" smtClean="0"/>
              <a:pPr/>
              <a:t>41</a:t>
            </a:fld>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Constant acceleration</a:t>
            </a:r>
            <a:endParaRPr lang="en-US" sz="2400" dirty="0"/>
          </a:p>
        </p:txBody>
      </p:sp>
      <p:sp>
        <p:nvSpPr>
          <p:cNvPr id="3" name="Content Placeholder 2"/>
          <p:cNvSpPr>
            <a:spLocks noGrp="1"/>
          </p:cNvSpPr>
          <p:nvPr>
            <p:ph idx="1"/>
          </p:nvPr>
        </p:nvSpPr>
        <p:spPr>
          <a:xfrm>
            <a:off x="0" y="383941"/>
            <a:ext cx="9144000" cy="5640829"/>
          </a:xfrm>
        </p:spPr>
        <p:txBody>
          <a:bodyPr>
            <a:normAutofit/>
          </a:bodyPr>
          <a:lstStyle/>
          <a:p>
            <a:r>
              <a:rPr lang="en-US" sz="1800" dirty="0" smtClean="0"/>
              <a:t>If the total force on an object is constant, its acceleration will be constant</a:t>
            </a:r>
          </a:p>
          <a:p>
            <a:endParaRPr lang="en-US" sz="1800" dirty="0" smtClean="0"/>
          </a:p>
          <a:p>
            <a:r>
              <a:rPr lang="en-US" sz="1800" dirty="0" smtClean="0"/>
              <a:t>Although forces are often changing with time, they are often constant over particular intervals of time, and it is useful to consider the case of constant acceleration.</a:t>
            </a:r>
          </a:p>
          <a:p>
            <a:endParaRPr lang="en-US" sz="1800" dirty="0" smtClean="0"/>
          </a:p>
          <a:p>
            <a:r>
              <a:rPr lang="en-US" sz="1800" u="sng" dirty="0" smtClean="0"/>
              <a:t>Example</a:t>
            </a:r>
            <a:r>
              <a:rPr lang="en-US" sz="1800" dirty="0" smtClean="0"/>
              <a:t>: A 1989 Ferrari 612 </a:t>
            </a:r>
            <a:r>
              <a:rPr lang="en-US" sz="1800" dirty="0" err="1" smtClean="0"/>
              <a:t>Scaglietti</a:t>
            </a:r>
            <a:r>
              <a:rPr lang="en-US" sz="1800" dirty="0" smtClean="0"/>
              <a:t> requires 4.6 </a:t>
            </a:r>
            <a:r>
              <a:rPr lang="en-US" sz="1800" dirty="0" err="1" smtClean="0"/>
              <a:t>s</a:t>
            </a:r>
            <a:r>
              <a:rPr lang="en-US" sz="1800" dirty="0" smtClean="0"/>
              <a:t> to reach a speed of 60 mph, starting from rest (*).  What is its average acceleration?</a:t>
            </a:r>
          </a:p>
          <a:p>
            <a:endParaRPr lang="en-US" sz="1800" dirty="0" smtClean="0"/>
          </a:p>
        </p:txBody>
      </p:sp>
      <p:pic>
        <p:nvPicPr>
          <p:cNvPr id="8" name="Picture 7"/>
          <p:cNvPicPr>
            <a:picLocks noChangeAspect="1"/>
          </p:cNvPicPr>
          <p:nvPr/>
        </p:nvPicPr>
        <p:blipFill>
          <a:blip r:embed="rId4">
            <a:clrChange>
              <a:clrFrom>
                <a:srgbClr val="FEFEFE"/>
              </a:clrFrom>
              <a:clrTo>
                <a:srgbClr val="FEFEFE">
                  <a:alpha val="0"/>
                </a:srgbClr>
              </a:clrTo>
            </a:clrChange>
          </a:blip>
          <a:stretch>
            <a:fillRect/>
          </a:stretch>
        </p:blipFill>
        <p:spPr>
          <a:xfrm>
            <a:off x="6972794" y="2728912"/>
            <a:ext cx="1524000" cy="1019175"/>
          </a:xfrm>
          <a:prstGeom prst="rect">
            <a:avLst/>
          </a:prstGeom>
        </p:spPr>
      </p:pic>
      <p:sp>
        <p:nvSpPr>
          <p:cNvPr id="10" name="Slide Number Placeholder 9"/>
          <p:cNvSpPr>
            <a:spLocks noGrp="1"/>
          </p:cNvSpPr>
          <p:nvPr>
            <p:ph type="sldNum" sz="quarter" idx="4"/>
          </p:nvPr>
        </p:nvSpPr>
        <p:spPr/>
        <p:txBody>
          <a:bodyPr/>
          <a:lstStyle/>
          <a:p>
            <a:fld id="{5BE6E91C-2D6A-B04C-94FB-A9E324A509C5}" type="slidenum">
              <a:rPr lang="en-US" smtClean="0"/>
              <a:pPr/>
              <a:t>42</a:t>
            </a:fld>
            <a:endParaRPr lang="en-US" dirty="0"/>
          </a:p>
        </p:txBody>
      </p:sp>
      <p:cxnSp>
        <p:nvCxnSpPr>
          <p:cNvPr id="5" name="Straight Connector 4"/>
          <p:cNvCxnSpPr/>
          <p:nvPr/>
        </p:nvCxnSpPr>
        <p:spPr>
          <a:xfrm>
            <a:off x="626498" y="3748087"/>
            <a:ext cx="8994385"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2981325" y="4346289"/>
            <a:ext cx="3743325" cy="2021381"/>
            <a:chOff x="2220419" y="669945"/>
            <a:chExt cx="2704239" cy="1958475"/>
          </a:xfrm>
          <a:solidFill>
            <a:schemeClr val="bg1">
              <a:lumMod val="85000"/>
            </a:schemeClr>
          </a:solidFill>
        </p:grpSpPr>
        <p:sp>
          <p:nvSpPr>
            <p:cNvPr id="11" name="Rounded Rectangle 10"/>
            <p:cNvSpPr/>
            <p:nvPr/>
          </p:nvSpPr>
          <p:spPr>
            <a:xfrm>
              <a:off x="2220419" y="669945"/>
              <a:ext cx="2704239" cy="1958475"/>
            </a:xfrm>
            <a:prstGeom prst="roundRect">
              <a:avLst/>
            </a:prstGeom>
            <a:grpFill/>
            <a:ln w="28575" cap="flat" cmpd="sng" algn="ctr">
              <a:solidFill>
                <a:srgbClr val="000000"/>
              </a:solidFill>
              <a:prstDash val="solid"/>
              <a:round/>
              <a:headEnd type="none" w="med" len="med"/>
              <a:tailEnd type="none" w="med" len="med"/>
            </a:ln>
            <a:effectLst>
              <a:outerShdw blurRad="1016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456934" y="770583"/>
              <a:ext cx="1311165" cy="357838"/>
            </a:xfrm>
            <a:prstGeom prst="rect">
              <a:avLst/>
            </a:prstGeom>
            <a:grpFill/>
          </p:spPr>
          <p:txBody>
            <a:bodyPr wrap="none" rtlCol="0">
              <a:spAutoFit/>
            </a:bodyPr>
            <a:lstStyle/>
            <a:p>
              <a:r>
                <a:rPr lang="en-US" b="1" dirty="0" smtClean="0"/>
                <a:t>3 important formulas</a:t>
              </a:r>
              <a:endParaRPr lang="en-US" b="1" dirty="0"/>
            </a:p>
          </p:txBody>
        </p:sp>
        <p:graphicFrame>
          <p:nvGraphicFramePr>
            <p:cNvPr id="13" name="Object 12"/>
            <p:cNvGraphicFramePr>
              <a:graphicFrameLocks noChangeAspect="1"/>
            </p:cNvGraphicFramePr>
            <p:nvPr>
              <p:extLst>
                <p:ext uri="{D42A27DB-BD31-4B8C-83A1-F6EECF244321}">
                  <p14:modId xmlns="" xmlns:p14="http://schemas.microsoft.com/office/powerpoint/2010/main" val="4222528492"/>
                </p:ext>
              </p:extLst>
            </p:nvPr>
          </p:nvGraphicFramePr>
          <p:xfrm>
            <a:off x="2444185" y="1139915"/>
            <a:ext cx="2236810" cy="1318927"/>
          </p:xfrm>
          <a:graphic>
            <a:graphicData uri="http://schemas.openxmlformats.org/presentationml/2006/ole">
              <p:oleObj spid="_x0000_s2826241" name="Equation" r:id="rId5" imgW="1261440" imgH="740520" progId="">
                <p:embed/>
              </p:oleObj>
            </a:graphicData>
          </a:graphic>
        </p:graphicFrame>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Constant acceleration</a:t>
            </a:r>
            <a:endParaRPr lang="en-US" sz="2400" dirty="0"/>
          </a:p>
        </p:txBody>
      </p:sp>
      <p:sp>
        <p:nvSpPr>
          <p:cNvPr id="3" name="Content Placeholder 2"/>
          <p:cNvSpPr>
            <a:spLocks noGrp="1"/>
          </p:cNvSpPr>
          <p:nvPr>
            <p:ph idx="1"/>
          </p:nvPr>
        </p:nvSpPr>
        <p:spPr>
          <a:xfrm>
            <a:off x="837403" y="622795"/>
            <a:ext cx="7793567" cy="764257"/>
          </a:xfrm>
        </p:spPr>
        <p:txBody>
          <a:bodyPr>
            <a:normAutofit/>
          </a:bodyPr>
          <a:lstStyle/>
          <a:p>
            <a:r>
              <a:rPr lang="en-US" sz="1800" dirty="0" smtClean="0"/>
              <a:t>Assume the </a:t>
            </a:r>
            <a:r>
              <a:rPr lang="en-US" sz="1800" dirty="0" err="1" smtClean="0"/>
              <a:t>Scaglietti‘s</a:t>
            </a:r>
            <a:r>
              <a:rPr lang="en-US" sz="1800" dirty="0" smtClean="0"/>
              <a:t> acceleration is constant.  Then, it is easy to find the car’s velocity at any given time</a:t>
            </a:r>
            <a:endParaRPr lang="en-US" sz="1800" dirty="0"/>
          </a:p>
        </p:txBody>
      </p:sp>
      <p:graphicFrame>
        <p:nvGraphicFramePr>
          <p:cNvPr id="6" name="Object 5"/>
          <p:cNvGraphicFramePr>
            <a:graphicFrameLocks noChangeAspect="1"/>
          </p:cNvGraphicFramePr>
          <p:nvPr>
            <p:extLst>
              <p:ext uri="{D42A27DB-BD31-4B8C-83A1-F6EECF244321}">
                <p14:modId xmlns="" xmlns:p14="http://schemas.microsoft.com/office/powerpoint/2010/main" val="334910724"/>
              </p:ext>
            </p:extLst>
          </p:nvPr>
        </p:nvGraphicFramePr>
        <p:xfrm>
          <a:off x="714375" y="1166813"/>
          <a:ext cx="7210426" cy="582216"/>
        </p:xfrm>
        <a:graphic>
          <a:graphicData uri="http://schemas.openxmlformats.org/presentationml/2006/ole">
            <p:oleObj spid="_x0000_s2731246" name="Equation" r:id="rId4" imgW="3922200" imgH="429480" progId="">
              <p:embed/>
            </p:oleObj>
          </a:graphicData>
        </a:graphic>
      </p:graphicFrame>
      <p:sp>
        <p:nvSpPr>
          <p:cNvPr id="11" name="TextBox 10"/>
          <p:cNvSpPr txBox="1"/>
          <p:nvPr/>
        </p:nvSpPr>
        <p:spPr>
          <a:xfrm>
            <a:off x="869867" y="2015635"/>
            <a:ext cx="3873817" cy="369332"/>
          </a:xfrm>
          <a:prstGeom prst="rect">
            <a:avLst/>
          </a:prstGeom>
          <a:noFill/>
        </p:spPr>
        <p:txBody>
          <a:bodyPr wrap="none" rtlCol="0">
            <a:spAutoFit/>
          </a:bodyPr>
          <a:lstStyle/>
          <a:p>
            <a:r>
              <a:rPr lang="en-US" dirty="0" smtClean="0"/>
              <a:t>In this case, the initial velocity is v</a:t>
            </a:r>
            <a:r>
              <a:rPr lang="en-US" baseline="-25000" dirty="0" smtClean="0"/>
              <a:t>x,0</a:t>
            </a:r>
            <a:r>
              <a:rPr lang="en-US" dirty="0" smtClean="0"/>
              <a:t> = 0</a:t>
            </a:r>
          </a:p>
        </p:txBody>
      </p:sp>
      <p:graphicFrame>
        <p:nvGraphicFramePr>
          <p:cNvPr id="16" name="Object 15"/>
          <p:cNvGraphicFramePr>
            <a:graphicFrameLocks noChangeAspect="1"/>
          </p:cNvGraphicFramePr>
          <p:nvPr>
            <p:extLst>
              <p:ext uri="{D42A27DB-BD31-4B8C-83A1-F6EECF244321}">
                <p14:modId xmlns="" xmlns:p14="http://schemas.microsoft.com/office/powerpoint/2010/main" val="966561577"/>
              </p:ext>
            </p:extLst>
          </p:nvPr>
        </p:nvGraphicFramePr>
        <p:xfrm>
          <a:off x="7478019" y="2761395"/>
          <a:ext cx="851405" cy="350936"/>
        </p:xfrm>
        <a:graphic>
          <a:graphicData uri="http://schemas.openxmlformats.org/presentationml/2006/ole">
            <p:oleObj spid="_x0000_s2731247" name="Equation" r:id="rId5" imgW="383760" imgH="191880" progId="">
              <p:embed/>
            </p:oleObj>
          </a:graphicData>
        </a:graphic>
      </p:graphicFrame>
      <p:sp>
        <p:nvSpPr>
          <p:cNvPr id="17" name="TextBox 16"/>
          <p:cNvSpPr txBox="1"/>
          <p:nvPr/>
        </p:nvSpPr>
        <p:spPr>
          <a:xfrm>
            <a:off x="0" y="3354808"/>
            <a:ext cx="7524176" cy="369332"/>
          </a:xfrm>
          <a:prstGeom prst="rect">
            <a:avLst/>
          </a:prstGeom>
          <a:noFill/>
        </p:spPr>
        <p:txBody>
          <a:bodyPr wrap="none" rtlCol="0">
            <a:spAutoFit/>
          </a:bodyPr>
          <a:lstStyle/>
          <a:p>
            <a:r>
              <a:rPr lang="en-US" dirty="0" smtClean="0"/>
              <a:t>What is the Ferrari’s speed after 14 seconds (assuming constant acceleration)?</a:t>
            </a:r>
            <a:endParaRPr lang="en-US" dirty="0"/>
          </a:p>
        </p:txBody>
      </p:sp>
      <p:sp>
        <p:nvSpPr>
          <p:cNvPr id="19" name="Rectangle 18"/>
          <p:cNvSpPr/>
          <p:nvPr/>
        </p:nvSpPr>
        <p:spPr>
          <a:xfrm>
            <a:off x="3700577" y="1244491"/>
            <a:ext cx="1995373" cy="426371"/>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3" name="Group 32"/>
          <p:cNvGrpSpPr/>
          <p:nvPr/>
        </p:nvGrpSpPr>
        <p:grpSpPr>
          <a:xfrm>
            <a:off x="2800599" y="4154103"/>
            <a:ext cx="6006607" cy="2579544"/>
            <a:chOff x="1803527" y="5538803"/>
            <a:chExt cx="4801877" cy="3781518"/>
          </a:xfrm>
        </p:grpSpPr>
        <p:sp>
          <p:nvSpPr>
            <p:cNvPr id="22" name="TextBox 21"/>
            <p:cNvSpPr txBox="1"/>
            <p:nvPr/>
          </p:nvSpPr>
          <p:spPr>
            <a:xfrm>
              <a:off x="1803527" y="8778894"/>
              <a:ext cx="241178" cy="541427"/>
            </a:xfrm>
            <a:prstGeom prst="rect">
              <a:avLst/>
            </a:prstGeom>
            <a:noFill/>
          </p:spPr>
          <p:txBody>
            <a:bodyPr wrap="none" rtlCol="0">
              <a:spAutoFit/>
            </a:bodyPr>
            <a:lstStyle/>
            <a:p>
              <a:r>
                <a:rPr lang="en-US" dirty="0" smtClean="0"/>
                <a:t>0</a:t>
              </a:r>
              <a:endParaRPr lang="en-US" dirty="0"/>
            </a:p>
          </p:txBody>
        </p:sp>
        <p:sp>
          <p:nvSpPr>
            <p:cNvPr id="23" name="TextBox 22"/>
            <p:cNvSpPr txBox="1"/>
            <p:nvPr/>
          </p:nvSpPr>
          <p:spPr>
            <a:xfrm>
              <a:off x="2410578" y="8753305"/>
              <a:ext cx="241178" cy="541427"/>
            </a:xfrm>
            <a:prstGeom prst="rect">
              <a:avLst/>
            </a:prstGeom>
            <a:noFill/>
          </p:spPr>
          <p:txBody>
            <a:bodyPr wrap="none" rtlCol="0">
              <a:spAutoFit/>
            </a:bodyPr>
            <a:lstStyle/>
            <a:p>
              <a:r>
                <a:rPr lang="en-US" dirty="0" smtClean="0"/>
                <a:t>2</a:t>
              </a:r>
              <a:endParaRPr lang="en-US" dirty="0"/>
            </a:p>
          </p:txBody>
        </p:sp>
        <p:sp>
          <p:nvSpPr>
            <p:cNvPr id="24" name="TextBox 23"/>
            <p:cNvSpPr txBox="1"/>
            <p:nvPr/>
          </p:nvSpPr>
          <p:spPr>
            <a:xfrm>
              <a:off x="2965854" y="8754353"/>
              <a:ext cx="241178" cy="541427"/>
            </a:xfrm>
            <a:prstGeom prst="rect">
              <a:avLst/>
            </a:prstGeom>
            <a:noFill/>
          </p:spPr>
          <p:txBody>
            <a:bodyPr wrap="none" rtlCol="0">
              <a:spAutoFit/>
            </a:bodyPr>
            <a:lstStyle/>
            <a:p>
              <a:r>
                <a:rPr lang="en-US" dirty="0" smtClean="0"/>
                <a:t>4</a:t>
              </a:r>
              <a:endParaRPr lang="en-US" dirty="0"/>
            </a:p>
          </p:txBody>
        </p:sp>
        <p:sp>
          <p:nvSpPr>
            <p:cNvPr id="25" name="TextBox 24"/>
            <p:cNvSpPr txBox="1"/>
            <p:nvPr/>
          </p:nvSpPr>
          <p:spPr>
            <a:xfrm>
              <a:off x="3572904" y="8774667"/>
              <a:ext cx="241178" cy="541427"/>
            </a:xfrm>
            <a:prstGeom prst="rect">
              <a:avLst/>
            </a:prstGeom>
            <a:noFill/>
          </p:spPr>
          <p:txBody>
            <a:bodyPr wrap="none" rtlCol="0">
              <a:spAutoFit/>
            </a:bodyPr>
            <a:lstStyle/>
            <a:p>
              <a:r>
                <a:rPr lang="en-US" dirty="0" smtClean="0"/>
                <a:t>6</a:t>
              </a:r>
              <a:endParaRPr lang="en-US" dirty="0"/>
            </a:p>
          </p:txBody>
        </p:sp>
        <p:sp>
          <p:nvSpPr>
            <p:cNvPr id="26" name="TextBox 25"/>
            <p:cNvSpPr txBox="1"/>
            <p:nvPr/>
          </p:nvSpPr>
          <p:spPr>
            <a:xfrm>
              <a:off x="4119348" y="8757530"/>
              <a:ext cx="241178" cy="541427"/>
            </a:xfrm>
            <a:prstGeom prst="rect">
              <a:avLst/>
            </a:prstGeom>
            <a:solidFill>
              <a:srgbClr val="FFFFFF"/>
            </a:solidFill>
          </p:spPr>
          <p:txBody>
            <a:bodyPr wrap="none" rtlCol="0">
              <a:spAutoFit/>
            </a:bodyPr>
            <a:lstStyle/>
            <a:p>
              <a:r>
                <a:rPr lang="en-US" dirty="0" smtClean="0"/>
                <a:t>8</a:t>
              </a:r>
              <a:endParaRPr lang="en-US" dirty="0"/>
            </a:p>
          </p:txBody>
        </p:sp>
        <p:sp>
          <p:nvSpPr>
            <p:cNvPr id="27" name="TextBox 26"/>
            <p:cNvSpPr txBox="1"/>
            <p:nvPr/>
          </p:nvSpPr>
          <p:spPr>
            <a:xfrm>
              <a:off x="4726398" y="8777844"/>
              <a:ext cx="334726" cy="541427"/>
            </a:xfrm>
            <a:prstGeom prst="rect">
              <a:avLst/>
            </a:prstGeom>
            <a:solidFill>
              <a:srgbClr val="FFFFFF"/>
            </a:solidFill>
          </p:spPr>
          <p:txBody>
            <a:bodyPr wrap="none" rtlCol="0">
              <a:spAutoFit/>
            </a:bodyPr>
            <a:lstStyle/>
            <a:p>
              <a:r>
                <a:rPr lang="en-US" dirty="0" smtClean="0"/>
                <a:t>10</a:t>
              </a:r>
              <a:endParaRPr lang="en-US" dirty="0"/>
            </a:p>
          </p:txBody>
        </p:sp>
        <p:sp>
          <p:nvSpPr>
            <p:cNvPr id="28" name="TextBox 27"/>
            <p:cNvSpPr txBox="1"/>
            <p:nvPr/>
          </p:nvSpPr>
          <p:spPr>
            <a:xfrm>
              <a:off x="5235777" y="8778894"/>
              <a:ext cx="334726" cy="541427"/>
            </a:xfrm>
            <a:prstGeom prst="rect">
              <a:avLst/>
            </a:prstGeom>
            <a:solidFill>
              <a:srgbClr val="FFFFFF"/>
            </a:solidFill>
          </p:spPr>
          <p:txBody>
            <a:bodyPr wrap="none" rtlCol="0">
              <a:spAutoFit/>
            </a:bodyPr>
            <a:lstStyle/>
            <a:p>
              <a:r>
                <a:rPr lang="en-US" dirty="0" smtClean="0"/>
                <a:t>12</a:t>
              </a:r>
              <a:endParaRPr lang="en-US" dirty="0"/>
            </a:p>
          </p:txBody>
        </p:sp>
        <p:sp>
          <p:nvSpPr>
            <p:cNvPr id="29" name="TextBox 28"/>
            <p:cNvSpPr txBox="1"/>
            <p:nvPr/>
          </p:nvSpPr>
          <p:spPr>
            <a:xfrm>
              <a:off x="5888724" y="8768606"/>
              <a:ext cx="334726" cy="541427"/>
            </a:xfrm>
            <a:prstGeom prst="rect">
              <a:avLst/>
            </a:prstGeom>
            <a:solidFill>
              <a:srgbClr val="FFFFFF"/>
            </a:solidFill>
          </p:spPr>
          <p:txBody>
            <a:bodyPr wrap="none" rtlCol="0">
              <a:spAutoFit/>
            </a:bodyPr>
            <a:lstStyle/>
            <a:p>
              <a:r>
                <a:rPr lang="en-US" dirty="0" smtClean="0"/>
                <a:t>14</a:t>
              </a:r>
              <a:endParaRPr lang="en-US" dirty="0"/>
            </a:p>
          </p:txBody>
        </p:sp>
        <p:pic>
          <p:nvPicPr>
            <p:cNvPr id="21" name="Picture 20"/>
            <p:cNvPicPr>
              <a:picLocks noChangeAspect="1"/>
            </p:cNvPicPr>
            <p:nvPr/>
          </p:nvPicPr>
          <p:blipFill>
            <a:blip r:embed="rId6">
              <a:alphaModFix/>
            </a:blip>
            <a:srcRect l="3178" t="52782" r="55405"/>
            <a:stretch>
              <a:fillRect/>
            </a:stretch>
          </p:blipFill>
          <p:spPr>
            <a:xfrm>
              <a:off x="1954357" y="5538803"/>
              <a:ext cx="4651047" cy="3306307"/>
            </a:xfrm>
            <a:prstGeom prst="rect">
              <a:avLst/>
            </a:prstGeom>
            <a:solidFill>
              <a:srgbClr val="FFFFFF"/>
            </a:solidFill>
          </p:spPr>
        </p:pic>
      </p:grpSp>
      <p:sp>
        <p:nvSpPr>
          <p:cNvPr id="30" name="Rectangle 29"/>
          <p:cNvSpPr/>
          <p:nvPr/>
        </p:nvSpPr>
        <p:spPr>
          <a:xfrm>
            <a:off x="2928" y="2015635"/>
            <a:ext cx="9095811" cy="1204017"/>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rot="16200000">
            <a:off x="1850396" y="4384934"/>
            <a:ext cx="978153" cy="369332"/>
          </a:xfrm>
          <a:prstGeom prst="rect">
            <a:avLst/>
          </a:prstGeom>
          <a:noFill/>
        </p:spPr>
        <p:txBody>
          <a:bodyPr wrap="none" rtlCol="0">
            <a:spAutoFit/>
          </a:bodyPr>
          <a:lstStyle/>
          <a:p>
            <a:r>
              <a:rPr lang="en-US" dirty="0" err="1" smtClean="0"/>
              <a:t>v</a:t>
            </a:r>
            <a:r>
              <a:rPr lang="en-US" baseline="-25000" dirty="0" err="1" smtClean="0"/>
              <a:t>x</a:t>
            </a:r>
            <a:r>
              <a:rPr lang="en-US" dirty="0" smtClean="0"/>
              <a:t> (mph)</a:t>
            </a:r>
            <a:endParaRPr lang="en-US" dirty="0"/>
          </a:p>
        </p:txBody>
      </p:sp>
      <p:sp>
        <p:nvSpPr>
          <p:cNvPr id="7" name="Slide Number Placeholder 6"/>
          <p:cNvSpPr>
            <a:spLocks noGrp="1"/>
          </p:cNvSpPr>
          <p:nvPr>
            <p:ph type="sldNum" sz="quarter" idx="4"/>
          </p:nvPr>
        </p:nvSpPr>
        <p:spPr/>
        <p:txBody>
          <a:bodyPr/>
          <a:lstStyle/>
          <a:p>
            <a:fld id="{5BE6E91C-2D6A-B04C-94FB-A9E324A509C5}" type="slidenum">
              <a:rPr lang="en-US" smtClean="0"/>
              <a:pPr/>
              <a:t>43</a:t>
            </a:fld>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44</a:t>
            </a:fld>
            <a:endParaRPr lang="en-US" dirty="0"/>
          </a:p>
        </p:txBody>
      </p:sp>
      <p:sp>
        <p:nvSpPr>
          <p:cNvPr id="4" name="TextBox 3"/>
          <p:cNvSpPr txBox="1"/>
          <p:nvPr/>
        </p:nvSpPr>
        <p:spPr>
          <a:xfrm>
            <a:off x="3536307" y="3061424"/>
            <a:ext cx="2115964" cy="707886"/>
          </a:xfrm>
          <a:prstGeom prst="rect">
            <a:avLst/>
          </a:prstGeom>
          <a:noFill/>
        </p:spPr>
        <p:txBody>
          <a:bodyPr wrap="none" rtlCol="0">
            <a:spAutoFit/>
          </a:bodyPr>
          <a:lstStyle/>
          <a:p>
            <a:r>
              <a:rPr lang="en-US" sz="4000" dirty="0" smtClean="0"/>
              <a:t>Lecture 5</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24"/>
            <a:ext cx="8686800" cy="381917"/>
          </a:xfrm>
        </p:spPr>
        <p:txBody>
          <a:bodyPr/>
          <a:lstStyle/>
          <a:p>
            <a:pPr algn="l"/>
            <a:r>
              <a:rPr lang="en-US" dirty="0" smtClean="0"/>
              <a:t>Useful formulas for constant acceleration</a:t>
            </a:r>
            <a:endParaRPr lang="en-US" dirty="0"/>
          </a:p>
        </p:txBody>
      </p:sp>
      <p:cxnSp>
        <p:nvCxnSpPr>
          <p:cNvPr id="49" name="Straight Connector 48"/>
          <p:cNvCxnSpPr/>
          <p:nvPr/>
        </p:nvCxnSpPr>
        <p:spPr>
          <a:xfrm flipV="1">
            <a:off x="1238992" y="1847452"/>
            <a:ext cx="7447808" cy="11475"/>
          </a:xfrm>
          <a:prstGeom prst="line">
            <a:avLst/>
          </a:prstGeom>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1443600" y="1937761"/>
            <a:ext cx="4235711" cy="338554"/>
          </a:xfrm>
          <a:prstGeom prst="rect">
            <a:avLst/>
          </a:prstGeom>
          <a:noFill/>
        </p:spPr>
        <p:txBody>
          <a:bodyPr wrap="none" rtlCol="0">
            <a:spAutoFit/>
          </a:bodyPr>
          <a:lstStyle/>
          <a:p>
            <a:r>
              <a:rPr lang="en-US" sz="1600" dirty="0" smtClean="0"/>
              <a:t>How does the </a:t>
            </a:r>
            <a:r>
              <a:rPr lang="en-US" sz="1600" i="1" dirty="0" smtClean="0"/>
              <a:t>position</a:t>
            </a:r>
            <a:r>
              <a:rPr lang="en-US" sz="1600" dirty="0" smtClean="0"/>
              <a:t> of the car vary with time?</a:t>
            </a:r>
            <a:endParaRPr lang="en-US" sz="1600" dirty="0"/>
          </a:p>
        </p:txBody>
      </p:sp>
      <p:graphicFrame>
        <p:nvGraphicFramePr>
          <p:cNvPr id="108549" name="Object 5"/>
          <p:cNvGraphicFramePr>
            <a:graphicFrameLocks noChangeAspect="1"/>
          </p:cNvGraphicFramePr>
          <p:nvPr>
            <p:extLst>
              <p:ext uri="{D42A27DB-BD31-4B8C-83A1-F6EECF244321}">
                <p14:modId xmlns="" xmlns:p14="http://schemas.microsoft.com/office/powerpoint/2010/main" val="3974204415"/>
              </p:ext>
            </p:extLst>
          </p:nvPr>
        </p:nvGraphicFramePr>
        <p:xfrm>
          <a:off x="1600200" y="2209904"/>
          <a:ext cx="5137848" cy="1685821"/>
        </p:xfrm>
        <a:graphic>
          <a:graphicData uri="http://schemas.openxmlformats.org/presentationml/2006/ole">
            <p:oleObj spid="_x0000_s2730224" name="Equation" r:id="rId4" imgW="2633040" imgH="1042200" progId="">
              <p:embed/>
            </p:oleObj>
          </a:graphicData>
        </a:graphic>
      </p:graphicFrame>
      <p:sp>
        <p:nvSpPr>
          <p:cNvPr id="9" name="Slide Number Placeholder 8"/>
          <p:cNvSpPr>
            <a:spLocks noGrp="1"/>
          </p:cNvSpPr>
          <p:nvPr>
            <p:ph type="sldNum" sz="quarter" idx="4"/>
          </p:nvPr>
        </p:nvSpPr>
        <p:spPr/>
        <p:txBody>
          <a:bodyPr/>
          <a:lstStyle/>
          <a:p>
            <a:fld id="{5BE6E91C-2D6A-B04C-94FB-A9E324A509C5}" type="slidenum">
              <a:rPr lang="en-US" smtClean="0"/>
              <a:pPr/>
              <a:t>45</a:t>
            </a:fld>
            <a:endParaRPr lang="en-US" dirty="0"/>
          </a:p>
        </p:txBody>
      </p:sp>
      <p:grpSp>
        <p:nvGrpSpPr>
          <p:cNvPr id="52" name="Group 51"/>
          <p:cNvGrpSpPr/>
          <p:nvPr/>
        </p:nvGrpSpPr>
        <p:grpSpPr>
          <a:xfrm>
            <a:off x="4362644" y="213885"/>
            <a:ext cx="2509932" cy="1341673"/>
            <a:chOff x="2220419" y="669945"/>
            <a:chExt cx="2704239" cy="1958475"/>
          </a:xfrm>
          <a:solidFill>
            <a:schemeClr val="bg1">
              <a:lumMod val="85000"/>
            </a:schemeClr>
          </a:solidFill>
        </p:grpSpPr>
        <p:sp>
          <p:nvSpPr>
            <p:cNvPr id="7" name="Rounded Rectangle 6"/>
            <p:cNvSpPr/>
            <p:nvPr/>
          </p:nvSpPr>
          <p:spPr>
            <a:xfrm>
              <a:off x="2220419" y="669945"/>
              <a:ext cx="2704239" cy="1958475"/>
            </a:xfrm>
            <a:prstGeom prst="roundRect">
              <a:avLst/>
            </a:prstGeom>
            <a:grpFill/>
            <a:ln w="28575" cap="flat" cmpd="sng" algn="ctr">
              <a:solidFill>
                <a:srgbClr val="000000"/>
              </a:solidFill>
              <a:prstDash val="solid"/>
              <a:round/>
              <a:headEnd type="none" w="med" len="med"/>
              <a:tailEnd type="none" w="med" len="med"/>
            </a:ln>
            <a:effectLst>
              <a:outerShdw blurRad="1016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456934" y="770583"/>
              <a:ext cx="1815752" cy="539124"/>
            </a:xfrm>
            <a:prstGeom prst="rect">
              <a:avLst/>
            </a:prstGeom>
            <a:grpFill/>
          </p:spPr>
          <p:txBody>
            <a:bodyPr wrap="none" rtlCol="0">
              <a:spAutoFit/>
            </a:bodyPr>
            <a:lstStyle/>
            <a:p>
              <a:r>
                <a:rPr lang="en-US" b="1" dirty="0" smtClean="0"/>
                <a:t>3 important formulas</a:t>
              </a:r>
              <a:endParaRPr lang="en-US" b="1" dirty="0"/>
            </a:p>
          </p:txBody>
        </p:sp>
        <p:graphicFrame>
          <p:nvGraphicFramePr>
            <p:cNvPr id="6" name="Object 5"/>
            <p:cNvGraphicFramePr>
              <a:graphicFrameLocks noChangeAspect="1"/>
            </p:cNvGraphicFramePr>
            <p:nvPr>
              <p:extLst>
                <p:ext uri="{D42A27DB-BD31-4B8C-83A1-F6EECF244321}">
                  <p14:modId xmlns="" xmlns:p14="http://schemas.microsoft.com/office/powerpoint/2010/main" val="4222528492"/>
                </p:ext>
              </p:extLst>
            </p:nvPr>
          </p:nvGraphicFramePr>
          <p:xfrm>
            <a:off x="2444185" y="1139915"/>
            <a:ext cx="2236810" cy="1318927"/>
          </p:xfrm>
          <a:graphic>
            <a:graphicData uri="http://schemas.openxmlformats.org/presentationml/2006/ole">
              <p:oleObj spid="_x0000_s2730225" name="Equation" r:id="rId5" imgW="1261440" imgH="740520" progId="">
                <p:embed/>
              </p:oleObj>
            </a:graphicData>
          </a:graphic>
        </p:graphicFrame>
      </p:grpSp>
      <p:sp>
        <p:nvSpPr>
          <p:cNvPr id="19" name="TextBox 18"/>
          <p:cNvSpPr txBox="1"/>
          <p:nvPr/>
        </p:nvSpPr>
        <p:spPr>
          <a:xfrm>
            <a:off x="2750703" y="4634247"/>
            <a:ext cx="741419" cy="307777"/>
          </a:xfrm>
          <a:prstGeom prst="rect">
            <a:avLst/>
          </a:prstGeom>
          <a:noFill/>
        </p:spPr>
        <p:txBody>
          <a:bodyPr wrap="square" rtlCol="0">
            <a:spAutoFit/>
          </a:bodyPr>
          <a:lstStyle/>
          <a:p>
            <a:r>
              <a:rPr lang="en-US" sz="1400" dirty="0" err="1" smtClean="0"/>
              <a:t>x</a:t>
            </a:r>
            <a:r>
              <a:rPr lang="en-US" sz="1400" dirty="0" smtClean="0"/>
              <a:t> (</a:t>
            </a:r>
            <a:r>
              <a:rPr lang="en-US" sz="1400" dirty="0" err="1" smtClean="0"/>
              <a:t>m</a:t>
            </a:r>
            <a:r>
              <a:rPr lang="en-US" sz="1400" dirty="0" smtClean="0"/>
              <a:t>)</a:t>
            </a:r>
            <a:endParaRPr lang="en-US" sz="1400" dirty="0"/>
          </a:p>
        </p:txBody>
      </p:sp>
      <p:grpSp>
        <p:nvGrpSpPr>
          <p:cNvPr id="20" name="Group 19"/>
          <p:cNvGrpSpPr/>
          <p:nvPr/>
        </p:nvGrpSpPr>
        <p:grpSpPr>
          <a:xfrm>
            <a:off x="3568761" y="4363026"/>
            <a:ext cx="5293040" cy="2213645"/>
            <a:chOff x="1845480" y="5098560"/>
            <a:chExt cx="4720420" cy="3275861"/>
          </a:xfrm>
        </p:grpSpPr>
        <p:pic>
          <p:nvPicPr>
            <p:cNvPr id="21" name="Picture 20" descr="MikesHomemade.png"/>
            <p:cNvPicPr>
              <a:picLocks noChangeAspect="1"/>
            </p:cNvPicPr>
            <p:nvPr/>
          </p:nvPicPr>
          <p:blipFill>
            <a:blip r:embed="rId6">
              <a:lum bright="26000"/>
            </a:blip>
            <a:stretch>
              <a:fillRect/>
            </a:stretch>
          </p:blipFill>
          <p:spPr>
            <a:xfrm>
              <a:off x="1845480" y="5098560"/>
              <a:ext cx="4161620" cy="3275861"/>
            </a:xfrm>
            <a:prstGeom prst="rect">
              <a:avLst/>
            </a:prstGeom>
          </p:spPr>
        </p:pic>
        <p:pic>
          <p:nvPicPr>
            <p:cNvPr id="22" name="Picture 21" descr="MikesHomemade.png"/>
            <p:cNvPicPr>
              <a:picLocks noChangeAspect="1"/>
            </p:cNvPicPr>
            <p:nvPr/>
          </p:nvPicPr>
          <p:blipFill>
            <a:blip r:embed="rId6">
              <a:lum bright="26000"/>
            </a:blip>
            <a:srcRect l="85694"/>
            <a:stretch>
              <a:fillRect/>
            </a:stretch>
          </p:blipFill>
          <p:spPr>
            <a:xfrm>
              <a:off x="5970527" y="5098560"/>
              <a:ext cx="595373" cy="3275861"/>
            </a:xfrm>
            <a:prstGeom prst="rect">
              <a:avLst/>
            </a:prstGeom>
          </p:spPr>
        </p:pic>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5" y="40121"/>
            <a:ext cx="4284133" cy="634795"/>
          </a:xfrm>
        </p:spPr>
        <p:txBody>
          <a:bodyPr/>
          <a:lstStyle/>
          <a:p>
            <a:pPr algn="l"/>
            <a:r>
              <a:rPr lang="en-US" dirty="0" smtClean="0"/>
              <a:t>Example – ball rolling down an incline</a:t>
            </a:r>
            <a:endParaRPr lang="en-US" dirty="0"/>
          </a:p>
        </p:txBody>
      </p:sp>
      <p:grpSp>
        <p:nvGrpSpPr>
          <p:cNvPr id="5" name="Group 4"/>
          <p:cNvGrpSpPr/>
          <p:nvPr/>
        </p:nvGrpSpPr>
        <p:grpSpPr>
          <a:xfrm>
            <a:off x="617518" y="2274563"/>
            <a:ext cx="2493184" cy="1624993"/>
            <a:chOff x="1976756" y="1787031"/>
            <a:chExt cx="2704239" cy="1958475"/>
          </a:xfrm>
        </p:grpSpPr>
        <p:graphicFrame>
          <p:nvGraphicFramePr>
            <p:cNvPr id="6" name="Object 5"/>
            <p:cNvGraphicFramePr>
              <a:graphicFrameLocks noChangeAspect="1"/>
            </p:cNvGraphicFramePr>
            <p:nvPr>
              <p:extLst>
                <p:ext uri="{D42A27DB-BD31-4B8C-83A1-F6EECF244321}">
                  <p14:modId xmlns="" xmlns:p14="http://schemas.microsoft.com/office/powerpoint/2010/main" val="758317807"/>
                </p:ext>
              </p:extLst>
            </p:nvPr>
          </p:nvGraphicFramePr>
          <p:xfrm>
            <a:off x="2069572" y="2180315"/>
            <a:ext cx="2513874" cy="1481948"/>
          </p:xfrm>
          <a:graphic>
            <a:graphicData uri="http://schemas.openxmlformats.org/presentationml/2006/ole">
              <p:oleObj spid="_x0000_s137765" name="Equation" r:id="rId4" imgW="1261440" imgH="740520" progId="">
                <p:embed/>
              </p:oleObj>
            </a:graphicData>
          </a:graphic>
        </p:graphicFrame>
        <p:sp>
          <p:nvSpPr>
            <p:cNvPr id="7" name="Rounded Rectangle 6"/>
            <p:cNvSpPr/>
            <p:nvPr/>
          </p:nvSpPr>
          <p:spPr>
            <a:xfrm>
              <a:off x="1976756" y="1787031"/>
              <a:ext cx="2704239" cy="1958475"/>
            </a:xfrm>
            <a:prstGeom prst="roundRect">
              <a:avLst/>
            </a:prstGeom>
            <a:noFill/>
            <a:ln w="28575" cap="flat" cmpd="sng" algn="ctr">
              <a:solidFill>
                <a:srgbClr val="000000"/>
              </a:solidFill>
              <a:prstDash val="solid"/>
              <a:round/>
              <a:headEnd type="none" w="med" len="med"/>
              <a:tailEnd type="none" w="med" len="med"/>
            </a:ln>
            <a:effectLst>
              <a:outerShdw blurRad="1016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106071" y="1848235"/>
              <a:ext cx="1894458" cy="523468"/>
            </a:xfrm>
            <a:prstGeom prst="rect">
              <a:avLst/>
            </a:prstGeom>
            <a:noFill/>
          </p:spPr>
          <p:txBody>
            <a:bodyPr wrap="none" rtlCol="0">
              <a:spAutoFit/>
            </a:bodyPr>
            <a:lstStyle/>
            <a:p>
              <a:r>
                <a:rPr lang="en-US" sz="1600" b="1" dirty="0" smtClean="0"/>
                <a:t>3 important formulas</a:t>
              </a:r>
              <a:endParaRPr lang="en-US" sz="1600" b="1" dirty="0"/>
            </a:p>
          </p:txBody>
        </p:sp>
      </p:grpSp>
      <p:pic>
        <p:nvPicPr>
          <p:cNvPr id="9" name="Picture 8" descr="BallRollingVideoStill.png"/>
          <p:cNvPicPr>
            <a:picLocks noChangeAspect="1"/>
          </p:cNvPicPr>
          <p:nvPr/>
        </p:nvPicPr>
        <p:blipFill>
          <a:blip r:embed="rId5">
            <a:lum bright="35000"/>
          </a:blip>
          <a:stretch>
            <a:fillRect/>
          </a:stretch>
        </p:blipFill>
        <p:spPr>
          <a:xfrm>
            <a:off x="1866900" y="729519"/>
            <a:ext cx="1471385" cy="1241089"/>
          </a:xfrm>
          <a:prstGeom prst="rect">
            <a:avLst/>
          </a:prstGeom>
        </p:spPr>
      </p:pic>
      <p:pic>
        <p:nvPicPr>
          <p:cNvPr id="10" name="Picture 9" descr="ramp.png"/>
          <p:cNvPicPr>
            <a:picLocks noChangeAspect="1"/>
          </p:cNvPicPr>
          <p:nvPr/>
        </p:nvPicPr>
        <p:blipFill>
          <a:blip r:embed="rId6">
            <a:clrChange>
              <a:clrFrom>
                <a:srgbClr val="FFFFFF"/>
              </a:clrFrom>
              <a:clrTo>
                <a:srgbClr val="FFFFFF">
                  <a:alpha val="0"/>
                </a:srgbClr>
              </a:clrTo>
            </a:clrChange>
          </a:blip>
          <a:srcRect l="8267" t="3106" r="4774"/>
          <a:stretch>
            <a:fillRect/>
          </a:stretch>
        </p:blipFill>
        <p:spPr>
          <a:xfrm>
            <a:off x="4419145" y="40120"/>
            <a:ext cx="3677007" cy="4194211"/>
          </a:xfrm>
          <a:prstGeom prst="rect">
            <a:avLst/>
          </a:prstGeom>
        </p:spPr>
      </p:pic>
      <p:sp>
        <p:nvSpPr>
          <p:cNvPr id="11" name="TextBox 10"/>
          <p:cNvSpPr txBox="1"/>
          <p:nvPr/>
        </p:nvSpPr>
        <p:spPr>
          <a:xfrm>
            <a:off x="1279601" y="1997564"/>
            <a:ext cx="1540806" cy="276999"/>
          </a:xfrm>
          <a:prstGeom prst="rect">
            <a:avLst/>
          </a:prstGeom>
          <a:noFill/>
        </p:spPr>
        <p:txBody>
          <a:bodyPr wrap="none" rtlCol="0">
            <a:spAutoFit/>
          </a:bodyPr>
          <a:lstStyle/>
          <a:p>
            <a:r>
              <a:rPr lang="en-US" sz="1200" dirty="0" smtClean="0"/>
              <a:t>video – ball on incline</a:t>
            </a:r>
            <a:endParaRPr lang="en-US" sz="1200" dirty="0"/>
          </a:p>
        </p:txBody>
      </p:sp>
      <p:pic>
        <p:nvPicPr>
          <p:cNvPr id="14" name="Picture 13" descr="IMG.png"/>
          <p:cNvPicPr>
            <a:picLocks noChangeAspect="1"/>
          </p:cNvPicPr>
          <p:nvPr/>
        </p:nvPicPr>
        <p:blipFill>
          <a:blip r:embed="rId7">
            <a:clrChange>
              <a:clrFrom>
                <a:srgbClr val="FFFFFF"/>
              </a:clrFrom>
              <a:clrTo>
                <a:srgbClr val="FFFFFF">
                  <a:alpha val="0"/>
                </a:srgbClr>
              </a:clrTo>
            </a:clrChange>
          </a:blip>
          <a:srcRect l="24344" r="39354"/>
          <a:stretch>
            <a:fillRect/>
          </a:stretch>
        </p:blipFill>
        <p:spPr>
          <a:xfrm>
            <a:off x="790575" y="4729043"/>
            <a:ext cx="2286260" cy="1636573"/>
          </a:xfrm>
          <a:prstGeom prst="rect">
            <a:avLst/>
          </a:prstGeom>
        </p:spPr>
      </p:pic>
      <p:cxnSp>
        <p:nvCxnSpPr>
          <p:cNvPr id="16" name="Straight Connector 15"/>
          <p:cNvCxnSpPr/>
          <p:nvPr/>
        </p:nvCxnSpPr>
        <p:spPr>
          <a:xfrm>
            <a:off x="394107" y="4038600"/>
            <a:ext cx="8546399" cy="1191"/>
          </a:xfrm>
          <a:prstGeom prst="line">
            <a:avLst/>
          </a:prstGeom>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5237934" y="6622384"/>
            <a:ext cx="2858218" cy="307777"/>
          </a:xfrm>
          <a:prstGeom prst="rect">
            <a:avLst/>
          </a:prstGeom>
          <a:noFill/>
        </p:spPr>
        <p:txBody>
          <a:bodyPr wrap="none" rtlCol="0">
            <a:spAutoFit/>
          </a:bodyPr>
          <a:lstStyle/>
          <a:p>
            <a:r>
              <a:rPr lang="en-US" sz="1400" dirty="0" smtClean="0"/>
              <a:t>contact time between stick and puck</a:t>
            </a:r>
            <a:endParaRPr lang="en-US" sz="1400" dirty="0"/>
          </a:p>
        </p:txBody>
      </p:sp>
      <p:sp>
        <p:nvSpPr>
          <p:cNvPr id="32" name="TextBox 31"/>
          <p:cNvSpPr txBox="1"/>
          <p:nvPr/>
        </p:nvSpPr>
        <p:spPr>
          <a:xfrm>
            <a:off x="354897" y="4067176"/>
            <a:ext cx="5492209" cy="646331"/>
          </a:xfrm>
          <a:prstGeom prst="rect">
            <a:avLst/>
          </a:prstGeom>
          <a:noFill/>
        </p:spPr>
        <p:txBody>
          <a:bodyPr wrap="none" rtlCol="0">
            <a:spAutoFit/>
          </a:bodyPr>
          <a:lstStyle/>
          <a:p>
            <a:r>
              <a:rPr lang="en-US" dirty="0" smtClean="0"/>
              <a:t>Use these equations to find the acceleration on the puck</a:t>
            </a:r>
          </a:p>
          <a:p>
            <a:r>
              <a:rPr lang="en-US" dirty="0" smtClean="0"/>
              <a:t>(next page)</a:t>
            </a:r>
            <a:endParaRPr lang="en-US" dirty="0"/>
          </a:p>
        </p:txBody>
      </p:sp>
      <p:sp>
        <p:nvSpPr>
          <p:cNvPr id="12" name="Slide Number Placeholder 11"/>
          <p:cNvSpPr>
            <a:spLocks noGrp="1"/>
          </p:cNvSpPr>
          <p:nvPr>
            <p:ph type="sldNum" sz="quarter" idx="12"/>
          </p:nvPr>
        </p:nvSpPr>
        <p:spPr/>
        <p:txBody>
          <a:bodyPr/>
          <a:lstStyle/>
          <a:p>
            <a:fld id="{5BE6E91C-2D6A-B04C-94FB-A9E324A509C5}" type="slidenum">
              <a:rPr lang="en-US" smtClean="0"/>
              <a:pPr/>
              <a:t>46</a:t>
            </a:fld>
            <a:endParaRPr lang="en-US" dirty="0"/>
          </a:p>
        </p:txBody>
      </p:sp>
      <p:grpSp>
        <p:nvGrpSpPr>
          <p:cNvPr id="33" name="Group 32"/>
          <p:cNvGrpSpPr/>
          <p:nvPr/>
        </p:nvGrpSpPr>
        <p:grpSpPr>
          <a:xfrm>
            <a:off x="3945046" y="4432879"/>
            <a:ext cx="4503532" cy="2329348"/>
            <a:chOff x="1197387" y="5476035"/>
            <a:chExt cx="3377649" cy="3105798"/>
          </a:xfrm>
        </p:grpSpPr>
        <p:pic>
          <p:nvPicPr>
            <p:cNvPr id="34" name="Picture 33" descr="graph_paper.gif"/>
            <p:cNvPicPr>
              <a:picLocks noChangeAspect="1"/>
            </p:cNvPicPr>
            <p:nvPr/>
          </p:nvPicPr>
          <p:blipFill>
            <a:blip r:embed="rId8"/>
            <a:srcRect t="43961" r="42899"/>
            <a:stretch>
              <a:fillRect/>
            </a:stretch>
          </p:blipFill>
          <p:spPr>
            <a:xfrm>
              <a:off x="2266242" y="5476035"/>
              <a:ext cx="2291070" cy="2248463"/>
            </a:xfrm>
            <a:prstGeom prst="rect">
              <a:avLst/>
            </a:prstGeom>
          </p:spPr>
        </p:pic>
        <p:sp>
          <p:nvSpPr>
            <p:cNvPr id="35" name="TextBox 34"/>
            <p:cNvSpPr txBox="1"/>
            <p:nvPr/>
          </p:nvSpPr>
          <p:spPr>
            <a:xfrm>
              <a:off x="1197387" y="5596264"/>
              <a:ext cx="267141" cy="492443"/>
            </a:xfrm>
            <a:prstGeom prst="rect">
              <a:avLst/>
            </a:prstGeom>
            <a:noFill/>
          </p:spPr>
          <p:txBody>
            <a:bodyPr wrap="none" rtlCol="0">
              <a:spAutoFit/>
            </a:bodyPr>
            <a:lstStyle/>
            <a:p>
              <a:r>
                <a:rPr lang="en-US" dirty="0" err="1" smtClean="0"/>
                <a:t>v</a:t>
              </a:r>
              <a:r>
                <a:rPr lang="en-US" baseline="-25000" dirty="0" err="1" smtClean="0"/>
                <a:t>x</a:t>
              </a:r>
              <a:endParaRPr lang="en-US" dirty="0"/>
            </a:p>
          </p:txBody>
        </p:sp>
        <p:sp>
          <p:nvSpPr>
            <p:cNvPr id="36" name="Freeform 35"/>
            <p:cNvSpPr/>
            <p:nvPr/>
          </p:nvSpPr>
          <p:spPr>
            <a:xfrm>
              <a:off x="2240146" y="6015351"/>
              <a:ext cx="2269675" cy="1344408"/>
            </a:xfrm>
            <a:custGeom>
              <a:avLst/>
              <a:gdLst>
                <a:gd name="connsiteX0" fmla="*/ 0 w 2269675"/>
                <a:gd name="connsiteY0" fmla="*/ 1342156 h 1344408"/>
                <a:gd name="connsiteX1" fmla="*/ 175629 w 2269675"/>
                <a:gd name="connsiteY1" fmla="*/ 1342156 h 1344408"/>
                <a:gd name="connsiteX2" fmla="*/ 472849 w 2269675"/>
                <a:gd name="connsiteY2" fmla="*/ 1328645 h 1344408"/>
                <a:gd name="connsiteX3" fmla="*/ 702518 w 2269675"/>
                <a:gd name="connsiteY3" fmla="*/ 1328645 h 1344408"/>
                <a:gd name="connsiteX4" fmla="*/ 837618 w 2269675"/>
                <a:gd name="connsiteY4" fmla="*/ 1247575 h 1344408"/>
                <a:gd name="connsiteX5" fmla="*/ 945698 w 2269675"/>
                <a:gd name="connsiteY5" fmla="*/ 936807 h 1344408"/>
                <a:gd name="connsiteX6" fmla="*/ 1067288 w 2269675"/>
                <a:gd name="connsiteY6" fmla="*/ 436877 h 1344408"/>
                <a:gd name="connsiteX7" fmla="*/ 1121327 w 2269675"/>
                <a:gd name="connsiteY7" fmla="*/ 153132 h 1344408"/>
                <a:gd name="connsiteX8" fmla="*/ 1242917 w 2269675"/>
                <a:gd name="connsiteY8" fmla="*/ 31528 h 1344408"/>
                <a:gd name="connsiteX9" fmla="*/ 1607686 w 2269675"/>
                <a:gd name="connsiteY9" fmla="*/ 4504 h 1344408"/>
                <a:gd name="connsiteX10" fmla="*/ 2269675 w 2269675"/>
                <a:gd name="connsiteY10" fmla="*/ 4504 h 134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9675" h="1344408">
                  <a:moveTo>
                    <a:pt x="0" y="1342156"/>
                  </a:moveTo>
                  <a:cubicBezTo>
                    <a:pt x="48410" y="1343282"/>
                    <a:pt x="96821" y="1344408"/>
                    <a:pt x="175629" y="1342156"/>
                  </a:cubicBezTo>
                  <a:cubicBezTo>
                    <a:pt x="254437" y="1339904"/>
                    <a:pt x="385034" y="1330897"/>
                    <a:pt x="472849" y="1328645"/>
                  </a:cubicBezTo>
                  <a:cubicBezTo>
                    <a:pt x="560664" y="1326393"/>
                    <a:pt x="641723" y="1342157"/>
                    <a:pt x="702518" y="1328645"/>
                  </a:cubicBezTo>
                  <a:cubicBezTo>
                    <a:pt x="763313" y="1315133"/>
                    <a:pt x="797088" y="1312881"/>
                    <a:pt x="837618" y="1247575"/>
                  </a:cubicBezTo>
                  <a:cubicBezTo>
                    <a:pt x="878148" y="1182269"/>
                    <a:pt x="907420" y="1071923"/>
                    <a:pt x="945698" y="936807"/>
                  </a:cubicBezTo>
                  <a:cubicBezTo>
                    <a:pt x="983976" y="801691"/>
                    <a:pt x="1038017" y="567490"/>
                    <a:pt x="1067288" y="436877"/>
                  </a:cubicBezTo>
                  <a:cubicBezTo>
                    <a:pt x="1096560" y="306265"/>
                    <a:pt x="1092056" y="220690"/>
                    <a:pt x="1121327" y="153132"/>
                  </a:cubicBezTo>
                  <a:cubicBezTo>
                    <a:pt x="1150598" y="85574"/>
                    <a:pt x="1161857" y="56299"/>
                    <a:pt x="1242917" y="31528"/>
                  </a:cubicBezTo>
                  <a:cubicBezTo>
                    <a:pt x="1323977" y="6757"/>
                    <a:pt x="1436560" y="9008"/>
                    <a:pt x="1607686" y="4504"/>
                  </a:cubicBezTo>
                  <a:cubicBezTo>
                    <a:pt x="1778812" y="0"/>
                    <a:pt x="2269675" y="4504"/>
                    <a:pt x="2269675" y="4504"/>
                  </a:cubicBezTo>
                </a:path>
              </a:pathLst>
            </a:custGeom>
            <a:ln w="38100" cap="flat" cmpd="sng" algn="ctr">
              <a:solidFill>
                <a:srgbClr val="660066"/>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TextBox 36"/>
            <p:cNvSpPr txBox="1"/>
            <p:nvPr/>
          </p:nvSpPr>
          <p:spPr>
            <a:xfrm>
              <a:off x="1552961" y="7213377"/>
              <a:ext cx="535532" cy="492443"/>
            </a:xfrm>
            <a:prstGeom prst="rect">
              <a:avLst/>
            </a:prstGeom>
            <a:noFill/>
          </p:spPr>
          <p:txBody>
            <a:bodyPr wrap="none" rtlCol="0">
              <a:spAutoFit/>
            </a:bodyPr>
            <a:lstStyle/>
            <a:p>
              <a:r>
                <a:rPr lang="en-US" dirty="0" smtClean="0"/>
                <a:t>0 </a:t>
              </a:r>
              <a:r>
                <a:rPr lang="en-US" dirty="0" err="1" smtClean="0"/>
                <a:t>m/s</a:t>
              </a:r>
              <a:endParaRPr lang="en-US" dirty="0"/>
            </a:p>
          </p:txBody>
        </p:sp>
        <p:sp>
          <p:nvSpPr>
            <p:cNvPr id="38" name="TextBox 37"/>
            <p:cNvSpPr txBox="1"/>
            <p:nvPr/>
          </p:nvSpPr>
          <p:spPr>
            <a:xfrm>
              <a:off x="1489461" y="6661468"/>
              <a:ext cx="623296" cy="492443"/>
            </a:xfrm>
            <a:prstGeom prst="rect">
              <a:avLst/>
            </a:prstGeom>
            <a:noFill/>
          </p:spPr>
          <p:txBody>
            <a:bodyPr wrap="none" rtlCol="0">
              <a:spAutoFit/>
            </a:bodyPr>
            <a:lstStyle/>
            <a:p>
              <a:r>
                <a:rPr lang="en-US" dirty="0" smtClean="0"/>
                <a:t>10 </a:t>
              </a:r>
              <a:r>
                <a:rPr lang="en-US" dirty="0" err="1" smtClean="0"/>
                <a:t>m/s</a:t>
              </a:r>
              <a:endParaRPr lang="en-US" dirty="0"/>
            </a:p>
          </p:txBody>
        </p:sp>
        <p:sp>
          <p:nvSpPr>
            <p:cNvPr id="39" name="TextBox 38"/>
            <p:cNvSpPr txBox="1"/>
            <p:nvPr/>
          </p:nvSpPr>
          <p:spPr>
            <a:xfrm>
              <a:off x="1531227" y="6080046"/>
              <a:ext cx="623296" cy="492443"/>
            </a:xfrm>
            <a:prstGeom prst="rect">
              <a:avLst/>
            </a:prstGeom>
            <a:noFill/>
          </p:spPr>
          <p:txBody>
            <a:bodyPr wrap="none" rtlCol="0">
              <a:spAutoFit/>
            </a:bodyPr>
            <a:lstStyle/>
            <a:p>
              <a:r>
                <a:rPr lang="en-US" dirty="0" smtClean="0"/>
                <a:t>20 </a:t>
              </a:r>
              <a:r>
                <a:rPr lang="en-US" dirty="0" err="1" smtClean="0"/>
                <a:t>m/s</a:t>
              </a:r>
              <a:endParaRPr lang="en-US" dirty="0"/>
            </a:p>
          </p:txBody>
        </p:sp>
        <p:sp>
          <p:nvSpPr>
            <p:cNvPr id="40" name="TextBox 39"/>
            <p:cNvSpPr txBox="1"/>
            <p:nvPr/>
          </p:nvSpPr>
          <p:spPr>
            <a:xfrm>
              <a:off x="1531227" y="5476035"/>
              <a:ext cx="623296" cy="492443"/>
            </a:xfrm>
            <a:prstGeom prst="rect">
              <a:avLst/>
            </a:prstGeom>
            <a:noFill/>
          </p:spPr>
          <p:txBody>
            <a:bodyPr wrap="none" rtlCol="0">
              <a:spAutoFit/>
            </a:bodyPr>
            <a:lstStyle/>
            <a:p>
              <a:r>
                <a:rPr lang="en-US" dirty="0" smtClean="0"/>
                <a:t>30 </a:t>
              </a:r>
              <a:r>
                <a:rPr lang="en-US" dirty="0" err="1" smtClean="0"/>
                <a:t>m/s</a:t>
              </a:r>
              <a:endParaRPr lang="en-US" dirty="0"/>
            </a:p>
          </p:txBody>
        </p:sp>
        <p:sp>
          <p:nvSpPr>
            <p:cNvPr id="41" name="TextBox 40"/>
            <p:cNvSpPr txBox="1"/>
            <p:nvPr/>
          </p:nvSpPr>
          <p:spPr>
            <a:xfrm>
              <a:off x="4378828" y="7760517"/>
              <a:ext cx="196208" cy="492443"/>
            </a:xfrm>
            <a:prstGeom prst="rect">
              <a:avLst/>
            </a:prstGeom>
            <a:noFill/>
          </p:spPr>
          <p:txBody>
            <a:bodyPr wrap="none" rtlCol="0">
              <a:spAutoFit/>
            </a:bodyPr>
            <a:lstStyle/>
            <a:p>
              <a:r>
                <a:rPr lang="en-US" dirty="0" err="1" smtClean="0"/>
                <a:t>t</a:t>
              </a:r>
              <a:endParaRPr lang="en-US" dirty="0"/>
            </a:p>
          </p:txBody>
        </p:sp>
        <p:cxnSp>
          <p:nvCxnSpPr>
            <p:cNvPr id="42" name="Straight Arrow Connector 41"/>
            <p:cNvCxnSpPr/>
            <p:nvPr/>
          </p:nvCxnSpPr>
          <p:spPr>
            <a:xfrm>
              <a:off x="3095774" y="8128260"/>
              <a:ext cx="383665" cy="1588"/>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36" idx="4"/>
            </p:cNvCxnSpPr>
            <p:nvPr/>
          </p:nvCxnSpPr>
          <p:spPr>
            <a:xfrm>
              <a:off x="3077764" y="7262926"/>
              <a:ext cx="18010" cy="865334"/>
            </a:xfrm>
            <a:prstGeom prst="line">
              <a:avLst/>
            </a:prstGeom>
            <a:ln w="25400" cap="flat" cmpd="sng" algn="ctr">
              <a:solidFill>
                <a:schemeClr val="tx1"/>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a:off x="2400613" y="7114356"/>
              <a:ext cx="2157653" cy="1588"/>
            </a:xfrm>
            <a:prstGeom prst="line">
              <a:avLst/>
            </a:prstGeom>
            <a:ln w="25400" cap="flat" cmpd="sng" algn="ctr">
              <a:solidFill>
                <a:schemeClr val="tx1"/>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3092705" y="8089390"/>
              <a:ext cx="293591" cy="492443"/>
            </a:xfrm>
            <a:prstGeom prst="rect">
              <a:avLst/>
            </a:prstGeom>
            <a:noFill/>
          </p:spPr>
          <p:txBody>
            <a:bodyPr wrap="none" rtlCol="0">
              <a:spAutoFit/>
            </a:bodyPr>
            <a:lstStyle/>
            <a:p>
              <a:r>
                <a:rPr lang="en-US" dirty="0" smtClean="0"/>
                <a:t>∆</a:t>
              </a:r>
              <a:r>
                <a:rPr lang="en-US" dirty="0" err="1" smtClean="0"/>
                <a:t>t</a:t>
              </a:r>
              <a:endParaRPr lang="en-US" dirty="0"/>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044" y="31505"/>
            <a:ext cx="5315101" cy="501896"/>
          </a:xfrm>
        </p:spPr>
        <p:txBody>
          <a:bodyPr/>
          <a:lstStyle/>
          <a:p>
            <a:pPr algn="l"/>
            <a:r>
              <a:rPr lang="en-US" dirty="0" smtClean="0"/>
              <a:t>What is the puck’s acceleration?</a:t>
            </a:r>
            <a:endParaRPr lang="en-US" dirty="0"/>
          </a:p>
        </p:txBody>
      </p:sp>
      <p:pic>
        <p:nvPicPr>
          <p:cNvPr id="23" name="Picture 22"/>
          <p:cNvPicPr>
            <a:picLocks noChangeAspect="1"/>
          </p:cNvPicPr>
          <p:nvPr/>
        </p:nvPicPr>
        <p:blipFill>
          <a:blip r:embed="rId3">
            <a:lum bright="15000" contrast="15000"/>
          </a:blip>
          <a:stretch>
            <a:fillRect/>
          </a:stretch>
        </p:blipFill>
        <p:spPr>
          <a:xfrm>
            <a:off x="6187044" y="213885"/>
            <a:ext cx="1888686" cy="1649066"/>
          </a:xfrm>
          <a:prstGeom prst="rect">
            <a:avLst/>
          </a:prstGeom>
        </p:spPr>
      </p:pic>
      <p:cxnSp>
        <p:nvCxnSpPr>
          <p:cNvPr id="38" name="Straight Connector 37"/>
          <p:cNvCxnSpPr/>
          <p:nvPr/>
        </p:nvCxnSpPr>
        <p:spPr>
          <a:xfrm flipV="1">
            <a:off x="761824" y="3211616"/>
            <a:ext cx="6915027" cy="22951"/>
          </a:xfrm>
          <a:prstGeom prst="line">
            <a:avLst/>
          </a:prstGeom>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61824" y="3301829"/>
            <a:ext cx="4003917" cy="369332"/>
          </a:xfrm>
          <a:prstGeom prst="rect">
            <a:avLst/>
          </a:prstGeom>
          <a:noFill/>
        </p:spPr>
        <p:txBody>
          <a:bodyPr wrap="none" rtlCol="0">
            <a:spAutoFit/>
          </a:bodyPr>
          <a:lstStyle/>
          <a:p>
            <a:r>
              <a:rPr lang="en-US" dirty="0" smtClean="0"/>
              <a:t>Now find the stick-on-puck contact time:</a:t>
            </a:r>
            <a:endParaRPr lang="en-US" dirty="0"/>
          </a:p>
        </p:txBody>
      </p:sp>
      <p:cxnSp>
        <p:nvCxnSpPr>
          <p:cNvPr id="13" name="Straight Connector 12"/>
          <p:cNvCxnSpPr/>
          <p:nvPr/>
        </p:nvCxnSpPr>
        <p:spPr>
          <a:xfrm flipV="1">
            <a:off x="761824" y="5436366"/>
            <a:ext cx="6915027" cy="22951"/>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61824" y="5459317"/>
            <a:ext cx="5781070" cy="584775"/>
          </a:xfrm>
          <a:prstGeom prst="rect">
            <a:avLst/>
          </a:prstGeom>
          <a:noFill/>
        </p:spPr>
        <p:txBody>
          <a:bodyPr wrap="none" rtlCol="0">
            <a:spAutoFit/>
          </a:bodyPr>
          <a:lstStyle/>
          <a:p>
            <a:r>
              <a:rPr lang="en-US" sz="1600" dirty="0" smtClean="0"/>
              <a:t>Example question: A ball is known to be not accelerating (a=0 m/s</a:t>
            </a:r>
            <a:r>
              <a:rPr lang="en-US" sz="1600" baseline="30000" dirty="0" smtClean="0"/>
              <a:t>2</a:t>
            </a:r>
            <a:r>
              <a:rPr lang="en-US" sz="1600" dirty="0" smtClean="0"/>
              <a:t>)</a:t>
            </a:r>
          </a:p>
          <a:p>
            <a:r>
              <a:rPr lang="en-US" sz="1600" dirty="0" smtClean="0"/>
              <a:t>What can you say for certain about its motion?</a:t>
            </a:r>
            <a:endParaRPr lang="en-US" sz="1600" dirty="0"/>
          </a:p>
        </p:txBody>
      </p:sp>
      <p:sp>
        <p:nvSpPr>
          <p:cNvPr id="5" name="Slide Number Placeholder 4"/>
          <p:cNvSpPr>
            <a:spLocks noGrp="1"/>
          </p:cNvSpPr>
          <p:nvPr>
            <p:ph type="sldNum" sz="quarter" idx="12"/>
          </p:nvPr>
        </p:nvSpPr>
        <p:spPr/>
        <p:txBody>
          <a:bodyPr/>
          <a:lstStyle/>
          <a:p>
            <a:fld id="{5BE6E91C-2D6A-B04C-94FB-A9E324A509C5}" type="slidenum">
              <a:rPr lang="en-US" smtClean="0"/>
              <a:pPr/>
              <a:t>47</a:t>
            </a:fld>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111" y="25554"/>
            <a:ext cx="7849689" cy="381917"/>
          </a:xfrm>
        </p:spPr>
        <p:txBody>
          <a:bodyPr/>
          <a:lstStyle/>
          <a:p>
            <a:r>
              <a:rPr lang="en-US" dirty="0" smtClean="0"/>
              <a:t> Rope climb: text figure 2.9</a:t>
            </a:r>
            <a:endParaRPr lang="en-US"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48</a:t>
            </a:fld>
            <a:endParaRPr lang="en-US" dirty="0"/>
          </a:p>
        </p:txBody>
      </p:sp>
      <p:pic>
        <p:nvPicPr>
          <p:cNvPr id="6" name="Picture 5" descr="GarvinSmithRopeClimb2.jp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612571" y="485786"/>
            <a:ext cx="2333989" cy="5385470"/>
          </a:xfrm>
          <a:prstGeom prst="rect">
            <a:avLst/>
          </a:prstGeom>
        </p:spPr>
      </p:pic>
      <p:grpSp>
        <p:nvGrpSpPr>
          <p:cNvPr id="9" name="Group 8"/>
          <p:cNvGrpSpPr/>
          <p:nvPr/>
        </p:nvGrpSpPr>
        <p:grpSpPr>
          <a:xfrm>
            <a:off x="6054244" y="726822"/>
            <a:ext cx="2423006" cy="1206753"/>
            <a:chOff x="6054244" y="726822"/>
            <a:chExt cx="2423006" cy="1206753"/>
          </a:xfrm>
        </p:grpSpPr>
        <p:graphicFrame>
          <p:nvGraphicFramePr>
            <p:cNvPr id="35" name="Object 34"/>
            <p:cNvGraphicFramePr>
              <a:graphicFrameLocks noChangeAspect="1"/>
            </p:cNvGraphicFramePr>
            <p:nvPr>
              <p:extLst>
                <p:ext uri="{D42A27DB-BD31-4B8C-83A1-F6EECF244321}">
                  <p14:modId xmlns="" xmlns:p14="http://schemas.microsoft.com/office/powerpoint/2010/main" val="3355896684"/>
                </p:ext>
              </p:extLst>
            </p:nvPr>
          </p:nvGraphicFramePr>
          <p:xfrm>
            <a:off x="6189136" y="854546"/>
            <a:ext cx="2164290" cy="946547"/>
          </p:xfrm>
          <a:graphic>
            <a:graphicData uri="http://schemas.openxmlformats.org/presentationml/2006/ole">
              <p:oleObj spid="_x0000_s2687322" name="Equation" r:id="rId5" imgW="1261440" imgH="749520" progId="">
                <p:embed/>
              </p:oleObj>
            </a:graphicData>
          </a:graphic>
        </p:graphicFrame>
        <p:sp>
          <p:nvSpPr>
            <p:cNvPr id="36" name="Rounded Rectangle 35"/>
            <p:cNvSpPr/>
            <p:nvPr/>
          </p:nvSpPr>
          <p:spPr>
            <a:xfrm>
              <a:off x="6054244" y="726822"/>
              <a:ext cx="2423006" cy="1206753"/>
            </a:xfrm>
            <a:prstGeom prst="roundRect">
              <a:avLst/>
            </a:prstGeom>
            <a:noFill/>
            <a:ln w="28575" cap="flat" cmpd="sng" algn="ctr">
              <a:solidFill>
                <a:srgbClr val="000000"/>
              </a:solidFill>
              <a:prstDash val="solid"/>
              <a:round/>
              <a:headEnd type="none" w="med" len="med"/>
              <a:tailEnd type="none" w="med" len="med"/>
            </a:ln>
            <a:effectLst>
              <a:outerShdw blurRad="1016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 name="TextBox 36"/>
          <p:cNvSpPr txBox="1"/>
          <p:nvPr/>
        </p:nvSpPr>
        <p:spPr>
          <a:xfrm>
            <a:off x="6231154" y="388268"/>
            <a:ext cx="1976310" cy="338554"/>
          </a:xfrm>
          <a:prstGeom prst="rect">
            <a:avLst/>
          </a:prstGeom>
          <a:noFill/>
        </p:spPr>
        <p:txBody>
          <a:bodyPr wrap="none" rtlCol="0">
            <a:spAutoFit/>
          </a:bodyPr>
          <a:lstStyle/>
          <a:p>
            <a:r>
              <a:rPr lang="en-US" sz="1600" dirty="0" smtClean="0"/>
              <a:t>vertical motion: use y</a:t>
            </a:r>
          </a:p>
        </p:txBody>
      </p:sp>
      <p:sp>
        <p:nvSpPr>
          <p:cNvPr id="8" name="TextBox 7"/>
          <p:cNvSpPr txBox="1"/>
          <p:nvPr/>
        </p:nvSpPr>
        <p:spPr>
          <a:xfrm>
            <a:off x="5288460" y="2728479"/>
            <a:ext cx="3610784" cy="261610"/>
          </a:xfrm>
          <a:prstGeom prst="rect">
            <a:avLst/>
          </a:prstGeom>
          <a:noFill/>
        </p:spPr>
        <p:txBody>
          <a:bodyPr wrap="square" rtlCol="0">
            <a:spAutoFit/>
          </a:bodyPr>
          <a:lstStyle/>
          <a:p>
            <a:r>
              <a:rPr lang="en-US" sz="1100" dirty="0" smtClean="0"/>
              <a:t>[ </a:t>
            </a:r>
            <a:r>
              <a:rPr lang="en-US" sz="1100" dirty="0" smtClean="0">
                <a:solidFill>
                  <a:srgbClr val="FF0000"/>
                </a:solidFill>
              </a:rPr>
              <a:t>Video:  Rope Climb</a:t>
            </a:r>
            <a:r>
              <a:rPr lang="en-US" sz="1100" dirty="0" smtClean="0"/>
              <a:t>]</a:t>
            </a:r>
          </a:p>
        </p:txBody>
      </p:sp>
    </p:spTree>
    <p:extLst>
      <p:ext uri="{BB962C8B-B14F-4D97-AF65-F5344CB8AC3E}">
        <p14:creationId xmlns="" xmlns:p14="http://schemas.microsoft.com/office/powerpoint/2010/main" val="42279288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Did the Unit Systems Come From?</a:t>
            </a:r>
            <a:endParaRPr lang="en-US"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4</a:t>
            </a:fld>
            <a:endParaRPr lang="en-US" dirty="0"/>
          </a:p>
        </p:txBody>
      </p:sp>
      <p:sp>
        <p:nvSpPr>
          <p:cNvPr id="4" name="TextBox 3"/>
          <p:cNvSpPr txBox="1"/>
          <p:nvPr/>
        </p:nvSpPr>
        <p:spPr>
          <a:xfrm>
            <a:off x="457200" y="714778"/>
            <a:ext cx="4699000" cy="4770537"/>
          </a:xfrm>
          <a:prstGeom prst="rect">
            <a:avLst/>
          </a:prstGeom>
          <a:noFill/>
        </p:spPr>
        <p:txBody>
          <a:bodyPr wrap="square" rtlCol="0">
            <a:spAutoFit/>
          </a:bodyPr>
          <a:lstStyle/>
          <a:p>
            <a:r>
              <a:rPr lang="en-US" sz="1600" b="1" dirty="0" smtClean="0"/>
              <a:t>Mile</a:t>
            </a:r>
            <a:r>
              <a:rPr lang="en-US" sz="1600" dirty="0" smtClean="0"/>
              <a:t> is derived from the roman </a:t>
            </a:r>
            <a:r>
              <a:rPr lang="en-US" sz="1600" i="1" dirty="0" smtClean="0"/>
              <a:t>mille </a:t>
            </a:r>
            <a:r>
              <a:rPr lang="en-US" sz="1600" i="1" dirty="0" err="1" smtClean="0"/>
              <a:t>passum</a:t>
            </a:r>
            <a:r>
              <a:rPr lang="en-US" sz="1600" dirty="0" smtClean="0"/>
              <a:t>, meaning one thousand paces</a:t>
            </a:r>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r>
              <a:rPr lang="en-US" sz="1600" dirty="0" smtClean="0"/>
              <a:t>The </a:t>
            </a:r>
            <a:r>
              <a:rPr lang="en-US" sz="1600" b="1" dirty="0" smtClean="0"/>
              <a:t>kilometer</a:t>
            </a:r>
            <a:r>
              <a:rPr lang="en-US" sz="1600" dirty="0" smtClean="0"/>
              <a:t> is not that much more noble, 10,000 km is the distance from the pole to the equator.</a:t>
            </a:r>
          </a:p>
          <a:p>
            <a:endParaRPr lang="en-US" sz="1600" dirty="0" smtClean="0"/>
          </a:p>
          <a:p>
            <a:endParaRPr lang="en-US" sz="1600" dirty="0" smtClean="0"/>
          </a:p>
          <a:p>
            <a:endParaRPr lang="en-US" sz="1600" dirty="0" smtClean="0"/>
          </a:p>
          <a:p>
            <a:endParaRPr lang="en-US" sz="1600" dirty="0" smtClean="0"/>
          </a:p>
          <a:p>
            <a:endParaRPr lang="en-US" sz="1600" dirty="0" smtClean="0"/>
          </a:p>
          <a:p>
            <a:r>
              <a:rPr lang="en-US" sz="1600" dirty="0" smtClean="0"/>
              <a:t>One </a:t>
            </a:r>
            <a:r>
              <a:rPr lang="en-US" sz="1600" b="1" dirty="0" smtClean="0"/>
              <a:t>second</a:t>
            </a:r>
            <a:r>
              <a:rPr lang="en-US" sz="1600" dirty="0" smtClean="0"/>
              <a:t> is the time of one heartbeat</a:t>
            </a:r>
          </a:p>
          <a:p>
            <a:endParaRPr lang="en-US" sz="1600" dirty="0" smtClean="0"/>
          </a:p>
          <a:p>
            <a:endParaRPr lang="en-US" sz="1600" dirty="0" smtClean="0"/>
          </a:p>
          <a:p>
            <a:endParaRPr lang="en-US" sz="1600" dirty="0" smtClean="0"/>
          </a:p>
        </p:txBody>
      </p:sp>
      <p:pic>
        <p:nvPicPr>
          <p:cNvPr id="2810882" name="Picture 2" descr="http://s3.hubimg.com/u/7261874_f260.jpg"/>
          <p:cNvPicPr>
            <a:picLocks noChangeAspect="1" noChangeArrowheads="1"/>
          </p:cNvPicPr>
          <p:nvPr/>
        </p:nvPicPr>
        <p:blipFill>
          <a:blip r:embed="rId3"/>
          <a:srcRect/>
          <a:stretch>
            <a:fillRect/>
          </a:stretch>
        </p:blipFill>
        <p:spPr bwMode="auto">
          <a:xfrm>
            <a:off x="5506625" y="714778"/>
            <a:ext cx="2811733" cy="1503518"/>
          </a:xfrm>
          <a:prstGeom prst="rect">
            <a:avLst/>
          </a:prstGeom>
          <a:noFill/>
        </p:spPr>
      </p:pic>
      <p:pic>
        <p:nvPicPr>
          <p:cNvPr id="2810884" name="Picture 4" descr="https://encrypted-tbn3.gstatic.com/images?q=tbn:ANd9GcSCH3UfBusj_EM_qUlE4GcqddU1Q3drsSWCEv0nJEhxv26uEOmAKw"/>
          <p:cNvPicPr>
            <a:picLocks noChangeAspect="1" noChangeArrowheads="1"/>
          </p:cNvPicPr>
          <p:nvPr/>
        </p:nvPicPr>
        <p:blipFill>
          <a:blip r:embed="rId4"/>
          <a:srcRect/>
          <a:stretch>
            <a:fillRect/>
          </a:stretch>
        </p:blipFill>
        <p:spPr bwMode="auto">
          <a:xfrm>
            <a:off x="5156201" y="2701408"/>
            <a:ext cx="3045814" cy="1633085"/>
          </a:xfrm>
          <a:prstGeom prst="rect">
            <a:avLst/>
          </a:prstGeom>
          <a:noFill/>
        </p:spPr>
      </p:pic>
      <p:pic>
        <p:nvPicPr>
          <p:cNvPr id="2810886" name="Picture 6" descr="http://previewcf.turbosquid.com/Preview/2011/08/17__17_44_44/HumanHeart_1.jpg5b4415f9-6574-4724-b1f4-e92565b6d520Large.jpg"/>
          <p:cNvPicPr>
            <a:picLocks noChangeAspect="1" noChangeArrowheads="1"/>
          </p:cNvPicPr>
          <p:nvPr/>
        </p:nvPicPr>
        <p:blipFill>
          <a:blip r:embed="rId5"/>
          <a:srcRect/>
          <a:stretch>
            <a:fillRect/>
          </a:stretch>
        </p:blipFill>
        <p:spPr bwMode="auto">
          <a:xfrm>
            <a:off x="5905501" y="4533513"/>
            <a:ext cx="2412857" cy="1784159"/>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9344"/>
            <a:ext cx="8229600" cy="381917"/>
          </a:xfrm>
        </p:spPr>
        <p:txBody>
          <a:bodyPr>
            <a:noAutofit/>
          </a:bodyPr>
          <a:lstStyle/>
          <a:p>
            <a:r>
              <a:rPr lang="en-US" sz="2000" dirty="0" smtClean="0"/>
              <a:t>Motion under the influence of (only) gravity</a:t>
            </a:r>
            <a:endParaRPr lang="en-US" sz="2000" dirty="0"/>
          </a:p>
        </p:txBody>
      </p:sp>
      <p:sp>
        <p:nvSpPr>
          <p:cNvPr id="7" name="Content Placeholder 6"/>
          <p:cNvSpPr>
            <a:spLocks noGrp="1"/>
          </p:cNvSpPr>
          <p:nvPr>
            <p:ph idx="1"/>
          </p:nvPr>
        </p:nvSpPr>
        <p:spPr>
          <a:xfrm>
            <a:off x="163791" y="362573"/>
            <a:ext cx="8895656" cy="1400922"/>
          </a:xfrm>
        </p:spPr>
        <p:txBody>
          <a:bodyPr>
            <a:normAutofit fontScale="92500" lnSpcReduction="10000"/>
          </a:bodyPr>
          <a:lstStyle/>
          <a:p>
            <a:pPr>
              <a:spcBef>
                <a:spcPts val="1632"/>
              </a:spcBef>
            </a:pPr>
            <a:r>
              <a:rPr lang="en-US" sz="1800" dirty="0" smtClean="0"/>
              <a:t>often consider motion when only one force is present– gravity</a:t>
            </a:r>
          </a:p>
          <a:p>
            <a:pPr>
              <a:spcBef>
                <a:spcPts val="1632"/>
              </a:spcBef>
            </a:pPr>
            <a:r>
              <a:rPr lang="en-US" sz="1800" dirty="0" smtClean="0"/>
              <a:t>Besides being obviously important in all sports, gravity is a good place to start, since it is simple:</a:t>
            </a:r>
          </a:p>
          <a:p>
            <a:pPr lvl="1"/>
            <a:r>
              <a:rPr lang="en-US" sz="1800" dirty="0" err="1" smtClean="0"/>
              <a:t>F</a:t>
            </a:r>
            <a:r>
              <a:rPr lang="en-US" sz="1800" baseline="-25000" dirty="0" err="1" smtClean="0"/>
              <a:t>g</a:t>
            </a:r>
            <a:r>
              <a:rPr lang="en-US" sz="1800" dirty="0" smtClean="0"/>
              <a:t> always points down </a:t>
            </a:r>
            <a:r>
              <a:rPr lang="en-US" sz="1800" dirty="0" err="1" smtClean="0">
                <a:sym typeface="Wingdings"/>
              </a:rPr>
              <a:t></a:t>
            </a:r>
            <a:r>
              <a:rPr lang="en-US" sz="1800" dirty="0" smtClean="0">
                <a:sym typeface="Wingdings"/>
              </a:rPr>
              <a:t> acceleration is always down</a:t>
            </a:r>
          </a:p>
          <a:p>
            <a:pPr lvl="1"/>
            <a:r>
              <a:rPr lang="en-US" sz="1800" dirty="0" smtClean="0">
                <a:sym typeface="Wingdings"/>
              </a:rPr>
              <a:t>the acceleration is the same for all bodies</a:t>
            </a:r>
          </a:p>
          <a:p>
            <a:pPr lvl="2">
              <a:buNone/>
            </a:pPr>
            <a:endParaRPr lang="en-US" dirty="0"/>
          </a:p>
        </p:txBody>
      </p:sp>
      <p:graphicFrame>
        <p:nvGraphicFramePr>
          <p:cNvPr id="8" name="Object 7"/>
          <p:cNvGraphicFramePr>
            <a:graphicFrameLocks noChangeAspect="1"/>
          </p:cNvGraphicFramePr>
          <p:nvPr>
            <p:extLst>
              <p:ext uri="{D42A27DB-BD31-4B8C-83A1-F6EECF244321}">
                <p14:modId xmlns="" xmlns:p14="http://schemas.microsoft.com/office/powerpoint/2010/main" val="361312718"/>
              </p:ext>
            </p:extLst>
          </p:nvPr>
        </p:nvGraphicFramePr>
        <p:xfrm>
          <a:off x="7552089" y="1601021"/>
          <a:ext cx="745424" cy="324947"/>
        </p:xfrm>
        <a:graphic>
          <a:graphicData uri="http://schemas.openxmlformats.org/presentationml/2006/ole">
            <p:oleObj spid="_x0000_s1145" name="Equation" r:id="rId4" imgW="493560" imgH="219240" progId="">
              <p:embed/>
            </p:oleObj>
          </a:graphicData>
        </a:graphic>
      </p:graphicFrame>
      <p:grpSp>
        <p:nvGrpSpPr>
          <p:cNvPr id="11" name="Group 10"/>
          <p:cNvGrpSpPr/>
          <p:nvPr/>
        </p:nvGrpSpPr>
        <p:grpSpPr>
          <a:xfrm>
            <a:off x="2143125" y="1764042"/>
            <a:ext cx="2194627" cy="1226047"/>
            <a:chOff x="2728164" y="-2440612"/>
            <a:chExt cx="2704239" cy="1720048"/>
          </a:xfrm>
        </p:grpSpPr>
        <p:graphicFrame>
          <p:nvGraphicFramePr>
            <p:cNvPr id="12" name="Object 11"/>
            <p:cNvGraphicFramePr>
              <a:graphicFrameLocks noChangeAspect="1"/>
            </p:cNvGraphicFramePr>
            <p:nvPr>
              <p:extLst>
                <p:ext uri="{D42A27DB-BD31-4B8C-83A1-F6EECF244321}">
                  <p14:modId xmlns="" xmlns:p14="http://schemas.microsoft.com/office/powerpoint/2010/main" val="2130980373"/>
                </p:ext>
              </p:extLst>
            </p:nvPr>
          </p:nvGraphicFramePr>
          <p:xfrm>
            <a:off x="2943041" y="-2313634"/>
            <a:ext cx="2413000" cy="1506538"/>
          </p:xfrm>
          <a:graphic>
            <a:graphicData uri="http://schemas.openxmlformats.org/presentationml/2006/ole">
              <p:oleObj spid="_x0000_s1146" name="Equation" r:id="rId5" imgW="1206720" imgH="749520" progId="">
                <p:embed/>
              </p:oleObj>
            </a:graphicData>
          </a:graphic>
        </p:graphicFrame>
        <p:sp>
          <p:nvSpPr>
            <p:cNvPr id="13" name="Rounded Rectangle 12"/>
            <p:cNvSpPr/>
            <p:nvPr/>
          </p:nvSpPr>
          <p:spPr>
            <a:xfrm>
              <a:off x="2728164" y="-2440612"/>
              <a:ext cx="2704239" cy="1720048"/>
            </a:xfrm>
            <a:prstGeom prst="roundRect">
              <a:avLst/>
            </a:prstGeom>
            <a:noFill/>
            <a:ln w="28575" cap="flat" cmpd="sng" algn="ctr">
              <a:solidFill>
                <a:srgbClr val="000000"/>
              </a:solidFill>
              <a:prstDash val="solid"/>
              <a:round/>
              <a:headEnd type="none" w="med" len="med"/>
              <a:tailEnd type="none" w="med" len="med"/>
            </a:ln>
            <a:effectLst>
              <a:outerShdw blurRad="1016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TextBox 16"/>
          <p:cNvSpPr txBox="1"/>
          <p:nvPr/>
        </p:nvSpPr>
        <p:spPr>
          <a:xfrm>
            <a:off x="163791" y="3036256"/>
            <a:ext cx="2350809" cy="307777"/>
          </a:xfrm>
          <a:prstGeom prst="rect">
            <a:avLst/>
          </a:prstGeom>
          <a:noFill/>
        </p:spPr>
        <p:txBody>
          <a:bodyPr wrap="square" rtlCol="0">
            <a:spAutoFit/>
          </a:bodyPr>
          <a:lstStyle/>
          <a:p>
            <a:r>
              <a:rPr lang="en-US" sz="1400" dirty="0" smtClean="0"/>
              <a:t>[</a:t>
            </a:r>
            <a:r>
              <a:rPr lang="en-US" sz="1400" dirty="0" smtClean="0">
                <a:solidFill>
                  <a:srgbClr val="FF0000"/>
                </a:solidFill>
              </a:rPr>
              <a:t>video: motion in vacuum</a:t>
            </a:r>
            <a:r>
              <a:rPr lang="en-US" sz="1400" dirty="0" smtClean="0"/>
              <a:t>]</a:t>
            </a:r>
            <a:endParaRPr lang="en-US" sz="1400" dirty="0"/>
          </a:p>
        </p:txBody>
      </p:sp>
      <p:sp>
        <p:nvSpPr>
          <p:cNvPr id="4" name="Slide Number Placeholder 3"/>
          <p:cNvSpPr>
            <a:spLocks noGrp="1"/>
          </p:cNvSpPr>
          <p:nvPr>
            <p:ph type="sldNum" sz="quarter" idx="4"/>
          </p:nvPr>
        </p:nvSpPr>
        <p:spPr/>
        <p:txBody>
          <a:bodyPr/>
          <a:lstStyle/>
          <a:p>
            <a:fld id="{5BE6E91C-2D6A-B04C-94FB-A9E324A509C5}" type="slidenum">
              <a:rPr lang="en-US" smtClean="0"/>
              <a:pPr/>
              <a:t>49</a:t>
            </a:fld>
            <a:endParaRPr lang="en-US" dirty="0"/>
          </a:p>
        </p:txBody>
      </p:sp>
      <p:pic>
        <p:nvPicPr>
          <p:cNvPr id="5" name="Picture 4" descr="MikeSketchPlatformDiveDarker.png"/>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2541326" y="3628344"/>
            <a:ext cx="4972174" cy="3007579"/>
          </a:xfrm>
          <a:prstGeom prst="rect">
            <a:avLst/>
          </a:prstGeom>
        </p:spPr>
      </p:pic>
      <p:sp>
        <p:nvSpPr>
          <p:cNvPr id="18" name="TextBox 17"/>
          <p:cNvSpPr txBox="1"/>
          <p:nvPr/>
        </p:nvSpPr>
        <p:spPr>
          <a:xfrm>
            <a:off x="5029028" y="3036256"/>
            <a:ext cx="3610784" cy="307777"/>
          </a:xfrm>
          <a:prstGeom prst="rect">
            <a:avLst/>
          </a:prstGeom>
          <a:noFill/>
        </p:spPr>
        <p:txBody>
          <a:bodyPr wrap="square" rtlCol="0">
            <a:spAutoFit/>
          </a:bodyPr>
          <a:lstStyle/>
          <a:p>
            <a:r>
              <a:rPr lang="en-US" sz="1400" dirty="0" smtClean="0"/>
              <a:t>[ </a:t>
            </a:r>
            <a:r>
              <a:rPr lang="en-US" sz="1400" dirty="0" smtClean="0">
                <a:solidFill>
                  <a:srgbClr val="FF0000"/>
                </a:solidFill>
              </a:rPr>
              <a:t>Video: Matthew </a:t>
            </a:r>
            <a:r>
              <a:rPr lang="en-US" sz="1400" dirty="0" err="1" smtClean="0">
                <a:solidFill>
                  <a:srgbClr val="FF0000"/>
                </a:solidFill>
              </a:rPr>
              <a:t>Micham</a:t>
            </a:r>
            <a:r>
              <a:rPr lang="en-US" sz="1400" dirty="0" smtClean="0">
                <a:solidFill>
                  <a:srgbClr val="FF0000"/>
                </a:solidFill>
              </a:rPr>
              <a:t> Beijing 2008</a:t>
            </a:r>
            <a:r>
              <a:rPr lang="en-US" sz="1400" dirty="0" smtClean="0"/>
              <a:t>]</a:t>
            </a:r>
          </a:p>
        </p:txBody>
      </p:sp>
      <p:graphicFrame>
        <p:nvGraphicFramePr>
          <p:cNvPr id="14" name="Object 13"/>
          <p:cNvGraphicFramePr>
            <a:graphicFrameLocks noChangeAspect="1"/>
          </p:cNvGraphicFramePr>
          <p:nvPr>
            <p:extLst>
              <p:ext uri="{D42A27DB-BD31-4B8C-83A1-F6EECF244321}">
                <p14:modId xmlns="" xmlns:p14="http://schemas.microsoft.com/office/powerpoint/2010/main" val="869727242"/>
              </p:ext>
            </p:extLst>
          </p:nvPr>
        </p:nvGraphicFramePr>
        <p:xfrm>
          <a:off x="5029028" y="2078182"/>
          <a:ext cx="3870216" cy="611166"/>
        </p:xfrm>
        <a:graphic>
          <a:graphicData uri="http://schemas.openxmlformats.org/presentationml/2006/ole">
            <p:oleObj spid="_x0000_s1147" name="Equation" r:id="rId7" imgW="1965600" imgH="383760" progId="">
              <p:embed/>
            </p:oleObj>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2021"/>
            <a:ext cx="8229600" cy="381917"/>
          </a:xfrm>
        </p:spPr>
        <p:txBody>
          <a:bodyPr/>
          <a:lstStyle/>
          <a:p>
            <a:pPr algn="l"/>
            <a:r>
              <a:rPr lang="en-US" dirty="0" smtClean="0"/>
              <a:t>Analysis of 40” vertical jump</a:t>
            </a:r>
            <a:endParaRPr lang="en-US" dirty="0"/>
          </a:p>
        </p:txBody>
      </p:sp>
      <p:grpSp>
        <p:nvGrpSpPr>
          <p:cNvPr id="24" name="Group 23"/>
          <p:cNvGrpSpPr/>
          <p:nvPr/>
        </p:nvGrpSpPr>
        <p:grpSpPr>
          <a:xfrm>
            <a:off x="5569527" y="1120491"/>
            <a:ext cx="2366041" cy="1505035"/>
            <a:chOff x="1957152" y="854688"/>
            <a:chExt cx="4392551" cy="3038376"/>
          </a:xfrm>
        </p:grpSpPr>
        <p:pic>
          <p:nvPicPr>
            <p:cNvPr id="16" name="Picture 15" descr="IMG_0001.png"/>
            <p:cNvPicPr>
              <a:picLocks noChangeAspect="1"/>
            </p:cNvPicPr>
            <p:nvPr/>
          </p:nvPicPr>
          <p:blipFill>
            <a:blip r:embed="rId4">
              <a:clrChange>
                <a:clrFrom>
                  <a:srgbClr val="FFFFFF"/>
                </a:clrFrom>
                <a:clrTo>
                  <a:srgbClr val="FFFFFF">
                    <a:alpha val="0"/>
                  </a:srgbClr>
                </a:clrTo>
              </a:clrChange>
            </a:blip>
            <a:srcRect r="58973"/>
            <a:stretch>
              <a:fillRect/>
            </a:stretch>
          </p:blipFill>
          <p:spPr>
            <a:xfrm>
              <a:off x="1957152" y="854688"/>
              <a:ext cx="1775876" cy="3038376"/>
            </a:xfrm>
            <a:prstGeom prst="rect">
              <a:avLst/>
            </a:prstGeom>
          </p:spPr>
        </p:pic>
        <p:pic>
          <p:nvPicPr>
            <p:cNvPr id="18" name="Picture 17" descr="IMG_0001.png"/>
            <p:cNvPicPr>
              <a:picLocks noChangeAspect="1"/>
            </p:cNvPicPr>
            <p:nvPr/>
          </p:nvPicPr>
          <p:blipFill>
            <a:blip r:embed="rId4">
              <a:clrChange>
                <a:clrFrom>
                  <a:srgbClr val="FFFFFF"/>
                </a:clrFrom>
                <a:clrTo>
                  <a:srgbClr val="FFFFFF">
                    <a:alpha val="0"/>
                  </a:srgbClr>
                </a:clrTo>
              </a:clrChange>
            </a:blip>
            <a:srcRect l="41655" r="7674"/>
            <a:stretch>
              <a:fillRect/>
            </a:stretch>
          </p:blipFill>
          <p:spPr>
            <a:xfrm>
              <a:off x="4156342" y="854688"/>
              <a:ext cx="2193361" cy="3038376"/>
            </a:xfrm>
            <a:prstGeom prst="rect">
              <a:avLst/>
            </a:prstGeom>
          </p:spPr>
        </p:pic>
        <p:cxnSp>
          <p:nvCxnSpPr>
            <p:cNvPr id="20" name="Straight Connector 19"/>
            <p:cNvCxnSpPr/>
            <p:nvPr/>
          </p:nvCxnSpPr>
          <p:spPr>
            <a:xfrm flipV="1">
              <a:off x="3733028" y="2073462"/>
              <a:ext cx="423314" cy="1"/>
            </a:xfrm>
            <a:prstGeom prst="line">
              <a:avLst/>
            </a:prstGeom>
            <a:ln w="25400"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3821288" y="3061307"/>
              <a:ext cx="423314" cy="1"/>
            </a:xfrm>
            <a:prstGeom prst="line">
              <a:avLst/>
            </a:prstGeom>
            <a:ln w="25400"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aphicFrame>
        <p:nvGraphicFramePr>
          <p:cNvPr id="27" name="Object 26"/>
          <p:cNvGraphicFramePr>
            <a:graphicFrameLocks noChangeAspect="1"/>
          </p:cNvGraphicFramePr>
          <p:nvPr>
            <p:extLst>
              <p:ext uri="{D42A27DB-BD31-4B8C-83A1-F6EECF244321}">
                <p14:modId xmlns="" xmlns:p14="http://schemas.microsoft.com/office/powerpoint/2010/main" val="1126258165"/>
              </p:ext>
            </p:extLst>
          </p:nvPr>
        </p:nvGraphicFramePr>
        <p:xfrm>
          <a:off x="938151" y="603803"/>
          <a:ext cx="3146961" cy="1269206"/>
        </p:xfrm>
        <a:graphic>
          <a:graphicData uri="http://schemas.openxmlformats.org/presentationml/2006/ole">
            <p:oleObj spid="_x0000_s2584574" name="Equation" r:id="rId5" imgW="2194200" imgH="1170000" progId="">
              <p:embed/>
            </p:oleObj>
          </a:graphicData>
        </a:graphic>
      </p:graphicFrame>
      <p:sp>
        <p:nvSpPr>
          <p:cNvPr id="15" name="TextBox 14"/>
          <p:cNvSpPr txBox="1"/>
          <p:nvPr/>
        </p:nvSpPr>
        <p:spPr>
          <a:xfrm>
            <a:off x="2837" y="2371610"/>
            <a:ext cx="1354858" cy="338554"/>
          </a:xfrm>
          <a:prstGeom prst="rect">
            <a:avLst/>
          </a:prstGeom>
          <a:noFill/>
        </p:spPr>
        <p:txBody>
          <a:bodyPr wrap="none" rtlCol="0">
            <a:spAutoFit/>
          </a:bodyPr>
          <a:lstStyle/>
          <a:p>
            <a:r>
              <a:rPr lang="en-US" sz="1600" b="1" u="sng" dirty="0" smtClean="0"/>
              <a:t>launch speed </a:t>
            </a:r>
            <a:endParaRPr lang="en-US" sz="1600" dirty="0"/>
          </a:p>
        </p:txBody>
      </p:sp>
      <p:cxnSp>
        <p:nvCxnSpPr>
          <p:cNvPr id="33" name="Straight Connector 32"/>
          <p:cNvCxnSpPr/>
          <p:nvPr/>
        </p:nvCxnSpPr>
        <p:spPr>
          <a:xfrm>
            <a:off x="4926311" y="2639681"/>
            <a:ext cx="378025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202828" y="4361109"/>
            <a:ext cx="8503741" cy="1191"/>
          </a:xfrm>
          <a:prstGeom prst="line">
            <a:avLst/>
          </a:prstGeom>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2836" y="4486112"/>
            <a:ext cx="3132139" cy="584775"/>
          </a:xfrm>
          <a:prstGeom prst="rect">
            <a:avLst/>
          </a:prstGeom>
          <a:noFill/>
        </p:spPr>
        <p:txBody>
          <a:bodyPr wrap="none" rtlCol="0">
            <a:spAutoFit/>
          </a:bodyPr>
          <a:lstStyle/>
          <a:p>
            <a:r>
              <a:rPr lang="en-US" sz="1600" b="1" u="sng" dirty="0" smtClean="0"/>
              <a:t>flight time </a:t>
            </a:r>
            <a:r>
              <a:rPr lang="en-US" sz="1600" dirty="0" smtClean="0"/>
              <a:t>-  Use equation 1.</a:t>
            </a:r>
          </a:p>
          <a:p>
            <a:r>
              <a:rPr lang="en-US" sz="1600" dirty="0" smtClean="0"/>
              <a:t>Just consider the “upward journey”</a:t>
            </a:r>
            <a:endParaRPr lang="en-US" sz="1600" dirty="0"/>
          </a:p>
        </p:txBody>
      </p:sp>
      <p:grpSp>
        <p:nvGrpSpPr>
          <p:cNvPr id="6" name="Group 5"/>
          <p:cNvGrpSpPr/>
          <p:nvPr/>
        </p:nvGrpSpPr>
        <p:grpSpPr>
          <a:xfrm>
            <a:off x="1781299" y="5999046"/>
            <a:ext cx="7198269" cy="821224"/>
            <a:chOff x="2176393" y="7998723"/>
            <a:chExt cx="4387054" cy="1094964"/>
          </a:xfrm>
        </p:grpSpPr>
        <p:graphicFrame>
          <p:nvGraphicFramePr>
            <p:cNvPr id="39" name="Object 38"/>
            <p:cNvGraphicFramePr>
              <a:graphicFrameLocks noChangeAspect="1"/>
            </p:cNvGraphicFramePr>
            <p:nvPr>
              <p:extLst>
                <p:ext uri="{D42A27DB-BD31-4B8C-83A1-F6EECF244321}">
                  <p14:modId xmlns="" xmlns:p14="http://schemas.microsoft.com/office/powerpoint/2010/main" val="2124524840"/>
                </p:ext>
              </p:extLst>
            </p:nvPr>
          </p:nvGraphicFramePr>
          <p:xfrm>
            <a:off x="4976983" y="8156804"/>
            <a:ext cx="1461915" cy="863268"/>
          </p:xfrm>
          <a:graphic>
            <a:graphicData uri="http://schemas.openxmlformats.org/presentationml/2006/ole">
              <p:oleObj spid="_x0000_s2584575" name="Equation" r:id="rId6" imgW="1307160" imgH="456840" progId="">
                <p:embed/>
              </p:oleObj>
            </a:graphicData>
          </a:graphic>
        </p:graphicFrame>
        <p:sp>
          <p:nvSpPr>
            <p:cNvPr id="40" name="TextBox 39"/>
            <p:cNvSpPr txBox="1"/>
            <p:nvPr/>
          </p:nvSpPr>
          <p:spPr>
            <a:xfrm>
              <a:off x="2176393" y="8396061"/>
              <a:ext cx="2800591" cy="697626"/>
            </a:xfrm>
            <a:prstGeom prst="rect">
              <a:avLst/>
            </a:prstGeom>
            <a:noFill/>
          </p:spPr>
          <p:txBody>
            <a:bodyPr wrap="square" rtlCol="0">
              <a:spAutoFit/>
            </a:bodyPr>
            <a:lstStyle/>
            <a:p>
              <a:r>
                <a:rPr lang="en-US" sz="1400" dirty="0" smtClean="0"/>
                <a:t>flight time (hang time), landing </a:t>
              </a:r>
              <a:r>
                <a:rPr lang="en-US" sz="1400" i="1" dirty="0" smtClean="0"/>
                <a:t>at same vertical position</a:t>
              </a:r>
              <a:r>
                <a:rPr lang="en-US" sz="1400" dirty="0" smtClean="0"/>
                <a:t> as take-off</a:t>
              </a:r>
              <a:endParaRPr lang="en-US" sz="1400" dirty="0"/>
            </a:p>
          </p:txBody>
        </p:sp>
        <p:sp>
          <p:nvSpPr>
            <p:cNvPr id="41" name="Rounded Rectangle 40"/>
            <p:cNvSpPr/>
            <p:nvPr/>
          </p:nvSpPr>
          <p:spPr>
            <a:xfrm>
              <a:off x="2176393" y="7998723"/>
              <a:ext cx="4387054" cy="1068850"/>
            </a:xfrm>
            <a:prstGeom prst="roundRect">
              <a:avLst/>
            </a:prstGeom>
            <a:noFill/>
            <a:ln w="28575"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2716864" y="8161076"/>
              <a:ext cx="1087269" cy="451405"/>
            </a:xfrm>
            <a:prstGeom prst="rect">
              <a:avLst/>
            </a:prstGeom>
            <a:noFill/>
          </p:spPr>
          <p:txBody>
            <a:bodyPr wrap="none" rtlCol="0">
              <a:spAutoFit/>
            </a:bodyPr>
            <a:lstStyle/>
            <a:p>
              <a:r>
                <a:rPr lang="en-US" sz="1600" b="1" dirty="0" smtClean="0"/>
                <a:t>Useful formula</a:t>
              </a:r>
              <a:endParaRPr lang="en-US" sz="1600" b="1" dirty="0"/>
            </a:p>
          </p:txBody>
        </p:sp>
      </p:grpSp>
      <p:sp>
        <p:nvSpPr>
          <p:cNvPr id="5" name="Slide Number Placeholder 4"/>
          <p:cNvSpPr>
            <a:spLocks noGrp="1"/>
          </p:cNvSpPr>
          <p:nvPr>
            <p:ph type="sldNum" sz="quarter" idx="12"/>
          </p:nvPr>
        </p:nvSpPr>
        <p:spPr/>
        <p:txBody>
          <a:bodyPr/>
          <a:lstStyle/>
          <a:p>
            <a:fld id="{5BE6E91C-2D6A-B04C-94FB-A9E324A509C5}" type="slidenum">
              <a:rPr lang="en-US" smtClean="0"/>
              <a:pPr/>
              <a:t>50</a:t>
            </a:fld>
            <a:endParaRPr lang="en-US" dirty="0"/>
          </a:p>
        </p:txBody>
      </p:sp>
      <p:sp>
        <p:nvSpPr>
          <p:cNvPr id="21" name="TextBox 20"/>
          <p:cNvSpPr txBox="1"/>
          <p:nvPr/>
        </p:nvSpPr>
        <p:spPr>
          <a:xfrm>
            <a:off x="5981700" y="603802"/>
            <a:ext cx="1953868" cy="338554"/>
          </a:xfrm>
          <a:prstGeom prst="rect">
            <a:avLst/>
          </a:prstGeom>
          <a:noFill/>
        </p:spPr>
        <p:txBody>
          <a:bodyPr wrap="none" rtlCol="0">
            <a:spAutoFit/>
          </a:bodyPr>
          <a:lstStyle/>
          <a:p>
            <a:r>
              <a:rPr lang="en-US" sz="1600" dirty="0" smtClean="0"/>
              <a:t>[</a:t>
            </a:r>
            <a:r>
              <a:rPr lang="en-US" sz="1600" dirty="0" smtClean="0">
                <a:solidFill>
                  <a:srgbClr val="FF0000"/>
                </a:solidFill>
              </a:rPr>
              <a:t>video: vertical jump</a:t>
            </a:r>
            <a:r>
              <a:rPr lang="en-US" sz="1600" dirty="0" smtClean="0"/>
              <a:t>]</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Vertical jump: height and velocity as function of </a:t>
            </a:r>
            <a:r>
              <a:rPr lang="en-US" b="1" u="sng" dirty="0" smtClean="0"/>
              <a:t>time</a:t>
            </a:r>
            <a:endParaRPr lang="en-US" b="1" u="sng" dirty="0"/>
          </a:p>
        </p:txBody>
      </p:sp>
      <p:grpSp>
        <p:nvGrpSpPr>
          <p:cNvPr id="31" name="Group 30"/>
          <p:cNvGrpSpPr/>
          <p:nvPr/>
        </p:nvGrpSpPr>
        <p:grpSpPr>
          <a:xfrm>
            <a:off x="635191" y="690771"/>
            <a:ext cx="7545284" cy="4582096"/>
            <a:chOff x="643877" y="1353633"/>
            <a:chExt cx="5658963" cy="6109461"/>
          </a:xfrm>
        </p:grpSpPr>
        <p:pic>
          <p:nvPicPr>
            <p:cNvPr id="6" name="Picture 5" descr="linear_graph_paper.gif"/>
            <p:cNvPicPr>
              <a:picLocks noChangeAspect="1"/>
            </p:cNvPicPr>
            <p:nvPr/>
          </p:nvPicPr>
          <p:blipFill>
            <a:blip r:embed="rId3"/>
            <a:srcRect t="20172" b="19827"/>
            <a:stretch>
              <a:fillRect/>
            </a:stretch>
          </p:blipFill>
          <p:spPr>
            <a:xfrm>
              <a:off x="1643351" y="1591661"/>
              <a:ext cx="3754442" cy="2815123"/>
            </a:xfrm>
            <a:prstGeom prst="rect">
              <a:avLst/>
            </a:prstGeom>
          </p:spPr>
        </p:pic>
        <p:cxnSp>
          <p:nvCxnSpPr>
            <p:cNvPr id="9" name="Straight Arrow Connector 8"/>
            <p:cNvCxnSpPr/>
            <p:nvPr/>
          </p:nvCxnSpPr>
          <p:spPr>
            <a:xfrm>
              <a:off x="1643351" y="4406784"/>
              <a:ext cx="4522703"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5400000" flipH="1" flipV="1">
              <a:off x="115585" y="2880606"/>
              <a:ext cx="3055534"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49356" y="1591661"/>
              <a:ext cx="380152" cy="492443"/>
            </a:xfrm>
            <a:prstGeom prst="rect">
              <a:avLst/>
            </a:prstGeom>
            <a:noFill/>
          </p:spPr>
          <p:txBody>
            <a:bodyPr wrap="none" rtlCol="0">
              <a:spAutoFit/>
            </a:bodyPr>
            <a:lstStyle/>
            <a:p>
              <a:r>
                <a:rPr lang="en-US" dirty="0" err="1" smtClean="0"/>
                <a:t>y(t</a:t>
              </a:r>
              <a:r>
                <a:rPr lang="en-US" dirty="0" smtClean="0"/>
                <a:t>)</a:t>
              </a:r>
              <a:endParaRPr lang="en-US" dirty="0"/>
            </a:p>
          </p:txBody>
        </p:sp>
        <p:sp>
          <p:nvSpPr>
            <p:cNvPr id="13" name="TextBox 12"/>
            <p:cNvSpPr txBox="1"/>
            <p:nvPr/>
          </p:nvSpPr>
          <p:spPr>
            <a:xfrm>
              <a:off x="5893834" y="4478019"/>
              <a:ext cx="409006" cy="492443"/>
            </a:xfrm>
            <a:prstGeom prst="rect">
              <a:avLst/>
            </a:prstGeom>
            <a:noFill/>
          </p:spPr>
          <p:txBody>
            <a:bodyPr wrap="none" rtlCol="0">
              <a:spAutoFit/>
            </a:bodyPr>
            <a:lstStyle/>
            <a:p>
              <a:r>
                <a:rPr lang="en-US" dirty="0" err="1" smtClean="0"/>
                <a:t>t</a:t>
              </a:r>
              <a:r>
                <a:rPr lang="en-US" dirty="0" smtClean="0"/>
                <a:t> (</a:t>
              </a:r>
              <a:r>
                <a:rPr lang="en-US" dirty="0" err="1" smtClean="0"/>
                <a:t>s</a:t>
              </a:r>
              <a:r>
                <a:rPr lang="en-US" dirty="0" smtClean="0"/>
                <a:t>)</a:t>
              </a:r>
              <a:endParaRPr lang="en-US" dirty="0"/>
            </a:p>
          </p:txBody>
        </p:sp>
        <p:sp>
          <p:nvSpPr>
            <p:cNvPr id="15" name="TextBox 14"/>
            <p:cNvSpPr txBox="1"/>
            <p:nvPr/>
          </p:nvSpPr>
          <p:spPr>
            <a:xfrm>
              <a:off x="1493373" y="4450110"/>
              <a:ext cx="207029" cy="410369"/>
            </a:xfrm>
            <a:prstGeom prst="rect">
              <a:avLst/>
            </a:prstGeom>
            <a:noFill/>
          </p:spPr>
          <p:txBody>
            <a:bodyPr wrap="none" rtlCol="0">
              <a:spAutoFit/>
            </a:bodyPr>
            <a:lstStyle/>
            <a:p>
              <a:r>
                <a:rPr lang="en-US" sz="1400" dirty="0" smtClean="0"/>
                <a:t>0</a:t>
              </a:r>
              <a:endParaRPr lang="en-US" sz="1400" dirty="0"/>
            </a:p>
          </p:txBody>
        </p:sp>
        <p:sp>
          <p:nvSpPr>
            <p:cNvPr id="16" name="TextBox 15"/>
            <p:cNvSpPr txBox="1"/>
            <p:nvPr/>
          </p:nvSpPr>
          <p:spPr>
            <a:xfrm>
              <a:off x="2330777" y="4451638"/>
              <a:ext cx="377748" cy="410369"/>
            </a:xfrm>
            <a:prstGeom prst="rect">
              <a:avLst/>
            </a:prstGeom>
            <a:noFill/>
          </p:spPr>
          <p:txBody>
            <a:bodyPr wrap="none" rtlCol="0">
              <a:spAutoFit/>
            </a:bodyPr>
            <a:lstStyle/>
            <a:p>
              <a:r>
                <a:rPr lang="en-US" sz="1400" dirty="0" smtClean="0"/>
                <a:t>0.25</a:t>
              </a:r>
              <a:endParaRPr lang="en-US" sz="1400" dirty="0"/>
            </a:p>
          </p:txBody>
        </p:sp>
        <p:sp>
          <p:nvSpPr>
            <p:cNvPr id="17" name="TextBox 16"/>
            <p:cNvSpPr txBox="1"/>
            <p:nvPr/>
          </p:nvSpPr>
          <p:spPr>
            <a:xfrm>
              <a:off x="3321706" y="4437683"/>
              <a:ext cx="309219" cy="410369"/>
            </a:xfrm>
            <a:prstGeom prst="rect">
              <a:avLst/>
            </a:prstGeom>
            <a:noFill/>
          </p:spPr>
          <p:txBody>
            <a:bodyPr wrap="none" rtlCol="0">
              <a:spAutoFit/>
            </a:bodyPr>
            <a:lstStyle/>
            <a:p>
              <a:r>
                <a:rPr lang="en-US" sz="1400" dirty="0" smtClean="0"/>
                <a:t>0.5</a:t>
              </a:r>
              <a:endParaRPr lang="en-US" sz="1400" dirty="0"/>
            </a:p>
          </p:txBody>
        </p:sp>
        <p:sp>
          <p:nvSpPr>
            <p:cNvPr id="18" name="TextBox 17"/>
            <p:cNvSpPr txBox="1"/>
            <p:nvPr/>
          </p:nvSpPr>
          <p:spPr>
            <a:xfrm>
              <a:off x="4228895" y="4423727"/>
              <a:ext cx="377748" cy="410369"/>
            </a:xfrm>
            <a:prstGeom prst="rect">
              <a:avLst/>
            </a:prstGeom>
            <a:noFill/>
          </p:spPr>
          <p:txBody>
            <a:bodyPr wrap="none" rtlCol="0">
              <a:spAutoFit/>
            </a:bodyPr>
            <a:lstStyle/>
            <a:p>
              <a:r>
                <a:rPr lang="en-US" sz="1400" dirty="0" smtClean="0"/>
                <a:t>0.75</a:t>
              </a:r>
              <a:endParaRPr lang="en-US" sz="1400" dirty="0"/>
            </a:p>
          </p:txBody>
        </p:sp>
        <p:sp>
          <p:nvSpPr>
            <p:cNvPr id="19" name="TextBox 18"/>
            <p:cNvSpPr txBox="1"/>
            <p:nvPr/>
          </p:nvSpPr>
          <p:spPr>
            <a:xfrm>
              <a:off x="5233780" y="4437683"/>
              <a:ext cx="309219" cy="410369"/>
            </a:xfrm>
            <a:prstGeom prst="rect">
              <a:avLst/>
            </a:prstGeom>
            <a:noFill/>
          </p:spPr>
          <p:txBody>
            <a:bodyPr wrap="none" rtlCol="0">
              <a:spAutoFit/>
            </a:bodyPr>
            <a:lstStyle/>
            <a:p>
              <a:r>
                <a:rPr lang="en-US" sz="1400" dirty="0" smtClean="0"/>
                <a:t>1.0</a:t>
              </a:r>
              <a:endParaRPr lang="en-US" sz="1400" dirty="0"/>
            </a:p>
          </p:txBody>
        </p:sp>
        <p:sp>
          <p:nvSpPr>
            <p:cNvPr id="20" name="Arc 19"/>
            <p:cNvSpPr/>
            <p:nvPr/>
          </p:nvSpPr>
          <p:spPr>
            <a:xfrm>
              <a:off x="1626989" y="2497027"/>
              <a:ext cx="3478411" cy="4966067"/>
            </a:xfrm>
            <a:prstGeom prst="arc">
              <a:avLst>
                <a:gd name="adj1" fmla="val 11889465"/>
                <a:gd name="adj2" fmla="val 20481249"/>
              </a:avLst>
            </a:prstGeom>
            <a:ln w="5715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643877" y="3220348"/>
              <a:ext cx="737221" cy="410369"/>
            </a:xfrm>
            <a:prstGeom prst="rect">
              <a:avLst/>
            </a:prstGeom>
            <a:noFill/>
          </p:spPr>
          <p:txBody>
            <a:bodyPr wrap="none" rtlCol="0">
              <a:spAutoFit/>
            </a:bodyPr>
            <a:lstStyle/>
            <a:p>
              <a:r>
                <a:rPr lang="en-US" sz="1400" dirty="0" smtClean="0"/>
                <a:t>20”≈ 0.5 </a:t>
              </a:r>
              <a:r>
                <a:rPr lang="en-US" sz="1400" dirty="0" err="1" smtClean="0"/>
                <a:t>m</a:t>
              </a:r>
              <a:endParaRPr lang="en-US" sz="1400" dirty="0"/>
            </a:p>
          </p:txBody>
        </p:sp>
        <p:sp>
          <p:nvSpPr>
            <p:cNvPr id="22" name="TextBox 21"/>
            <p:cNvSpPr txBox="1"/>
            <p:nvPr/>
          </p:nvSpPr>
          <p:spPr>
            <a:xfrm>
              <a:off x="795764" y="2307344"/>
              <a:ext cx="635030" cy="410369"/>
            </a:xfrm>
            <a:prstGeom prst="rect">
              <a:avLst/>
            </a:prstGeom>
            <a:noFill/>
          </p:spPr>
          <p:txBody>
            <a:bodyPr wrap="none" rtlCol="0">
              <a:spAutoFit/>
            </a:bodyPr>
            <a:lstStyle/>
            <a:p>
              <a:r>
                <a:rPr lang="en-US" sz="1400" dirty="0" smtClean="0"/>
                <a:t>40”≈ 1 </a:t>
              </a:r>
              <a:r>
                <a:rPr lang="en-US" sz="1400" dirty="0" err="1" smtClean="0"/>
                <a:t>m</a:t>
              </a:r>
              <a:endParaRPr lang="en-US" sz="1400" dirty="0"/>
            </a:p>
          </p:txBody>
        </p:sp>
      </p:grpSp>
      <p:grpSp>
        <p:nvGrpSpPr>
          <p:cNvPr id="40" name="Group 39"/>
          <p:cNvGrpSpPr/>
          <p:nvPr/>
        </p:nvGrpSpPr>
        <p:grpSpPr>
          <a:xfrm>
            <a:off x="920061" y="3666913"/>
            <a:ext cx="7218573" cy="3056666"/>
            <a:chOff x="690045" y="4847352"/>
            <a:chExt cx="5413930" cy="4075554"/>
          </a:xfrm>
        </p:grpSpPr>
        <p:pic>
          <p:nvPicPr>
            <p:cNvPr id="7" name="Picture 6" descr="linear_graph_paper.gif"/>
            <p:cNvPicPr>
              <a:picLocks noChangeAspect="1"/>
            </p:cNvPicPr>
            <p:nvPr/>
          </p:nvPicPr>
          <p:blipFill>
            <a:blip r:embed="rId3"/>
            <a:srcRect t="-259" b="19827"/>
            <a:stretch>
              <a:fillRect/>
            </a:stretch>
          </p:blipFill>
          <p:spPr>
            <a:xfrm>
              <a:off x="1444485" y="4968740"/>
              <a:ext cx="3754442" cy="3773726"/>
            </a:xfrm>
            <a:prstGeom prst="rect">
              <a:avLst/>
            </a:prstGeom>
          </p:spPr>
        </p:pic>
        <p:cxnSp>
          <p:nvCxnSpPr>
            <p:cNvPr id="24" name="Straight Arrow Connector 23"/>
            <p:cNvCxnSpPr/>
            <p:nvPr/>
          </p:nvCxnSpPr>
          <p:spPr>
            <a:xfrm>
              <a:off x="1444485" y="6850307"/>
              <a:ext cx="4522703"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694968" y="6921544"/>
              <a:ext cx="409007" cy="492443"/>
            </a:xfrm>
            <a:prstGeom prst="rect">
              <a:avLst/>
            </a:prstGeom>
            <a:noFill/>
          </p:spPr>
          <p:txBody>
            <a:bodyPr wrap="none" rtlCol="0">
              <a:spAutoFit/>
            </a:bodyPr>
            <a:lstStyle/>
            <a:p>
              <a:r>
                <a:rPr lang="en-US" dirty="0" err="1" smtClean="0"/>
                <a:t>t</a:t>
              </a:r>
              <a:r>
                <a:rPr lang="en-US" dirty="0" smtClean="0"/>
                <a:t> (</a:t>
              </a:r>
              <a:r>
                <a:rPr lang="en-US" dirty="0" err="1" smtClean="0"/>
                <a:t>s</a:t>
              </a:r>
              <a:r>
                <a:rPr lang="en-US" dirty="0" smtClean="0"/>
                <a:t>)</a:t>
              </a:r>
              <a:endParaRPr lang="en-US" dirty="0"/>
            </a:p>
          </p:txBody>
        </p:sp>
        <p:sp>
          <p:nvSpPr>
            <p:cNvPr id="26" name="TextBox 25"/>
            <p:cNvSpPr txBox="1"/>
            <p:nvPr/>
          </p:nvSpPr>
          <p:spPr>
            <a:xfrm>
              <a:off x="1294507" y="6893633"/>
              <a:ext cx="207029" cy="410369"/>
            </a:xfrm>
            <a:prstGeom prst="rect">
              <a:avLst/>
            </a:prstGeom>
            <a:noFill/>
          </p:spPr>
          <p:txBody>
            <a:bodyPr wrap="none" rtlCol="0">
              <a:spAutoFit/>
            </a:bodyPr>
            <a:lstStyle/>
            <a:p>
              <a:r>
                <a:rPr lang="en-US" sz="1400" dirty="0" smtClean="0"/>
                <a:t>0</a:t>
              </a:r>
              <a:endParaRPr lang="en-US" sz="1400" dirty="0"/>
            </a:p>
          </p:txBody>
        </p:sp>
        <p:sp>
          <p:nvSpPr>
            <p:cNvPr id="27" name="TextBox 26"/>
            <p:cNvSpPr txBox="1"/>
            <p:nvPr/>
          </p:nvSpPr>
          <p:spPr>
            <a:xfrm>
              <a:off x="2131911" y="6895161"/>
              <a:ext cx="377748" cy="410369"/>
            </a:xfrm>
            <a:prstGeom prst="rect">
              <a:avLst/>
            </a:prstGeom>
            <a:noFill/>
          </p:spPr>
          <p:txBody>
            <a:bodyPr wrap="none" rtlCol="0">
              <a:spAutoFit/>
            </a:bodyPr>
            <a:lstStyle/>
            <a:p>
              <a:r>
                <a:rPr lang="en-US" sz="1400" dirty="0" smtClean="0"/>
                <a:t>0.25</a:t>
              </a:r>
              <a:endParaRPr lang="en-US" sz="1400" dirty="0"/>
            </a:p>
          </p:txBody>
        </p:sp>
        <p:sp>
          <p:nvSpPr>
            <p:cNvPr id="28" name="TextBox 27"/>
            <p:cNvSpPr txBox="1"/>
            <p:nvPr/>
          </p:nvSpPr>
          <p:spPr>
            <a:xfrm>
              <a:off x="3122840" y="6881206"/>
              <a:ext cx="309219" cy="410369"/>
            </a:xfrm>
            <a:prstGeom prst="rect">
              <a:avLst/>
            </a:prstGeom>
            <a:noFill/>
          </p:spPr>
          <p:txBody>
            <a:bodyPr wrap="none" rtlCol="0">
              <a:spAutoFit/>
            </a:bodyPr>
            <a:lstStyle/>
            <a:p>
              <a:r>
                <a:rPr lang="en-US" sz="1400" dirty="0" smtClean="0"/>
                <a:t>0.5</a:t>
              </a:r>
              <a:endParaRPr lang="en-US" sz="1400" dirty="0"/>
            </a:p>
          </p:txBody>
        </p:sp>
        <p:sp>
          <p:nvSpPr>
            <p:cNvPr id="29" name="TextBox 28"/>
            <p:cNvSpPr txBox="1"/>
            <p:nvPr/>
          </p:nvSpPr>
          <p:spPr>
            <a:xfrm>
              <a:off x="4030029" y="6867252"/>
              <a:ext cx="377748" cy="410369"/>
            </a:xfrm>
            <a:prstGeom prst="rect">
              <a:avLst/>
            </a:prstGeom>
            <a:noFill/>
          </p:spPr>
          <p:txBody>
            <a:bodyPr wrap="none" rtlCol="0">
              <a:spAutoFit/>
            </a:bodyPr>
            <a:lstStyle/>
            <a:p>
              <a:r>
                <a:rPr lang="en-US" sz="1400" dirty="0" smtClean="0"/>
                <a:t>0.75</a:t>
              </a:r>
              <a:endParaRPr lang="en-US" sz="1400" dirty="0"/>
            </a:p>
          </p:txBody>
        </p:sp>
        <p:sp>
          <p:nvSpPr>
            <p:cNvPr id="30" name="TextBox 29"/>
            <p:cNvSpPr txBox="1"/>
            <p:nvPr/>
          </p:nvSpPr>
          <p:spPr>
            <a:xfrm>
              <a:off x="5034914" y="6881206"/>
              <a:ext cx="309219" cy="410369"/>
            </a:xfrm>
            <a:prstGeom prst="rect">
              <a:avLst/>
            </a:prstGeom>
            <a:noFill/>
          </p:spPr>
          <p:txBody>
            <a:bodyPr wrap="none" rtlCol="0">
              <a:spAutoFit/>
            </a:bodyPr>
            <a:lstStyle/>
            <a:p>
              <a:r>
                <a:rPr lang="en-US" sz="1400" dirty="0" smtClean="0"/>
                <a:t>1.0</a:t>
              </a:r>
              <a:endParaRPr lang="en-US" sz="1400" dirty="0"/>
            </a:p>
          </p:txBody>
        </p:sp>
        <p:cxnSp>
          <p:nvCxnSpPr>
            <p:cNvPr id="33" name="Straight Arrow Connector 32"/>
            <p:cNvCxnSpPr/>
            <p:nvPr/>
          </p:nvCxnSpPr>
          <p:spPr>
            <a:xfrm rot="5400000" flipH="1" flipV="1">
              <a:off x="-442378" y="6855603"/>
              <a:ext cx="377372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rot="16200000">
              <a:off x="74834" y="5904772"/>
              <a:ext cx="1507421" cy="276999"/>
            </a:xfrm>
            <a:prstGeom prst="rect">
              <a:avLst/>
            </a:prstGeom>
            <a:noFill/>
          </p:spPr>
          <p:txBody>
            <a:bodyPr wrap="none" rtlCol="0">
              <a:spAutoFit/>
            </a:bodyPr>
            <a:lstStyle/>
            <a:p>
              <a:r>
                <a:rPr lang="en-US" dirty="0" err="1" smtClean="0"/>
                <a:t>v</a:t>
              </a:r>
              <a:r>
                <a:rPr lang="en-US" baseline="-25000" dirty="0" err="1" smtClean="0"/>
                <a:t>y</a:t>
              </a:r>
              <a:r>
                <a:rPr lang="en-US" dirty="0" err="1" smtClean="0"/>
                <a:t>(t</a:t>
              </a:r>
              <a:r>
                <a:rPr lang="en-US" dirty="0" smtClean="0"/>
                <a:t>) (</a:t>
              </a:r>
              <a:r>
                <a:rPr lang="en-US" dirty="0" err="1" smtClean="0"/>
                <a:t>m/s</a:t>
              </a:r>
              <a:r>
                <a:rPr lang="en-US" dirty="0" smtClean="0"/>
                <a:t>)</a:t>
              </a:r>
              <a:endParaRPr lang="en-US" dirty="0"/>
            </a:p>
          </p:txBody>
        </p:sp>
        <p:sp>
          <p:nvSpPr>
            <p:cNvPr id="35" name="TextBox 34"/>
            <p:cNvSpPr txBox="1"/>
            <p:nvPr/>
          </p:nvSpPr>
          <p:spPr>
            <a:xfrm>
              <a:off x="1141761" y="4847352"/>
              <a:ext cx="207029" cy="410369"/>
            </a:xfrm>
            <a:prstGeom prst="rect">
              <a:avLst/>
            </a:prstGeom>
            <a:noFill/>
          </p:spPr>
          <p:txBody>
            <a:bodyPr wrap="none" rtlCol="0">
              <a:spAutoFit/>
            </a:bodyPr>
            <a:lstStyle/>
            <a:p>
              <a:r>
                <a:rPr lang="en-US" sz="1400" dirty="0" smtClean="0"/>
                <a:t>5</a:t>
              </a:r>
              <a:endParaRPr lang="en-US" sz="1400" dirty="0"/>
            </a:p>
          </p:txBody>
        </p:sp>
        <p:sp>
          <p:nvSpPr>
            <p:cNvPr id="36" name="TextBox 35"/>
            <p:cNvSpPr txBox="1"/>
            <p:nvPr/>
          </p:nvSpPr>
          <p:spPr>
            <a:xfrm>
              <a:off x="1060716" y="5735496"/>
              <a:ext cx="309219" cy="410369"/>
            </a:xfrm>
            <a:prstGeom prst="rect">
              <a:avLst/>
            </a:prstGeom>
            <a:noFill/>
          </p:spPr>
          <p:txBody>
            <a:bodyPr wrap="none" rtlCol="0">
              <a:spAutoFit/>
            </a:bodyPr>
            <a:lstStyle/>
            <a:p>
              <a:r>
                <a:rPr lang="en-US" sz="1400" dirty="0" smtClean="0"/>
                <a:t>2.5</a:t>
              </a:r>
              <a:endParaRPr lang="en-US" sz="1400" dirty="0"/>
            </a:p>
          </p:txBody>
        </p:sp>
        <p:sp>
          <p:nvSpPr>
            <p:cNvPr id="37" name="TextBox 36"/>
            <p:cNvSpPr txBox="1"/>
            <p:nvPr/>
          </p:nvSpPr>
          <p:spPr>
            <a:xfrm>
              <a:off x="1172367" y="6823985"/>
              <a:ext cx="207029" cy="410369"/>
            </a:xfrm>
            <a:prstGeom prst="rect">
              <a:avLst/>
            </a:prstGeom>
            <a:noFill/>
          </p:spPr>
          <p:txBody>
            <a:bodyPr wrap="none" rtlCol="0">
              <a:spAutoFit/>
            </a:bodyPr>
            <a:lstStyle/>
            <a:p>
              <a:r>
                <a:rPr lang="en-US" sz="1400" dirty="0" smtClean="0"/>
                <a:t>0</a:t>
              </a:r>
              <a:endParaRPr lang="en-US" sz="1400" dirty="0"/>
            </a:p>
          </p:txBody>
        </p:sp>
        <p:sp>
          <p:nvSpPr>
            <p:cNvPr id="38" name="TextBox 37"/>
            <p:cNvSpPr txBox="1"/>
            <p:nvPr/>
          </p:nvSpPr>
          <p:spPr>
            <a:xfrm>
              <a:off x="976973" y="7619418"/>
              <a:ext cx="350096" cy="410369"/>
            </a:xfrm>
            <a:prstGeom prst="rect">
              <a:avLst/>
            </a:prstGeom>
            <a:noFill/>
          </p:spPr>
          <p:txBody>
            <a:bodyPr wrap="none" rtlCol="0">
              <a:spAutoFit/>
            </a:bodyPr>
            <a:lstStyle/>
            <a:p>
              <a:r>
                <a:rPr lang="en-US" sz="1400" dirty="0" smtClean="0"/>
                <a:t>-2.5</a:t>
              </a:r>
              <a:endParaRPr lang="en-US" sz="1400" dirty="0"/>
            </a:p>
          </p:txBody>
        </p:sp>
        <p:sp>
          <p:nvSpPr>
            <p:cNvPr id="39" name="TextBox 38"/>
            <p:cNvSpPr txBox="1"/>
            <p:nvPr/>
          </p:nvSpPr>
          <p:spPr>
            <a:xfrm>
              <a:off x="1060716" y="8512537"/>
              <a:ext cx="247905" cy="410369"/>
            </a:xfrm>
            <a:prstGeom prst="rect">
              <a:avLst/>
            </a:prstGeom>
            <a:noFill/>
          </p:spPr>
          <p:txBody>
            <a:bodyPr wrap="none" rtlCol="0">
              <a:spAutoFit/>
            </a:bodyPr>
            <a:lstStyle/>
            <a:p>
              <a:r>
                <a:rPr lang="en-US" sz="1400" dirty="0" smtClean="0"/>
                <a:t>-5</a:t>
              </a:r>
              <a:endParaRPr lang="en-US" sz="1400" dirty="0"/>
            </a:p>
          </p:txBody>
        </p:sp>
      </p:grpSp>
      <p:sp>
        <p:nvSpPr>
          <p:cNvPr id="41" name="TextBox 40"/>
          <p:cNvSpPr txBox="1"/>
          <p:nvPr/>
        </p:nvSpPr>
        <p:spPr>
          <a:xfrm>
            <a:off x="2734597" y="3619454"/>
            <a:ext cx="2485039" cy="369332"/>
          </a:xfrm>
          <a:prstGeom prst="rect">
            <a:avLst/>
          </a:prstGeom>
          <a:solidFill>
            <a:srgbClr val="FFFFFF"/>
          </a:solidFill>
        </p:spPr>
        <p:txBody>
          <a:bodyPr wrap="none" rtlCol="0">
            <a:spAutoFit/>
          </a:bodyPr>
          <a:lstStyle/>
          <a:p>
            <a:r>
              <a:rPr lang="en-US" dirty="0" smtClean="0"/>
              <a:t>what does this look like?</a:t>
            </a:r>
            <a:endParaRPr lang="en-US" dirty="0"/>
          </a:p>
        </p:txBody>
      </p:sp>
      <p:pic>
        <p:nvPicPr>
          <p:cNvPr id="42" name="Picture 41" descr="IMG_0001.png"/>
          <p:cNvPicPr>
            <a:picLocks noChangeAspect="1"/>
          </p:cNvPicPr>
          <p:nvPr/>
        </p:nvPicPr>
        <p:blipFill>
          <a:blip r:embed="rId4">
            <a:clrChange>
              <a:clrFrom>
                <a:srgbClr val="FFFFFF"/>
              </a:clrFrom>
              <a:clrTo>
                <a:srgbClr val="FFFFFF">
                  <a:alpha val="0"/>
                </a:srgbClr>
              </a:clrTo>
            </a:clrChange>
          </a:blip>
          <a:srcRect l="64570" r="7674"/>
          <a:stretch>
            <a:fillRect/>
          </a:stretch>
        </p:blipFill>
        <p:spPr>
          <a:xfrm>
            <a:off x="8138634" y="708476"/>
            <a:ext cx="924938" cy="1778033"/>
          </a:xfrm>
          <a:prstGeom prst="rect">
            <a:avLst/>
          </a:prstGeom>
        </p:spPr>
      </p:pic>
      <p:sp>
        <p:nvSpPr>
          <p:cNvPr id="5" name="Slide Number Placeholder 4"/>
          <p:cNvSpPr>
            <a:spLocks noGrp="1"/>
          </p:cNvSpPr>
          <p:nvPr>
            <p:ph type="sldNum" sz="quarter" idx="12"/>
          </p:nvPr>
        </p:nvSpPr>
        <p:spPr/>
        <p:txBody>
          <a:bodyPr/>
          <a:lstStyle/>
          <a:p>
            <a:fld id="{5BE6E91C-2D6A-B04C-94FB-A9E324A509C5}" type="slidenum">
              <a:rPr lang="en-US" smtClean="0"/>
              <a:pPr/>
              <a:t>51</a:t>
            </a:fld>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646"/>
            <a:ext cx="8229600" cy="381917"/>
          </a:xfrm>
        </p:spPr>
        <p:txBody>
          <a:bodyPr/>
          <a:lstStyle/>
          <a:p>
            <a:r>
              <a:rPr lang="en-US" dirty="0" smtClean="0"/>
              <a:t>A (much) harder jump</a:t>
            </a:r>
            <a:endParaRPr lang="en-US" dirty="0"/>
          </a:p>
        </p:txBody>
      </p:sp>
      <p:cxnSp>
        <p:nvCxnSpPr>
          <p:cNvPr id="5" name="Straight Connector 4"/>
          <p:cNvCxnSpPr/>
          <p:nvPr/>
        </p:nvCxnSpPr>
        <p:spPr>
          <a:xfrm flipV="1">
            <a:off x="866484" y="2933700"/>
            <a:ext cx="6915027" cy="22951"/>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041459" y="536338"/>
            <a:ext cx="4882427" cy="2277547"/>
          </a:xfrm>
          <a:prstGeom prst="rect">
            <a:avLst/>
          </a:prstGeom>
          <a:noFill/>
        </p:spPr>
        <p:txBody>
          <a:bodyPr wrap="none" rtlCol="0">
            <a:spAutoFit/>
          </a:bodyPr>
          <a:lstStyle/>
          <a:p>
            <a:pPr>
              <a:spcAft>
                <a:spcPts val="600"/>
              </a:spcAft>
            </a:pPr>
            <a:r>
              <a:rPr lang="en-US" sz="1600" dirty="0" smtClean="0"/>
              <a:t>What if Dallas could double v</a:t>
            </a:r>
            <a:r>
              <a:rPr lang="en-US" sz="1600" baseline="-25000" dirty="0" smtClean="0"/>
              <a:t>0y</a:t>
            </a:r>
            <a:r>
              <a:rPr lang="en-US" sz="1600" dirty="0" smtClean="0"/>
              <a:t> (i.e. take off at 20 m.p.h.)</a:t>
            </a:r>
          </a:p>
          <a:p>
            <a:pPr>
              <a:spcAft>
                <a:spcPts val="600"/>
              </a:spcAft>
              <a:buFontTx/>
              <a:buChar char="•"/>
            </a:pPr>
            <a:r>
              <a:rPr lang="en-US" sz="1600" dirty="0" smtClean="0"/>
              <a:t> how much higher would Dallas jump?</a:t>
            </a:r>
          </a:p>
          <a:p>
            <a:pPr>
              <a:spcAft>
                <a:spcPts val="600"/>
              </a:spcAft>
              <a:buFontTx/>
              <a:buChar char="•"/>
            </a:pPr>
            <a:endParaRPr lang="en-US" sz="1600" dirty="0" smtClean="0"/>
          </a:p>
          <a:p>
            <a:pPr>
              <a:spcAft>
                <a:spcPts val="600"/>
              </a:spcAft>
              <a:buFontTx/>
              <a:buChar char="•"/>
            </a:pPr>
            <a:endParaRPr lang="en-US" sz="1600" dirty="0" smtClean="0"/>
          </a:p>
          <a:p>
            <a:pPr>
              <a:spcAft>
                <a:spcPts val="600"/>
              </a:spcAft>
              <a:buFontTx/>
              <a:buChar char="•"/>
            </a:pPr>
            <a:endParaRPr lang="en-US" sz="1600" dirty="0" smtClean="0"/>
          </a:p>
          <a:p>
            <a:pPr>
              <a:spcAft>
                <a:spcPts val="600"/>
              </a:spcAft>
              <a:buFontTx/>
              <a:buChar char="•"/>
            </a:pPr>
            <a:endParaRPr lang="en-US" sz="1600" dirty="0" smtClean="0"/>
          </a:p>
          <a:p>
            <a:pPr>
              <a:spcAft>
                <a:spcPts val="600"/>
              </a:spcAft>
              <a:buFontTx/>
              <a:buChar char="•"/>
            </a:pPr>
            <a:r>
              <a:rPr lang="en-US" sz="1600" dirty="0" smtClean="0"/>
              <a:t> how much longer would he spend in the air?</a:t>
            </a:r>
            <a:endParaRPr lang="en-US" sz="1600" dirty="0"/>
          </a:p>
        </p:txBody>
      </p:sp>
      <p:pic>
        <p:nvPicPr>
          <p:cNvPr id="7" name="Picture 6" descr="VerticalJump.png"/>
          <p:cNvPicPr>
            <a:picLocks noChangeAspect="1"/>
          </p:cNvPicPr>
          <p:nvPr/>
        </p:nvPicPr>
        <p:blipFill>
          <a:blip r:embed="rId3"/>
          <a:srcRect l="5180"/>
          <a:stretch>
            <a:fillRect/>
          </a:stretch>
        </p:blipFill>
        <p:spPr>
          <a:xfrm>
            <a:off x="1365662" y="3099818"/>
            <a:ext cx="6340061" cy="3471296"/>
          </a:xfrm>
          <a:prstGeom prst="rect">
            <a:avLst/>
          </a:prstGeom>
        </p:spPr>
      </p:pic>
      <p:sp>
        <p:nvSpPr>
          <p:cNvPr id="8" name="TextBox 7"/>
          <p:cNvSpPr txBox="1"/>
          <p:nvPr/>
        </p:nvSpPr>
        <p:spPr>
          <a:xfrm rot="16200000">
            <a:off x="1107739" y="3544075"/>
            <a:ext cx="885179" cy="369332"/>
          </a:xfrm>
          <a:prstGeom prst="rect">
            <a:avLst/>
          </a:prstGeom>
          <a:noFill/>
        </p:spPr>
        <p:txBody>
          <a:bodyPr wrap="none" rtlCol="0">
            <a:spAutoFit/>
          </a:bodyPr>
          <a:lstStyle/>
          <a:p>
            <a:r>
              <a:rPr lang="en-US" dirty="0" err="1" smtClean="0"/>
              <a:t>y(t</a:t>
            </a:r>
            <a:r>
              <a:rPr lang="en-US" dirty="0" smtClean="0"/>
              <a:t>) (</a:t>
            </a:r>
            <a:r>
              <a:rPr lang="en-US" dirty="0" err="1" smtClean="0"/>
              <a:t>m</a:t>
            </a:r>
            <a:r>
              <a:rPr lang="en-US" dirty="0" smtClean="0"/>
              <a:t>)</a:t>
            </a:r>
            <a:endParaRPr lang="en-US" dirty="0"/>
          </a:p>
        </p:txBody>
      </p:sp>
      <p:sp>
        <p:nvSpPr>
          <p:cNvPr id="9" name="TextBox 8"/>
          <p:cNvSpPr txBox="1"/>
          <p:nvPr/>
        </p:nvSpPr>
        <p:spPr>
          <a:xfrm>
            <a:off x="6281631" y="6294115"/>
            <a:ext cx="545342" cy="369332"/>
          </a:xfrm>
          <a:prstGeom prst="rect">
            <a:avLst/>
          </a:prstGeom>
          <a:noFill/>
        </p:spPr>
        <p:txBody>
          <a:bodyPr wrap="none" rtlCol="0">
            <a:spAutoFit/>
          </a:bodyPr>
          <a:lstStyle/>
          <a:p>
            <a:r>
              <a:rPr lang="en-US" dirty="0" err="1" smtClean="0"/>
              <a:t>t</a:t>
            </a:r>
            <a:r>
              <a:rPr lang="en-US" dirty="0" smtClean="0"/>
              <a:t> (</a:t>
            </a:r>
            <a:r>
              <a:rPr lang="en-US" dirty="0" err="1" smtClean="0"/>
              <a:t>s</a:t>
            </a:r>
            <a:r>
              <a:rPr lang="en-US" dirty="0" smtClean="0"/>
              <a:t>)</a:t>
            </a:r>
            <a:endParaRPr lang="en-US" dirty="0"/>
          </a:p>
        </p:txBody>
      </p:sp>
      <p:sp>
        <p:nvSpPr>
          <p:cNvPr id="10" name="TextBox 9"/>
          <p:cNvSpPr txBox="1"/>
          <p:nvPr/>
        </p:nvSpPr>
        <p:spPr>
          <a:xfrm>
            <a:off x="3535711" y="3359409"/>
            <a:ext cx="591829" cy="369332"/>
          </a:xfrm>
          <a:prstGeom prst="rect">
            <a:avLst/>
          </a:prstGeom>
          <a:noFill/>
        </p:spPr>
        <p:txBody>
          <a:bodyPr wrap="none" rtlCol="0">
            <a:spAutoFit/>
          </a:bodyPr>
          <a:lstStyle/>
          <a:p>
            <a:r>
              <a:rPr lang="en-US" dirty="0" smtClean="0"/>
              <a:t>~13‘</a:t>
            </a:r>
            <a:endParaRPr lang="en-US" dirty="0"/>
          </a:p>
        </p:txBody>
      </p:sp>
      <p:sp>
        <p:nvSpPr>
          <p:cNvPr id="11" name="Slide Number Placeholder 10"/>
          <p:cNvSpPr>
            <a:spLocks noGrp="1"/>
          </p:cNvSpPr>
          <p:nvPr>
            <p:ph type="sldNum" sz="quarter" idx="12"/>
          </p:nvPr>
        </p:nvSpPr>
        <p:spPr/>
        <p:txBody>
          <a:bodyPr/>
          <a:lstStyle/>
          <a:p>
            <a:fld id="{5BE6E91C-2D6A-B04C-94FB-A9E324A509C5}" type="slidenum">
              <a:rPr lang="en-US" smtClean="0"/>
              <a:pPr/>
              <a:t>52</a:t>
            </a:fld>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Figure 2.11</a:t>
            </a:r>
            <a:endParaRPr lang="en-US"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53</a:t>
            </a:fld>
            <a:endParaRPr lang="en-US" dirty="0"/>
          </a:p>
        </p:txBody>
      </p:sp>
      <p:pic>
        <p:nvPicPr>
          <p:cNvPr id="4" name="Picture 3"/>
          <p:cNvPicPr>
            <a:picLocks noChangeAspect="1"/>
          </p:cNvPicPr>
          <p:nvPr/>
        </p:nvPicPr>
        <p:blipFill>
          <a:blip r:embed="rId2"/>
          <a:stretch>
            <a:fillRect/>
          </a:stretch>
        </p:blipFill>
        <p:spPr>
          <a:xfrm>
            <a:off x="2386940" y="383940"/>
            <a:ext cx="4845133" cy="2830715"/>
          </a:xfrm>
          <a:prstGeom prst="rect">
            <a:avLst/>
          </a:prstGeom>
        </p:spPr>
      </p:pic>
      <p:sp>
        <p:nvSpPr>
          <p:cNvPr id="5" name="TextBox 4"/>
          <p:cNvSpPr txBox="1"/>
          <p:nvPr/>
        </p:nvSpPr>
        <p:spPr>
          <a:xfrm>
            <a:off x="209277" y="3190998"/>
            <a:ext cx="682303" cy="338554"/>
          </a:xfrm>
          <a:prstGeom prst="rect">
            <a:avLst/>
          </a:prstGeom>
          <a:noFill/>
        </p:spPr>
        <p:txBody>
          <a:bodyPr wrap="none" rtlCol="0">
            <a:spAutoFit/>
          </a:bodyPr>
          <a:lstStyle/>
          <a:p>
            <a:r>
              <a:rPr lang="en-US" sz="1600" b="1" dirty="0" smtClean="0">
                <a:solidFill>
                  <a:srgbClr val="660066"/>
                </a:solidFill>
              </a:rPr>
              <a:t>Notes</a:t>
            </a:r>
          </a:p>
        </p:txBody>
      </p:sp>
    </p:spTree>
    <p:extLst>
      <p:ext uri="{BB962C8B-B14F-4D97-AF65-F5344CB8AC3E}">
        <p14:creationId xmlns="" xmlns:p14="http://schemas.microsoft.com/office/powerpoint/2010/main" val="31555130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Forces and Dynamics</a:t>
            </a:r>
            <a:endParaRPr lang="en-US" sz="2400" dirty="0"/>
          </a:p>
        </p:txBody>
      </p:sp>
      <p:sp>
        <p:nvSpPr>
          <p:cNvPr id="3" name="Content Placeholder 2"/>
          <p:cNvSpPr>
            <a:spLocks noGrp="1"/>
          </p:cNvSpPr>
          <p:nvPr>
            <p:ph idx="1"/>
          </p:nvPr>
        </p:nvSpPr>
        <p:spPr>
          <a:xfrm>
            <a:off x="201577" y="749028"/>
            <a:ext cx="8747905" cy="5640829"/>
          </a:xfrm>
        </p:spPr>
        <p:txBody>
          <a:bodyPr>
            <a:normAutofit/>
          </a:bodyPr>
          <a:lstStyle/>
          <a:p>
            <a:r>
              <a:rPr lang="en-US" sz="1600" dirty="0" smtClean="0"/>
              <a:t>Until now, we have discussed kinematics – the quantitative description of motion in terms of time, position, velocity and acceleration </a:t>
            </a:r>
          </a:p>
          <a:p>
            <a:pPr>
              <a:spcBef>
                <a:spcPts val="1584"/>
              </a:spcBef>
            </a:pPr>
            <a:r>
              <a:rPr lang="en-US" sz="1600" dirty="0" smtClean="0"/>
              <a:t>Newton (N1L) tells us that there can only be acceleration if there is a “net” force on an object</a:t>
            </a:r>
          </a:p>
          <a:p>
            <a:pPr lvl="1"/>
            <a:r>
              <a:rPr lang="en-US" sz="1600" dirty="0" smtClean="0"/>
              <a:t>no force </a:t>
            </a:r>
            <a:r>
              <a:rPr lang="en-US" sz="1600" dirty="0" err="1" smtClean="0">
                <a:sym typeface="Wingdings"/>
              </a:rPr>
              <a:t></a:t>
            </a:r>
            <a:r>
              <a:rPr lang="en-US" sz="1600" dirty="0" smtClean="0">
                <a:sym typeface="Wingdings"/>
              </a:rPr>
              <a:t> no acceleration </a:t>
            </a:r>
            <a:r>
              <a:rPr lang="en-US" sz="1600" dirty="0" err="1" smtClean="0">
                <a:sym typeface="Wingdings"/>
              </a:rPr>
              <a:t></a:t>
            </a:r>
            <a:r>
              <a:rPr lang="en-US" sz="1600" dirty="0" smtClean="0">
                <a:sym typeface="Wingdings"/>
              </a:rPr>
              <a:t> straight-line motion with constant speed (which might be zero)</a:t>
            </a:r>
          </a:p>
          <a:p>
            <a:pPr lvl="1"/>
            <a:endParaRPr lang="en-US" sz="1600" dirty="0" smtClean="0">
              <a:sym typeface="Wingdings"/>
            </a:endParaRPr>
          </a:p>
          <a:p>
            <a:r>
              <a:rPr lang="en-US" sz="1600" dirty="0" smtClean="0">
                <a:sym typeface="Wingdings"/>
              </a:rPr>
              <a:t>Force = “push or pull”</a:t>
            </a:r>
          </a:p>
          <a:p>
            <a:pPr lvl="1"/>
            <a:r>
              <a:rPr lang="en-US" sz="1600" dirty="0" smtClean="0">
                <a:sym typeface="Wingdings"/>
              </a:rPr>
              <a:t>has a magnitude (strength) and a direction, so is a </a:t>
            </a:r>
            <a:r>
              <a:rPr lang="en-US" sz="1600" b="1" dirty="0" smtClean="0">
                <a:sym typeface="Wingdings"/>
              </a:rPr>
              <a:t>vector</a:t>
            </a:r>
            <a:r>
              <a:rPr lang="en-US" sz="1600" dirty="0" smtClean="0">
                <a:sym typeface="Wingdings"/>
              </a:rPr>
              <a:t>, like velocity and acceleration</a:t>
            </a:r>
          </a:p>
          <a:p>
            <a:pPr lvl="1"/>
            <a:endParaRPr lang="en-US" sz="1600" dirty="0" smtClean="0">
              <a:sym typeface="Wingdings"/>
            </a:endParaRPr>
          </a:p>
          <a:p>
            <a:pPr lvl="1"/>
            <a:r>
              <a:rPr lang="en-US" sz="1600" dirty="0" smtClean="0">
                <a:sym typeface="Wingdings"/>
              </a:rPr>
              <a:t>magnitude of velocity measured in </a:t>
            </a:r>
            <a:r>
              <a:rPr lang="en-US" sz="1600" dirty="0" err="1" smtClean="0">
                <a:sym typeface="Wingdings"/>
              </a:rPr>
              <a:t>m/s</a:t>
            </a:r>
            <a:r>
              <a:rPr lang="en-US" sz="1600" dirty="0" smtClean="0">
                <a:sym typeface="Wingdings"/>
              </a:rPr>
              <a:t> (or ft/</a:t>
            </a:r>
            <a:r>
              <a:rPr lang="en-US" sz="1600" dirty="0" err="1" smtClean="0">
                <a:sym typeface="Wingdings"/>
              </a:rPr>
              <a:t>s</a:t>
            </a:r>
            <a:r>
              <a:rPr lang="en-US" sz="1600" dirty="0" smtClean="0">
                <a:sym typeface="Wingdings"/>
              </a:rPr>
              <a:t> or mph)</a:t>
            </a:r>
          </a:p>
          <a:p>
            <a:pPr lvl="1"/>
            <a:r>
              <a:rPr lang="en-US" sz="1600" dirty="0" smtClean="0">
                <a:sym typeface="Wingdings"/>
              </a:rPr>
              <a:t>magnitude of force measured in </a:t>
            </a:r>
            <a:r>
              <a:rPr lang="en-US" sz="1600" b="1" dirty="0" smtClean="0">
                <a:sym typeface="Wingdings"/>
              </a:rPr>
              <a:t>pounds</a:t>
            </a:r>
            <a:r>
              <a:rPr lang="en-US" sz="1600" dirty="0" smtClean="0">
                <a:sym typeface="Wingdings"/>
              </a:rPr>
              <a:t> (lbs) or </a:t>
            </a:r>
            <a:r>
              <a:rPr lang="en-US" sz="1600" b="1" dirty="0" smtClean="0">
                <a:sym typeface="Wingdings"/>
              </a:rPr>
              <a:t>ounces</a:t>
            </a:r>
            <a:r>
              <a:rPr lang="en-US" sz="1600" dirty="0" smtClean="0">
                <a:sym typeface="Wingdings"/>
              </a:rPr>
              <a:t> (</a:t>
            </a:r>
            <a:r>
              <a:rPr lang="en-US" sz="1600" dirty="0" err="1" smtClean="0">
                <a:sym typeface="Wingdings"/>
              </a:rPr>
              <a:t>oz</a:t>
            </a:r>
            <a:r>
              <a:rPr lang="en-US" sz="1600" dirty="0" smtClean="0">
                <a:sym typeface="Wingdings"/>
              </a:rPr>
              <a:t>) </a:t>
            </a:r>
            <a:br>
              <a:rPr lang="en-US" sz="1600" dirty="0" smtClean="0">
                <a:sym typeface="Wingdings"/>
              </a:rPr>
            </a:br>
            <a:r>
              <a:rPr lang="en-US" sz="1600" dirty="0" smtClean="0">
                <a:sym typeface="Wingdings"/>
              </a:rPr>
              <a:t>or </a:t>
            </a:r>
            <a:r>
              <a:rPr lang="en-US" sz="1600" b="1" dirty="0" err="1" smtClean="0">
                <a:sym typeface="Wingdings"/>
              </a:rPr>
              <a:t>Newtons</a:t>
            </a:r>
            <a:r>
              <a:rPr lang="en-US" sz="1600" dirty="0">
                <a:sym typeface="Wingdings"/>
              </a:rPr>
              <a:t> </a:t>
            </a:r>
            <a:r>
              <a:rPr lang="en-US" sz="1600" dirty="0" smtClean="0">
                <a:sym typeface="Wingdings"/>
              </a:rPr>
              <a:t>(N)</a:t>
            </a:r>
          </a:p>
          <a:p>
            <a:pPr lvl="2"/>
            <a:r>
              <a:rPr lang="en-US" sz="1600" dirty="0" smtClean="0">
                <a:sym typeface="Wingdings"/>
              </a:rPr>
              <a:t>1N = 0.225 </a:t>
            </a:r>
            <a:r>
              <a:rPr lang="en-US" sz="1600" dirty="0" err="1" smtClean="0">
                <a:sym typeface="Wingdings"/>
              </a:rPr>
              <a:t>lb</a:t>
            </a:r>
            <a:r>
              <a:rPr lang="en-US" sz="1600" dirty="0" smtClean="0">
                <a:sym typeface="Wingdings"/>
              </a:rPr>
              <a:t> = 3.6 </a:t>
            </a:r>
            <a:r>
              <a:rPr lang="en-US" sz="1600" dirty="0" err="1" smtClean="0">
                <a:sym typeface="Wingdings"/>
              </a:rPr>
              <a:t>oz</a:t>
            </a:r>
            <a:endParaRPr lang="en-US" sz="1600" dirty="0" smtClean="0">
              <a:sym typeface="Wingdings"/>
            </a:endParaRPr>
          </a:p>
          <a:p>
            <a:pPr lvl="2"/>
            <a:r>
              <a:rPr lang="en-US" sz="1600" dirty="0" smtClean="0">
                <a:sym typeface="Wingdings"/>
              </a:rPr>
              <a:t>1 </a:t>
            </a:r>
            <a:r>
              <a:rPr lang="en-US" sz="1600" dirty="0" err="1" smtClean="0">
                <a:sym typeface="Wingdings"/>
              </a:rPr>
              <a:t>lb</a:t>
            </a:r>
            <a:r>
              <a:rPr lang="en-US" sz="1600" dirty="0" smtClean="0">
                <a:sym typeface="Wingdings"/>
              </a:rPr>
              <a:t> = 4.45 N</a:t>
            </a:r>
          </a:p>
          <a:p>
            <a:pPr lvl="2"/>
            <a:r>
              <a:rPr lang="en-US" sz="1600" dirty="0" smtClean="0">
                <a:sym typeface="Wingdings"/>
              </a:rPr>
              <a:t>16 </a:t>
            </a:r>
            <a:r>
              <a:rPr lang="en-US" sz="1600" dirty="0" err="1" smtClean="0">
                <a:sym typeface="Wingdings"/>
              </a:rPr>
              <a:t>oz</a:t>
            </a:r>
            <a:r>
              <a:rPr lang="en-US" sz="1600" dirty="0" smtClean="0">
                <a:sym typeface="Wingdings"/>
              </a:rPr>
              <a:t> = 1 </a:t>
            </a:r>
            <a:r>
              <a:rPr lang="en-US" sz="1600" dirty="0" err="1" smtClean="0">
                <a:sym typeface="Wingdings"/>
              </a:rPr>
              <a:t>lb</a:t>
            </a:r>
            <a:endParaRPr lang="en-US" sz="1600" dirty="0" smtClean="0">
              <a:sym typeface="Wingdings"/>
            </a:endParaRPr>
          </a:p>
        </p:txBody>
      </p:sp>
      <p:grpSp>
        <p:nvGrpSpPr>
          <p:cNvPr id="5" name="Group 22"/>
          <p:cNvGrpSpPr/>
          <p:nvPr/>
        </p:nvGrpSpPr>
        <p:grpSpPr>
          <a:xfrm>
            <a:off x="707456" y="5017873"/>
            <a:ext cx="1379936" cy="1563455"/>
            <a:chOff x="262465" y="6490749"/>
            <a:chExt cx="1486306" cy="2284355"/>
          </a:xfrm>
        </p:grpSpPr>
        <p:sp>
          <p:nvSpPr>
            <p:cNvPr id="22" name="Rounded Rectangle 21"/>
            <p:cNvSpPr/>
            <p:nvPr/>
          </p:nvSpPr>
          <p:spPr>
            <a:xfrm>
              <a:off x="262465" y="6490749"/>
              <a:ext cx="1486306" cy="228435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Object 8"/>
            <p:cNvGraphicFramePr>
              <a:graphicFrameLocks noChangeAspect="1"/>
            </p:cNvGraphicFramePr>
            <p:nvPr/>
          </p:nvGraphicFramePr>
          <p:xfrm>
            <a:off x="353882" y="6949981"/>
            <a:ext cx="1340226" cy="1726393"/>
          </p:xfrm>
          <a:graphic>
            <a:graphicData uri="http://schemas.openxmlformats.org/presentationml/2006/ole">
              <p:oleObj spid="_x0000_s2848770" name="Equation" r:id="rId4" imgW="740520" imgH="950760" progId="">
                <p:embed/>
              </p:oleObj>
            </a:graphicData>
          </a:graphic>
        </p:graphicFrame>
        <p:sp>
          <p:nvSpPr>
            <p:cNvPr id="10" name="TextBox 9"/>
            <p:cNvSpPr txBox="1"/>
            <p:nvPr/>
          </p:nvSpPr>
          <p:spPr>
            <a:xfrm>
              <a:off x="461775" y="6580649"/>
              <a:ext cx="746145" cy="539629"/>
            </a:xfrm>
            <a:prstGeom prst="rect">
              <a:avLst/>
            </a:prstGeom>
            <a:noFill/>
          </p:spPr>
          <p:txBody>
            <a:bodyPr wrap="none" rtlCol="0">
              <a:spAutoFit/>
            </a:bodyPr>
            <a:lstStyle/>
            <a:p>
              <a:r>
                <a:rPr lang="en-US" dirty="0" smtClean="0"/>
                <a:t>vectors</a:t>
              </a:r>
              <a:endParaRPr lang="en-US" dirty="0"/>
            </a:p>
          </p:txBody>
        </p:sp>
      </p:grpSp>
      <p:sp>
        <p:nvSpPr>
          <p:cNvPr id="11" name="TextBox 10"/>
          <p:cNvSpPr txBox="1"/>
          <p:nvPr/>
        </p:nvSpPr>
        <p:spPr>
          <a:xfrm>
            <a:off x="3346866" y="3802950"/>
            <a:ext cx="5628831" cy="2973122"/>
          </a:xfrm>
          <a:prstGeom prst="rect">
            <a:avLst/>
          </a:prstGeom>
          <a:noFill/>
          <a:ln>
            <a:solidFill>
              <a:srgbClr val="000000"/>
            </a:solidFill>
          </a:ln>
        </p:spPr>
        <p:txBody>
          <a:bodyPr wrap="square" rtlCol="0">
            <a:spAutoFit/>
          </a:bodyPr>
          <a:lstStyle/>
          <a:p>
            <a:pPr>
              <a:lnSpc>
                <a:spcPct val="130000"/>
              </a:lnSpc>
            </a:pPr>
            <a:r>
              <a:rPr lang="en-US" sz="1600" dirty="0" smtClean="0"/>
              <a:t>Forces important in sports:</a:t>
            </a:r>
          </a:p>
          <a:p>
            <a:pPr marL="285750" indent="-285750">
              <a:lnSpc>
                <a:spcPct val="130000"/>
              </a:lnSpc>
              <a:buFontTx/>
              <a:buChar char="•"/>
            </a:pPr>
            <a:r>
              <a:rPr lang="en-US" sz="1600" dirty="0" smtClean="0"/>
              <a:t>Weight</a:t>
            </a:r>
          </a:p>
          <a:p>
            <a:pPr marL="285750" indent="-285750">
              <a:lnSpc>
                <a:spcPct val="130000"/>
              </a:lnSpc>
              <a:buFontTx/>
              <a:buChar char="•"/>
            </a:pPr>
            <a:r>
              <a:rPr lang="en-US" sz="1600" dirty="0" smtClean="0"/>
              <a:t>Normal</a:t>
            </a:r>
          </a:p>
          <a:p>
            <a:pPr marL="285750" indent="-285750">
              <a:lnSpc>
                <a:spcPct val="130000"/>
              </a:lnSpc>
              <a:buFontTx/>
              <a:buChar char="•"/>
            </a:pPr>
            <a:r>
              <a:rPr lang="en-US" sz="1600" dirty="0" smtClean="0"/>
              <a:t>Tension</a:t>
            </a:r>
          </a:p>
          <a:p>
            <a:pPr marL="285750" indent="-285750">
              <a:lnSpc>
                <a:spcPct val="130000"/>
              </a:lnSpc>
              <a:buFontTx/>
              <a:buChar char="•"/>
            </a:pPr>
            <a:r>
              <a:rPr lang="en-US" sz="1600" dirty="0"/>
              <a:t>F</a:t>
            </a:r>
            <a:r>
              <a:rPr lang="en-US" sz="1600" dirty="0" smtClean="0"/>
              <a:t>riction</a:t>
            </a:r>
          </a:p>
          <a:p>
            <a:pPr marL="285750" indent="-285750">
              <a:lnSpc>
                <a:spcPct val="130000"/>
              </a:lnSpc>
              <a:buFontTx/>
              <a:buChar char="•"/>
            </a:pPr>
            <a:r>
              <a:rPr lang="en-US" sz="1600" dirty="0" smtClean="0"/>
              <a:t>Aerodynamic/hydrodynamic</a:t>
            </a:r>
          </a:p>
          <a:p>
            <a:pPr marL="742950" lvl="1" indent="-285750">
              <a:lnSpc>
                <a:spcPct val="130000"/>
              </a:lnSpc>
              <a:buFontTx/>
              <a:buChar char="•"/>
            </a:pPr>
            <a:r>
              <a:rPr lang="en-US" sz="1600" dirty="0" smtClean="0"/>
              <a:t>buoyancy</a:t>
            </a:r>
          </a:p>
          <a:p>
            <a:pPr marL="742950" lvl="1" indent="-285750">
              <a:lnSpc>
                <a:spcPct val="130000"/>
              </a:lnSpc>
              <a:buFontTx/>
              <a:buChar char="•"/>
            </a:pPr>
            <a:r>
              <a:rPr lang="en-US" sz="1600" dirty="0" smtClean="0"/>
              <a:t>drag</a:t>
            </a:r>
          </a:p>
          <a:p>
            <a:pPr marL="742950" lvl="1" indent="-285750">
              <a:lnSpc>
                <a:spcPct val="130000"/>
              </a:lnSpc>
              <a:buFontTx/>
              <a:buChar char="•"/>
            </a:pPr>
            <a:r>
              <a:rPr lang="en-US" sz="1600" dirty="0" smtClean="0"/>
              <a:t>lift (Magnus)</a:t>
            </a:r>
          </a:p>
        </p:txBody>
      </p:sp>
      <p:pic>
        <p:nvPicPr>
          <p:cNvPr id="23" name="Picture 22" descr="IMG.png"/>
          <p:cNvPicPr>
            <a:picLocks noChangeAspect="1"/>
          </p:cNvPicPr>
          <p:nvPr/>
        </p:nvPicPr>
        <p:blipFill>
          <a:blip r:embed="rId5">
            <a:clrChange>
              <a:clrFrom>
                <a:srgbClr val="FFFFFF"/>
              </a:clrFrom>
              <a:clrTo>
                <a:srgbClr val="FFFFFF">
                  <a:alpha val="0"/>
                </a:srgbClr>
              </a:clrTo>
            </a:clrChange>
          </a:blip>
          <a:srcRect t="47236" r="61314" b="30434"/>
          <a:stretch>
            <a:fillRect/>
          </a:stretch>
        </p:blipFill>
        <p:spPr>
          <a:xfrm>
            <a:off x="7478862" y="4347164"/>
            <a:ext cx="1021835" cy="670709"/>
          </a:xfrm>
          <a:prstGeom prst="rect">
            <a:avLst/>
          </a:prstGeom>
        </p:spPr>
      </p:pic>
      <p:pic>
        <p:nvPicPr>
          <p:cNvPr id="24" name="Picture 23" descr="IMG.png"/>
          <p:cNvPicPr>
            <a:picLocks noChangeAspect="1"/>
          </p:cNvPicPr>
          <p:nvPr/>
        </p:nvPicPr>
        <p:blipFill>
          <a:blip r:embed="rId5">
            <a:clrChange>
              <a:clrFrom>
                <a:srgbClr val="FFFFFF"/>
              </a:clrFrom>
              <a:clrTo>
                <a:srgbClr val="FFFFFF">
                  <a:alpha val="0"/>
                </a:srgbClr>
              </a:clrTo>
            </a:clrChange>
          </a:blip>
          <a:srcRect l="37620" t="79712" r="19535"/>
          <a:stretch>
            <a:fillRect/>
          </a:stretch>
        </p:blipFill>
        <p:spPr>
          <a:xfrm>
            <a:off x="7720407" y="3762306"/>
            <a:ext cx="780290" cy="480320"/>
          </a:xfrm>
          <a:prstGeom prst="rect">
            <a:avLst/>
          </a:prstGeom>
        </p:spPr>
      </p:pic>
      <p:sp>
        <p:nvSpPr>
          <p:cNvPr id="4" name="Slide Number Placeholder 3"/>
          <p:cNvSpPr>
            <a:spLocks noGrp="1"/>
          </p:cNvSpPr>
          <p:nvPr>
            <p:ph type="sldNum" sz="quarter" idx="4"/>
          </p:nvPr>
        </p:nvSpPr>
        <p:spPr/>
        <p:txBody>
          <a:bodyPr/>
          <a:lstStyle/>
          <a:p>
            <a:fld id="{5BE6E91C-2D6A-B04C-94FB-A9E324A509C5}" type="slidenum">
              <a:rPr lang="en-US" smtClean="0"/>
              <a:pPr/>
              <a:t>54</a:t>
            </a:fld>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Equilibrium and N1L; Weight and GRF</a:t>
            </a:r>
            <a:endParaRPr lang="en-US" dirty="0"/>
          </a:p>
        </p:txBody>
      </p:sp>
      <p:pic>
        <p:nvPicPr>
          <p:cNvPr id="5" name="Picture 4" descr="vol3-401-Sir-Isaac-Newton-q75-484x500.jpg"/>
          <p:cNvPicPr>
            <a:picLocks noChangeAspect="1"/>
          </p:cNvPicPr>
          <p:nvPr/>
        </p:nvPicPr>
        <p:blipFill>
          <a:blip r:embed="rId4"/>
          <a:stretch>
            <a:fillRect/>
          </a:stretch>
        </p:blipFill>
        <p:spPr>
          <a:xfrm>
            <a:off x="457200" y="288742"/>
            <a:ext cx="917029" cy="884814"/>
          </a:xfrm>
          <a:prstGeom prst="rect">
            <a:avLst/>
          </a:prstGeom>
        </p:spPr>
      </p:pic>
      <p:sp>
        <p:nvSpPr>
          <p:cNvPr id="6" name="TextBox 5"/>
          <p:cNvSpPr txBox="1"/>
          <p:nvPr/>
        </p:nvSpPr>
        <p:spPr>
          <a:xfrm>
            <a:off x="1522671" y="436235"/>
            <a:ext cx="7397667" cy="892552"/>
          </a:xfrm>
          <a:prstGeom prst="rect">
            <a:avLst/>
          </a:prstGeom>
          <a:noFill/>
          <a:ln>
            <a:solidFill>
              <a:srgbClr val="0D0D0D"/>
            </a:solidFill>
          </a:ln>
        </p:spPr>
        <p:txBody>
          <a:bodyPr wrap="square" rtlCol="0">
            <a:spAutoFit/>
          </a:bodyPr>
          <a:lstStyle/>
          <a:p>
            <a:r>
              <a:rPr lang="en-US" sz="1600" dirty="0" smtClean="0"/>
              <a:t>N1L: The </a:t>
            </a:r>
            <a:r>
              <a:rPr lang="en-US" sz="1600" i="1" dirty="0" smtClean="0"/>
              <a:t>net</a:t>
            </a:r>
            <a:r>
              <a:rPr lang="en-US" sz="1600" dirty="0" smtClean="0"/>
              <a:t> force on an object in </a:t>
            </a:r>
            <a:r>
              <a:rPr lang="en-US" sz="1600" i="1" dirty="0" smtClean="0"/>
              <a:t>equilibrium</a:t>
            </a:r>
            <a:r>
              <a:rPr lang="en-US" sz="1600" dirty="0" smtClean="0"/>
              <a:t> is zero.</a:t>
            </a:r>
          </a:p>
          <a:p>
            <a:endParaRPr lang="en-US" dirty="0"/>
          </a:p>
          <a:p>
            <a:endParaRPr lang="en-US" dirty="0" smtClean="0"/>
          </a:p>
        </p:txBody>
      </p:sp>
      <p:graphicFrame>
        <p:nvGraphicFramePr>
          <p:cNvPr id="7" name="Object 6"/>
          <p:cNvGraphicFramePr>
            <a:graphicFrameLocks noChangeAspect="1"/>
          </p:cNvGraphicFramePr>
          <p:nvPr>
            <p:extLst>
              <p:ext uri="{D42A27DB-BD31-4B8C-83A1-F6EECF244321}">
                <p14:modId xmlns="" xmlns:p14="http://schemas.microsoft.com/office/powerpoint/2010/main" val="1845271074"/>
              </p:ext>
            </p:extLst>
          </p:nvPr>
        </p:nvGraphicFramePr>
        <p:xfrm>
          <a:off x="2873853" y="803916"/>
          <a:ext cx="5269935" cy="578899"/>
        </p:xfrm>
        <a:graphic>
          <a:graphicData uri="http://schemas.openxmlformats.org/presentationml/2006/ole">
            <p:oleObj spid="_x0000_s2849794" name="Equation" r:id="rId5" imgW="2605680" imgH="347400" progId="">
              <p:embed/>
            </p:oleObj>
          </a:graphicData>
        </a:graphic>
      </p:graphicFrame>
      <p:pic>
        <p:nvPicPr>
          <p:cNvPr id="10" name="Picture 9"/>
          <p:cNvPicPr>
            <a:picLocks noChangeAspect="1"/>
          </p:cNvPicPr>
          <p:nvPr/>
        </p:nvPicPr>
        <p:blipFill>
          <a:blip r:embed="rId6"/>
          <a:stretch>
            <a:fillRect/>
          </a:stretch>
        </p:blipFill>
        <p:spPr>
          <a:xfrm>
            <a:off x="5320168" y="1704197"/>
            <a:ext cx="1654372" cy="1165412"/>
          </a:xfrm>
          <a:prstGeom prst="rect">
            <a:avLst/>
          </a:prstGeom>
        </p:spPr>
      </p:pic>
      <p:cxnSp>
        <p:nvCxnSpPr>
          <p:cNvPr id="12" name="Straight Connector 11"/>
          <p:cNvCxnSpPr/>
          <p:nvPr/>
        </p:nvCxnSpPr>
        <p:spPr>
          <a:xfrm>
            <a:off x="4181631" y="1929653"/>
            <a:ext cx="1071780" cy="0"/>
          </a:xfrm>
          <a:prstGeom prst="line">
            <a:avLst/>
          </a:prstGeom>
          <a:ln w="3175" cmpd="sng">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57200" y="5658970"/>
            <a:ext cx="2145203" cy="1077218"/>
          </a:xfrm>
          <a:prstGeom prst="rect">
            <a:avLst/>
          </a:prstGeom>
          <a:noFill/>
        </p:spPr>
        <p:txBody>
          <a:bodyPr wrap="none" rtlCol="0">
            <a:spAutoFit/>
          </a:bodyPr>
          <a:lstStyle/>
          <a:p>
            <a:r>
              <a:rPr lang="en-US" sz="1600" dirty="0" smtClean="0"/>
              <a:t>Free Body Diagram.</a:t>
            </a:r>
          </a:p>
          <a:p>
            <a:endParaRPr lang="en-US" sz="1600" dirty="0" smtClean="0"/>
          </a:p>
          <a:p>
            <a:endParaRPr lang="en-US" sz="1600" dirty="0"/>
          </a:p>
          <a:p>
            <a:r>
              <a:rPr lang="en-US" sz="1600" dirty="0" smtClean="0"/>
              <a:t>Ground Reaction Force.</a:t>
            </a:r>
          </a:p>
        </p:txBody>
      </p:sp>
      <p:cxnSp>
        <p:nvCxnSpPr>
          <p:cNvPr id="24" name="Straight Connector 23"/>
          <p:cNvCxnSpPr/>
          <p:nvPr/>
        </p:nvCxnSpPr>
        <p:spPr>
          <a:xfrm>
            <a:off x="4384831" y="2043953"/>
            <a:ext cx="1071780" cy="0"/>
          </a:xfrm>
          <a:prstGeom prst="line">
            <a:avLst/>
          </a:prstGeom>
          <a:ln w="3175" cmpd="sng">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588031" y="2158253"/>
            <a:ext cx="1071780" cy="0"/>
          </a:xfrm>
          <a:prstGeom prst="line">
            <a:avLst/>
          </a:prstGeom>
          <a:ln w="3175" cmpd="sng">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034466" y="1335315"/>
            <a:ext cx="1958870" cy="338554"/>
          </a:xfrm>
          <a:prstGeom prst="rect">
            <a:avLst/>
          </a:prstGeom>
          <a:noFill/>
        </p:spPr>
        <p:txBody>
          <a:bodyPr wrap="none" rtlCol="0">
            <a:spAutoFit/>
          </a:bodyPr>
          <a:lstStyle/>
          <a:p>
            <a:r>
              <a:rPr lang="en-US" sz="1600" dirty="0" smtClean="0"/>
              <a:t>What makes Bart go?</a:t>
            </a:r>
          </a:p>
        </p:txBody>
      </p:sp>
      <p:sp>
        <p:nvSpPr>
          <p:cNvPr id="3" name="TextBox 2"/>
          <p:cNvSpPr txBox="1"/>
          <p:nvPr/>
        </p:nvSpPr>
        <p:spPr>
          <a:xfrm>
            <a:off x="5652599" y="3543300"/>
            <a:ext cx="1224822" cy="307777"/>
          </a:xfrm>
          <a:prstGeom prst="rect">
            <a:avLst/>
          </a:prstGeom>
          <a:solidFill>
            <a:schemeClr val="bg1">
              <a:lumMod val="95000"/>
            </a:schemeClr>
          </a:solidFill>
          <a:ln>
            <a:solidFill>
              <a:schemeClr val="tx1"/>
            </a:solidFill>
          </a:ln>
        </p:spPr>
        <p:txBody>
          <a:bodyPr wrap="none" rtlCol="0">
            <a:spAutoFit/>
          </a:bodyPr>
          <a:lstStyle/>
          <a:p>
            <a:r>
              <a:rPr lang="en-US" sz="1400" dirty="0" smtClean="0"/>
              <a:t>7 mph to right</a:t>
            </a:r>
          </a:p>
        </p:txBody>
      </p:sp>
      <p:sp>
        <p:nvSpPr>
          <p:cNvPr id="14" name="TextBox 13"/>
          <p:cNvSpPr txBox="1"/>
          <p:nvPr/>
        </p:nvSpPr>
        <p:spPr>
          <a:xfrm>
            <a:off x="1731941" y="4574360"/>
            <a:ext cx="1224822" cy="307777"/>
          </a:xfrm>
          <a:prstGeom prst="rect">
            <a:avLst/>
          </a:prstGeom>
          <a:solidFill>
            <a:schemeClr val="bg1">
              <a:lumMod val="95000"/>
            </a:schemeClr>
          </a:solidFill>
          <a:ln>
            <a:solidFill>
              <a:schemeClr val="tx1"/>
            </a:solidFill>
          </a:ln>
        </p:spPr>
        <p:txBody>
          <a:bodyPr wrap="none" rtlCol="0">
            <a:spAutoFit/>
          </a:bodyPr>
          <a:lstStyle/>
          <a:p>
            <a:r>
              <a:rPr lang="en-US" sz="1400" dirty="0"/>
              <a:t>9</a:t>
            </a:r>
            <a:r>
              <a:rPr lang="en-US" sz="1400" dirty="0" smtClean="0"/>
              <a:t> mph to right</a:t>
            </a:r>
          </a:p>
        </p:txBody>
      </p:sp>
      <p:sp>
        <p:nvSpPr>
          <p:cNvPr id="8" name="TextBox 7"/>
          <p:cNvSpPr txBox="1"/>
          <p:nvPr/>
        </p:nvSpPr>
        <p:spPr>
          <a:xfrm>
            <a:off x="4094765" y="4574359"/>
            <a:ext cx="1020536" cy="338554"/>
          </a:xfrm>
          <a:prstGeom prst="rect">
            <a:avLst/>
          </a:prstGeom>
          <a:solidFill>
            <a:schemeClr val="bg1">
              <a:lumMod val="95000"/>
            </a:schemeClr>
          </a:solidFill>
          <a:ln>
            <a:solidFill>
              <a:srgbClr val="000000"/>
            </a:solidFill>
          </a:ln>
        </p:spPr>
        <p:txBody>
          <a:bodyPr wrap="none" rtlCol="0">
            <a:spAutoFit/>
          </a:bodyPr>
          <a:lstStyle/>
          <a:p>
            <a:r>
              <a:rPr lang="en-US" sz="1600" dirty="0" smtClean="0"/>
              <a:t>stationary</a:t>
            </a:r>
          </a:p>
        </p:txBody>
      </p:sp>
      <p:sp>
        <p:nvSpPr>
          <p:cNvPr id="17" name="TextBox 16"/>
          <p:cNvSpPr txBox="1"/>
          <p:nvPr/>
        </p:nvSpPr>
        <p:spPr>
          <a:xfrm>
            <a:off x="5960301" y="4572001"/>
            <a:ext cx="974947" cy="338554"/>
          </a:xfrm>
          <a:prstGeom prst="rect">
            <a:avLst/>
          </a:prstGeom>
          <a:solidFill>
            <a:schemeClr val="bg1">
              <a:lumMod val="95000"/>
            </a:schemeClr>
          </a:solidFill>
          <a:ln>
            <a:solidFill>
              <a:srgbClr val="000000"/>
            </a:solidFill>
          </a:ln>
        </p:spPr>
        <p:txBody>
          <a:bodyPr wrap="none" rtlCol="0">
            <a:spAutoFit/>
          </a:bodyPr>
          <a:lstStyle/>
          <a:p>
            <a:r>
              <a:rPr lang="en-US" sz="1600" dirty="0" smtClean="0"/>
              <a:t>2 mph up</a:t>
            </a:r>
          </a:p>
        </p:txBody>
      </p:sp>
      <p:sp>
        <p:nvSpPr>
          <p:cNvPr id="18" name="TextBox 17"/>
          <p:cNvSpPr txBox="1"/>
          <p:nvPr/>
        </p:nvSpPr>
        <p:spPr>
          <a:xfrm>
            <a:off x="7715805" y="4574317"/>
            <a:ext cx="1038874" cy="338554"/>
          </a:xfrm>
          <a:prstGeom prst="rect">
            <a:avLst/>
          </a:prstGeom>
          <a:solidFill>
            <a:schemeClr val="bg1">
              <a:lumMod val="95000"/>
            </a:schemeClr>
          </a:solidFill>
          <a:ln>
            <a:solidFill>
              <a:srgbClr val="000000"/>
            </a:solidFill>
          </a:ln>
        </p:spPr>
        <p:txBody>
          <a:bodyPr wrap="none" rtlCol="0">
            <a:spAutoFit/>
          </a:bodyPr>
          <a:lstStyle/>
          <a:p>
            <a:r>
              <a:rPr lang="en-US" sz="1600" dirty="0" smtClean="0"/>
              <a:t>5 mph left</a:t>
            </a:r>
          </a:p>
        </p:txBody>
      </p:sp>
      <p:sp>
        <p:nvSpPr>
          <p:cNvPr id="9" name="TextBox 8"/>
          <p:cNvSpPr txBox="1"/>
          <p:nvPr/>
        </p:nvSpPr>
        <p:spPr>
          <a:xfrm>
            <a:off x="2506134" y="3492500"/>
            <a:ext cx="1947071" cy="338554"/>
          </a:xfrm>
          <a:prstGeom prst="rect">
            <a:avLst/>
          </a:prstGeom>
          <a:noFill/>
        </p:spPr>
        <p:txBody>
          <a:bodyPr wrap="none" rtlCol="0">
            <a:spAutoFit/>
          </a:bodyPr>
          <a:lstStyle/>
          <a:p>
            <a:r>
              <a:rPr lang="en-US" sz="1600" dirty="0" smtClean="0"/>
              <a:t>states of equilibrium:</a:t>
            </a:r>
          </a:p>
        </p:txBody>
      </p:sp>
      <p:sp>
        <p:nvSpPr>
          <p:cNvPr id="11" name="Slide Number Placeholder 10"/>
          <p:cNvSpPr>
            <a:spLocks noGrp="1"/>
          </p:cNvSpPr>
          <p:nvPr>
            <p:ph type="sldNum" sz="quarter" idx="4"/>
          </p:nvPr>
        </p:nvSpPr>
        <p:spPr/>
        <p:txBody>
          <a:bodyPr/>
          <a:lstStyle/>
          <a:p>
            <a:fld id="{5BE6E91C-2D6A-B04C-94FB-A9E324A509C5}" type="slidenum">
              <a:rPr lang="en-US" smtClean="0"/>
              <a:pPr/>
              <a:t>55</a:t>
            </a:fld>
            <a:endParaRPr lang="en-US" dirty="0"/>
          </a:p>
        </p:txBody>
      </p:sp>
    </p:spTree>
    <p:extLst>
      <p:ext uri="{BB962C8B-B14F-4D97-AF65-F5344CB8AC3E}">
        <p14:creationId xmlns="" xmlns:p14="http://schemas.microsoft.com/office/powerpoint/2010/main" val="18796126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7607" y="22927"/>
            <a:ext cx="8686800" cy="381917"/>
          </a:xfrm>
        </p:spPr>
        <p:txBody>
          <a:bodyPr>
            <a:normAutofit/>
          </a:bodyPr>
          <a:lstStyle/>
          <a:p>
            <a:r>
              <a:rPr lang="en-US" dirty="0" smtClean="0"/>
              <a:t>The “net” force in volleyball: FBDs on 2011 NCAA champs</a:t>
            </a:r>
            <a:endParaRPr lang="en-US" dirty="0"/>
          </a:p>
        </p:txBody>
      </p:sp>
      <p:pic>
        <p:nvPicPr>
          <p:cNvPr id="7" name="Picture 6"/>
          <p:cNvPicPr>
            <a:picLocks noChangeAspect="1"/>
          </p:cNvPicPr>
          <p:nvPr/>
        </p:nvPicPr>
        <p:blipFill rotWithShape="1">
          <a:blip r:embed="rId3"/>
          <a:srcRect l="34128" t="11891"/>
          <a:stretch/>
        </p:blipFill>
        <p:spPr>
          <a:xfrm>
            <a:off x="1448789" y="502322"/>
            <a:ext cx="5793437" cy="3945167"/>
          </a:xfrm>
          <a:prstGeom prst="rect">
            <a:avLst/>
          </a:prstGeom>
        </p:spPr>
      </p:pic>
      <p:sp>
        <p:nvSpPr>
          <p:cNvPr id="8" name="TextBox 7"/>
          <p:cNvSpPr txBox="1"/>
          <p:nvPr/>
        </p:nvSpPr>
        <p:spPr>
          <a:xfrm>
            <a:off x="-16439" y="4545389"/>
            <a:ext cx="9144000" cy="600164"/>
          </a:xfrm>
          <a:prstGeom prst="rect">
            <a:avLst/>
          </a:prstGeom>
          <a:noFill/>
        </p:spPr>
        <p:txBody>
          <a:bodyPr wrap="square" rtlCol="0">
            <a:spAutoFit/>
          </a:bodyPr>
          <a:lstStyle/>
          <a:p>
            <a:r>
              <a:rPr lang="en-US" sz="1100" dirty="0"/>
              <a:t>07 MAY 2011: Grayson </a:t>
            </a:r>
            <a:r>
              <a:rPr lang="en-US" sz="1100" dirty="0" err="1"/>
              <a:t>Overman</a:t>
            </a:r>
            <a:r>
              <a:rPr lang="en-US" sz="1100" dirty="0"/>
              <a:t> (05) of the Ohio State University serves to the University of California Santa Barbara during the Division I Men's Volleyball Championship held at Rec Hall on the Penn State University campus in University Park, PA. Ohio State defeated UCSB 3-2 to win the national title </a:t>
            </a:r>
            <a:r>
              <a:rPr lang="en-US" sz="1100" dirty="0" smtClean="0"/>
              <a:t>game.</a:t>
            </a:r>
          </a:p>
          <a:p>
            <a:r>
              <a:rPr lang="en-US" sz="1100" dirty="0" smtClean="0"/>
              <a:t>Joshua </a:t>
            </a:r>
            <a:r>
              <a:rPr lang="en-US" sz="1100" dirty="0" err="1"/>
              <a:t>Duplechian</a:t>
            </a:r>
            <a:r>
              <a:rPr lang="en-US" sz="1100" dirty="0"/>
              <a:t>/NCAA Photos</a:t>
            </a:r>
            <a:endParaRPr lang="en-US" sz="1100" dirty="0" smtClean="0"/>
          </a:p>
        </p:txBody>
      </p:sp>
      <p:sp>
        <p:nvSpPr>
          <p:cNvPr id="9" name="TextBox 8"/>
          <p:cNvSpPr txBox="1"/>
          <p:nvPr/>
        </p:nvSpPr>
        <p:spPr>
          <a:xfrm>
            <a:off x="7242226" y="2294650"/>
            <a:ext cx="1494320" cy="338554"/>
          </a:xfrm>
          <a:prstGeom prst="rect">
            <a:avLst/>
          </a:prstGeom>
          <a:solidFill>
            <a:srgbClr val="FFFFFF">
              <a:alpha val="60000"/>
            </a:srgbClr>
          </a:solidFill>
        </p:spPr>
        <p:txBody>
          <a:bodyPr wrap="none" rtlCol="0">
            <a:spAutoFit/>
          </a:bodyPr>
          <a:lstStyle/>
          <a:p>
            <a:r>
              <a:rPr lang="en-US" sz="1600" dirty="0" smtClean="0"/>
              <a:t>(8: John </a:t>
            </a:r>
            <a:r>
              <a:rPr lang="en-US" sz="1600" dirty="0" err="1" smtClean="0"/>
              <a:t>Klanac</a:t>
            </a:r>
            <a:r>
              <a:rPr lang="en-US" sz="1600" dirty="0" smtClean="0"/>
              <a:t>)</a:t>
            </a:r>
          </a:p>
        </p:txBody>
      </p:sp>
      <p:sp>
        <p:nvSpPr>
          <p:cNvPr id="10" name="TextBox 9"/>
          <p:cNvSpPr txBox="1"/>
          <p:nvPr/>
        </p:nvSpPr>
        <p:spPr>
          <a:xfrm>
            <a:off x="221734" y="5364800"/>
            <a:ext cx="4729115" cy="1077218"/>
          </a:xfrm>
          <a:prstGeom prst="rect">
            <a:avLst/>
          </a:prstGeom>
          <a:noFill/>
        </p:spPr>
        <p:txBody>
          <a:bodyPr wrap="none" rtlCol="0">
            <a:spAutoFit/>
          </a:bodyPr>
          <a:lstStyle/>
          <a:p>
            <a:r>
              <a:rPr lang="en-US" sz="1600" dirty="0" smtClean="0"/>
              <a:t>What is Grayson’s acceleration?  Do we know for sure?</a:t>
            </a:r>
          </a:p>
          <a:p>
            <a:endParaRPr lang="en-US" sz="1600" dirty="0"/>
          </a:p>
          <a:p>
            <a:endParaRPr lang="en-US" sz="1600" dirty="0" smtClean="0"/>
          </a:p>
          <a:p>
            <a:r>
              <a:rPr lang="en-US" sz="1600" dirty="0" smtClean="0"/>
              <a:t>What about </a:t>
            </a:r>
            <a:r>
              <a:rPr lang="en-US" sz="1600" dirty="0" err="1" smtClean="0"/>
              <a:t>Klanac’s</a:t>
            </a:r>
            <a:r>
              <a:rPr lang="en-US" sz="1600" dirty="0" smtClean="0"/>
              <a:t>?</a:t>
            </a:r>
          </a:p>
        </p:txBody>
      </p:sp>
      <p:sp>
        <p:nvSpPr>
          <p:cNvPr id="11" name="TextBox 10"/>
          <p:cNvSpPr txBox="1"/>
          <p:nvPr/>
        </p:nvSpPr>
        <p:spPr>
          <a:xfrm>
            <a:off x="6311286" y="4975761"/>
            <a:ext cx="1861880" cy="1692771"/>
          </a:xfrm>
          <a:prstGeom prst="rect">
            <a:avLst/>
          </a:prstGeom>
          <a:noFill/>
          <a:ln>
            <a:noFill/>
          </a:ln>
        </p:spPr>
        <p:txBody>
          <a:bodyPr wrap="square" rtlCol="0">
            <a:spAutoFit/>
          </a:bodyPr>
          <a:lstStyle/>
          <a:p>
            <a:pPr marL="285750" indent="-285750">
              <a:lnSpc>
                <a:spcPct val="130000"/>
              </a:lnSpc>
              <a:buFontTx/>
              <a:buChar char="•"/>
            </a:pPr>
            <a:r>
              <a:rPr lang="en-US" sz="1600" dirty="0" smtClean="0"/>
              <a:t>Weight</a:t>
            </a:r>
          </a:p>
          <a:p>
            <a:pPr marL="285750" indent="-285750">
              <a:lnSpc>
                <a:spcPct val="130000"/>
              </a:lnSpc>
              <a:buFontTx/>
              <a:buChar char="•"/>
            </a:pPr>
            <a:r>
              <a:rPr lang="en-US" sz="1600" dirty="0" smtClean="0"/>
              <a:t>Normal</a:t>
            </a:r>
          </a:p>
          <a:p>
            <a:pPr marL="285750" indent="-285750">
              <a:lnSpc>
                <a:spcPct val="130000"/>
              </a:lnSpc>
              <a:buFontTx/>
              <a:buChar char="•"/>
            </a:pPr>
            <a:r>
              <a:rPr lang="en-US" sz="1600" dirty="0" smtClean="0"/>
              <a:t>Tension</a:t>
            </a:r>
          </a:p>
          <a:p>
            <a:pPr marL="285750" indent="-285750">
              <a:lnSpc>
                <a:spcPct val="130000"/>
              </a:lnSpc>
              <a:buFontTx/>
              <a:buChar char="•"/>
            </a:pPr>
            <a:r>
              <a:rPr lang="en-US" sz="1600" dirty="0"/>
              <a:t>F</a:t>
            </a:r>
            <a:r>
              <a:rPr lang="en-US" sz="1600" dirty="0" smtClean="0"/>
              <a:t>riction</a:t>
            </a:r>
          </a:p>
          <a:p>
            <a:pPr marL="285750" indent="-285750">
              <a:lnSpc>
                <a:spcPct val="130000"/>
              </a:lnSpc>
              <a:buFontTx/>
              <a:buChar char="•"/>
            </a:pPr>
            <a:r>
              <a:rPr lang="en-US" sz="1600" dirty="0" smtClean="0"/>
              <a:t>Air...</a:t>
            </a:r>
          </a:p>
        </p:txBody>
      </p:sp>
      <p:sp>
        <p:nvSpPr>
          <p:cNvPr id="2" name="Slide Number Placeholder 1"/>
          <p:cNvSpPr>
            <a:spLocks noGrp="1"/>
          </p:cNvSpPr>
          <p:nvPr>
            <p:ph type="sldNum" sz="quarter" idx="12"/>
          </p:nvPr>
        </p:nvSpPr>
        <p:spPr/>
        <p:txBody>
          <a:bodyPr/>
          <a:lstStyle/>
          <a:p>
            <a:fld id="{5BE6E91C-2D6A-B04C-94FB-A9E324A509C5}" type="slidenum">
              <a:rPr lang="en-US" smtClean="0"/>
              <a:pPr/>
              <a:t>56</a:t>
            </a:fld>
            <a:endParaRPr lang="en-US" dirty="0"/>
          </a:p>
        </p:txBody>
      </p:sp>
    </p:spTree>
    <p:extLst>
      <p:ext uri="{BB962C8B-B14F-4D97-AF65-F5344CB8AC3E}">
        <p14:creationId xmlns="" xmlns:p14="http://schemas.microsoft.com/office/powerpoint/2010/main" val="4450929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6620996" y="4453248"/>
            <a:ext cx="2477829" cy="2404752"/>
          </a:xfrm>
          <a:prstGeom prst="rect">
            <a:avLst/>
          </a:prstGeom>
        </p:spPr>
      </p:pic>
      <p:sp>
        <p:nvSpPr>
          <p:cNvPr id="2" name="Title 1"/>
          <p:cNvSpPr>
            <a:spLocks noGrp="1"/>
          </p:cNvSpPr>
          <p:nvPr>
            <p:ph type="title"/>
          </p:nvPr>
        </p:nvSpPr>
        <p:spPr>
          <a:xfrm>
            <a:off x="457200" y="33690"/>
            <a:ext cx="8229600" cy="381917"/>
          </a:xfrm>
        </p:spPr>
        <p:txBody>
          <a:bodyPr/>
          <a:lstStyle/>
          <a:p>
            <a:r>
              <a:rPr lang="en-US" dirty="0" smtClean="0"/>
              <a:t>Acceleration if (and </a:t>
            </a:r>
            <a:r>
              <a:rPr lang="en-US" i="1" dirty="0" smtClean="0"/>
              <a:t>only</a:t>
            </a:r>
            <a:r>
              <a:rPr lang="en-US" dirty="0" smtClean="0"/>
              <a:t> if) there is a force </a:t>
            </a:r>
            <a:r>
              <a:rPr lang="en-US" b="1" i="1" u="sng" dirty="0" smtClean="0"/>
              <a:t>im</a:t>
            </a:r>
            <a:r>
              <a:rPr lang="en-US" b="1" u="sng" dirty="0" smtClean="0"/>
              <a:t>balance</a:t>
            </a:r>
            <a:endParaRPr lang="en-US" b="1" u="sng" dirty="0"/>
          </a:p>
        </p:txBody>
      </p:sp>
      <p:pic>
        <p:nvPicPr>
          <p:cNvPr id="4" name="Picture 3"/>
          <p:cNvPicPr>
            <a:picLocks noChangeAspect="1"/>
          </p:cNvPicPr>
          <p:nvPr/>
        </p:nvPicPr>
        <p:blipFill>
          <a:blip r:embed="rId3">
            <a:lum bright="20000"/>
          </a:blip>
          <a:stretch>
            <a:fillRect/>
          </a:stretch>
        </p:blipFill>
        <p:spPr>
          <a:xfrm>
            <a:off x="1377537" y="652178"/>
            <a:ext cx="1625307" cy="1103528"/>
          </a:xfrm>
          <a:prstGeom prst="rect">
            <a:avLst/>
          </a:prstGeom>
        </p:spPr>
      </p:pic>
      <p:sp>
        <p:nvSpPr>
          <p:cNvPr id="16" name="TextBox 15"/>
          <p:cNvSpPr txBox="1"/>
          <p:nvPr/>
        </p:nvSpPr>
        <p:spPr>
          <a:xfrm>
            <a:off x="4037" y="1642790"/>
            <a:ext cx="9044685" cy="738664"/>
          </a:xfrm>
          <a:prstGeom prst="rect">
            <a:avLst/>
          </a:prstGeom>
          <a:noFill/>
        </p:spPr>
        <p:txBody>
          <a:bodyPr wrap="square" rtlCol="0">
            <a:spAutoFit/>
          </a:bodyPr>
          <a:lstStyle/>
          <a:p>
            <a:r>
              <a:rPr lang="en-US" sz="1400" dirty="0" smtClean="0"/>
              <a:t>We’ve estimated acceleration of a hockey shot at 495 m/s</a:t>
            </a:r>
            <a:r>
              <a:rPr lang="en-US" sz="1400" baseline="30000" dirty="0" smtClean="0"/>
              <a:t>2</a:t>
            </a:r>
            <a:r>
              <a:rPr lang="en-US" sz="1400" dirty="0" smtClean="0"/>
              <a:t>  (50 gee’s)</a:t>
            </a:r>
          </a:p>
          <a:p>
            <a:endParaRPr lang="en-US" sz="1400" dirty="0" smtClean="0"/>
          </a:p>
          <a:p>
            <a:r>
              <a:rPr lang="en-US" sz="1400" dirty="0" smtClean="0"/>
              <a:t>If the player had exerted the force on a curling stone, the acceleration would be much less, due to the stone’s </a:t>
            </a:r>
            <a:r>
              <a:rPr lang="en-US" sz="1400" b="1" i="1" dirty="0" smtClean="0"/>
              <a:t>mass</a:t>
            </a:r>
            <a:endParaRPr lang="en-US" sz="1400" b="1" dirty="0"/>
          </a:p>
        </p:txBody>
      </p:sp>
      <p:pic>
        <p:nvPicPr>
          <p:cNvPr id="17" name="Picture 16" descr="puckForce.pn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700155" y="652178"/>
            <a:ext cx="1750511" cy="990612"/>
          </a:xfrm>
          <a:prstGeom prst="rect">
            <a:avLst/>
          </a:prstGeom>
        </p:spPr>
      </p:pic>
      <p:sp>
        <p:nvSpPr>
          <p:cNvPr id="18" name="TextBox 17"/>
          <p:cNvSpPr txBox="1"/>
          <p:nvPr/>
        </p:nvSpPr>
        <p:spPr>
          <a:xfrm>
            <a:off x="457200" y="2563170"/>
            <a:ext cx="8436965" cy="338554"/>
          </a:xfrm>
          <a:prstGeom prst="rect">
            <a:avLst/>
          </a:prstGeom>
          <a:noFill/>
        </p:spPr>
        <p:txBody>
          <a:bodyPr wrap="square" rtlCol="0">
            <a:spAutoFit/>
          </a:bodyPr>
          <a:lstStyle/>
          <a:p>
            <a:r>
              <a:rPr lang="en-US" sz="1600" dirty="0" smtClean="0"/>
              <a:t>Although they are very much related, </a:t>
            </a:r>
            <a:r>
              <a:rPr lang="en-US" sz="1600" b="1" u="sng" dirty="0" smtClean="0"/>
              <a:t>don’t confuse mass and weight</a:t>
            </a:r>
          </a:p>
        </p:txBody>
      </p:sp>
      <p:sp>
        <p:nvSpPr>
          <p:cNvPr id="19" name="TextBox 18"/>
          <p:cNvSpPr txBox="1"/>
          <p:nvPr/>
        </p:nvSpPr>
        <p:spPr>
          <a:xfrm>
            <a:off x="99440" y="2960567"/>
            <a:ext cx="6713697" cy="738664"/>
          </a:xfrm>
          <a:prstGeom prst="rect">
            <a:avLst/>
          </a:prstGeom>
          <a:noFill/>
          <a:ln>
            <a:solidFill>
              <a:srgbClr val="17375E"/>
            </a:solidFill>
          </a:ln>
        </p:spPr>
        <p:txBody>
          <a:bodyPr wrap="none" rtlCol="0">
            <a:spAutoFit/>
          </a:bodyPr>
          <a:lstStyle/>
          <a:p>
            <a:r>
              <a:rPr lang="en-US" sz="1600" dirty="0" smtClean="0"/>
              <a:t>mass = “the amount of matter” in an object.  Crudely: “The number of atoms.”</a:t>
            </a:r>
          </a:p>
          <a:p>
            <a:pPr>
              <a:spcBef>
                <a:spcPts val="1200"/>
              </a:spcBef>
            </a:pPr>
            <a:r>
              <a:rPr lang="en-US" sz="1600" dirty="0" smtClean="0"/>
              <a:t>weight = the </a:t>
            </a:r>
            <a:r>
              <a:rPr lang="en-US" sz="1600" u="sng" dirty="0" smtClean="0"/>
              <a:t>force</a:t>
            </a:r>
            <a:r>
              <a:rPr lang="en-US" sz="1600" dirty="0" smtClean="0"/>
              <a:t> that the Earth exerts on an object due to gravity.</a:t>
            </a:r>
          </a:p>
        </p:txBody>
      </p:sp>
      <p:sp>
        <p:nvSpPr>
          <p:cNvPr id="20" name="TextBox 19"/>
          <p:cNvSpPr txBox="1"/>
          <p:nvPr/>
        </p:nvSpPr>
        <p:spPr>
          <a:xfrm>
            <a:off x="0" y="3616591"/>
            <a:ext cx="6905288" cy="2308324"/>
          </a:xfrm>
          <a:prstGeom prst="rect">
            <a:avLst/>
          </a:prstGeom>
          <a:noFill/>
        </p:spPr>
        <p:txBody>
          <a:bodyPr wrap="none" rtlCol="0">
            <a:spAutoFit/>
          </a:bodyPr>
          <a:lstStyle/>
          <a:p>
            <a:r>
              <a:rPr lang="en-US" sz="1600" dirty="0" smtClean="0"/>
              <a:t>Physics professor (in 2015):</a:t>
            </a:r>
          </a:p>
          <a:p>
            <a:pPr marL="285750" indent="-285750">
              <a:buFontTx/>
              <a:buChar char="•"/>
            </a:pPr>
            <a:r>
              <a:rPr lang="en-US" sz="1600" dirty="0" smtClean="0"/>
              <a:t>1.66x10</a:t>
            </a:r>
            <a:r>
              <a:rPr lang="en-US" sz="1600" baseline="30000" dirty="0" smtClean="0"/>
              <a:t>27</a:t>
            </a:r>
            <a:r>
              <a:rPr lang="en-US" sz="1600" dirty="0" smtClean="0"/>
              <a:t> Oxygen atoms + 8.2x10</a:t>
            </a:r>
            <a:r>
              <a:rPr lang="en-US" sz="1600" baseline="30000" dirty="0" smtClean="0"/>
              <a:t>26</a:t>
            </a:r>
            <a:r>
              <a:rPr lang="en-US" sz="1600" dirty="0" smtClean="0"/>
              <a:t> Carbon atoms + 4.3x10</a:t>
            </a:r>
            <a:r>
              <a:rPr lang="en-US" sz="1600" baseline="30000" dirty="0" smtClean="0"/>
              <a:t>27</a:t>
            </a:r>
            <a:r>
              <a:rPr lang="en-US" sz="1600" dirty="0" smtClean="0"/>
              <a:t> Hydrogen atoms</a:t>
            </a:r>
          </a:p>
          <a:p>
            <a:pPr marL="285750" indent="-285750">
              <a:buFontTx/>
              <a:buChar char="•"/>
            </a:pPr>
            <a:r>
              <a:rPr lang="en-US" sz="1600" dirty="0" smtClean="0"/>
              <a:t>= 73 kg = 5.0 slug</a:t>
            </a:r>
          </a:p>
          <a:p>
            <a:pPr marL="285750" indent="-285750">
              <a:buFontTx/>
              <a:buChar char="•"/>
            </a:pPr>
            <a:endParaRPr lang="en-US" sz="1600" dirty="0"/>
          </a:p>
          <a:p>
            <a:r>
              <a:rPr lang="en-US" sz="1600" dirty="0"/>
              <a:t>Shaquille </a:t>
            </a:r>
            <a:r>
              <a:rPr lang="en-US" sz="1600" dirty="0" smtClean="0"/>
              <a:t>O'Neal (in 2011)</a:t>
            </a:r>
          </a:p>
          <a:p>
            <a:pPr marL="285750" indent="-285750">
              <a:buFontTx/>
              <a:buChar char="•"/>
            </a:pPr>
            <a:r>
              <a:rPr lang="en-US" sz="1600" dirty="0" smtClean="0"/>
              <a:t>3.40x10</a:t>
            </a:r>
            <a:r>
              <a:rPr lang="en-US" sz="1600" baseline="30000" dirty="0" smtClean="0"/>
              <a:t>27</a:t>
            </a:r>
            <a:r>
              <a:rPr lang="en-US" sz="1600" dirty="0" smtClean="0"/>
              <a:t> </a:t>
            </a:r>
            <a:r>
              <a:rPr lang="en-US" sz="1600" dirty="0"/>
              <a:t>Oxygen atoms + </a:t>
            </a:r>
            <a:r>
              <a:rPr lang="en-US" sz="1600" dirty="0" smtClean="0"/>
              <a:t>1.6x10</a:t>
            </a:r>
            <a:r>
              <a:rPr lang="en-US" sz="1600" baseline="30000" dirty="0" smtClean="0"/>
              <a:t>27</a:t>
            </a:r>
            <a:r>
              <a:rPr lang="en-US" sz="1600" dirty="0" smtClean="0"/>
              <a:t> </a:t>
            </a:r>
            <a:r>
              <a:rPr lang="en-US" sz="1600" dirty="0"/>
              <a:t>Carbon atoms + </a:t>
            </a:r>
            <a:r>
              <a:rPr lang="en-US" sz="1600" dirty="0" smtClean="0"/>
              <a:t>8.8x10</a:t>
            </a:r>
            <a:r>
              <a:rPr lang="en-US" sz="1600" baseline="30000" dirty="0" smtClean="0"/>
              <a:t>27</a:t>
            </a:r>
            <a:r>
              <a:rPr lang="en-US" sz="1600" dirty="0" smtClean="0"/>
              <a:t> </a:t>
            </a:r>
            <a:r>
              <a:rPr lang="en-US" sz="1600" dirty="0"/>
              <a:t>Hydrogen </a:t>
            </a:r>
            <a:r>
              <a:rPr lang="en-US" sz="1600" dirty="0" smtClean="0"/>
              <a:t>atoms</a:t>
            </a:r>
            <a:endParaRPr lang="en-US" sz="1600" dirty="0"/>
          </a:p>
          <a:p>
            <a:pPr marL="285750" indent="-285750">
              <a:buFontTx/>
              <a:buChar char="•"/>
            </a:pPr>
            <a:r>
              <a:rPr lang="en-US" sz="1600" dirty="0"/>
              <a:t>= </a:t>
            </a:r>
            <a:r>
              <a:rPr lang="en-US" sz="1600" dirty="0" smtClean="0"/>
              <a:t>147.4  </a:t>
            </a:r>
            <a:r>
              <a:rPr lang="en-US" sz="1600" dirty="0"/>
              <a:t>kg = </a:t>
            </a:r>
            <a:r>
              <a:rPr lang="en-US" sz="1600" dirty="0" smtClean="0"/>
              <a:t>10.17 </a:t>
            </a:r>
            <a:r>
              <a:rPr lang="en-US" sz="1600" dirty="0"/>
              <a:t>slug</a:t>
            </a:r>
          </a:p>
          <a:p>
            <a:endParaRPr lang="en-US" sz="1600" dirty="0" smtClean="0"/>
          </a:p>
          <a:p>
            <a:r>
              <a:rPr lang="en-US" sz="1600" b="1" dirty="0" smtClean="0"/>
              <a:t>“Shaq is 10 slugs”</a:t>
            </a:r>
          </a:p>
        </p:txBody>
      </p:sp>
      <p:cxnSp>
        <p:nvCxnSpPr>
          <p:cNvPr id="22" name="Straight Connector 21"/>
          <p:cNvCxnSpPr/>
          <p:nvPr/>
        </p:nvCxnSpPr>
        <p:spPr>
          <a:xfrm>
            <a:off x="-16439" y="249847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2104299" y="5524010"/>
            <a:ext cx="3595856" cy="338554"/>
          </a:xfrm>
          <a:prstGeom prst="rect">
            <a:avLst/>
          </a:prstGeom>
          <a:noFill/>
          <a:ln>
            <a:solidFill>
              <a:srgbClr val="17375E"/>
            </a:solidFill>
          </a:ln>
        </p:spPr>
        <p:txBody>
          <a:bodyPr wrap="none" rtlCol="0">
            <a:spAutoFit/>
          </a:bodyPr>
          <a:lstStyle/>
          <a:p>
            <a:r>
              <a:rPr lang="en-US" sz="1600" dirty="0" smtClean="0"/>
              <a:t>1 kg = 0.0685 slug              1 slug = 14.6 kg</a:t>
            </a:r>
          </a:p>
        </p:txBody>
      </p:sp>
      <p:sp>
        <p:nvSpPr>
          <p:cNvPr id="5" name="TextBox 4"/>
          <p:cNvSpPr txBox="1"/>
          <p:nvPr/>
        </p:nvSpPr>
        <p:spPr>
          <a:xfrm>
            <a:off x="149813" y="6277191"/>
            <a:ext cx="4146584" cy="584775"/>
          </a:xfrm>
          <a:prstGeom prst="rect">
            <a:avLst/>
          </a:prstGeom>
          <a:noFill/>
        </p:spPr>
        <p:txBody>
          <a:bodyPr wrap="none" rtlCol="0">
            <a:spAutoFit/>
          </a:bodyPr>
          <a:lstStyle/>
          <a:p>
            <a:r>
              <a:rPr lang="en-US" sz="1600" dirty="0" smtClean="0"/>
              <a:t>1 kg = the amount of matter in 5x10</a:t>
            </a:r>
            <a:r>
              <a:rPr lang="en-US" sz="1600" baseline="30000" dirty="0" smtClean="0"/>
              <a:t>25</a:t>
            </a:r>
            <a:r>
              <a:rPr lang="en-US" sz="1600" dirty="0" smtClean="0"/>
              <a:t> C atoms</a:t>
            </a:r>
          </a:p>
          <a:p>
            <a:r>
              <a:rPr lang="en-US" sz="1600" dirty="0" smtClean="0"/>
              <a:t>(50,000,000,000,000,000,000,000,000 C atoms)</a:t>
            </a:r>
          </a:p>
        </p:txBody>
      </p:sp>
      <p:sp>
        <p:nvSpPr>
          <p:cNvPr id="6" name="Slide Number Placeholder 5"/>
          <p:cNvSpPr>
            <a:spLocks noGrp="1"/>
          </p:cNvSpPr>
          <p:nvPr>
            <p:ph type="sldNum" sz="quarter" idx="12"/>
          </p:nvPr>
        </p:nvSpPr>
        <p:spPr/>
        <p:txBody>
          <a:bodyPr/>
          <a:lstStyle/>
          <a:p>
            <a:fld id="{5BE6E91C-2D6A-B04C-94FB-A9E324A509C5}" type="slidenum">
              <a:rPr lang="en-US" smtClean="0"/>
              <a:pPr/>
              <a:t>57</a:t>
            </a:fld>
            <a:endParaRPr lang="en-US" dirty="0"/>
          </a:p>
        </p:txBody>
      </p:sp>
    </p:spTree>
    <p:extLst>
      <p:ext uri="{BB962C8B-B14F-4D97-AF65-F5344CB8AC3E}">
        <p14:creationId xmlns="" xmlns:p14="http://schemas.microsoft.com/office/powerpoint/2010/main" val="12113441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542"/>
            <a:ext cx="8229600" cy="381917"/>
          </a:xfrm>
        </p:spPr>
        <p:txBody>
          <a:bodyPr/>
          <a:lstStyle/>
          <a:p>
            <a:r>
              <a:rPr lang="en-US" dirty="0" smtClean="0"/>
              <a:t>Force and mass</a:t>
            </a:r>
            <a:endParaRPr lang="en-US" dirty="0"/>
          </a:p>
        </p:txBody>
      </p:sp>
      <p:graphicFrame>
        <p:nvGraphicFramePr>
          <p:cNvPr id="4" name="Object 8"/>
          <p:cNvGraphicFramePr>
            <a:graphicFrameLocks noChangeAspect="1"/>
          </p:cNvGraphicFramePr>
          <p:nvPr>
            <p:extLst>
              <p:ext uri="{D42A27DB-BD31-4B8C-83A1-F6EECF244321}">
                <p14:modId xmlns="" xmlns:p14="http://schemas.microsoft.com/office/powerpoint/2010/main" val="4196077576"/>
              </p:ext>
            </p:extLst>
          </p:nvPr>
        </p:nvGraphicFramePr>
        <p:xfrm>
          <a:off x="1959002" y="2159744"/>
          <a:ext cx="2365658" cy="459772"/>
        </p:xfrm>
        <a:graphic>
          <a:graphicData uri="http://schemas.openxmlformats.org/presentationml/2006/ole">
            <p:oleObj spid="_x0000_s2850818" name="Equation" r:id="rId4" imgW="1627200" imgH="411120" progId="">
              <p:embed/>
            </p:oleObj>
          </a:graphicData>
        </a:graphic>
      </p:graphicFrame>
      <p:sp>
        <p:nvSpPr>
          <p:cNvPr id="6" name="Rounded Rectangle 5"/>
          <p:cNvSpPr/>
          <p:nvPr/>
        </p:nvSpPr>
        <p:spPr>
          <a:xfrm>
            <a:off x="239876" y="1272883"/>
            <a:ext cx="8613237" cy="776981"/>
          </a:xfrm>
          <a:prstGeom prst="roundRect">
            <a:avLst/>
          </a:prstGeom>
          <a:solidFill>
            <a:srgbClr val="FFFFFF"/>
          </a:solidFill>
          <a:ln w="38100" cap="flat" cmpd="sng" algn="ctr">
            <a:solidFill>
              <a:srgbClr val="00009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 name="Object 6"/>
          <p:cNvGraphicFramePr>
            <a:graphicFrameLocks noChangeAspect="1"/>
          </p:cNvGraphicFramePr>
          <p:nvPr>
            <p:extLst>
              <p:ext uri="{D42A27DB-BD31-4B8C-83A1-F6EECF244321}">
                <p14:modId xmlns="" xmlns:p14="http://schemas.microsoft.com/office/powerpoint/2010/main" val="368436990"/>
              </p:ext>
            </p:extLst>
          </p:nvPr>
        </p:nvGraphicFramePr>
        <p:xfrm>
          <a:off x="5784041" y="1370504"/>
          <a:ext cx="2641370" cy="594122"/>
        </p:xfrm>
        <a:graphic>
          <a:graphicData uri="http://schemas.openxmlformats.org/presentationml/2006/ole">
            <p:oleObj spid="_x0000_s2850819" name="Equation" r:id="rId5" imgW="1398600" imgH="411120" progId="">
              <p:embed/>
            </p:oleObj>
          </a:graphicData>
        </a:graphic>
      </p:graphicFrame>
      <p:sp>
        <p:nvSpPr>
          <p:cNvPr id="8" name="TextBox 7"/>
          <p:cNvSpPr txBox="1"/>
          <p:nvPr/>
        </p:nvSpPr>
        <p:spPr>
          <a:xfrm>
            <a:off x="2471661" y="1422836"/>
            <a:ext cx="1820306" cy="646331"/>
          </a:xfrm>
          <a:prstGeom prst="rect">
            <a:avLst/>
          </a:prstGeom>
          <a:noFill/>
        </p:spPr>
        <p:txBody>
          <a:bodyPr wrap="none" rtlCol="0">
            <a:spAutoFit/>
          </a:bodyPr>
          <a:lstStyle/>
          <a:p>
            <a:pPr algn="ctr"/>
            <a:r>
              <a:rPr lang="en-US" dirty="0" smtClean="0"/>
              <a:t>Newton’s 2</a:t>
            </a:r>
            <a:r>
              <a:rPr lang="en-US" baseline="30000" dirty="0" smtClean="0"/>
              <a:t>nd</a:t>
            </a:r>
            <a:r>
              <a:rPr lang="en-US" dirty="0" smtClean="0"/>
              <a:t> Law</a:t>
            </a:r>
          </a:p>
          <a:p>
            <a:pPr algn="ctr"/>
            <a:r>
              <a:rPr lang="en-US" dirty="0" smtClean="0"/>
              <a:t>(N2L)</a:t>
            </a:r>
            <a:endParaRPr lang="en-US" dirty="0"/>
          </a:p>
        </p:txBody>
      </p:sp>
      <p:pic>
        <p:nvPicPr>
          <p:cNvPr id="10" name="Picture 9" descr="vol3-401-Sir-Isaac-Newton-q75-484x500.jpg"/>
          <p:cNvPicPr>
            <a:picLocks noChangeAspect="1"/>
          </p:cNvPicPr>
          <p:nvPr/>
        </p:nvPicPr>
        <p:blipFill>
          <a:blip r:embed="rId6"/>
          <a:stretch>
            <a:fillRect/>
          </a:stretch>
        </p:blipFill>
        <p:spPr>
          <a:xfrm>
            <a:off x="639126" y="1323069"/>
            <a:ext cx="1034165" cy="705862"/>
          </a:xfrm>
          <a:prstGeom prst="rect">
            <a:avLst/>
          </a:prstGeom>
        </p:spPr>
      </p:pic>
      <p:sp>
        <p:nvSpPr>
          <p:cNvPr id="11" name="TextBox 10"/>
          <p:cNvSpPr txBox="1"/>
          <p:nvPr/>
        </p:nvSpPr>
        <p:spPr>
          <a:xfrm>
            <a:off x="639126" y="384813"/>
            <a:ext cx="4775603" cy="954107"/>
          </a:xfrm>
          <a:prstGeom prst="rect">
            <a:avLst/>
          </a:prstGeom>
          <a:noFill/>
        </p:spPr>
        <p:txBody>
          <a:bodyPr wrap="none" rtlCol="0">
            <a:spAutoFit/>
          </a:bodyPr>
          <a:lstStyle/>
          <a:p>
            <a:r>
              <a:rPr lang="en-US" sz="1400" dirty="0" smtClean="0"/>
              <a:t>an object/person ONLY accelerates if there is a force imbalance</a:t>
            </a:r>
          </a:p>
          <a:p>
            <a:r>
              <a:rPr lang="en-US" sz="1400" dirty="0" smtClean="0"/>
              <a:t>an object/person MUST accelerate if there is a force imbalance</a:t>
            </a:r>
          </a:p>
          <a:p>
            <a:endParaRPr lang="en-US" sz="1400" dirty="0"/>
          </a:p>
          <a:p>
            <a:r>
              <a:rPr lang="en-US" sz="1400" b="1" dirty="0" smtClean="0"/>
              <a:t>mass ~ how resistant something is to a force</a:t>
            </a:r>
          </a:p>
        </p:txBody>
      </p:sp>
      <p:sp>
        <p:nvSpPr>
          <p:cNvPr id="15" name="TextBox 14"/>
          <p:cNvSpPr txBox="1"/>
          <p:nvPr/>
        </p:nvSpPr>
        <p:spPr>
          <a:xfrm>
            <a:off x="1127240" y="2686894"/>
            <a:ext cx="5096460" cy="338554"/>
          </a:xfrm>
          <a:prstGeom prst="rect">
            <a:avLst/>
          </a:prstGeom>
          <a:noFill/>
          <a:ln>
            <a:solidFill>
              <a:srgbClr val="000000"/>
            </a:solidFill>
          </a:ln>
        </p:spPr>
        <p:txBody>
          <a:bodyPr wrap="none" rtlCol="0">
            <a:spAutoFit/>
          </a:bodyPr>
          <a:lstStyle/>
          <a:p>
            <a:r>
              <a:rPr lang="en-US" sz="1600" dirty="0" smtClean="0"/>
              <a:t>Units:  1 </a:t>
            </a:r>
            <a:r>
              <a:rPr lang="en-US" sz="1600" dirty="0" err="1" smtClean="0"/>
              <a:t>lb</a:t>
            </a:r>
            <a:r>
              <a:rPr lang="en-US" sz="1600" dirty="0" smtClean="0"/>
              <a:t> = (1 slug)(1 </a:t>
            </a:r>
            <a:r>
              <a:rPr lang="en-US" sz="1600" dirty="0" err="1" smtClean="0"/>
              <a:t>ft</a:t>
            </a:r>
            <a:r>
              <a:rPr lang="en-US" sz="1600" dirty="0" smtClean="0"/>
              <a:t>/s</a:t>
            </a:r>
            <a:r>
              <a:rPr lang="en-US" sz="1600" baseline="30000" dirty="0" smtClean="0"/>
              <a:t>2</a:t>
            </a:r>
            <a:r>
              <a:rPr lang="en-US" sz="1600" dirty="0" smtClean="0"/>
              <a:t>)                   1 N = (1 kg)*(1 m/s</a:t>
            </a:r>
            <a:r>
              <a:rPr lang="en-US" sz="1600" baseline="30000" dirty="0" smtClean="0"/>
              <a:t>2</a:t>
            </a:r>
            <a:r>
              <a:rPr lang="en-US" sz="1600" dirty="0" smtClean="0"/>
              <a:t>)</a:t>
            </a:r>
          </a:p>
        </p:txBody>
      </p:sp>
      <p:cxnSp>
        <p:nvCxnSpPr>
          <p:cNvPr id="16" name="Straight Connector 15"/>
          <p:cNvCxnSpPr/>
          <p:nvPr/>
        </p:nvCxnSpPr>
        <p:spPr>
          <a:xfrm>
            <a:off x="-16439" y="3017009"/>
            <a:ext cx="914400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3" name="Group 11"/>
          <p:cNvGrpSpPr/>
          <p:nvPr/>
        </p:nvGrpSpPr>
        <p:grpSpPr>
          <a:xfrm>
            <a:off x="239877" y="3718529"/>
            <a:ext cx="5544164" cy="646331"/>
            <a:chOff x="179907" y="5178169"/>
            <a:chExt cx="4158123" cy="861774"/>
          </a:xfrm>
        </p:grpSpPr>
        <p:sp>
          <p:nvSpPr>
            <p:cNvPr id="22" name="Rounded Rectangle 21"/>
            <p:cNvSpPr/>
            <p:nvPr/>
          </p:nvSpPr>
          <p:spPr>
            <a:xfrm>
              <a:off x="179907" y="5178169"/>
              <a:ext cx="4158123" cy="86177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179907" y="5178169"/>
              <a:ext cx="1569853" cy="861774"/>
            </a:xfrm>
            <a:prstGeom prst="rect">
              <a:avLst/>
            </a:prstGeom>
            <a:noFill/>
          </p:spPr>
          <p:txBody>
            <a:bodyPr wrap="none" rtlCol="0">
              <a:spAutoFit/>
            </a:bodyPr>
            <a:lstStyle/>
            <a:p>
              <a:r>
                <a:rPr lang="en-US" dirty="0" smtClean="0"/>
                <a:t>Force of gravity</a:t>
              </a:r>
            </a:p>
            <a:p>
              <a:r>
                <a:rPr lang="en-US" dirty="0" smtClean="0"/>
                <a:t>for objects on Earth:</a:t>
              </a:r>
              <a:endParaRPr lang="en-US" dirty="0"/>
            </a:p>
          </p:txBody>
        </p:sp>
        <p:graphicFrame>
          <p:nvGraphicFramePr>
            <p:cNvPr id="24" name="Object 23"/>
            <p:cNvGraphicFramePr>
              <a:graphicFrameLocks noChangeAspect="1"/>
            </p:cNvGraphicFramePr>
            <p:nvPr>
              <p:extLst>
                <p:ext uri="{D42A27DB-BD31-4B8C-83A1-F6EECF244321}">
                  <p14:modId xmlns="" xmlns:p14="http://schemas.microsoft.com/office/powerpoint/2010/main" val="622868183"/>
                </p:ext>
              </p:extLst>
            </p:nvPr>
          </p:nvGraphicFramePr>
          <p:xfrm>
            <a:off x="2198074" y="5238748"/>
            <a:ext cx="1139957" cy="611188"/>
          </p:xfrm>
          <a:graphic>
            <a:graphicData uri="http://schemas.openxmlformats.org/presentationml/2006/ole">
              <p:oleObj spid="_x0000_s2850820" name="Equation" r:id="rId7" imgW="649080" imgH="264960" progId="">
                <p:embed/>
              </p:oleObj>
            </a:graphicData>
          </a:graphic>
        </p:graphicFrame>
      </p:grpSp>
      <p:sp>
        <p:nvSpPr>
          <p:cNvPr id="31" name="TextBox 30"/>
          <p:cNvSpPr txBox="1"/>
          <p:nvPr/>
        </p:nvSpPr>
        <p:spPr>
          <a:xfrm>
            <a:off x="239876" y="3362492"/>
            <a:ext cx="4210833" cy="369332"/>
          </a:xfrm>
          <a:prstGeom prst="rect">
            <a:avLst/>
          </a:prstGeom>
          <a:noFill/>
        </p:spPr>
        <p:txBody>
          <a:bodyPr wrap="none" rtlCol="0">
            <a:spAutoFit/>
          </a:bodyPr>
          <a:lstStyle/>
          <a:p>
            <a:r>
              <a:rPr lang="en-US" dirty="0" smtClean="0"/>
              <a:t>mass and weight: related but </a:t>
            </a:r>
            <a:r>
              <a:rPr lang="en-US" b="1" dirty="0" smtClean="0"/>
              <a:t>not </a:t>
            </a:r>
            <a:r>
              <a:rPr lang="en-US" dirty="0" smtClean="0"/>
              <a:t>the same</a:t>
            </a:r>
          </a:p>
        </p:txBody>
      </p:sp>
      <p:sp>
        <p:nvSpPr>
          <p:cNvPr id="32" name="TextBox 31"/>
          <p:cNvSpPr txBox="1"/>
          <p:nvPr/>
        </p:nvSpPr>
        <p:spPr>
          <a:xfrm>
            <a:off x="239877" y="4479896"/>
            <a:ext cx="1449179" cy="1600438"/>
          </a:xfrm>
          <a:prstGeom prst="rect">
            <a:avLst/>
          </a:prstGeom>
          <a:noFill/>
        </p:spPr>
        <p:txBody>
          <a:bodyPr wrap="none" rtlCol="0">
            <a:spAutoFit/>
          </a:bodyPr>
          <a:lstStyle/>
          <a:p>
            <a:r>
              <a:rPr lang="en-US" sz="1400" dirty="0" smtClean="0"/>
              <a:t>Weight of 1 slug:</a:t>
            </a:r>
          </a:p>
          <a:p>
            <a:endParaRPr lang="en-US" sz="1400" dirty="0"/>
          </a:p>
          <a:p>
            <a:r>
              <a:rPr lang="en-US" sz="1400" dirty="0" smtClean="0"/>
              <a:t>Weight of 1 kg:</a:t>
            </a:r>
          </a:p>
          <a:p>
            <a:endParaRPr lang="en-US" sz="1400" dirty="0"/>
          </a:p>
          <a:p>
            <a:r>
              <a:rPr lang="en-US" sz="1400" dirty="0" smtClean="0"/>
              <a:t>Weight of Shaq</a:t>
            </a:r>
          </a:p>
          <a:p>
            <a:pPr marL="285750" indent="-285750">
              <a:buFontTx/>
              <a:buChar char="•"/>
            </a:pPr>
            <a:r>
              <a:rPr lang="en-US" sz="1400" dirty="0" smtClean="0"/>
              <a:t>in Greenland</a:t>
            </a:r>
          </a:p>
          <a:p>
            <a:pPr marL="285750" indent="-285750">
              <a:buFontTx/>
              <a:buChar char="•"/>
            </a:pPr>
            <a:r>
              <a:rPr lang="en-US" sz="1400" dirty="0" smtClean="0"/>
              <a:t>in Denver</a:t>
            </a:r>
            <a:endParaRPr lang="en-US" sz="1400" dirty="0"/>
          </a:p>
        </p:txBody>
      </p:sp>
      <p:pic>
        <p:nvPicPr>
          <p:cNvPr id="33" name="Picture 32"/>
          <p:cNvPicPr>
            <a:picLocks noChangeAspect="1"/>
          </p:cNvPicPr>
          <p:nvPr/>
        </p:nvPicPr>
        <p:blipFill>
          <a:blip r:embed="rId8">
            <a:clrChange>
              <a:clrFrom>
                <a:srgbClr val="FFFFFF"/>
              </a:clrFrom>
              <a:clrTo>
                <a:srgbClr val="FFFFFF">
                  <a:alpha val="0"/>
                </a:srgbClr>
              </a:clrTo>
            </a:clrChange>
          </a:blip>
          <a:stretch>
            <a:fillRect/>
          </a:stretch>
        </p:blipFill>
        <p:spPr>
          <a:xfrm>
            <a:off x="7540830" y="5362122"/>
            <a:ext cx="1603169" cy="1436423"/>
          </a:xfrm>
          <a:prstGeom prst="rect">
            <a:avLst/>
          </a:prstGeom>
        </p:spPr>
      </p:pic>
      <p:sp>
        <p:nvSpPr>
          <p:cNvPr id="34" name="TextBox 33"/>
          <p:cNvSpPr txBox="1"/>
          <p:nvPr/>
        </p:nvSpPr>
        <p:spPr>
          <a:xfrm>
            <a:off x="7163655" y="3135935"/>
            <a:ext cx="1261756" cy="338554"/>
          </a:xfrm>
          <a:prstGeom prst="rect">
            <a:avLst/>
          </a:prstGeom>
          <a:noFill/>
        </p:spPr>
        <p:txBody>
          <a:bodyPr wrap="none" rtlCol="0">
            <a:spAutoFit/>
          </a:bodyPr>
          <a:lstStyle/>
          <a:p>
            <a:r>
              <a:rPr lang="en-US" sz="1600" dirty="0" smtClean="0"/>
              <a:t>variation in g</a:t>
            </a:r>
          </a:p>
        </p:txBody>
      </p:sp>
      <p:pic>
        <p:nvPicPr>
          <p:cNvPr id="35" name="Picture 34"/>
          <p:cNvPicPr>
            <a:picLocks noChangeAspect="1"/>
          </p:cNvPicPr>
          <p:nvPr/>
        </p:nvPicPr>
        <p:blipFill>
          <a:blip r:embed="rId9"/>
          <a:stretch>
            <a:fillRect/>
          </a:stretch>
        </p:blipFill>
        <p:spPr>
          <a:xfrm>
            <a:off x="7163655" y="3564036"/>
            <a:ext cx="1263146" cy="1601647"/>
          </a:xfrm>
          <a:prstGeom prst="rect">
            <a:avLst/>
          </a:prstGeom>
        </p:spPr>
      </p:pic>
      <p:sp>
        <p:nvSpPr>
          <p:cNvPr id="36" name="TextBox 35"/>
          <p:cNvSpPr txBox="1"/>
          <p:nvPr/>
        </p:nvSpPr>
        <p:spPr>
          <a:xfrm>
            <a:off x="5173321" y="5585561"/>
            <a:ext cx="2367509" cy="276999"/>
          </a:xfrm>
          <a:prstGeom prst="rect">
            <a:avLst/>
          </a:prstGeom>
          <a:noFill/>
        </p:spPr>
        <p:txBody>
          <a:bodyPr wrap="square" rtlCol="0">
            <a:spAutoFit/>
          </a:bodyPr>
          <a:lstStyle/>
          <a:p>
            <a:r>
              <a:rPr lang="en-US" sz="1200" dirty="0" smtClean="0"/>
              <a:t>plus “centrifugal” effect</a:t>
            </a:r>
          </a:p>
        </p:txBody>
      </p:sp>
      <p:sp>
        <p:nvSpPr>
          <p:cNvPr id="25" name="TextBox 24"/>
          <p:cNvSpPr txBox="1"/>
          <p:nvPr/>
        </p:nvSpPr>
        <p:spPr>
          <a:xfrm>
            <a:off x="181771" y="6231892"/>
            <a:ext cx="3656578" cy="523220"/>
          </a:xfrm>
          <a:prstGeom prst="rect">
            <a:avLst/>
          </a:prstGeom>
          <a:noFill/>
        </p:spPr>
        <p:txBody>
          <a:bodyPr wrap="none" rtlCol="0">
            <a:spAutoFit/>
          </a:bodyPr>
          <a:lstStyle/>
          <a:p>
            <a:r>
              <a:rPr lang="en-US" sz="1400" dirty="0" smtClean="0"/>
              <a:t>1 kg = the amount of matter in 5x10</a:t>
            </a:r>
            <a:r>
              <a:rPr lang="en-US" sz="1400" baseline="30000" dirty="0" smtClean="0"/>
              <a:t>25</a:t>
            </a:r>
            <a:r>
              <a:rPr lang="en-US" sz="1400" dirty="0" smtClean="0"/>
              <a:t> C atoms</a:t>
            </a:r>
          </a:p>
          <a:p>
            <a:r>
              <a:rPr lang="en-US" sz="1400" dirty="0" smtClean="0"/>
              <a:t>(50,000,000,000,000,000,000,000,000 C atoms)</a:t>
            </a:r>
          </a:p>
        </p:txBody>
      </p:sp>
      <p:sp>
        <p:nvSpPr>
          <p:cNvPr id="13" name="TextBox 12"/>
          <p:cNvSpPr txBox="1"/>
          <p:nvPr/>
        </p:nvSpPr>
        <p:spPr>
          <a:xfrm>
            <a:off x="5375044" y="5862560"/>
            <a:ext cx="2165786" cy="738664"/>
          </a:xfrm>
          <a:prstGeom prst="rect">
            <a:avLst/>
          </a:prstGeom>
          <a:noFill/>
        </p:spPr>
        <p:txBody>
          <a:bodyPr wrap="none" rtlCol="0">
            <a:spAutoFit/>
          </a:bodyPr>
          <a:lstStyle/>
          <a:p>
            <a:pPr>
              <a:tabLst>
                <a:tab pos="863600" algn="l"/>
              </a:tabLst>
            </a:pPr>
            <a:r>
              <a:rPr lang="en-US" sz="1400" dirty="0" smtClean="0"/>
              <a:t>New York: 	g = 32.154 </a:t>
            </a:r>
            <a:r>
              <a:rPr lang="en-US" sz="1400" dirty="0" err="1" smtClean="0"/>
              <a:t>ft</a:t>
            </a:r>
            <a:r>
              <a:rPr lang="en-US" sz="1400" dirty="0" smtClean="0"/>
              <a:t>/s</a:t>
            </a:r>
            <a:r>
              <a:rPr lang="en-US" sz="1400" baseline="30000" dirty="0" smtClean="0"/>
              <a:t>2</a:t>
            </a:r>
          </a:p>
          <a:p>
            <a:pPr>
              <a:tabLst>
                <a:tab pos="863600" algn="l"/>
              </a:tabLst>
            </a:pPr>
            <a:r>
              <a:rPr lang="en-US" sz="1400" dirty="0" smtClean="0"/>
              <a:t>Denver:	g </a:t>
            </a:r>
            <a:r>
              <a:rPr lang="en-US" sz="1400" dirty="0"/>
              <a:t>= </a:t>
            </a:r>
            <a:r>
              <a:rPr lang="en-US" sz="1400" dirty="0" smtClean="0"/>
              <a:t>32.131 </a:t>
            </a:r>
            <a:r>
              <a:rPr lang="en-US" sz="1400" dirty="0" err="1"/>
              <a:t>ft</a:t>
            </a:r>
            <a:r>
              <a:rPr lang="en-US" sz="1400" dirty="0"/>
              <a:t>/s</a:t>
            </a:r>
            <a:r>
              <a:rPr lang="en-US" sz="1400" baseline="30000" dirty="0"/>
              <a:t>2</a:t>
            </a:r>
            <a:endParaRPr lang="en-US" sz="1400" dirty="0"/>
          </a:p>
          <a:p>
            <a:pPr>
              <a:tabLst>
                <a:tab pos="863600" algn="l"/>
              </a:tabLst>
            </a:pPr>
            <a:r>
              <a:rPr lang="en-US" sz="1400" dirty="0" smtClean="0"/>
              <a:t>Greenland: </a:t>
            </a:r>
            <a:r>
              <a:rPr lang="en-US" sz="1400" dirty="0"/>
              <a:t>g = </a:t>
            </a:r>
            <a:r>
              <a:rPr lang="en-US" sz="1400" dirty="0" smtClean="0"/>
              <a:t>32.226 </a:t>
            </a:r>
            <a:r>
              <a:rPr lang="en-US" sz="1400" dirty="0" err="1"/>
              <a:t>ft</a:t>
            </a:r>
            <a:r>
              <a:rPr lang="en-US" sz="1400" dirty="0"/>
              <a:t>/</a:t>
            </a:r>
            <a:r>
              <a:rPr lang="en-US" sz="1400" dirty="0" smtClean="0"/>
              <a:t>s</a:t>
            </a:r>
            <a:r>
              <a:rPr lang="en-US" sz="1400" baseline="30000" dirty="0" smtClean="0"/>
              <a:t>2</a:t>
            </a:r>
            <a:endParaRPr lang="en-US" sz="1400" dirty="0"/>
          </a:p>
        </p:txBody>
      </p:sp>
      <p:sp>
        <p:nvSpPr>
          <p:cNvPr id="14" name="Slide Number Placeholder 13"/>
          <p:cNvSpPr>
            <a:spLocks noGrp="1"/>
          </p:cNvSpPr>
          <p:nvPr>
            <p:ph type="sldNum" sz="quarter" idx="12"/>
          </p:nvPr>
        </p:nvSpPr>
        <p:spPr/>
        <p:txBody>
          <a:bodyPr/>
          <a:lstStyle/>
          <a:p>
            <a:fld id="{5BE6E91C-2D6A-B04C-94FB-A9E324A509C5}" type="slidenum">
              <a:rPr lang="en-US" smtClean="0"/>
              <a:pPr/>
              <a:t>58</a:t>
            </a:fld>
            <a:endParaRPr lang="en-US" dirty="0"/>
          </a:p>
        </p:txBody>
      </p:sp>
    </p:spTree>
    <p:extLst>
      <p:ext uri="{BB962C8B-B14F-4D97-AF65-F5344CB8AC3E}">
        <p14:creationId xmlns="" xmlns:p14="http://schemas.microsoft.com/office/powerpoint/2010/main" val="30416783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can always multiply by one</a:t>
            </a:r>
            <a:endParaRPr lang="en-US" dirty="0"/>
          </a:p>
        </p:txBody>
      </p:sp>
      <p:graphicFrame>
        <p:nvGraphicFramePr>
          <p:cNvPr id="2453506" name="Object 2"/>
          <p:cNvGraphicFramePr>
            <a:graphicFrameLocks noChangeAspect="1"/>
          </p:cNvGraphicFramePr>
          <p:nvPr>
            <p:extLst>
              <p:ext uri="{D42A27DB-BD31-4B8C-83A1-F6EECF244321}">
                <p14:modId xmlns="" xmlns:p14="http://schemas.microsoft.com/office/powerpoint/2010/main" val="2748169126"/>
              </p:ext>
            </p:extLst>
          </p:nvPr>
        </p:nvGraphicFramePr>
        <p:xfrm>
          <a:off x="1235034" y="1419490"/>
          <a:ext cx="3265714" cy="516187"/>
        </p:xfrm>
        <a:graphic>
          <a:graphicData uri="http://schemas.openxmlformats.org/presentationml/2006/ole">
            <p:oleObj spid="_x0000_s2733107" name="Equation" r:id="rId3" imgW="1965600" imgH="383760" progId="">
              <p:embed/>
            </p:oleObj>
          </a:graphicData>
        </a:graphic>
      </p:graphicFrame>
      <p:sp>
        <p:nvSpPr>
          <p:cNvPr id="4" name="TextBox 3"/>
          <p:cNvSpPr txBox="1"/>
          <p:nvPr/>
        </p:nvSpPr>
        <p:spPr>
          <a:xfrm>
            <a:off x="476015" y="624461"/>
            <a:ext cx="4814267" cy="584775"/>
          </a:xfrm>
          <a:prstGeom prst="rect">
            <a:avLst/>
          </a:prstGeom>
          <a:noFill/>
        </p:spPr>
        <p:txBody>
          <a:bodyPr wrap="none" rtlCol="0">
            <a:spAutoFit/>
          </a:bodyPr>
          <a:lstStyle/>
          <a:p>
            <a:r>
              <a:rPr lang="en-US" sz="1600" dirty="0" smtClean="0"/>
              <a:t>Multiplying any quantity by one (1) doesn’t change it.</a:t>
            </a:r>
          </a:p>
          <a:p>
            <a:r>
              <a:rPr lang="en-US" sz="1600" dirty="0" smtClean="0"/>
              <a:t>Just as true, and more useful, when units are included…</a:t>
            </a:r>
          </a:p>
        </p:txBody>
      </p:sp>
      <p:graphicFrame>
        <p:nvGraphicFramePr>
          <p:cNvPr id="2453508" name="Object 4"/>
          <p:cNvGraphicFramePr>
            <a:graphicFrameLocks noChangeAspect="1"/>
          </p:cNvGraphicFramePr>
          <p:nvPr>
            <p:extLst>
              <p:ext uri="{D42A27DB-BD31-4B8C-83A1-F6EECF244321}">
                <p14:modId xmlns="" xmlns:p14="http://schemas.microsoft.com/office/powerpoint/2010/main" val="3161700699"/>
              </p:ext>
            </p:extLst>
          </p:nvPr>
        </p:nvGraphicFramePr>
        <p:xfrm>
          <a:off x="5210698" y="1160598"/>
          <a:ext cx="3623513" cy="2109652"/>
        </p:xfrm>
        <a:graphic>
          <a:graphicData uri="http://schemas.openxmlformats.org/presentationml/2006/ole">
            <p:oleObj spid="_x0000_s2733108" name="Equation" r:id="rId4" imgW="2121120" imgH="1718640" progId="">
              <p:embed/>
            </p:oleObj>
          </a:graphicData>
        </a:graphic>
      </p:graphicFrame>
      <p:sp>
        <p:nvSpPr>
          <p:cNvPr id="7" name="TextBox 6"/>
          <p:cNvSpPr txBox="1"/>
          <p:nvPr/>
        </p:nvSpPr>
        <p:spPr>
          <a:xfrm>
            <a:off x="698101" y="2441398"/>
            <a:ext cx="1865254" cy="338554"/>
          </a:xfrm>
          <a:prstGeom prst="rect">
            <a:avLst/>
          </a:prstGeom>
          <a:noFill/>
        </p:spPr>
        <p:txBody>
          <a:bodyPr wrap="none" rtlCol="0">
            <a:spAutoFit/>
          </a:bodyPr>
          <a:lstStyle/>
          <a:p>
            <a:r>
              <a:rPr lang="en-US" sz="1600" dirty="0" smtClean="0"/>
              <a:t>which “one” to use?</a:t>
            </a:r>
          </a:p>
        </p:txBody>
      </p:sp>
      <p:sp>
        <p:nvSpPr>
          <p:cNvPr id="8" name="TextBox 7"/>
          <p:cNvSpPr txBox="1"/>
          <p:nvPr/>
        </p:nvSpPr>
        <p:spPr>
          <a:xfrm>
            <a:off x="457200" y="3270250"/>
            <a:ext cx="8229600" cy="3046988"/>
          </a:xfrm>
          <a:prstGeom prst="rect">
            <a:avLst/>
          </a:prstGeom>
          <a:noFill/>
        </p:spPr>
        <p:txBody>
          <a:bodyPr wrap="square" rtlCol="0">
            <a:spAutoFit/>
          </a:bodyPr>
          <a:lstStyle/>
          <a:p>
            <a:r>
              <a:rPr lang="en-US" sz="1600" dirty="0" smtClean="0"/>
              <a:t>2 laps around track =</a:t>
            </a:r>
          </a:p>
          <a:p>
            <a:endParaRPr lang="en-US" sz="1600" dirty="0"/>
          </a:p>
          <a:p>
            <a:endParaRPr lang="en-US" sz="1600" dirty="0" smtClean="0"/>
          </a:p>
          <a:p>
            <a:endParaRPr lang="en-US" sz="1600" dirty="0" smtClean="0"/>
          </a:p>
          <a:p>
            <a:endParaRPr lang="en-US" sz="1600" dirty="0" smtClean="0"/>
          </a:p>
          <a:p>
            <a:r>
              <a:rPr lang="en-US" sz="1600" dirty="0" smtClean="0"/>
              <a:t>length of my finger: </a:t>
            </a:r>
            <a:r>
              <a:rPr lang="en-US" sz="1600" i="1" dirty="0" smtClean="0"/>
              <a:t>f </a:t>
            </a:r>
            <a:r>
              <a:rPr lang="en-US" sz="1600" dirty="0" smtClean="0"/>
              <a:t>= 2.4 inches.</a:t>
            </a:r>
          </a:p>
          <a:p>
            <a:r>
              <a:rPr lang="en-US" sz="1600" dirty="0" smtClean="0"/>
              <a:t>What if we </a:t>
            </a:r>
            <a:r>
              <a:rPr lang="en-US" sz="1600" i="1" dirty="0" smtClean="0"/>
              <a:t>multiply</a:t>
            </a:r>
            <a:r>
              <a:rPr lang="en-US" sz="1600" dirty="0" smtClean="0"/>
              <a:t> this by 1 = (1 in)/(2.54 cm) ?</a:t>
            </a:r>
          </a:p>
          <a:p>
            <a:endParaRPr lang="en-US" sz="1600" dirty="0" smtClean="0"/>
          </a:p>
          <a:p>
            <a:endParaRPr lang="en-US" sz="1600" dirty="0" smtClean="0"/>
          </a:p>
          <a:p>
            <a:endParaRPr lang="en-US" sz="1600" dirty="0" smtClean="0"/>
          </a:p>
          <a:p>
            <a:r>
              <a:rPr lang="en-US" sz="1600" dirty="0" smtClean="0"/>
              <a:t>Participant in “walk-a-thon”: </a:t>
            </a:r>
            <a:r>
              <a:rPr lang="en-US" sz="1600" dirty="0" err="1" smtClean="0"/>
              <a:t>v</a:t>
            </a:r>
            <a:r>
              <a:rPr lang="en-US" sz="1600" dirty="0" smtClean="0"/>
              <a:t> = 3 mph.</a:t>
            </a:r>
          </a:p>
          <a:p>
            <a:r>
              <a:rPr lang="en-US" sz="1600" dirty="0" smtClean="0"/>
              <a:t>Express in units of “laps around the track per 12-hour night” </a:t>
            </a:r>
          </a:p>
        </p:txBody>
      </p:sp>
      <p:sp>
        <p:nvSpPr>
          <p:cNvPr id="6" name="Slide Number Placeholder 5"/>
          <p:cNvSpPr>
            <a:spLocks noGrp="1"/>
          </p:cNvSpPr>
          <p:nvPr>
            <p:ph type="sldNum" sz="quarter" idx="12"/>
          </p:nvPr>
        </p:nvSpPr>
        <p:spPr/>
        <p:txBody>
          <a:bodyPr/>
          <a:lstStyle/>
          <a:p>
            <a:fld id="{5BE6E91C-2D6A-B04C-94FB-A9E324A509C5}" type="slidenum">
              <a:rPr lang="en-US" smtClean="0"/>
              <a:pPr/>
              <a:t>5</a:t>
            </a:fld>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59</a:t>
            </a:fld>
            <a:endParaRPr lang="en-US" dirty="0"/>
          </a:p>
        </p:txBody>
      </p:sp>
      <p:sp>
        <p:nvSpPr>
          <p:cNvPr id="4" name="TextBox 3"/>
          <p:cNvSpPr txBox="1"/>
          <p:nvPr/>
        </p:nvSpPr>
        <p:spPr>
          <a:xfrm>
            <a:off x="3392700" y="2873731"/>
            <a:ext cx="2115964" cy="707886"/>
          </a:xfrm>
          <a:prstGeom prst="rect">
            <a:avLst/>
          </a:prstGeom>
          <a:noFill/>
        </p:spPr>
        <p:txBody>
          <a:bodyPr wrap="none" rtlCol="0">
            <a:spAutoFit/>
          </a:bodyPr>
          <a:lstStyle/>
          <a:p>
            <a:r>
              <a:rPr lang="en-US" sz="4000" dirty="0" smtClean="0"/>
              <a:t>Lecture 6</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Force of the shot</a:t>
            </a:r>
            <a:endParaRPr lang="en-US" dirty="0"/>
          </a:p>
        </p:txBody>
      </p:sp>
      <p:sp>
        <p:nvSpPr>
          <p:cNvPr id="5" name="TextBox 4"/>
          <p:cNvSpPr txBox="1"/>
          <p:nvPr/>
        </p:nvSpPr>
        <p:spPr>
          <a:xfrm>
            <a:off x="750375" y="680917"/>
            <a:ext cx="3696525" cy="338554"/>
          </a:xfrm>
          <a:prstGeom prst="rect">
            <a:avLst/>
          </a:prstGeom>
          <a:noFill/>
        </p:spPr>
        <p:txBody>
          <a:bodyPr wrap="none" rtlCol="0">
            <a:spAutoFit/>
          </a:bodyPr>
          <a:lstStyle/>
          <a:p>
            <a:r>
              <a:rPr lang="en-US" sz="1600" dirty="0" smtClean="0"/>
              <a:t>What is the force of the stick on the puck?</a:t>
            </a:r>
            <a:endParaRPr lang="en-US" sz="1600" dirty="0"/>
          </a:p>
        </p:txBody>
      </p:sp>
      <p:sp>
        <p:nvSpPr>
          <p:cNvPr id="6" name="TextBox 5"/>
          <p:cNvSpPr txBox="1"/>
          <p:nvPr/>
        </p:nvSpPr>
        <p:spPr>
          <a:xfrm>
            <a:off x="750376" y="2418443"/>
            <a:ext cx="7936425" cy="584775"/>
          </a:xfrm>
          <a:prstGeom prst="rect">
            <a:avLst/>
          </a:prstGeom>
          <a:noFill/>
        </p:spPr>
        <p:txBody>
          <a:bodyPr wrap="square" rtlCol="0">
            <a:spAutoFit/>
          </a:bodyPr>
          <a:lstStyle/>
          <a:p>
            <a:r>
              <a:rPr lang="en-US" sz="1600" dirty="0" smtClean="0"/>
              <a:t>If the same force were used to shoot a curling stone instead of a puck, how fast would the stone be moving after the shot?</a:t>
            </a:r>
            <a:endParaRPr lang="en-US" sz="1600" dirty="0"/>
          </a:p>
        </p:txBody>
      </p:sp>
      <p:cxnSp>
        <p:nvCxnSpPr>
          <p:cNvPr id="11" name="Straight Connector 10"/>
          <p:cNvCxnSpPr/>
          <p:nvPr/>
        </p:nvCxnSpPr>
        <p:spPr>
          <a:xfrm flipV="1">
            <a:off x="1019741" y="2199465"/>
            <a:ext cx="7114309" cy="3247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BE6E91C-2D6A-B04C-94FB-A9E324A509C5}" type="slidenum">
              <a:rPr lang="en-US" smtClean="0"/>
              <a:pPr/>
              <a:t>60</a:t>
            </a:fld>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13"/>
            <a:ext cx="8229600" cy="381917"/>
          </a:xfrm>
        </p:spPr>
        <p:txBody>
          <a:bodyPr/>
          <a:lstStyle/>
          <a:p>
            <a:pPr algn="l"/>
            <a:r>
              <a:rPr lang="en-US" dirty="0" smtClean="0"/>
              <a:t>Dwight Howard’s vertical</a:t>
            </a:r>
            <a:endParaRPr lang="en-US" dirty="0"/>
          </a:p>
        </p:txBody>
      </p:sp>
      <p:pic>
        <p:nvPicPr>
          <p:cNvPr id="5" name="Picture 4"/>
          <p:cNvPicPr>
            <a:picLocks noChangeAspect="1"/>
          </p:cNvPicPr>
          <p:nvPr/>
        </p:nvPicPr>
        <p:blipFill rotWithShape="1">
          <a:blip r:embed="rId3"/>
          <a:srcRect l="9733" t="11163" r="26259"/>
          <a:stretch/>
        </p:blipFill>
        <p:spPr>
          <a:xfrm>
            <a:off x="5947990" y="0"/>
            <a:ext cx="1521590" cy="2656733"/>
          </a:xfrm>
          <a:prstGeom prst="rect">
            <a:avLst/>
          </a:prstGeom>
        </p:spPr>
      </p:pic>
      <p:sp>
        <p:nvSpPr>
          <p:cNvPr id="6" name="TextBox 5"/>
          <p:cNvSpPr txBox="1"/>
          <p:nvPr/>
        </p:nvSpPr>
        <p:spPr>
          <a:xfrm>
            <a:off x="1" y="487479"/>
            <a:ext cx="2159566" cy="830997"/>
          </a:xfrm>
          <a:prstGeom prst="rect">
            <a:avLst/>
          </a:prstGeom>
          <a:noFill/>
          <a:ln>
            <a:solidFill>
              <a:srgbClr val="17375E"/>
            </a:solidFill>
          </a:ln>
        </p:spPr>
        <p:txBody>
          <a:bodyPr wrap="none" rtlCol="0">
            <a:spAutoFit/>
          </a:bodyPr>
          <a:lstStyle/>
          <a:p>
            <a:r>
              <a:rPr lang="en-US" sz="1600" dirty="0" smtClean="0"/>
              <a:t>Specs:</a:t>
            </a:r>
          </a:p>
          <a:p>
            <a:r>
              <a:rPr lang="en-US" sz="1600" dirty="0" smtClean="0"/>
              <a:t>m = 123.3 kg (8.28 slug)</a:t>
            </a:r>
          </a:p>
          <a:p>
            <a:r>
              <a:rPr lang="en-US" sz="1600" dirty="0" smtClean="0"/>
              <a:t>h = 211 cm  (6’11”)</a:t>
            </a:r>
          </a:p>
        </p:txBody>
      </p:sp>
      <p:sp>
        <p:nvSpPr>
          <p:cNvPr id="7" name="TextBox 6"/>
          <p:cNvSpPr txBox="1"/>
          <p:nvPr/>
        </p:nvSpPr>
        <p:spPr>
          <a:xfrm>
            <a:off x="1" y="1244971"/>
            <a:ext cx="5411016" cy="830997"/>
          </a:xfrm>
          <a:prstGeom prst="rect">
            <a:avLst/>
          </a:prstGeom>
          <a:noFill/>
        </p:spPr>
        <p:txBody>
          <a:bodyPr wrap="square" rtlCol="0">
            <a:spAutoFit/>
          </a:bodyPr>
          <a:lstStyle/>
          <a:p>
            <a:r>
              <a:rPr lang="en-US" sz="1600" dirty="0" smtClean="0"/>
              <a:t>How fast did he leave the floor?</a:t>
            </a:r>
            <a:endParaRPr lang="en-US" sz="1600" dirty="0"/>
          </a:p>
          <a:p>
            <a:endParaRPr lang="en-US" sz="1600" dirty="0"/>
          </a:p>
          <a:p>
            <a:r>
              <a:rPr lang="en-US" sz="1600" dirty="0" smtClean="0"/>
              <a:t>What force </a:t>
            </a:r>
            <a:r>
              <a:rPr lang="en-US" sz="1600" u="sng" dirty="0" smtClean="0"/>
              <a:t>accelerated him </a:t>
            </a:r>
            <a:r>
              <a:rPr lang="en-US" sz="1600" dirty="0" smtClean="0"/>
              <a:t>to that velocity?</a:t>
            </a:r>
          </a:p>
        </p:txBody>
      </p:sp>
      <p:cxnSp>
        <p:nvCxnSpPr>
          <p:cNvPr id="9" name="Straight Arrow Connector 8"/>
          <p:cNvCxnSpPr/>
          <p:nvPr/>
        </p:nvCxnSpPr>
        <p:spPr>
          <a:xfrm>
            <a:off x="3965326" y="1382346"/>
            <a:ext cx="57827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1" name="Picture 10" descr="crouchjump.pn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579418" y="2880294"/>
            <a:ext cx="5688282" cy="3407331"/>
          </a:xfrm>
          <a:prstGeom prst="rect">
            <a:avLst/>
          </a:prstGeom>
        </p:spPr>
      </p:pic>
      <p:sp>
        <p:nvSpPr>
          <p:cNvPr id="4" name="Slide Number Placeholder 3"/>
          <p:cNvSpPr>
            <a:spLocks noGrp="1"/>
          </p:cNvSpPr>
          <p:nvPr>
            <p:ph type="sldNum" sz="quarter" idx="12"/>
          </p:nvPr>
        </p:nvSpPr>
        <p:spPr/>
        <p:txBody>
          <a:bodyPr/>
          <a:lstStyle/>
          <a:p>
            <a:fld id="{5BE6E91C-2D6A-B04C-94FB-A9E324A509C5}" type="slidenum">
              <a:rPr lang="en-US" smtClean="0"/>
              <a:pPr/>
              <a:t>61</a:t>
            </a:fld>
            <a:endParaRPr lang="en-US" dirty="0"/>
          </a:p>
        </p:txBody>
      </p:sp>
      <p:sp>
        <p:nvSpPr>
          <p:cNvPr id="10" name="TextBox 9"/>
          <p:cNvSpPr txBox="1"/>
          <p:nvPr/>
        </p:nvSpPr>
        <p:spPr>
          <a:xfrm>
            <a:off x="7711051" y="961901"/>
            <a:ext cx="1421671" cy="830997"/>
          </a:xfrm>
          <a:prstGeom prst="rect">
            <a:avLst/>
          </a:prstGeom>
          <a:noFill/>
        </p:spPr>
        <p:txBody>
          <a:bodyPr wrap="none" rtlCol="0">
            <a:spAutoFit/>
          </a:bodyPr>
          <a:lstStyle/>
          <a:p>
            <a:r>
              <a:rPr lang="en-US" sz="1600" dirty="0" smtClean="0"/>
              <a:t>2004 Orlando</a:t>
            </a:r>
          </a:p>
          <a:p>
            <a:r>
              <a:rPr lang="en-US" sz="1600" dirty="0" smtClean="0"/>
              <a:t>2012 LA Lakers</a:t>
            </a:r>
          </a:p>
          <a:p>
            <a:r>
              <a:rPr lang="en-US" sz="1600" dirty="0" smtClean="0"/>
              <a:t>2013 Houston</a:t>
            </a:r>
          </a:p>
        </p:txBody>
      </p:sp>
    </p:spTree>
    <p:extLst>
      <p:ext uri="{BB962C8B-B14F-4D97-AF65-F5344CB8AC3E}">
        <p14:creationId xmlns="" xmlns:p14="http://schemas.microsoft.com/office/powerpoint/2010/main" val="36679335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62</a:t>
            </a:fld>
            <a:endParaRPr lang="en-US" dirty="0"/>
          </a:p>
        </p:txBody>
      </p:sp>
      <p:pic>
        <p:nvPicPr>
          <p:cNvPr id="2843650" name="Picture 2"/>
          <p:cNvPicPr>
            <a:picLocks noChangeAspect="1" noChangeArrowheads="1"/>
          </p:cNvPicPr>
          <p:nvPr/>
        </p:nvPicPr>
        <p:blipFill>
          <a:blip r:embed="rId3"/>
          <a:srcRect/>
          <a:stretch>
            <a:fillRect/>
          </a:stretch>
        </p:blipFill>
        <p:spPr bwMode="auto">
          <a:xfrm>
            <a:off x="2134591" y="2643097"/>
            <a:ext cx="4585935" cy="3457575"/>
          </a:xfrm>
          <a:prstGeom prst="rect">
            <a:avLst/>
          </a:prstGeom>
          <a:noFill/>
          <a:ln w="9525">
            <a:noFill/>
            <a:miter lim="800000"/>
            <a:headEnd/>
            <a:tailEnd/>
          </a:ln>
        </p:spPr>
      </p:pic>
      <p:sp>
        <p:nvSpPr>
          <p:cNvPr id="5" name="TextBox 4"/>
          <p:cNvSpPr txBox="1"/>
          <p:nvPr/>
        </p:nvSpPr>
        <p:spPr>
          <a:xfrm>
            <a:off x="5276627" y="5702743"/>
            <a:ext cx="915635" cy="338554"/>
          </a:xfrm>
          <a:prstGeom prst="rect">
            <a:avLst/>
          </a:prstGeom>
          <a:noFill/>
        </p:spPr>
        <p:txBody>
          <a:bodyPr wrap="none" rtlCol="0">
            <a:spAutoFit/>
          </a:bodyPr>
          <a:lstStyle/>
          <a:p>
            <a:r>
              <a:rPr lang="en-US" sz="1600" dirty="0" smtClean="0"/>
              <a:t>01:00.07</a:t>
            </a:r>
          </a:p>
        </p:txBody>
      </p:sp>
      <p:sp>
        <p:nvSpPr>
          <p:cNvPr id="6" name="TextBox 5"/>
          <p:cNvSpPr txBox="1"/>
          <p:nvPr/>
        </p:nvSpPr>
        <p:spPr>
          <a:xfrm>
            <a:off x="3072741" y="2304543"/>
            <a:ext cx="2892651" cy="338554"/>
          </a:xfrm>
          <a:prstGeom prst="rect">
            <a:avLst/>
          </a:prstGeom>
          <a:noFill/>
        </p:spPr>
        <p:txBody>
          <a:bodyPr wrap="none" rtlCol="0">
            <a:spAutoFit/>
          </a:bodyPr>
          <a:lstStyle/>
          <a:p>
            <a:r>
              <a:rPr lang="en-US" sz="1600" dirty="0" smtClean="0"/>
              <a:t>October 13, 2013, Taipei, Taiwan</a:t>
            </a:r>
          </a:p>
        </p:txBody>
      </p:sp>
      <p:sp>
        <p:nvSpPr>
          <p:cNvPr id="7" name="TextBox 6"/>
          <p:cNvSpPr txBox="1"/>
          <p:nvPr/>
        </p:nvSpPr>
        <p:spPr>
          <a:xfrm>
            <a:off x="404566" y="467066"/>
            <a:ext cx="4767011" cy="2308324"/>
          </a:xfrm>
          <a:prstGeom prst="rect">
            <a:avLst/>
          </a:prstGeom>
          <a:noFill/>
        </p:spPr>
        <p:txBody>
          <a:bodyPr wrap="none" rtlCol="0">
            <a:spAutoFit/>
          </a:bodyPr>
          <a:lstStyle/>
          <a:p>
            <a:r>
              <a:rPr lang="en-US" sz="1600" dirty="0" smtClean="0"/>
              <a:t>Jeremy Lin:   NBA Basketball Player – Houston Rockets</a:t>
            </a:r>
          </a:p>
          <a:p>
            <a:r>
              <a:rPr lang="en-US" sz="1600" dirty="0" smtClean="0"/>
              <a:t>6’ 3”, </a:t>
            </a:r>
            <a:r>
              <a:rPr lang="en-US" sz="1600" dirty="0" err="1" smtClean="0"/>
              <a:t>Taiwanease</a:t>
            </a:r>
            <a:r>
              <a:rPr lang="en-US" sz="1600" dirty="0" smtClean="0"/>
              <a:t> American</a:t>
            </a:r>
          </a:p>
          <a:p>
            <a:r>
              <a:rPr lang="en-US" sz="1600" dirty="0" smtClean="0"/>
              <a:t>Played Palo Alto High School, Won Division II State Title</a:t>
            </a:r>
          </a:p>
          <a:p>
            <a:r>
              <a:rPr lang="en-US" sz="1600" dirty="0" smtClean="0"/>
              <a:t>Played at Harvard, no scholarship</a:t>
            </a:r>
          </a:p>
          <a:p>
            <a:r>
              <a:rPr lang="en-US" sz="1600" dirty="0" smtClean="0"/>
              <a:t>2010 joined Golden State Warrior as walk-on</a:t>
            </a:r>
          </a:p>
          <a:p>
            <a:r>
              <a:rPr lang="en-US" sz="1600" dirty="0" smtClean="0"/>
              <a:t>2011 Played for New York Knicks</a:t>
            </a:r>
          </a:p>
          <a:p>
            <a:r>
              <a:rPr lang="en-US" sz="1600" dirty="0" smtClean="0"/>
              <a:t>2012 joined Houston Rockets</a:t>
            </a:r>
          </a:p>
          <a:p>
            <a:r>
              <a:rPr lang="en-US" sz="1600" dirty="0" smtClean="0"/>
              <a:t>2014 joined the LA Lakers</a:t>
            </a:r>
          </a:p>
          <a:p>
            <a:endParaRPr lang="en-US" sz="1600" dirty="0" smtClean="0"/>
          </a:p>
        </p:txBody>
      </p:sp>
      <p:sp>
        <p:nvSpPr>
          <p:cNvPr id="8" name="TextBox 7"/>
          <p:cNvSpPr txBox="1"/>
          <p:nvPr/>
        </p:nvSpPr>
        <p:spPr>
          <a:xfrm>
            <a:off x="3286822" y="6219422"/>
            <a:ext cx="2222788" cy="338554"/>
          </a:xfrm>
          <a:prstGeom prst="rect">
            <a:avLst/>
          </a:prstGeom>
          <a:noFill/>
        </p:spPr>
        <p:txBody>
          <a:bodyPr wrap="none" rtlCol="0">
            <a:spAutoFit/>
          </a:bodyPr>
          <a:lstStyle/>
          <a:p>
            <a:r>
              <a:rPr lang="en-US" sz="1600" dirty="0" smtClean="0"/>
              <a:t>[</a:t>
            </a:r>
            <a:r>
              <a:rPr lang="en-US" sz="1600" dirty="0" smtClean="0">
                <a:solidFill>
                  <a:srgbClr val="FF0000"/>
                </a:solidFill>
              </a:rPr>
              <a:t>Show Jeremy Lin Video</a:t>
            </a:r>
            <a:r>
              <a:rPr lang="en-US" sz="1600" dirty="0" smtClean="0"/>
              <a:t>]</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63</a:t>
            </a:fld>
            <a:endParaRPr lang="en-US" dirty="0"/>
          </a:p>
        </p:txBody>
      </p:sp>
      <p:pic>
        <p:nvPicPr>
          <p:cNvPr id="2844674" name="Picture 2"/>
          <p:cNvPicPr>
            <a:picLocks noChangeAspect="1" noChangeArrowheads="1"/>
          </p:cNvPicPr>
          <p:nvPr/>
        </p:nvPicPr>
        <p:blipFill>
          <a:blip r:embed="rId4"/>
          <a:srcRect/>
          <a:stretch>
            <a:fillRect/>
          </a:stretch>
        </p:blipFill>
        <p:spPr bwMode="auto">
          <a:xfrm>
            <a:off x="2078182" y="1070838"/>
            <a:ext cx="4703383" cy="3457575"/>
          </a:xfrm>
          <a:prstGeom prst="rect">
            <a:avLst/>
          </a:prstGeom>
          <a:noFill/>
          <a:ln w="9525">
            <a:noFill/>
            <a:miter lim="800000"/>
            <a:headEnd/>
            <a:tailEnd/>
          </a:ln>
        </p:spPr>
      </p:pic>
      <p:sp>
        <p:nvSpPr>
          <p:cNvPr id="5" name="TextBox 4"/>
          <p:cNvSpPr txBox="1"/>
          <p:nvPr/>
        </p:nvSpPr>
        <p:spPr>
          <a:xfrm>
            <a:off x="5353651" y="4118211"/>
            <a:ext cx="915635" cy="338554"/>
          </a:xfrm>
          <a:prstGeom prst="rect">
            <a:avLst/>
          </a:prstGeom>
          <a:noFill/>
        </p:spPr>
        <p:txBody>
          <a:bodyPr wrap="none" rtlCol="0">
            <a:spAutoFit/>
          </a:bodyPr>
          <a:lstStyle/>
          <a:p>
            <a:r>
              <a:rPr lang="en-US" sz="1600" dirty="0" smtClean="0"/>
              <a:t>01:00.20</a:t>
            </a:r>
          </a:p>
        </p:txBody>
      </p:sp>
      <p:sp>
        <p:nvSpPr>
          <p:cNvPr id="6" name="TextBox 5"/>
          <p:cNvSpPr txBox="1"/>
          <p:nvPr/>
        </p:nvSpPr>
        <p:spPr>
          <a:xfrm>
            <a:off x="1397001" y="4535556"/>
            <a:ext cx="3817071" cy="338554"/>
          </a:xfrm>
          <a:prstGeom prst="rect">
            <a:avLst/>
          </a:prstGeom>
          <a:noFill/>
        </p:spPr>
        <p:txBody>
          <a:bodyPr wrap="none" rtlCol="0">
            <a:spAutoFit/>
          </a:bodyPr>
          <a:lstStyle/>
          <a:p>
            <a:r>
              <a:rPr lang="en-US" sz="1600" dirty="0" smtClean="0"/>
              <a:t>Now, let’s determine the accelerating force:</a:t>
            </a:r>
          </a:p>
        </p:txBody>
      </p:sp>
      <p:cxnSp>
        <p:nvCxnSpPr>
          <p:cNvPr id="8" name="Straight Arrow Connector 7"/>
          <p:cNvCxnSpPr/>
          <p:nvPr/>
        </p:nvCxnSpPr>
        <p:spPr>
          <a:xfrm>
            <a:off x="4165600" y="2769420"/>
            <a:ext cx="0" cy="5857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611231" y="2936986"/>
            <a:ext cx="444352" cy="338554"/>
          </a:xfrm>
          <a:prstGeom prst="rect">
            <a:avLst/>
          </a:prstGeom>
          <a:noFill/>
        </p:spPr>
        <p:txBody>
          <a:bodyPr wrap="none" rtlCol="0">
            <a:spAutoFit/>
          </a:bodyPr>
          <a:lstStyle/>
          <a:p>
            <a:r>
              <a:rPr lang="en-US" sz="1600" dirty="0" smtClean="0">
                <a:solidFill>
                  <a:schemeClr val="accent5"/>
                </a:solidFill>
              </a:rPr>
              <a:t>mg</a:t>
            </a:r>
          </a:p>
        </p:txBody>
      </p:sp>
      <p:cxnSp>
        <p:nvCxnSpPr>
          <p:cNvPr id="11" name="Straight Arrow Connector 10"/>
          <p:cNvCxnSpPr/>
          <p:nvPr/>
        </p:nvCxnSpPr>
        <p:spPr>
          <a:xfrm flipV="1">
            <a:off x="4279900" y="1442312"/>
            <a:ext cx="0" cy="1708172"/>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432301" y="3023526"/>
            <a:ext cx="521297" cy="338554"/>
          </a:xfrm>
          <a:prstGeom prst="rect">
            <a:avLst/>
          </a:prstGeom>
          <a:noFill/>
        </p:spPr>
        <p:txBody>
          <a:bodyPr wrap="none" rtlCol="0">
            <a:spAutoFit/>
          </a:bodyPr>
          <a:lstStyle/>
          <a:p>
            <a:r>
              <a:rPr lang="en-US" sz="1600" dirty="0" smtClean="0">
                <a:solidFill>
                  <a:srgbClr val="FFFF00"/>
                </a:solidFill>
              </a:rPr>
              <a:t>GRF</a:t>
            </a:r>
          </a:p>
        </p:txBody>
      </p:sp>
      <p:graphicFrame>
        <p:nvGraphicFramePr>
          <p:cNvPr id="15" name="Object 14"/>
          <p:cNvGraphicFramePr>
            <a:graphicFrameLocks noChangeAspect="1"/>
          </p:cNvGraphicFramePr>
          <p:nvPr/>
        </p:nvGraphicFramePr>
        <p:xfrm>
          <a:off x="1108225" y="4874110"/>
          <a:ext cx="6114749" cy="1663077"/>
        </p:xfrm>
        <a:graphic>
          <a:graphicData uri="http://schemas.openxmlformats.org/presentationml/2006/ole">
            <p:oleObj spid="_x0000_s2870273" name="Equation" r:id="rId5" imgW="2311200" imgH="1117440" progId="Equation.3">
              <p:embed/>
            </p:oleObj>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64</a:t>
            </a:fld>
            <a:endParaRPr lang="en-US" dirty="0"/>
          </a:p>
        </p:txBody>
      </p:sp>
      <p:pic>
        <p:nvPicPr>
          <p:cNvPr id="2845698" name="Picture 2"/>
          <p:cNvPicPr>
            <a:picLocks noChangeAspect="1" noChangeArrowheads="1"/>
          </p:cNvPicPr>
          <p:nvPr/>
        </p:nvPicPr>
        <p:blipFill>
          <a:blip r:embed="rId4"/>
          <a:srcRect/>
          <a:stretch>
            <a:fillRect/>
          </a:stretch>
        </p:blipFill>
        <p:spPr bwMode="auto">
          <a:xfrm>
            <a:off x="1676401" y="554831"/>
            <a:ext cx="6248400" cy="4610100"/>
          </a:xfrm>
          <a:prstGeom prst="rect">
            <a:avLst/>
          </a:prstGeom>
          <a:noFill/>
          <a:ln w="9525">
            <a:noFill/>
            <a:miter lim="800000"/>
            <a:headEnd/>
            <a:tailEnd/>
          </a:ln>
        </p:spPr>
      </p:pic>
      <p:sp>
        <p:nvSpPr>
          <p:cNvPr id="5" name="TextBox 4"/>
          <p:cNvSpPr txBox="1"/>
          <p:nvPr/>
        </p:nvSpPr>
        <p:spPr>
          <a:xfrm>
            <a:off x="5971151" y="4676336"/>
            <a:ext cx="915635" cy="338554"/>
          </a:xfrm>
          <a:prstGeom prst="rect">
            <a:avLst/>
          </a:prstGeom>
          <a:noFill/>
        </p:spPr>
        <p:txBody>
          <a:bodyPr wrap="none" rtlCol="0">
            <a:spAutoFit/>
          </a:bodyPr>
          <a:lstStyle/>
          <a:p>
            <a:r>
              <a:rPr lang="en-US" sz="1600" dirty="0" smtClean="0"/>
              <a:t>01:00.27</a:t>
            </a:r>
          </a:p>
        </p:txBody>
      </p:sp>
      <p:graphicFrame>
        <p:nvGraphicFramePr>
          <p:cNvPr id="6" name="Object 5"/>
          <p:cNvGraphicFramePr>
            <a:graphicFrameLocks noChangeAspect="1"/>
          </p:cNvGraphicFramePr>
          <p:nvPr/>
        </p:nvGraphicFramePr>
        <p:xfrm>
          <a:off x="457199" y="5529263"/>
          <a:ext cx="7486316" cy="285750"/>
        </p:xfrm>
        <a:graphic>
          <a:graphicData uri="http://schemas.openxmlformats.org/presentationml/2006/ole">
            <p:oleObj spid="_x0000_s2868225" name="Equation" r:id="rId5" imgW="3555720" imgH="241200" progId="Equation.3">
              <p:embed/>
            </p:oleObj>
          </a:graphicData>
        </a:graphic>
      </p:graphicFrame>
      <p:sp>
        <p:nvSpPr>
          <p:cNvPr id="7" name="TextBox 6"/>
          <p:cNvSpPr txBox="1"/>
          <p:nvPr/>
        </p:nvSpPr>
        <p:spPr>
          <a:xfrm>
            <a:off x="2908301" y="5972175"/>
            <a:ext cx="1929631" cy="338554"/>
          </a:xfrm>
          <a:prstGeom prst="rect">
            <a:avLst/>
          </a:prstGeom>
          <a:noFill/>
        </p:spPr>
        <p:txBody>
          <a:bodyPr wrap="none" rtlCol="0">
            <a:spAutoFit/>
          </a:bodyPr>
          <a:lstStyle/>
          <a:p>
            <a:r>
              <a:rPr lang="en-US" sz="1600" dirty="0" smtClean="0"/>
              <a:t>Acceleration of 2 g’s!</a:t>
            </a:r>
          </a:p>
        </p:txBody>
      </p:sp>
      <p:sp>
        <p:nvSpPr>
          <p:cNvPr id="8" name="TextBox 7"/>
          <p:cNvSpPr txBox="1"/>
          <p:nvPr/>
        </p:nvSpPr>
        <p:spPr>
          <a:xfrm>
            <a:off x="406401" y="5164931"/>
            <a:ext cx="4014625" cy="338554"/>
          </a:xfrm>
          <a:prstGeom prst="rect">
            <a:avLst/>
          </a:prstGeom>
          <a:noFill/>
        </p:spPr>
        <p:txBody>
          <a:bodyPr wrap="none" rtlCol="0">
            <a:spAutoFit/>
          </a:bodyPr>
          <a:lstStyle/>
          <a:p>
            <a:r>
              <a:rPr lang="en-US" sz="1600" dirty="0" smtClean="0"/>
              <a:t>Now, let’s determine the vertical acceleration:</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65</a:t>
            </a:fld>
            <a:endParaRPr lang="en-US" dirty="0"/>
          </a:p>
        </p:txBody>
      </p:sp>
      <p:pic>
        <p:nvPicPr>
          <p:cNvPr id="2846722" name="Picture 2"/>
          <p:cNvPicPr>
            <a:picLocks noChangeAspect="1" noChangeArrowheads="1"/>
          </p:cNvPicPr>
          <p:nvPr/>
        </p:nvPicPr>
        <p:blipFill>
          <a:blip r:embed="rId4"/>
          <a:srcRect/>
          <a:stretch>
            <a:fillRect/>
          </a:stretch>
        </p:blipFill>
        <p:spPr bwMode="auto">
          <a:xfrm>
            <a:off x="1202025" y="524587"/>
            <a:ext cx="6248400" cy="4610100"/>
          </a:xfrm>
          <a:prstGeom prst="rect">
            <a:avLst/>
          </a:prstGeom>
          <a:noFill/>
          <a:ln w="9525">
            <a:noFill/>
            <a:miter lim="800000"/>
            <a:headEnd/>
            <a:tailEnd/>
          </a:ln>
        </p:spPr>
      </p:pic>
      <p:sp>
        <p:nvSpPr>
          <p:cNvPr id="5" name="TextBox 4"/>
          <p:cNvSpPr txBox="1"/>
          <p:nvPr/>
        </p:nvSpPr>
        <p:spPr>
          <a:xfrm>
            <a:off x="6184901" y="4795086"/>
            <a:ext cx="915635" cy="338554"/>
          </a:xfrm>
          <a:prstGeom prst="rect">
            <a:avLst/>
          </a:prstGeom>
          <a:noFill/>
        </p:spPr>
        <p:txBody>
          <a:bodyPr wrap="none" rtlCol="0">
            <a:spAutoFit/>
          </a:bodyPr>
          <a:lstStyle/>
          <a:p>
            <a:r>
              <a:rPr lang="en-US" sz="1600" dirty="0" smtClean="0"/>
              <a:t>01:00.67</a:t>
            </a:r>
          </a:p>
        </p:txBody>
      </p:sp>
      <p:cxnSp>
        <p:nvCxnSpPr>
          <p:cNvPr id="7" name="Straight Arrow Connector 6"/>
          <p:cNvCxnSpPr/>
          <p:nvPr/>
        </p:nvCxnSpPr>
        <p:spPr>
          <a:xfrm flipV="1">
            <a:off x="2220686" y="3549157"/>
            <a:ext cx="3513605" cy="440952"/>
          </a:xfrm>
          <a:prstGeom prst="straightConnector1">
            <a:avLst/>
          </a:prstGeom>
          <a:ln>
            <a:solidFill>
              <a:srgbClr val="FFC000"/>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5052625" y="1721922"/>
            <a:ext cx="0" cy="1912959"/>
          </a:xfrm>
          <a:prstGeom prst="straightConnector1">
            <a:avLst/>
          </a:prstGeom>
          <a:ln>
            <a:solidFill>
              <a:srgbClr val="FFFF00"/>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027225" y="3341987"/>
            <a:ext cx="444352" cy="338554"/>
          </a:xfrm>
          <a:prstGeom prst="rect">
            <a:avLst/>
          </a:prstGeom>
          <a:noFill/>
        </p:spPr>
        <p:txBody>
          <a:bodyPr wrap="none" rtlCol="0">
            <a:spAutoFit/>
          </a:bodyPr>
          <a:lstStyle/>
          <a:p>
            <a:r>
              <a:rPr lang="en-US" sz="1600" dirty="0" smtClean="0">
                <a:solidFill>
                  <a:srgbClr val="FFFF00"/>
                </a:solidFill>
              </a:rPr>
              <a:t>10’</a:t>
            </a:r>
          </a:p>
        </p:txBody>
      </p:sp>
      <p:cxnSp>
        <p:nvCxnSpPr>
          <p:cNvPr id="13" name="Straight Connector 12"/>
          <p:cNvCxnSpPr/>
          <p:nvPr/>
        </p:nvCxnSpPr>
        <p:spPr>
          <a:xfrm>
            <a:off x="5078025" y="2364231"/>
            <a:ext cx="541669" cy="0"/>
          </a:xfrm>
          <a:prstGeom prst="line">
            <a:avLst/>
          </a:prstGeom>
          <a:ln>
            <a:solidFill>
              <a:srgbClr val="FFFF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734291" y="2237273"/>
            <a:ext cx="577402" cy="338554"/>
          </a:xfrm>
          <a:prstGeom prst="rect">
            <a:avLst/>
          </a:prstGeom>
          <a:noFill/>
        </p:spPr>
        <p:txBody>
          <a:bodyPr wrap="none" rtlCol="0">
            <a:spAutoFit/>
          </a:bodyPr>
          <a:lstStyle/>
          <a:p>
            <a:r>
              <a:rPr lang="en-US" sz="1600" dirty="0" smtClean="0">
                <a:solidFill>
                  <a:srgbClr val="FFFF00"/>
                </a:solidFill>
              </a:rPr>
              <a:t>6’ 8”</a:t>
            </a:r>
          </a:p>
        </p:txBody>
      </p:sp>
      <p:graphicFrame>
        <p:nvGraphicFramePr>
          <p:cNvPr id="12" name="Object 11"/>
          <p:cNvGraphicFramePr>
            <a:graphicFrameLocks noChangeAspect="1"/>
          </p:cNvGraphicFramePr>
          <p:nvPr/>
        </p:nvGraphicFramePr>
        <p:xfrm>
          <a:off x="393700" y="5328486"/>
          <a:ext cx="8412493" cy="507958"/>
        </p:xfrm>
        <a:graphic>
          <a:graphicData uri="http://schemas.openxmlformats.org/presentationml/2006/ole">
            <p:oleObj spid="_x0000_s2867201" name="Equation" r:id="rId5" imgW="4495680" imgH="482400" progId="Equation.3">
              <p:embed/>
            </p:oleObj>
          </a:graphicData>
        </a:graphic>
      </p:graphicFrame>
      <p:sp>
        <p:nvSpPr>
          <p:cNvPr id="15" name="TextBox 14"/>
          <p:cNvSpPr txBox="1"/>
          <p:nvPr/>
        </p:nvSpPr>
        <p:spPr>
          <a:xfrm>
            <a:off x="457201" y="6179344"/>
            <a:ext cx="6120265" cy="584775"/>
          </a:xfrm>
          <a:prstGeom prst="rect">
            <a:avLst/>
          </a:prstGeom>
          <a:noFill/>
        </p:spPr>
        <p:txBody>
          <a:bodyPr wrap="none" rtlCol="0">
            <a:spAutoFit/>
          </a:bodyPr>
          <a:lstStyle/>
          <a:p>
            <a:r>
              <a:rPr lang="en-US" sz="1600" dirty="0" smtClean="0"/>
              <a:t>Center of mass = 0.565 × 6’3” = 3’6”   when standing with arms by sides</a:t>
            </a:r>
          </a:p>
          <a:p>
            <a:r>
              <a:rPr lang="en-US" sz="1600" dirty="0" smtClean="0"/>
              <a:t>At take off, probably 6” higher… therefore </a:t>
            </a:r>
            <a:r>
              <a:rPr lang="en-US" sz="1600" dirty="0" err="1" smtClean="0"/>
              <a:t>CoM</a:t>
            </a:r>
            <a:r>
              <a:rPr lang="en-US" sz="1600" dirty="0" smtClean="0"/>
              <a:t> is at about 4’0”</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66</a:t>
            </a:fld>
            <a:endParaRPr lang="en-US" dirty="0"/>
          </a:p>
        </p:txBody>
      </p:sp>
      <p:pic>
        <p:nvPicPr>
          <p:cNvPr id="2847747" name="Picture 3"/>
          <p:cNvPicPr>
            <a:picLocks noChangeAspect="1" noChangeArrowheads="1"/>
          </p:cNvPicPr>
          <p:nvPr/>
        </p:nvPicPr>
        <p:blipFill>
          <a:blip r:embed="rId3"/>
          <a:srcRect/>
          <a:stretch>
            <a:fillRect/>
          </a:stretch>
        </p:blipFill>
        <p:spPr bwMode="auto">
          <a:xfrm>
            <a:off x="2084944" y="726436"/>
            <a:ext cx="5448300" cy="4610100"/>
          </a:xfrm>
          <a:prstGeom prst="rect">
            <a:avLst/>
          </a:prstGeom>
          <a:noFill/>
          <a:ln w="9525">
            <a:noFill/>
            <a:miter lim="800000"/>
            <a:headEnd/>
            <a:tailEnd/>
          </a:ln>
        </p:spPr>
      </p:pic>
      <p:sp>
        <p:nvSpPr>
          <p:cNvPr id="6" name="TextBox 5"/>
          <p:cNvSpPr txBox="1"/>
          <p:nvPr/>
        </p:nvSpPr>
        <p:spPr>
          <a:xfrm>
            <a:off x="6184901" y="4795086"/>
            <a:ext cx="915635" cy="338554"/>
          </a:xfrm>
          <a:prstGeom prst="rect">
            <a:avLst/>
          </a:prstGeom>
          <a:noFill/>
        </p:spPr>
        <p:txBody>
          <a:bodyPr wrap="none" rtlCol="0">
            <a:spAutoFit/>
          </a:bodyPr>
          <a:lstStyle/>
          <a:p>
            <a:r>
              <a:rPr lang="en-US" sz="1600" dirty="0" smtClean="0"/>
              <a:t>01:01.07</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67</a:t>
            </a:fld>
            <a:endParaRPr lang="en-US" dirty="0"/>
          </a:p>
        </p:txBody>
      </p:sp>
      <p:pic>
        <p:nvPicPr>
          <p:cNvPr id="2903042" name="Picture 2" descr="http://hypertextbook.com/facts/2006/centerofmass/diagram.jpg"/>
          <p:cNvPicPr>
            <a:picLocks noChangeAspect="1" noChangeArrowheads="1"/>
          </p:cNvPicPr>
          <p:nvPr/>
        </p:nvPicPr>
        <p:blipFill>
          <a:blip r:embed="rId2"/>
          <a:srcRect/>
          <a:stretch>
            <a:fillRect/>
          </a:stretch>
        </p:blipFill>
        <p:spPr bwMode="auto">
          <a:xfrm>
            <a:off x="1426633" y="461962"/>
            <a:ext cx="4457700" cy="1971675"/>
          </a:xfrm>
          <a:prstGeom prst="rect">
            <a:avLst/>
          </a:prstGeom>
          <a:noFill/>
        </p:spPr>
      </p:pic>
      <p:pic>
        <p:nvPicPr>
          <p:cNvPr id="2903044" name="Picture 4" descr="http://hypertextbook.com/facts/2006/centerofmass/females.png"/>
          <p:cNvPicPr>
            <a:picLocks noChangeAspect="1" noChangeArrowheads="1"/>
          </p:cNvPicPr>
          <p:nvPr/>
        </p:nvPicPr>
        <p:blipFill>
          <a:blip r:embed="rId3"/>
          <a:srcRect/>
          <a:stretch>
            <a:fillRect/>
          </a:stretch>
        </p:blipFill>
        <p:spPr bwMode="auto">
          <a:xfrm>
            <a:off x="3924442" y="4975747"/>
            <a:ext cx="3105750" cy="1672327"/>
          </a:xfrm>
          <a:prstGeom prst="rect">
            <a:avLst/>
          </a:prstGeom>
          <a:noFill/>
        </p:spPr>
      </p:pic>
      <p:pic>
        <p:nvPicPr>
          <p:cNvPr id="2903046" name="Picture 6" descr="http://hypertextbook.com/facts/2006/centerofmass/males.png"/>
          <p:cNvPicPr>
            <a:picLocks noChangeAspect="1" noChangeArrowheads="1"/>
          </p:cNvPicPr>
          <p:nvPr/>
        </p:nvPicPr>
        <p:blipFill>
          <a:blip r:embed="rId4"/>
          <a:srcRect/>
          <a:stretch>
            <a:fillRect/>
          </a:stretch>
        </p:blipFill>
        <p:spPr bwMode="auto">
          <a:xfrm>
            <a:off x="3732150" y="2471920"/>
            <a:ext cx="4954650" cy="2667889"/>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68</a:t>
            </a:fld>
            <a:endParaRPr lang="en-US" dirty="0"/>
          </a:p>
        </p:txBody>
      </p:sp>
      <p:pic>
        <p:nvPicPr>
          <p:cNvPr id="2852866" name="Picture 2"/>
          <p:cNvPicPr>
            <a:picLocks noChangeAspect="1" noChangeArrowheads="1"/>
          </p:cNvPicPr>
          <p:nvPr/>
        </p:nvPicPr>
        <p:blipFill>
          <a:blip r:embed="rId3"/>
          <a:srcRect/>
          <a:stretch>
            <a:fillRect/>
          </a:stretch>
        </p:blipFill>
        <p:spPr bwMode="auto">
          <a:xfrm>
            <a:off x="1791171" y="1366837"/>
            <a:ext cx="4724400" cy="4619625"/>
          </a:xfrm>
          <a:prstGeom prst="rect">
            <a:avLst/>
          </a:prstGeom>
          <a:noFill/>
          <a:ln w="9525">
            <a:noFill/>
            <a:miter lim="800000"/>
            <a:headEnd/>
            <a:tailEnd/>
          </a:ln>
        </p:spPr>
      </p:pic>
      <p:cxnSp>
        <p:nvCxnSpPr>
          <p:cNvPr id="6" name="Straight Arrow Connector 5"/>
          <p:cNvCxnSpPr/>
          <p:nvPr/>
        </p:nvCxnSpPr>
        <p:spPr>
          <a:xfrm>
            <a:off x="2679206" y="3407568"/>
            <a:ext cx="3696194" cy="748796"/>
          </a:xfrm>
          <a:prstGeom prst="straightConnector1">
            <a:avLst/>
          </a:prstGeom>
          <a:ln>
            <a:solidFill>
              <a:srgbClr val="FFC000"/>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515100" y="4412519"/>
            <a:ext cx="0" cy="586993"/>
          </a:xfrm>
          <a:prstGeom prst="straightConnector1">
            <a:avLst/>
          </a:prstGeom>
          <a:ln>
            <a:solidFill>
              <a:srgbClr val="FFFF00"/>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440302" y="3649913"/>
            <a:ext cx="603050" cy="338554"/>
          </a:xfrm>
          <a:prstGeom prst="rect">
            <a:avLst/>
          </a:prstGeom>
          <a:noFill/>
        </p:spPr>
        <p:txBody>
          <a:bodyPr wrap="none" rtlCol="0">
            <a:spAutoFit/>
          </a:bodyPr>
          <a:lstStyle/>
          <a:p>
            <a:r>
              <a:rPr lang="en-US" sz="1600" dirty="0" smtClean="0">
                <a:solidFill>
                  <a:srgbClr val="FFC000"/>
                </a:solidFill>
              </a:rPr>
              <a:t>17 m</a:t>
            </a:r>
          </a:p>
        </p:txBody>
      </p:sp>
      <p:sp>
        <p:nvSpPr>
          <p:cNvPr id="12" name="TextBox 11"/>
          <p:cNvSpPr txBox="1"/>
          <p:nvPr/>
        </p:nvSpPr>
        <p:spPr>
          <a:xfrm>
            <a:off x="6540251" y="2218908"/>
            <a:ext cx="2587311" cy="338554"/>
          </a:xfrm>
          <a:prstGeom prst="rect">
            <a:avLst/>
          </a:prstGeom>
          <a:noFill/>
        </p:spPr>
        <p:txBody>
          <a:bodyPr wrap="none" rtlCol="0">
            <a:spAutoFit/>
          </a:bodyPr>
          <a:lstStyle/>
          <a:p>
            <a:r>
              <a:rPr lang="en-US" sz="1600" dirty="0" smtClean="0"/>
              <a:t>[</a:t>
            </a:r>
            <a:r>
              <a:rPr lang="en-US" sz="1600" dirty="0" smtClean="0">
                <a:solidFill>
                  <a:srgbClr val="FF0000"/>
                </a:solidFill>
              </a:rPr>
              <a:t>Show Gabby Douglas Video</a:t>
            </a:r>
            <a:r>
              <a:rPr lang="en-US" sz="1600" dirty="0" smtClean="0"/>
              <a:t>]</a:t>
            </a:r>
          </a:p>
        </p:txBody>
      </p:sp>
      <p:sp>
        <p:nvSpPr>
          <p:cNvPr id="13" name="TextBox 12"/>
          <p:cNvSpPr txBox="1"/>
          <p:nvPr/>
        </p:nvSpPr>
        <p:spPr>
          <a:xfrm>
            <a:off x="2419628" y="482984"/>
            <a:ext cx="4380943" cy="830997"/>
          </a:xfrm>
          <a:prstGeom prst="rect">
            <a:avLst/>
          </a:prstGeom>
          <a:noFill/>
        </p:spPr>
        <p:txBody>
          <a:bodyPr wrap="none" rtlCol="0">
            <a:spAutoFit/>
          </a:bodyPr>
          <a:lstStyle/>
          <a:p>
            <a:r>
              <a:rPr lang="en-US" sz="1600" dirty="0" smtClean="0"/>
              <a:t>Do Gymnasts jump higher than basketball players?</a:t>
            </a:r>
          </a:p>
          <a:p>
            <a:endParaRPr lang="en-US" sz="1600" dirty="0" smtClean="0"/>
          </a:p>
          <a:p>
            <a:r>
              <a:rPr lang="en-US" sz="1600" dirty="0" smtClean="0"/>
              <a:t>Gabby Douglas   4’11”, 90 lbs</a:t>
            </a:r>
          </a:p>
        </p:txBody>
      </p:sp>
      <p:sp>
        <p:nvSpPr>
          <p:cNvPr id="14" name="TextBox 13"/>
          <p:cNvSpPr txBox="1"/>
          <p:nvPr/>
        </p:nvSpPr>
        <p:spPr>
          <a:xfrm>
            <a:off x="2248436" y="6027003"/>
            <a:ext cx="4126964" cy="830997"/>
          </a:xfrm>
          <a:prstGeom prst="rect">
            <a:avLst/>
          </a:prstGeom>
          <a:noFill/>
        </p:spPr>
        <p:txBody>
          <a:bodyPr wrap="none" rtlCol="0">
            <a:spAutoFit/>
          </a:bodyPr>
          <a:lstStyle/>
          <a:p>
            <a:r>
              <a:rPr lang="en-US" sz="1600" dirty="0" smtClean="0"/>
              <a:t>Height of C.M. before jump: (0.545) × 59” = 32”</a:t>
            </a:r>
          </a:p>
          <a:p>
            <a:r>
              <a:rPr lang="en-US" sz="1600" dirty="0" smtClean="0"/>
              <a:t>Height of C.M. after jump:  ~72”</a:t>
            </a:r>
          </a:p>
          <a:p>
            <a:r>
              <a:rPr lang="en-US" sz="1600" dirty="0" smtClean="0"/>
              <a:t>Vertical jump ~ 40”</a:t>
            </a:r>
          </a:p>
        </p:txBody>
      </p:sp>
      <p:cxnSp>
        <p:nvCxnSpPr>
          <p:cNvPr id="21" name="Straight Arrow Connector 20"/>
          <p:cNvCxnSpPr/>
          <p:nvPr/>
        </p:nvCxnSpPr>
        <p:spPr>
          <a:xfrm>
            <a:off x="3978234" y="2527078"/>
            <a:ext cx="0" cy="586993"/>
          </a:xfrm>
          <a:prstGeom prst="straightConnector1">
            <a:avLst/>
          </a:prstGeom>
          <a:ln>
            <a:solidFill>
              <a:srgbClr val="FFFF00"/>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679206" y="2820575"/>
            <a:ext cx="0" cy="586993"/>
          </a:xfrm>
          <a:prstGeom prst="straightConnector1">
            <a:avLst/>
          </a:prstGeom>
          <a:ln>
            <a:solidFill>
              <a:srgbClr val="FFFF00"/>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767"/>
            <a:ext cx="8229600" cy="381917"/>
          </a:xfrm>
        </p:spPr>
        <p:txBody>
          <a:bodyPr/>
          <a:lstStyle/>
          <a:p>
            <a:r>
              <a:rPr lang="en-US" dirty="0" smtClean="0"/>
              <a:t>Putting sports into numbers - 1</a:t>
            </a:r>
            <a:endParaRPr lang="en-US" dirty="0"/>
          </a:p>
        </p:txBody>
      </p:sp>
      <p:sp>
        <p:nvSpPr>
          <p:cNvPr id="3" name="TextBox 2"/>
          <p:cNvSpPr txBox="1"/>
          <p:nvPr/>
        </p:nvSpPr>
        <p:spPr>
          <a:xfrm>
            <a:off x="162474" y="419815"/>
            <a:ext cx="5830827" cy="954107"/>
          </a:xfrm>
          <a:prstGeom prst="rect">
            <a:avLst/>
          </a:prstGeom>
          <a:noFill/>
        </p:spPr>
        <p:txBody>
          <a:bodyPr wrap="none" rtlCol="0">
            <a:spAutoFit/>
          </a:bodyPr>
          <a:lstStyle/>
          <a:p>
            <a:r>
              <a:rPr lang="en-US" sz="1400" dirty="0" smtClean="0"/>
              <a:t>A scientific treatment of sports requires quantification.</a:t>
            </a:r>
          </a:p>
          <a:p>
            <a:r>
              <a:rPr lang="en-US" sz="1400" dirty="0" smtClean="0"/>
              <a:t>Very often, this means </a:t>
            </a:r>
            <a:r>
              <a:rPr lang="en-US" sz="1400" i="1" dirty="0" smtClean="0"/>
              <a:t>approximate</a:t>
            </a:r>
            <a:r>
              <a:rPr lang="en-US" sz="1400" dirty="0" smtClean="0"/>
              <a:t> quantification, based on photos or video.</a:t>
            </a:r>
          </a:p>
          <a:p>
            <a:endParaRPr lang="en-US" sz="1400" dirty="0"/>
          </a:p>
          <a:p>
            <a:r>
              <a:rPr lang="en-US" sz="1400" dirty="0" smtClean="0"/>
              <a:t>On photos, use known objects for scale.</a:t>
            </a:r>
          </a:p>
        </p:txBody>
      </p:sp>
      <p:pic>
        <p:nvPicPr>
          <p:cNvPr id="4" name="Picture 3"/>
          <p:cNvPicPr>
            <a:picLocks noChangeAspect="1"/>
          </p:cNvPicPr>
          <p:nvPr/>
        </p:nvPicPr>
        <p:blipFill>
          <a:blip r:embed="rId3"/>
          <a:stretch>
            <a:fillRect/>
          </a:stretch>
        </p:blipFill>
        <p:spPr>
          <a:xfrm>
            <a:off x="457200" y="1648980"/>
            <a:ext cx="3972296" cy="4933226"/>
          </a:xfrm>
          <a:prstGeom prst="rect">
            <a:avLst/>
          </a:prstGeom>
        </p:spPr>
      </p:pic>
      <p:pic>
        <p:nvPicPr>
          <p:cNvPr id="6" name="Picture 5"/>
          <p:cNvPicPr>
            <a:picLocks noChangeAspect="1"/>
          </p:cNvPicPr>
          <p:nvPr/>
        </p:nvPicPr>
        <p:blipFill>
          <a:blip r:embed="rId4">
            <a:lum bright="15000" contrast="15000"/>
          </a:blip>
          <a:stretch>
            <a:fillRect/>
          </a:stretch>
        </p:blipFill>
        <p:spPr>
          <a:xfrm>
            <a:off x="4502041" y="3562597"/>
            <a:ext cx="4430205" cy="2930079"/>
          </a:xfrm>
          <a:prstGeom prst="rect">
            <a:avLst/>
          </a:prstGeom>
        </p:spPr>
      </p:pic>
      <p:sp>
        <p:nvSpPr>
          <p:cNvPr id="8" name="Slide Number Placeholder 7"/>
          <p:cNvSpPr>
            <a:spLocks noGrp="1"/>
          </p:cNvSpPr>
          <p:nvPr>
            <p:ph type="sldNum" sz="quarter" idx="12"/>
          </p:nvPr>
        </p:nvSpPr>
        <p:spPr/>
        <p:txBody>
          <a:bodyPr/>
          <a:lstStyle/>
          <a:p>
            <a:fld id="{5BE6E91C-2D6A-B04C-94FB-A9E324A509C5}" type="slidenum">
              <a:rPr lang="en-US" smtClean="0"/>
              <a:pPr/>
              <a:t>6</a:t>
            </a:fld>
            <a:endParaRPr lang="en-US" dirty="0"/>
          </a:p>
        </p:txBody>
      </p:sp>
    </p:spTree>
    <p:extLst>
      <p:ext uri="{BB962C8B-B14F-4D97-AF65-F5344CB8AC3E}">
        <p14:creationId xmlns="" xmlns:p14="http://schemas.microsoft.com/office/powerpoint/2010/main" val="19584733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927"/>
            <a:ext cx="8229600" cy="381917"/>
          </a:xfrm>
        </p:spPr>
        <p:txBody>
          <a:bodyPr/>
          <a:lstStyle/>
          <a:p>
            <a:r>
              <a:rPr lang="en-US" dirty="0" smtClean="0"/>
              <a:t>GRF in more detail</a:t>
            </a:r>
            <a:endParaRPr lang="en-US" dirty="0"/>
          </a:p>
        </p:txBody>
      </p:sp>
      <p:pic>
        <p:nvPicPr>
          <p:cNvPr id="6" name="Picture 5"/>
          <p:cNvPicPr>
            <a:picLocks noChangeAspect="1"/>
          </p:cNvPicPr>
          <p:nvPr/>
        </p:nvPicPr>
        <p:blipFill>
          <a:blip r:embed="rId3"/>
          <a:stretch>
            <a:fillRect/>
          </a:stretch>
        </p:blipFill>
        <p:spPr>
          <a:xfrm>
            <a:off x="938152" y="823589"/>
            <a:ext cx="7184570" cy="5676256"/>
          </a:xfrm>
          <a:prstGeom prst="rect">
            <a:avLst/>
          </a:prstGeom>
        </p:spPr>
      </p:pic>
      <p:sp>
        <p:nvSpPr>
          <p:cNvPr id="7" name="Slide Number Placeholder 6"/>
          <p:cNvSpPr>
            <a:spLocks noGrp="1"/>
          </p:cNvSpPr>
          <p:nvPr>
            <p:ph type="sldNum" sz="quarter" idx="12"/>
          </p:nvPr>
        </p:nvSpPr>
        <p:spPr/>
        <p:txBody>
          <a:bodyPr/>
          <a:lstStyle/>
          <a:p>
            <a:fld id="{5BE6E91C-2D6A-B04C-94FB-A9E324A509C5}" type="slidenum">
              <a:rPr lang="en-US" smtClean="0"/>
              <a:pPr/>
              <a:t>69</a:t>
            </a:fld>
            <a:endParaRPr lang="en-US" dirty="0"/>
          </a:p>
        </p:txBody>
      </p:sp>
    </p:spTree>
    <p:extLst>
      <p:ext uri="{BB962C8B-B14F-4D97-AF65-F5344CB8AC3E}">
        <p14:creationId xmlns="" xmlns:p14="http://schemas.microsoft.com/office/powerpoint/2010/main" val="39592288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23"/>
            <a:ext cx="8229600" cy="381917"/>
          </a:xfrm>
        </p:spPr>
        <p:txBody>
          <a:bodyPr/>
          <a:lstStyle/>
          <a:p>
            <a:r>
              <a:rPr lang="en-US" dirty="0" smtClean="0"/>
              <a:t> Let’s Talk Landing</a:t>
            </a:r>
            <a:endParaRPr lang="en-US" dirty="0"/>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5853785" y="233366"/>
            <a:ext cx="2857500" cy="2857500"/>
          </a:xfrm>
          <a:prstGeom prst="rect">
            <a:avLst/>
          </a:prstGeom>
        </p:spPr>
      </p:pic>
      <p:sp>
        <p:nvSpPr>
          <p:cNvPr id="5" name="TextBox 4"/>
          <p:cNvSpPr txBox="1"/>
          <p:nvPr/>
        </p:nvSpPr>
        <p:spPr>
          <a:xfrm>
            <a:off x="5853785" y="2829256"/>
            <a:ext cx="2583336" cy="523220"/>
          </a:xfrm>
          <a:prstGeom prst="rect">
            <a:avLst/>
          </a:prstGeom>
          <a:noFill/>
        </p:spPr>
        <p:txBody>
          <a:bodyPr wrap="none" rtlCol="0">
            <a:spAutoFit/>
          </a:bodyPr>
          <a:lstStyle/>
          <a:p>
            <a:r>
              <a:rPr lang="en-US" sz="1400" dirty="0" smtClean="0"/>
              <a:t>Adidas </a:t>
            </a:r>
            <a:r>
              <a:rPr lang="en-US" sz="1400" b="1" dirty="0" err="1"/>
              <a:t>adiPower</a:t>
            </a:r>
            <a:r>
              <a:rPr lang="en-US" sz="1400" b="1" dirty="0"/>
              <a:t> Howard </a:t>
            </a:r>
          </a:p>
          <a:p>
            <a:r>
              <a:rPr lang="en-US" sz="1400" dirty="0" smtClean="0"/>
              <a:t>– Howard’s war boot for 2011-12</a:t>
            </a:r>
          </a:p>
        </p:txBody>
      </p:sp>
      <p:sp>
        <p:nvSpPr>
          <p:cNvPr id="7" name="TextBox 6"/>
          <p:cNvSpPr txBox="1"/>
          <p:nvPr/>
        </p:nvSpPr>
        <p:spPr>
          <a:xfrm>
            <a:off x="40893" y="900112"/>
            <a:ext cx="5259240" cy="904863"/>
          </a:xfrm>
          <a:prstGeom prst="rect">
            <a:avLst/>
          </a:prstGeom>
          <a:noFill/>
        </p:spPr>
        <p:txBody>
          <a:bodyPr wrap="square" rtlCol="0">
            <a:spAutoFit/>
          </a:bodyPr>
          <a:lstStyle/>
          <a:p>
            <a:pPr>
              <a:lnSpc>
                <a:spcPct val="110000"/>
              </a:lnSpc>
            </a:pPr>
            <a:r>
              <a:rPr lang="en-US" sz="1600" dirty="0" smtClean="0"/>
              <a:t>If Jeremy Lin lands with knees locked, making his shoes “absorb the impact,” what force is he susceptible to?</a:t>
            </a:r>
          </a:p>
          <a:p>
            <a:pPr>
              <a:lnSpc>
                <a:spcPct val="110000"/>
              </a:lnSpc>
            </a:pPr>
            <a:r>
              <a:rPr lang="en-US" sz="1600" dirty="0" smtClean="0"/>
              <a:t>How does that depend on sole thickness?</a:t>
            </a:r>
          </a:p>
        </p:txBody>
      </p:sp>
      <p:sp>
        <p:nvSpPr>
          <p:cNvPr id="6" name="Slide Number Placeholder 5"/>
          <p:cNvSpPr>
            <a:spLocks noGrp="1"/>
          </p:cNvSpPr>
          <p:nvPr>
            <p:ph type="sldNum" sz="quarter" idx="12"/>
          </p:nvPr>
        </p:nvSpPr>
        <p:spPr/>
        <p:txBody>
          <a:bodyPr/>
          <a:lstStyle/>
          <a:p>
            <a:fld id="{5BE6E91C-2D6A-B04C-94FB-A9E324A509C5}" type="slidenum">
              <a:rPr lang="en-US" smtClean="0"/>
              <a:pPr/>
              <a:t>70</a:t>
            </a:fld>
            <a:endParaRPr lang="en-US" dirty="0"/>
          </a:p>
        </p:txBody>
      </p:sp>
      <p:sp>
        <p:nvSpPr>
          <p:cNvPr id="8" name="TextBox 7"/>
          <p:cNvSpPr txBox="1"/>
          <p:nvPr/>
        </p:nvSpPr>
        <p:spPr>
          <a:xfrm>
            <a:off x="2788073" y="5986462"/>
            <a:ext cx="2166427" cy="338554"/>
          </a:xfrm>
          <a:prstGeom prst="rect">
            <a:avLst/>
          </a:prstGeom>
          <a:noFill/>
        </p:spPr>
        <p:txBody>
          <a:bodyPr wrap="none" rtlCol="0">
            <a:spAutoFit/>
          </a:bodyPr>
          <a:lstStyle/>
          <a:p>
            <a:r>
              <a:rPr lang="en-US" sz="1600" dirty="0" smtClean="0"/>
              <a:t>[</a:t>
            </a:r>
            <a:r>
              <a:rPr lang="en-US" sz="1600" dirty="0" smtClean="0">
                <a:solidFill>
                  <a:srgbClr val="FF0000"/>
                </a:solidFill>
              </a:rPr>
              <a:t>Show </a:t>
            </a:r>
            <a:r>
              <a:rPr lang="en-US" sz="1600" dirty="0" err="1" smtClean="0">
                <a:solidFill>
                  <a:srgbClr val="FF0000"/>
                </a:solidFill>
              </a:rPr>
              <a:t>Langdings</a:t>
            </a:r>
            <a:r>
              <a:rPr lang="en-US" sz="1600" dirty="0" smtClean="0">
                <a:solidFill>
                  <a:srgbClr val="FF0000"/>
                </a:solidFill>
              </a:rPr>
              <a:t> Video</a:t>
            </a:r>
            <a:r>
              <a:rPr lang="en-US" sz="1600" dirty="0" smtClean="0"/>
              <a:t>]</a:t>
            </a:r>
          </a:p>
        </p:txBody>
      </p:sp>
    </p:spTree>
    <p:extLst>
      <p:ext uri="{BB962C8B-B14F-4D97-AF65-F5344CB8AC3E}">
        <p14:creationId xmlns="" xmlns:p14="http://schemas.microsoft.com/office/powerpoint/2010/main" val="372180252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23"/>
            <a:ext cx="8229600" cy="381917"/>
          </a:xfrm>
        </p:spPr>
        <p:txBody>
          <a:bodyPr/>
          <a:lstStyle/>
          <a:p>
            <a:r>
              <a:rPr lang="en-US" dirty="0" smtClean="0"/>
              <a:t>Howard in flight - Making the most of it.</a:t>
            </a:r>
            <a:endParaRPr lang="en-US" dirty="0"/>
          </a:p>
        </p:txBody>
      </p:sp>
      <p:pic>
        <p:nvPicPr>
          <p:cNvPr id="4" name="Picture 3"/>
          <p:cNvPicPr>
            <a:picLocks noChangeAspect="1"/>
          </p:cNvPicPr>
          <p:nvPr/>
        </p:nvPicPr>
        <p:blipFill rotWithShape="1">
          <a:blip r:embed="rId3"/>
          <a:srcRect l="33499" t="15472" b="28648"/>
          <a:stretch/>
        </p:blipFill>
        <p:spPr>
          <a:xfrm>
            <a:off x="293678" y="872608"/>
            <a:ext cx="5067376" cy="3193542"/>
          </a:xfrm>
          <a:prstGeom prst="rect">
            <a:avLst/>
          </a:prstGeom>
        </p:spPr>
      </p:pic>
      <p:grpSp>
        <p:nvGrpSpPr>
          <p:cNvPr id="3" name="Group 4"/>
          <p:cNvGrpSpPr/>
          <p:nvPr/>
        </p:nvGrpSpPr>
        <p:grpSpPr>
          <a:xfrm>
            <a:off x="5747657" y="872608"/>
            <a:ext cx="3191792" cy="1277286"/>
            <a:chOff x="473152" y="1681035"/>
            <a:chExt cx="5105075" cy="2689656"/>
          </a:xfrm>
        </p:grpSpPr>
        <p:cxnSp>
          <p:nvCxnSpPr>
            <p:cNvPr id="6" name="Straight Connector 5"/>
            <p:cNvCxnSpPr/>
            <p:nvPr/>
          </p:nvCxnSpPr>
          <p:spPr>
            <a:xfrm flipV="1">
              <a:off x="473152" y="4345787"/>
              <a:ext cx="5105075" cy="2490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5" name="Group 6"/>
            <p:cNvGrpSpPr/>
            <p:nvPr/>
          </p:nvGrpSpPr>
          <p:grpSpPr>
            <a:xfrm>
              <a:off x="1145104" y="1681035"/>
              <a:ext cx="1818330" cy="2144196"/>
              <a:chOff x="1132653" y="1643679"/>
              <a:chExt cx="1818330" cy="2144196"/>
            </a:xfrm>
          </p:grpSpPr>
          <p:pic>
            <p:nvPicPr>
              <p:cNvPr id="14" name="Picture 13" descr="IMG.png"/>
              <p:cNvPicPr>
                <a:picLocks noChangeAspect="1"/>
              </p:cNvPicPr>
              <p:nvPr/>
            </p:nvPicPr>
            <p:blipFill rotWithShape="1">
              <a:blip r:embed="rId4">
                <a:extLst>
                  <a:ext uri="{28A0092B-C50C-407E-A947-70E740481C1C}">
                    <a14:useLocalDpi xmlns="" xmlns:a14="http://schemas.microsoft.com/office/drawing/2010/main" val="0"/>
                  </a:ext>
                </a:extLst>
              </a:blip>
              <a:srcRect r="63374"/>
              <a:stretch/>
            </p:blipFill>
            <p:spPr>
              <a:xfrm>
                <a:off x="1132653" y="1643679"/>
                <a:ext cx="1818330" cy="2144196"/>
              </a:xfrm>
              <a:prstGeom prst="rect">
                <a:avLst/>
              </a:prstGeom>
            </p:spPr>
          </p:pic>
          <p:sp>
            <p:nvSpPr>
              <p:cNvPr id="15" name="Multiply 14"/>
              <p:cNvSpPr/>
              <p:nvPr/>
            </p:nvSpPr>
            <p:spPr>
              <a:xfrm>
                <a:off x="1494169" y="2540231"/>
                <a:ext cx="298834" cy="348659"/>
              </a:xfrm>
              <a:prstGeom prst="mathMultiply">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7"/>
            <p:cNvGrpSpPr/>
            <p:nvPr/>
          </p:nvGrpSpPr>
          <p:grpSpPr>
            <a:xfrm>
              <a:off x="3249815" y="1747909"/>
              <a:ext cx="1942420" cy="2198195"/>
              <a:chOff x="3249815" y="1835073"/>
              <a:chExt cx="1942420" cy="2198195"/>
            </a:xfrm>
          </p:grpSpPr>
          <p:pic>
            <p:nvPicPr>
              <p:cNvPr id="11" name="Picture 10" descr="IMG.png"/>
              <p:cNvPicPr>
                <a:picLocks noChangeAspect="1"/>
              </p:cNvPicPr>
              <p:nvPr/>
            </p:nvPicPr>
            <p:blipFill rotWithShape="1">
              <a:blip r:embed="rId4">
                <a:extLst>
                  <a:ext uri="{28A0092B-C50C-407E-A947-70E740481C1C}">
                    <a14:useLocalDpi xmlns="" xmlns:a14="http://schemas.microsoft.com/office/drawing/2010/main" val="0"/>
                  </a:ext>
                </a:extLst>
              </a:blip>
              <a:srcRect l="58637" t="55031" r="14778"/>
              <a:stretch/>
            </p:blipFill>
            <p:spPr>
              <a:xfrm>
                <a:off x="3249815" y="3069048"/>
                <a:ext cx="1319849" cy="964220"/>
              </a:xfrm>
              <a:prstGeom prst="rect">
                <a:avLst/>
              </a:prstGeom>
            </p:spPr>
          </p:pic>
          <p:pic>
            <p:nvPicPr>
              <p:cNvPr id="12" name="Picture 11" descr="IMG.png"/>
              <p:cNvPicPr>
                <a:picLocks noChangeAspect="1"/>
              </p:cNvPicPr>
              <p:nvPr/>
            </p:nvPicPr>
            <p:blipFill rotWithShape="1">
              <a:blip r:embed="rId4">
                <a:extLst>
                  <a:ext uri="{28A0092B-C50C-407E-A947-70E740481C1C}">
                    <a14:useLocalDpi xmlns="" xmlns:a14="http://schemas.microsoft.com/office/drawing/2010/main" val="0"/>
                  </a:ext>
                </a:extLst>
              </a:blip>
              <a:srcRect r="67697" b="42451"/>
              <a:stretch/>
            </p:blipFill>
            <p:spPr>
              <a:xfrm>
                <a:off x="3588561" y="1835073"/>
                <a:ext cx="1603674" cy="1233975"/>
              </a:xfrm>
              <a:prstGeom prst="rect">
                <a:avLst/>
              </a:prstGeom>
            </p:spPr>
          </p:pic>
          <p:sp>
            <p:nvSpPr>
              <p:cNvPr id="13" name="Multiply 12"/>
              <p:cNvSpPr/>
              <p:nvPr/>
            </p:nvSpPr>
            <p:spPr>
              <a:xfrm>
                <a:off x="3974981" y="2667727"/>
                <a:ext cx="298834" cy="348659"/>
              </a:xfrm>
              <a:prstGeom prst="mathMultiply">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 name="Straight Connector 8"/>
            <p:cNvCxnSpPr/>
            <p:nvPr/>
          </p:nvCxnSpPr>
          <p:spPr>
            <a:xfrm>
              <a:off x="585216" y="2754892"/>
              <a:ext cx="4756436" cy="0"/>
            </a:xfrm>
            <a:prstGeom prst="line">
              <a:avLst/>
            </a:prstGeom>
            <a:ln>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13106" y="1816119"/>
              <a:ext cx="4756436" cy="0"/>
            </a:xfrm>
            <a:prstGeom prst="line">
              <a:avLst/>
            </a:prstGeom>
            <a:ln>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cxnSp>
      </p:grpSp>
      <p:sp>
        <p:nvSpPr>
          <p:cNvPr id="16" name="TextBox 15"/>
          <p:cNvSpPr txBox="1"/>
          <p:nvPr/>
        </p:nvSpPr>
        <p:spPr>
          <a:xfrm>
            <a:off x="615718" y="1294667"/>
            <a:ext cx="1960280" cy="338554"/>
          </a:xfrm>
          <a:prstGeom prst="rect">
            <a:avLst/>
          </a:prstGeom>
          <a:noFill/>
        </p:spPr>
        <p:txBody>
          <a:bodyPr wrap="none" rtlCol="0">
            <a:spAutoFit/>
          </a:bodyPr>
          <a:lstStyle/>
          <a:p>
            <a:r>
              <a:rPr lang="en-US" sz="1600" dirty="0" smtClean="0">
                <a:solidFill>
                  <a:schemeClr val="bg1"/>
                </a:solidFill>
              </a:rPr>
              <a:t>Also: is this ad “fair?”</a:t>
            </a:r>
          </a:p>
        </p:txBody>
      </p:sp>
      <p:sp>
        <p:nvSpPr>
          <p:cNvPr id="17" name="TextBox 16"/>
          <p:cNvSpPr txBox="1"/>
          <p:nvPr/>
        </p:nvSpPr>
        <p:spPr>
          <a:xfrm>
            <a:off x="-45540" y="5075095"/>
            <a:ext cx="6592712" cy="1077218"/>
          </a:xfrm>
          <a:prstGeom prst="rect">
            <a:avLst/>
          </a:prstGeom>
          <a:noFill/>
        </p:spPr>
        <p:txBody>
          <a:bodyPr wrap="square" rtlCol="0">
            <a:spAutoFit/>
          </a:bodyPr>
          <a:lstStyle/>
          <a:p>
            <a:r>
              <a:rPr lang="en-US" sz="1600" u="sng" dirty="0" smtClean="0"/>
              <a:t>From the text</a:t>
            </a:r>
            <a:r>
              <a:rPr lang="en-US" sz="1600" dirty="0" smtClean="0"/>
              <a:t>: In the figure, </a:t>
            </a:r>
            <a:r>
              <a:rPr lang="en-US" sz="1600" dirty="0"/>
              <a:t>Dwight Howard’s lips will just barely touch the rim at the peak of his jump. If he left the ground at the same speed, but lifted his arms while in the air, would his lips not reach the rim, or would they crash into the rim</a:t>
            </a:r>
            <a:r>
              <a:rPr lang="en-US" sz="1600" dirty="0" smtClean="0"/>
              <a:t>?</a:t>
            </a:r>
            <a:endParaRPr lang="en-US" sz="1600" dirty="0"/>
          </a:p>
        </p:txBody>
      </p:sp>
      <p:pic>
        <p:nvPicPr>
          <p:cNvPr id="18" name="Picture 17"/>
          <p:cNvPicPr>
            <a:picLocks noChangeAspect="1"/>
          </p:cNvPicPr>
          <p:nvPr/>
        </p:nvPicPr>
        <p:blipFill rotWithShape="1">
          <a:blip r:embed="rId5"/>
          <a:srcRect l="9733" t="11163" r="26259"/>
          <a:stretch/>
        </p:blipFill>
        <p:spPr>
          <a:xfrm>
            <a:off x="6936425" y="2979166"/>
            <a:ext cx="1518094" cy="3173147"/>
          </a:xfrm>
          <a:prstGeom prst="rect">
            <a:avLst/>
          </a:prstGeom>
        </p:spPr>
      </p:pic>
      <p:sp>
        <p:nvSpPr>
          <p:cNvPr id="19" name="Slide Number Placeholder 18"/>
          <p:cNvSpPr>
            <a:spLocks noGrp="1"/>
          </p:cNvSpPr>
          <p:nvPr>
            <p:ph type="sldNum" sz="quarter" idx="12"/>
          </p:nvPr>
        </p:nvSpPr>
        <p:spPr/>
        <p:txBody>
          <a:bodyPr/>
          <a:lstStyle/>
          <a:p>
            <a:fld id="{5BE6E91C-2D6A-B04C-94FB-A9E324A509C5}" type="slidenum">
              <a:rPr lang="en-US" smtClean="0"/>
              <a:pPr/>
              <a:t>71</a:t>
            </a:fld>
            <a:endParaRPr lang="en-US" dirty="0"/>
          </a:p>
        </p:txBody>
      </p:sp>
    </p:spTree>
    <p:extLst>
      <p:ext uri="{BB962C8B-B14F-4D97-AF65-F5344CB8AC3E}">
        <p14:creationId xmlns="" xmlns:p14="http://schemas.microsoft.com/office/powerpoint/2010/main" val="32548089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Image is More Impressive?</a:t>
            </a:r>
            <a:endParaRPr lang="en-US"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72</a:t>
            </a:fld>
            <a:endParaRPr lang="en-US" dirty="0"/>
          </a:p>
        </p:txBody>
      </p:sp>
      <p:grpSp>
        <p:nvGrpSpPr>
          <p:cNvPr id="9" name="Group 8"/>
          <p:cNvGrpSpPr/>
          <p:nvPr/>
        </p:nvGrpSpPr>
        <p:grpSpPr>
          <a:xfrm>
            <a:off x="1064883" y="3990110"/>
            <a:ext cx="5067376" cy="2707574"/>
            <a:chOff x="29511" y="3446282"/>
            <a:chExt cx="5180664" cy="2742054"/>
          </a:xfrm>
        </p:grpSpPr>
        <p:sp>
          <p:nvSpPr>
            <p:cNvPr id="8" name="Rectangle 7"/>
            <p:cNvSpPr/>
            <p:nvPr/>
          </p:nvSpPr>
          <p:spPr>
            <a:xfrm>
              <a:off x="29511" y="3446282"/>
              <a:ext cx="5180664" cy="2742054"/>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srcRect l="33499" t="37464" r="49918" b="28648"/>
            <a:stretch/>
          </p:blipFill>
          <p:spPr>
            <a:xfrm>
              <a:off x="86661" y="4248150"/>
              <a:ext cx="1265889" cy="1940186"/>
            </a:xfrm>
            <a:prstGeom prst="rect">
              <a:avLst/>
            </a:prstGeom>
          </p:spPr>
        </p:pic>
        <p:pic>
          <p:nvPicPr>
            <p:cNvPr id="5" name="Picture 4"/>
            <p:cNvPicPr>
              <a:picLocks noChangeAspect="1"/>
            </p:cNvPicPr>
            <p:nvPr/>
          </p:nvPicPr>
          <p:blipFill rotWithShape="1">
            <a:blip r:embed="rId2"/>
            <a:srcRect l="49708" t="34802" r="33946" b="31310"/>
            <a:stretch/>
          </p:blipFill>
          <p:spPr>
            <a:xfrm>
              <a:off x="1343025" y="4210050"/>
              <a:ext cx="1247775" cy="1940186"/>
            </a:xfrm>
            <a:prstGeom prst="rect">
              <a:avLst/>
            </a:prstGeom>
          </p:spPr>
        </p:pic>
        <p:pic>
          <p:nvPicPr>
            <p:cNvPr id="6" name="Picture 5"/>
            <p:cNvPicPr>
              <a:picLocks noChangeAspect="1"/>
            </p:cNvPicPr>
            <p:nvPr/>
          </p:nvPicPr>
          <p:blipFill rotWithShape="1">
            <a:blip r:embed="rId2"/>
            <a:srcRect l="65929" t="27981" r="17351" b="39411"/>
            <a:stretch/>
          </p:blipFill>
          <p:spPr>
            <a:xfrm>
              <a:off x="2612466" y="3924300"/>
              <a:ext cx="1276350" cy="1866900"/>
            </a:xfrm>
            <a:prstGeom prst="rect">
              <a:avLst/>
            </a:prstGeom>
          </p:spPr>
        </p:pic>
        <p:pic>
          <p:nvPicPr>
            <p:cNvPr id="7" name="Picture 6"/>
            <p:cNvPicPr>
              <a:picLocks noChangeAspect="1"/>
            </p:cNvPicPr>
            <p:nvPr/>
          </p:nvPicPr>
          <p:blipFill rotWithShape="1">
            <a:blip r:embed="rId2"/>
            <a:srcRect l="82150" t="15472" r="1996" b="51556"/>
            <a:stretch/>
          </p:blipFill>
          <p:spPr>
            <a:xfrm>
              <a:off x="3881906" y="3446282"/>
              <a:ext cx="1210224" cy="1887718"/>
            </a:xfrm>
            <a:prstGeom prst="rect">
              <a:avLst/>
            </a:prstGeom>
          </p:spPr>
        </p:pic>
      </p:grpSp>
      <p:pic>
        <p:nvPicPr>
          <p:cNvPr id="10" name="Picture 9"/>
          <p:cNvPicPr>
            <a:picLocks noChangeAspect="1"/>
          </p:cNvPicPr>
          <p:nvPr/>
        </p:nvPicPr>
        <p:blipFill rotWithShape="1">
          <a:blip r:embed="rId2"/>
          <a:srcRect l="33499" t="15472" b="28648"/>
          <a:stretch/>
        </p:blipFill>
        <p:spPr>
          <a:xfrm>
            <a:off x="1093448" y="546265"/>
            <a:ext cx="5067376" cy="3193542"/>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What accelerated Jeremy Lin?  - </a:t>
            </a:r>
            <a:r>
              <a:rPr lang="en-US" i="1" dirty="0" smtClean="0"/>
              <a:t>Not</a:t>
            </a:r>
            <a:r>
              <a:rPr lang="en-US" dirty="0" smtClean="0"/>
              <a:t> “himself”</a:t>
            </a:r>
            <a:endParaRPr lang="en-US" dirty="0"/>
          </a:p>
        </p:txBody>
      </p:sp>
      <p:sp>
        <p:nvSpPr>
          <p:cNvPr id="4" name="TextBox 3"/>
          <p:cNvSpPr txBox="1"/>
          <p:nvPr/>
        </p:nvSpPr>
        <p:spPr>
          <a:xfrm>
            <a:off x="1" y="662953"/>
            <a:ext cx="5419753" cy="338554"/>
          </a:xfrm>
          <a:prstGeom prst="rect">
            <a:avLst/>
          </a:prstGeom>
          <a:noFill/>
        </p:spPr>
        <p:txBody>
          <a:bodyPr wrap="none" rtlCol="0">
            <a:spAutoFit/>
          </a:bodyPr>
          <a:lstStyle/>
          <a:p>
            <a:r>
              <a:rPr lang="en-US" sz="1600" dirty="0" smtClean="0"/>
              <a:t>Something accelerates because the forces </a:t>
            </a:r>
            <a:r>
              <a:rPr lang="en-US" sz="1600" i="1" dirty="0" smtClean="0"/>
              <a:t>on it</a:t>
            </a:r>
            <a:r>
              <a:rPr lang="en-US" sz="1600" dirty="0" smtClean="0"/>
              <a:t> are unbalanced</a:t>
            </a:r>
          </a:p>
        </p:txBody>
      </p:sp>
      <p:sp>
        <p:nvSpPr>
          <p:cNvPr id="5" name="Content Placeholder 2"/>
          <p:cNvSpPr txBox="1">
            <a:spLocks/>
          </p:cNvSpPr>
          <p:nvPr/>
        </p:nvSpPr>
        <p:spPr>
          <a:xfrm>
            <a:off x="35999" y="1358521"/>
            <a:ext cx="7793567" cy="1574476"/>
          </a:xfrm>
          <a:prstGeom prst="rect">
            <a:avLst/>
          </a:prstGeom>
        </p:spPr>
        <p:txBody>
          <a:bodyPr/>
          <a:lstStyle>
            <a:lvl1pPr marL="234950" indent="-234950" algn="l" defTabSz="457200" rtl="0" eaLnBrk="1" latinLnBrk="0" hangingPunct="1">
              <a:spcBef>
                <a:spcPct val="20000"/>
              </a:spcBef>
              <a:spcAft>
                <a:spcPts val="0"/>
              </a:spcAft>
              <a:buFont typeface="Arial"/>
              <a:buChar char="•"/>
              <a:defRPr sz="1800" kern="1200">
                <a:solidFill>
                  <a:schemeClr val="tx1"/>
                </a:solidFill>
                <a:latin typeface="+mn-lt"/>
                <a:ea typeface="+mn-ea"/>
                <a:cs typeface="+mn-cs"/>
              </a:defRPr>
            </a:lvl1pPr>
            <a:lvl2pPr marL="566738" indent="-233363" algn="l" defTabSz="457200" rtl="0" eaLnBrk="1" latinLnBrk="0" hangingPunct="1">
              <a:spcBef>
                <a:spcPct val="20000"/>
              </a:spcBef>
              <a:spcAft>
                <a:spcPts val="0"/>
              </a:spcAft>
              <a:buFont typeface="Arial"/>
              <a:buChar char="–"/>
              <a:defRPr sz="1800" kern="1200">
                <a:solidFill>
                  <a:schemeClr val="tx1"/>
                </a:solidFill>
                <a:latin typeface="+mn-lt"/>
                <a:ea typeface="+mn-ea"/>
                <a:cs typeface="+mn-cs"/>
              </a:defRPr>
            </a:lvl2pPr>
            <a:lvl3pPr marL="801688" indent="-169863" algn="l" defTabSz="457200" rtl="0" eaLnBrk="1" latinLnBrk="0" hangingPunct="1">
              <a:spcBef>
                <a:spcPct val="20000"/>
              </a:spcBef>
              <a:spcAft>
                <a:spcPts val="0"/>
              </a:spcAft>
              <a:buFont typeface="Arial"/>
              <a:buChar char="•"/>
              <a:defRPr sz="1800" kern="1200">
                <a:solidFill>
                  <a:schemeClr val="tx1"/>
                </a:solidFill>
                <a:latin typeface="+mn-lt"/>
                <a:ea typeface="+mn-ea"/>
                <a:cs typeface="+mn-cs"/>
              </a:defRPr>
            </a:lvl3pPr>
            <a:lvl4pPr marL="1192213" indent="-228600" algn="l" defTabSz="457200" rtl="0" eaLnBrk="1" latinLnBrk="0" hangingPunct="1">
              <a:spcBef>
                <a:spcPct val="20000"/>
              </a:spcBef>
              <a:spcAft>
                <a:spcPts val="0"/>
              </a:spcAft>
              <a:buFont typeface="Arial"/>
              <a:buChar char="–"/>
              <a:defRPr sz="1800" kern="1200">
                <a:solidFill>
                  <a:schemeClr val="tx1"/>
                </a:solidFill>
                <a:latin typeface="+mn-lt"/>
                <a:ea typeface="+mn-ea"/>
                <a:cs typeface="+mn-cs"/>
              </a:defRPr>
            </a:lvl4pPr>
            <a:lvl5pPr marL="1430338" indent="-168275" algn="l" defTabSz="457200" rtl="0" eaLnBrk="1" latinLnBrk="0" hangingPunct="1">
              <a:spcBef>
                <a:spcPct val="20000"/>
              </a:spcBef>
              <a:spcAft>
                <a:spcPts val="0"/>
              </a:spcAft>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push of the stick accelerates the puck</a:t>
            </a:r>
          </a:p>
          <a:p>
            <a:r>
              <a:rPr lang="en-US" sz="1600" dirty="0" smtClean="0"/>
              <a:t>push of the bat accelerates the baseball</a:t>
            </a:r>
          </a:p>
          <a:p>
            <a:r>
              <a:rPr lang="en-US" sz="1600" dirty="0" smtClean="0"/>
              <a:t>push of the hand accelerates the basketball</a:t>
            </a:r>
          </a:p>
          <a:p>
            <a:endParaRPr lang="en-US" sz="1600" dirty="0" smtClean="0"/>
          </a:p>
          <a:p>
            <a:r>
              <a:rPr lang="en-US" sz="1600" dirty="0" smtClean="0"/>
              <a:t>push of the floor accelerates the player upward</a:t>
            </a:r>
          </a:p>
          <a:p>
            <a:r>
              <a:rPr lang="en-US" sz="1600" dirty="0" smtClean="0"/>
              <a:t>push of the floor accelerates the player forward</a:t>
            </a:r>
          </a:p>
          <a:p>
            <a:endParaRPr lang="en-US" sz="1600" dirty="0" smtClean="0"/>
          </a:p>
        </p:txBody>
      </p:sp>
      <p:sp>
        <p:nvSpPr>
          <p:cNvPr id="6" name="Right Brace 5"/>
          <p:cNvSpPr/>
          <p:nvPr/>
        </p:nvSpPr>
        <p:spPr>
          <a:xfrm>
            <a:off x="5422242" y="1364863"/>
            <a:ext cx="304404" cy="70577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5758942" y="1505465"/>
            <a:ext cx="715068" cy="584775"/>
          </a:xfrm>
          <a:prstGeom prst="rect">
            <a:avLst/>
          </a:prstGeom>
          <a:noFill/>
        </p:spPr>
        <p:txBody>
          <a:bodyPr wrap="none" rtlCol="0">
            <a:spAutoFit/>
          </a:bodyPr>
          <a:lstStyle/>
          <a:p>
            <a:r>
              <a:rPr lang="en-US" sz="1600" dirty="0" smtClean="0"/>
              <a:t>makes</a:t>
            </a:r>
          </a:p>
          <a:p>
            <a:r>
              <a:rPr lang="en-US" sz="1600" dirty="0" smtClean="0"/>
              <a:t>sense</a:t>
            </a:r>
          </a:p>
        </p:txBody>
      </p:sp>
      <p:sp>
        <p:nvSpPr>
          <p:cNvPr id="8" name="Right Brace 7"/>
          <p:cNvSpPr/>
          <p:nvPr/>
        </p:nvSpPr>
        <p:spPr>
          <a:xfrm>
            <a:off x="4579850" y="2704801"/>
            <a:ext cx="253407" cy="38808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4916108" y="2780999"/>
            <a:ext cx="279244" cy="338554"/>
          </a:xfrm>
          <a:prstGeom prst="rect">
            <a:avLst/>
          </a:prstGeom>
          <a:noFill/>
        </p:spPr>
        <p:txBody>
          <a:bodyPr wrap="none" rtlCol="0">
            <a:spAutoFit/>
          </a:bodyPr>
          <a:lstStyle/>
          <a:p>
            <a:r>
              <a:rPr lang="en-US" sz="1600" dirty="0" smtClean="0"/>
              <a:t>?</a:t>
            </a:r>
          </a:p>
        </p:txBody>
      </p:sp>
      <p:graphicFrame>
        <p:nvGraphicFramePr>
          <p:cNvPr id="10" name="Object 9"/>
          <p:cNvGraphicFramePr>
            <a:graphicFrameLocks noChangeAspect="1"/>
          </p:cNvGraphicFramePr>
          <p:nvPr>
            <p:extLst>
              <p:ext uri="{D42A27DB-BD31-4B8C-83A1-F6EECF244321}">
                <p14:modId xmlns="" xmlns:p14="http://schemas.microsoft.com/office/powerpoint/2010/main" val="708808859"/>
              </p:ext>
            </p:extLst>
          </p:nvPr>
        </p:nvGraphicFramePr>
        <p:xfrm>
          <a:off x="5726646" y="123140"/>
          <a:ext cx="1126563" cy="878367"/>
        </p:xfrm>
        <a:graphic>
          <a:graphicData uri="http://schemas.openxmlformats.org/presentationml/2006/ole">
            <p:oleObj spid="_x0000_s2851842" name="Equation" r:id="rId4" imgW="484560" imgH="411120" progId="">
              <p:embed/>
            </p:oleObj>
          </a:graphicData>
        </a:graphic>
      </p:graphicFrame>
      <p:sp>
        <p:nvSpPr>
          <p:cNvPr id="11" name="TextBox 10"/>
          <p:cNvSpPr txBox="1"/>
          <p:nvPr/>
        </p:nvSpPr>
        <p:spPr>
          <a:xfrm>
            <a:off x="113552" y="1033381"/>
            <a:ext cx="6266459" cy="338554"/>
          </a:xfrm>
          <a:prstGeom prst="rect">
            <a:avLst/>
          </a:prstGeom>
          <a:noFill/>
        </p:spPr>
        <p:txBody>
          <a:bodyPr wrap="none" rtlCol="0">
            <a:spAutoFit/>
          </a:bodyPr>
          <a:lstStyle/>
          <a:p>
            <a:r>
              <a:rPr lang="en-US" sz="1600" b="1" dirty="0" smtClean="0"/>
              <a:t>(Howard pushing down on the floor tends to accelerate the floor down)</a:t>
            </a:r>
          </a:p>
        </p:txBody>
      </p:sp>
      <p:sp>
        <p:nvSpPr>
          <p:cNvPr id="12" name="Title 1"/>
          <p:cNvSpPr txBox="1">
            <a:spLocks/>
          </p:cNvSpPr>
          <p:nvPr/>
        </p:nvSpPr>
        <p:spPr>
          <a:xfrm>
            <a:off x="536047" y="3583421"/>
            <a:ext cx="8229600" cy="381917"/>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2000" kern="1200">
                <a:solidFill>
                  <a:schemeClr val="tx1"/>
                </a:solidFill>
                <a:latin typeface="+mj-lt"/>
                <a:ea typeface="+mj-ea"/>
                <a:cs typeface="+mj-cs"/>
              </a:defRPr>
            </a:lvl1pPr>
          </a:lstStyle>
          <a:p>
            <a:r>
              <a:rPr lang="en-US" dirty="0" smtClean="0"/>
              <a:t>Newton’s Laws</a:t>
            </a:r>
            <a:endParaRPr lang="en-US" dirty="0"/>
          </a:p>
        </p:txBody>
      </p:sp>
      <p:pic>
        <p:nvPicPr>
          <p:cNvPr id="13" name="Picture 12" descr="vol3-401-Sir-Isaac-Newton-q75-484x500.jpg"/>
          <p:cNvPicPr>
            <a:picLocks noChangeAspect="1"/>
          </p:cNvPicPr>
          <p:nvPr/>
        </p:nvPicPr>
        <p:blipFill>
          <a:blip r:embed="rId5"/>
          <a:stretch>
            <a:fillRect/>
          </a:stretch>
        </p:blipFill>
        <p:spPr>
          <a:xfrm>
            <a:off x="116066" y="3499690"/>
            <a:ext cx="737924" cy="762316"/>
          </a:xfrm>
          <a:prstGeom prst="rect">
            <a:avLst/>
          </a:prstGeom>
        </p:spPr>
      </p:pic>
      <p:grpSp>
        <p:nvGrpSpPr>
          <p:cNvPr id="3" name="Group 13"/>
          <p:cNvGrpSpPr/>
          <p:nvPr/>
        </p:nvGrpSpPr>
        <p:grpSpPr>
          <a:xfrm>
            <a:off x="833797" y="4008216"/>
            <a:ext cx="8310203" cy="2511230"/>
            <a:chOff x="566213" y="1632733"/>
            <a:chExt cx="6232652" cy="3348307"/>
          </a:xfrm>
        </p:grpSpPr>
        <p:sp>
          <p:nvSpPr>
            <p:cNvPr id="15" name="TextBox 14"/>
            <p:cNvSpPr txBox="1"/>
            <p:nvPr/>
          </p:nvSpPr>
          <p:spPr>
            <a:xfrm>
              <a:off x="566213" y="1632733"/>
              <a:ext cx="6232652" cy="2831544"/>
            </a:xfrm>
            <a:prstGeom prst="rect">
              <a:avLst/>
            </a:prstGeom>
            <a:noFill/>
          </p:spPr>
          <p:txBody>
            <a:bodyPr wrap="square" rtlCol="0">
              <a:spAutoFit/>
            </a:bodyPr>
            <a:lstStyle/>
            <a:p>
              <a:pPr marL="739775" indent="-739775">
                <a:spcAft>
                  <a:spcPts val="600"/>
                </a:spcAft>
              </a:pPr>
              <a:r>
                <a:rPr lang="en-US" sz="1600" b="1" dirty="0" smtClean="0"/>
                <a:t>1</a:t>
              </a:r>
              <a:r>
                <a:rPr lang="en-US" sz="1600" b="1" baseline="30000" dirty="0" smtClean="0"/>
                <a:t>st</a:t>
              </a:r>
              <a:r>
                <a:rPr lang="en-US" sz="1600" b="1" dirty="0" smtClean="0"/>
                <a:t> Law</a:t>
              </a:r>
              <a:r>
                <a:rPr lang="en-US" sz="1600" dirty="0" smtClean="0"/>
                <a:t>:  If there is no net force on an object, its acceleration is zero.  In fact, if the acceleration is zero, we know there is no net force</a:t>
              </a:r>
            </a:p>
            <a:p>
              <a:pPr marL="739775" indent="-739775">
                <a:spcAft>
                  <a:spcPts val="600"/>
                </a:spcAft>
              </a:pPr>
              <a:endParaRPr lang="en-US" sz="1600" dirty="0" smtClean="0"/>
            </a:p>
            <a:p>
              <a:pPr marL="739775" indent="-739775">
                <a:spcAft>
                  <a:spcPts val="600"/>
                </a:spcAft>
              </a:pPr>
              <a:r>
                <a:rPr lang="en-US" sz="1600" b="1" dirty="0" smtClean="0"/>
                <a:t>2</a:t>
              </a:r>
              <a:r>
                <a:rPr lang="en-US" sz="1600" b="1" baseline="30000" dirty="0" smtClean="0"/>
                <a:t>nd</a:t>
              </a:r>
              <a:r>
                <a:rPr lang="en-US" sz="1600" b="1" dirty="0" smtClean="0"/>
                <a:t> Law</a:t>
              </a:r>
              <a:r>
                <a:rPr lang="en-US" sz="1600" dirty="0" smtClean="0"/>
                <a:t>: </a:t>
              </a:r>
            </a:p>
            <a:p>
              <a:pPr marL="739775" indent="-739775">
                <a:spcAft>
                  <a:spcPts val="600"/>
                </a:spcAft>
              </a:pPr>
              <a:endParaRPr lang="en-US" sz="1600" dirty="0" smtClean="0"/>
            </a:p>
            <a:p>
              <a:pPr marL="739775" indent="-739775">
                <a:spcAft>
                  <a:spcPts val="600"/>
                </a:spcAft>
              </a:pPr>
              <a:r>
                <a:rPr lang="en-US" sz="1600" b="1" dirty="0" smtClean="0"/>
                <a:t>3</a:t>
              </a:r>
              <a:r>
                <a:rPr lang="en-US" sz="1600" b="1" baseline="30000" dirty="0" smtClean="0"/>
                <a:t>rd</a:t>
              </a:r>
              <a:r>
                <a:rPr lang="en-US" sz="1600" b="1" dirty="0" smtClean="0"/>
                <a:t> Law</a:t>
              </a:r>
              <a:r>
                <a:rPr lang="en-US" sz="1600" dirty="0" smtClean="0"/>
                <a:t>: The force exerted by body 1 on body 2 is </a:t>
              </a:r>
              <a:r>
                <a:rPr lang="en-US" sz="1600" i="1" dirty="0" smtClean="0"/>
                <a:t>always</a:t>
              </a:r>
              <a:r>
                <a:rPr lang="en-US" sz="1600" dirty="0" smtClean="0"/>
                <a:t> accompanied by a force of equal magnitude but opposite direction by body 2 on body 1</a:t>
              </a:r>
            </a:p>
          </p:txBody>
        </p:sp>
        <p:graphicFrame>
          <p:nvGraphicFramePr>
            <p:cNvPr id="16" name="Object 3"/>
            <p:cNvGraphicFramePr>
              <a:graphicFrameLocks noChangeAspect="1"/>
            </p:cNvGraphicFramePr>
            <p:nvPr>
              <p:extLst>
                <p:ext uri="{D42A27DB-BD31-4B8C-83A1-F6EECF244321}">
                  <p14:modId xmlns="" xmlns:p14="http://schemas.microsoft.com/office/powerpoint/2010/main" val="1672059199"/>
                </p:ext>
              </p:extLst>
            </p:nvPr>
          </p:nvGraphicFramePr>
          <p:xfrm>
            <a:off x="4788508" y="4295208"/>
            <a:ext cx="1136935" cy="685832"/>
          </p:xfrm>
          <a:graphic>
            <a:graphicData uri="http://schemas.openxmlformats.org/presentationml/2006/ole">
              <p:oleObj spid="_x0000_s2851843" name="Equation" r:id="rId6" imgW="676440" imgH="228240" progId="">
                <p:embed/>
              </p:oleObj>
            </a:graphicData>
          </a:graphic>
        </p:graphicFrame>
        <p:graphicFrame>
          <p:nvGraphicFramePr>
            <p:cNvPr id="17" name="Object 16"/>
            <p:cNvGraphicFramePr>
              <a:graphicFrameLocks noChangeAspect="1"/>
            </p:cNvGraphicFramePr>
            <p:nvPr/>
          </p:nvGraphicFramePr>
          <p:xfrm>
            <a:off x="1305210" y="2825944"/>
            <a:ext cx="4681219" cy="542043"/>
          </p:xfrm>
          <a:graphic>
            <a:graphicData uri="http://schemas.openxmlformats.org/presentationml/2006/ole">
              <p:oleObj spid="_x0000_s2851844" name="Equation" r:id="rId7" imgW="3099240" imgH="219240" progId="">
                <p:embed/>
              </p:oleObj>
            </a:graphicData>
          </a:graphic>
        </p:graphicFrame>
      </p:grpSp>
      <p:sp>
        <p:nvSpPr>
          <p:cNvPr id="18" name="TextBox 17"/>
          <p:cNvSpPr txBox="1"/>
          <p:nvPr/>
        </p:nvSpPr>
        <p:spPr>
          <a:xfrm>
            <a:off x="1819127" y="6519446"/>
            <a:ext cx="4982454" cy="338554"/>
          </a:xfrm>
          <a:prstGeom prst="rect">
            <a:avLst/>
          </a:prstGeom>
          <a:noFill/>
        </p:spPr>
        <p:txBody>
          <a:bodyPr wrap="none" rtlCol="0">
            <a:spAutoFit/>
          </a:bodyPr>
          <a:lstStyle/>
          <a:p>
            <a:r>
              <a:rPr lang="en-US" sz="1600" dirty="0" smtClean="0"/>
              <a:t>(sometimes these are called “action-reaction” force pairs)</a:t>
            </a:r>
          </a:p>
        </p:txBody>
      </p:sp>
      <p:cxnSp>
        <p:nvCxnSpPr>
          <p:cNvPr id="19" name="Straight Connector 18"/>
          <p:cNvCxnSpPr/>
          <p:nvPr/>
        </p:nvCxnSpPr>
        <p:spPr>
          <a:xfrm>
            <a:off x="636235" y="3258295"/>
            <a:ext cx="7639256" cy="1191"/>
          </a:xfrm>
          <a:prstGeom prst="line">
            <a:avLst/>
          </a:prstGeom>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8">
            <a:lum bright="12000"/>
          </a:blip>
          <a:stretch>
            <a:fillRect/>
          </a:stretch>
        </p:blipFill>
        <p:spPr>
          <a:xfrm>
            <a:off x="7345340" y="217691"/>
            <a:ext cx="1782222" cy="2640000"/>
          </a:xfrm>
          <a:prstGeom prst="rect">
            <a:avLst/>
          </a:prstGeom>
        </p:spPr>
      </p:pic>
      <p:cxnSp>
        <p:nvCxnSpPr>
          <p:cNvPr id="24" name="Straight Arrow Connector 23"/>
          <p:cNvCxnSpPr/>
          <p:nvPr/>
        </p:nvCxnSpPr>
        <p:spPr>
          <a:xfrm rot="10800000">
            <a:off x="7667463" y="2674124"/>
            <a:ext cx="983804" cy="832"/>
          </a:xfrm>
          <a:prstGeom prst="straightConnector1">
            <a:avLst/>
          </a:prstGeom>
          <a:ln w="76200" cap="flat" cmpd="sng" algn="ctr">
            <a:solidFill>
              <a:srgbClr val="660066"/>
            </a:solidFill>
            <a:prstDash val="solid"/>
            <a:round/>
            <a:headEnd type="none" w="med" len="med"/>
            <a:tailEnd type="arrow" w="med" len="sm"/>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893981" y="2839691"/>
            <a:ext cx="2324935" cy="461665"/>
          </a:xfrm>
          <a:prstGeom prst="rect">
            <a:avLst/>
          </a:prstGeom>
          <a:noFill/>
        </p:spPr>
        <p:txBody>
          <a:bodyPr wrap="square" rtlCol="0">
            <a:spAutoFit/>
          </a:bodyPr>
          <a:lstStyle/>
          <a:p>
            <a:r>
              <a:rPr lang="en-US" sz="1200" dirty="0" smtClean="0"/>
              <a:t>Frictional force of floor </a:t>
            </a:r>
            <a:r>
              <a:rPr lang="en-US" sz="1200" b="1" dirty="0" smtClean="0"/>
              <a:t>on</a:t>
            </a:r>
            <a:r>
              <a:rPr lang="en-US" sz="1200" dirty="0" smtClean="0"/>
              <a:t> William Buford</a:t>
            </a:r>
          </a:p>
        </p:txBody>
      </p:sp>
      <p:sp>
        <p:nvSpPr>
          <p:cNvPr id="22" name="Slide Number Placeholder 21"/>
          <p:cNvSpPr>
            <a:spLocks noGrp="1"/>
          </p:cNvSpPr>
          <p:nvPr>
            <p:ph type="sldNum" sz="quarter" idx="12"/>
          </p:nvPr>
        </p:nvSpPr>
        <p:spPr>
          <a:xfrm>
            <a:off x="7924801" y="9101"/>
            <a:ext cx="1202761" cy="192909"/>
          </a:xfrm>
        </p:spPr>
        <p:txBody>
          <a:bodyPr/>
          <a:lstStyle/>
          <a:p>
            <a:fld id="{5BE6E91C-2D6A-B04C-94FB-A9E324A509C5}" type="slidenum">
              <a:rPr lang="en-US" smtClean="0"/>
              <a:pPr/>
              <a:t>73</a:t>
            </a:fld>
            <a:endParaRPr lang="en-US" dirty="0"/>
          </a:p>
        </p:txBody>
      </p:sp>
    </p:spTree>
    <p:extLst>
      <p:ext uri="{BB962C8B-B14F-4D97-AF65-F5344CB8AC3E}">
        <p14:creationId xmlns="" xmlns:p14="http://schemas.microsoft.com/office/powerpoint/2010/main" val="327427743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64891"/>
            <a:ext cx="1718643" cy="381917"/>
          </a:xfrm>
        </p:spPr>
        <p:txBody>
          <a:bodyPr>
            <a:normAutofit/>
          </a:bodyPr>
          <a:lstStyle/>
          <a:p>
            <a:pPr algn="l"/>
            <a:r>
              <a:rPr lang="en-US" sz="1400" dirty="0" smtClean="0"/>
              <a:t>for notes</a:t>
            </a:r>
            <a:endParaRPr lang="en-US" sz="1400" dirty="0"/>
          </a:p>
        </p:txBody>
      </p:sp>
      <p:pic>
        <p:nvPicPr>
          <p:cNvPr id="8" name="Picture 7"/>
          <p:cNvPicPr>
            <a:picLocks noChangeAspect="1"/>
          </p:cNvPicPr>
          <p:nvPr/>
        </p:nvPicPr>
        <p:blipFill>
          <a:blip r:embed="rId3">
            <a:lum bright="12000"/>
          </a:blip>
          <a:stretch>
            <a:fillRect/>
          </a:stretch>
        </p:blipFill>
        <p:spPr>
          <a:xfrm>
            <a:off x="6523149" y="287391"/>
            <a:ext cx="2546032" cy="3771429"/>
          </a:xfrm>
          <a:prstGeom prst="rect">
            <a:avLst/>
          </a:prstGeom>
        </p:spPr>
      </p:pic>
      <p:sp>
        <p:nvSpPr>
          <p:cNvPr id="9" name="TextBox 8"/>
          <p:cNvSpPr txBox="1"/>
          <p:nvPr/>
        </p:nvSpPr>
        <p:spPr>
          <a:xfrm>
            <a:off x="5479318" y="4005270"/>
            <a:ext cx="2783583" cy="276999"/>
          </a:xfrm>
          <a:prstGeom prst="rect">
            <a:avLst/>
          </a:prstGeom>
          <a:noFill/>
        </p:spPr>
        <p:txBody>
          <a:bodyPr wrap="none" rtlCol="0">
            <a:spAutoFit/>
          </a:bodyPr>
          <a:lstStyle/>
          <a:p>
            <a:r>
              <a:rPr lang="en-US" sz="1200" dirty="0" smtClean="0"/>
              <a:t>Frictional force of floor </a:t>
            </a:r>
            <a:r>
              <a:rPr lang="en-US" sz="1200" b="1" dirty="0" smtClean="0"/>
              <a:t>on</a:t>
            </a:r>
            <a:r>
              <a:rPr lang="en-US" sz="1200" dirty="0" smtClean="0"/>
              <a:t> William Buford</a:t>
            </a:r>
          </a:p>
        </p:txBody>
      </p:sp>
      <p:cxnSp>
        <p:nvCxnSpPr>
          <p:cNvPr id="12" name="Straight Arrow Connector 11"/>
          <p:cNvCxnSpPr/>
          <p:nvPr/>
        </p:nvCxnSpPr>
        <p:spPr>
          <a:xfrm rot="10800000">
            <a:off x="5950382" y="3746957"/>
            <a:ext cx="2406384" cy="1191"/>
          </a:xfrm>
          <a:prstGeom prst="straightConnector1">
            <a:avLst/>
          </a:prstGeom>
          <a:ln w="76200" cap="flat" cmpd="sng" algn="ctr">
            <a:solidFill>
              <a:srgbClr val="660066"/>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0" y="2066306"/>
            <a:ext cx="6056471" cy="954107"/>
          </a:xfrm>
          <a:prstGeom prst="rect">
            <a:avLst/>
          </a:prstGeom>
          <a:noFill/>
        </p:spPr>
        <p:txBody>
          <a:bodyPr wrap="square" rtlCol="0">
            <a:spAutoFit/>
          </a:bodyPr>
          <a:lstStyle/>
          <a:p>
            <a:r>
              <a:rPr lang="en-US" sz="1400" dirty="0" smtClean="0"/>
              <a:t>Leftward push </a:t>
            </a:r>
            <a:r>
              <a:rPr lang="en-US" sz="1400" u="sng" dirty="0" smtClean="0"/>
              <a:t>of the floor </a:t>
            </a:r>
            <a:r>
              <a:rPr lang="en-US" sz="1400" dirty="0" smtClean="0"/>
              <a:t>accelerates Buford to left</a:t>
            </a:r>
          </a:p>
          <a:p>
            <a:endParaRPr lang="en-US" sz="1400" dirty="0"/>
          </a:p>
          <a:p>
            <a:r>
              <a:rPr lang="en-US" sz="1400" dirty="0" smtClean="0"/>
              <a:t>Can we estimate the horizontal force component if he reaches 8 mph 1 sec after starting from rest?</a:t>
            </a:r>
          </a:p>
        </p:txBody>
      </p:sp>
      <p:sp>
        <p:nvSpPr>
          <p:cNvPr id="19" name="TextBox 18"/>
          <p:cNvSpPr txBox="1"/>
          <p:nvPr/>
        </p:nvSpPr>
        <p:spPr>
          <a:xfrm>
            <a:off x="4565" y="425933"/>
            <a:ext cx="9127560" cy="1384995"/>
          </a:xfrm>
          <a:prstGeom prst="rect">
            <a:avLst/>
          </a:prstGeom>
          <a:noFill/>
        </p:spPr>
        <p:txBody>
          <a:bodyPr wrap="square" rtlCol="0">
            <a:spAutoFit/>
          </a:bodyPr>
          <a:lstStyle/>
          <a:p>
            <a:r>
              <a:rPr lang="en-US" sz="1400" dirty="0" smtClean="0"/>
              <a:t>To accelerate our body vertically, we manipulate gravity and GRF.</a:t>
            </a:r>
          </a:p>
          <a:p>
            <a:endParaRPr lang="en-US" sz="1400" dirty="0" smtClean="0"/>
          </a:p>
          <a:p>
            <a:r>
              <a:rPr lang="en-US" sz="1400" dirty="0" smtClean="0"/>
              <a:t>We achieve horizontal acceleration through</a:t>
            </a:r>
            <a:endParaRPr lang="en-US" sz="1400" dirty="0"/>
          </a:p>
          <a:p>
            <a:pPr marL="285750" indent="-285750">
              <a:buFontTx/>
              <a:buChar char="•"/>
            </a:pPr>
            <a:r>
              <a:rPr lang="en-US" sz="1400" dirty="0" smtClean="0"/>
              <a:t>recoil after </a:t>
            </a:r>
            <a:r>
              <a:rPr lang="en-US" sz="1400" dirty="0" err="1" smtClean="0"/>
              <a:t>slapshot</a:t>
            </a:r>
            <a:r>
              <a:rPr lang="en-US" sz="1400" dirty="0" smtClean="0"/>
              <a:t> or </a:t>
            </a:r>
            <a:r>
              <a:rPr lang="en-US" sz="1400" dirty="0" err="1" smtClean="0"/>
              <a:t>shotput</a:t>
            </a:r>
            <a:endParaRPr lang="en-US" sz="1400" dirty="0" smtClean="0"/>
          </a:p>
          <a:p>
            <a:pPr marL="285750" indent="-285750">
              <a:buFontTx/>
              <a:buChar char="•"/>
            </a:pPr>
            <a:r>
              <a:rPr lang="en-US" sz="1400" dirty="0" smtClean="0"/>
              <a:t>having a linebacker slam into us</a:t>
            </a:r>
          </a:p>
          <a:p>
            <a:pPr marL="285750" indent="-285750">
              <a:buFontTx/>
              <a:buChar char="•"/>
            </a:pPr>
            <a:r>
              <a:rPr lang="en-US" sz="1400" dirty="0" smtClean="0"/>
              <a:t>...friction</a:t>
            </a:r>
          </a:p>
        </p:txBody>
      </p:sp>
      <p:sp>
        <p:nvSpPr>
          <p:cNvPr id="7" name="TextBox 6"/>
          <p:cNvSpPr txBox="1"/>
          <p:nvPr/>
        </p:nvSpPr>
        <p:spPr>
          <a:xfrm>
            <a:off x="2215524" y="20976"/>
            <a:ext cx="3668953" cy="369332"/>
          </a:xfrm>
          <a:prstGeom prst="rect">
            <a:avLst/>
          </a:prstGeom>
          <a:noFill/>
        </p:spPr>
        <p:txBody>
          <a:bodyPr wrap="none" rtlCol="0">
            <a:spAutoFit/>
          </a:bodyPr>
          <a:lstStyle/>
          <a:p>
            <a:r>
              <a:rPr lang="en-US" dirty="0" smtClean="0"/>
              <a:t>Horizontal acceleration, the easy way</a:t>
            </a:r>
          </a:p>
        </p:txBody>
      </p:sp>
      <p:cxnSp>
        <p:nvCxnSpPr>
          <p:cNvPr id="11" name="Straight Connector 10"/>
          <p:cNvCxnSpPr/>
          <p:nvPr/>
        </p:nvCxnSpPr>
        <p:spPr>
          <a:xfrm>
            <a:off x="-58379" y="4264890"/>
            <a:ext cx="912756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BE6E91C-2D6A-B04C-94FB-A9E324A509C5}" type="slidenum">
              <a:rPr lang="en-US" smtClean="0"/>
              <a:pPr/>
              <a:t>74</a:t>
            </a:fld>
            <a:endParaRPr lang="en-US" dirty="0"/>
          </a:p>
        </p:txBody>
      </p:sp>
      <p:sp>
        <p:nvSpPr>
          <p:cNvPr id="14" name="TextBox 13"/>
          <p:cNvSpPr txBox="1"/>
          <p:nvPr/>
        </p:nvSpPr>
        <p:spPr>
          <a:xfrm>
            <a:off x="2788072" y="5986462"/>
            <a:ext cx="1927900" cy="338554"/>
          </a:xfrm>
          <a:prstGeom prst="rect">
            <a:avLst/>
          </a:prstGeom>
          <a:noFill/>
        </p:spPr>
        <p:txBody>
          <a:bodyPr wrap="none" rtlCol="0">
            <a:spAutoFit/>
          </a:bodyPr>
          <a:lstStyle/>
          <a:p>
            <a:r>
              <a:rPr lang="en-US" sz="1600" dirty="0" smtClean="0"/>
              <a:t>[</a:t>
            </a:r>
            <a:r>
              <a:rPr lang="en-US" sz="1600" dirty="0" smtClean="0">
                <a:solidFill>
                  <a:srgbClr val="FF0000"/>
                </a:solidFill>
              </a:rPr>
              <a:t>Show Curling Video</a:t>
            </a:r>
            <a:r>
              <a:rPr lang="en-US" sz="1600" dirty="0" smtClean="0"/>
              <a:t>]</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015" y="14724"/>
            <a:ext cx="7467600" cy="381917"/>
          </a:xfrm>
        </p:spPr>
        <p:txBody>
          <a:bodyPr/>
          <a:lstStyle/>
          <a:p>
            <a:r>
              <a:rPr lang="en-US" u="sng" dirty="0" smtClean="0"/>
              <a:t>Friction - concepts</a:t>
            </a:r>
            <a:endParaRPr lang="en-US" u="sng" dirty="0"/>
          </a:p>
        </p:txBody>
      </p:sp>
      <p:pic>
        <p:nvPicPr>
          <p:cNvPr id="8" name="Picture 7"/>
          <p:cNvPicPr>
            <a:picLocks noChangeAspect="1"/>
          </p:cNvPicPr>
          <p:nvPr/>
        </p:nvPicPr>
        <p:blipFill>
          <a:blip r:embed="rId3">
            <a:lum bright="12000"/>
          </a:blip>
          <a:stretch>
            <a:fillRect/>
          </a:stretch>
        </p:blipFill>
        <p:spPr>
          <a:xfrm>
            <a:off x="741223" y="323373"/>
            <a:ext cx="1782222" cy="2640000"/>
          </a:xfrm>
          <a:prstGeom prst="rect">
            <a:avLst/>
          </a:prstGeom>
        </p:spPr>
      </p:pic>
      <p:cxnSp>
        <p:nvCxnSpPr>
          <p:cNvPr id="9" name="Straight Arrow Connector 8"/>
          <p:cNvCxnSpPr/>
          <p:nvPr/>
        </p:nvCxnSpPr>
        <p:spPr>
          <a:xfrm rot="5400000">
            <a:off x="1611124" y="3263314"/>
            <a:ext cx="990601" cy="1480"/>
          </a:xfrm>
          <a:prstGeom prst="straightConnector1">
            <a:avLst/>
          </a:prstGeom>
          <a:ln w="76200" cap="flat" cmpd="sng" algn="ctr">
            <a:solidFill>
              <a:srgbClr val="660066"/>
            </a:solidFill>
            <a:prstDash val="solid"/>
            <a:round/>
            <a:headEnd type="none" w="med" len="med"/>
            <a:tailEnd type="arrow" w="med" len="sm"/>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10800000" flipH="1">
            <a:off x="2197473" y="2717122"/>
            <a:ext cx="983804" cy="832"/>
          </a:xfrm>
          <a:prstGeom prst="straightConnector1">
            <a:avLst/>
          </a:prstGeom>
          <a:ln w="76200" cap="flat" cmpd="sng" algn="ctr">
            <a:solidFill>
              <a:srgbClr val="660066"/>
            </a:solidFill>
            <a:prstDash val="solid"/>
            <a:round/>
            <a:headEnd type="none" w="med" len="med"/>
            <a:tailEnd type="arrow" w="med" len="sm"/>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3">
            <a:lum bright="12000"/>
          </a:blip>
          <a:stretch>
            <a:fillRect/>
          </a:stretch>
        </p:blipFill>
        <p:spPr>
          <a:xfrm>
            <a:off x="5421371" y="412273"/>
            <a:ext cx="1782222" cy="2640000"/>
          </a:xfrm>
          <a:prstGeom prst="rect">
            <a:avLst/>
          </a:prstGeom>
        </p:spPr>
      </p:pic>
      <p:cxnSp>
        <p:nvCxnSpPr>
          <p:cNvPr id="16" name="Straight Arrow Connector 15"/>
          <p:cNvCxnSpPr/>
          <p:nvPr/>
        </p:nvCxnSpPr>
        <p:spPr>
          <a:xfrm rot="16200000" flipV="1">
            <a:off x="6303456" y="2258358"/>
            <a:ext cx="990601" cy="1480"/>
          </a:xfrm>
          <a:prstGeom prst="straightConnector1">
            <a:avLst/>
          </a:prstGeom>
          <a:ln w="76200" cap="flat" cmpd="sng" algn="ctr">
            <a:solidFill>
              <a:srgbClr val="FFFF00"/>
            </a:solidFill>
            <a:prstDash val="solid"/>
            <a:round/>
            <a:headEnd type="none" w="med" len="med"/>
            <a:tailEnd type="arrow" w="med" len="sm"/>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10800000">
            <a:off x="5790153" y="2828940"/>
            <a:ext cx="983804" cy="832"/>
          </a:xfrm>
          <a:prstGeom prst="straightConnector1">
            <a:avLst/>
          </a:prstGeom>
          <a:ln w="76200" cap="flat" cmpd="sng" algn="ctr">
            <a:solidFill>
              <a:srgbClr val="660066"/>
            </a:solidFill>
            <a:prstDash val="solid"/>
            <a:round/>
            <a:headEnd type="none" w="med" len="med"/>
            <a:tailEnd type="arrow" w="med" len="sm"/>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696223" y="901409"/>
            <a:ext cx="1341388" cy="830997"/>
          </a:xfrm>
          <a:prstGeom prst="rect">
            <a:avLst/>
          </a:prstGeom>
          <a:noFill/>
        </p:spPr>
        <p:txBody>
          <a:bodyPr wrap="square" rtlCol="0">
            <a:spAutoFit/>
          </a:bodyPr>
          <a:lstStyle/>
          <a:p>
            <a:r>
              <a:rPr lang="en-US" sz="1600" dirty="0" smtClean="0"/>
              <a:t>Forces Buford exerts on floor</a:t>
            </a:r>
          </a:p>
        </p:txBody>
      </p:sp>
      <p:sp>
        <p:nvSpPr>
          <p:cNvPr id="21" name="TextBox 20"/>
          <p:cNvSpPr txBox="1"/>
          <p:nvPr/>
        </p:nvSpPr>
        <p:spPr>
          <a:xfrm>
            <a:off x="7566263" y="1147631"/>
            <a:ext cx="1328356" cy="830997"/>
          </a:xfrm>
          <a:prstGeom prst="rect">
            <a:avLst/>
          </a:prstGeom>
          <a:noFill/>
        </p:spPr>
        <p:txBody>
          <a:bodyPr wrap="square" rtlCol="0">
            <a:spAutoFit/>
          </a:bodyPr>
          <a:lstStyle/>
          <a:p>
            <a:r>
              <a:rPr lang="en-US" sz="1600" dirty="0" smtClean="0"/>
              <a:t>Forces the floor exerts on Buford</a:t>
            </a:r>
          </a:p>
        </p:txBody>
      </p:sp>
      <p:sp>
        <p:nvSpPr>
          <p:cNvPr id="22" name="TextBox 21"/>
          <p:cNvSpPr txBox="1"/>
          <p:nvPr/>
        </p:nvSpPr>
        <p:spPr>
          <a:xfrm>
            <a:off x="-16439" y="3138221"/>
            <a:ext cx="9144001" cy="3785652"/>
          </a:xfrm>
          <a:prstGeom prst="rect">
            <a:avLst/>
          </a:prstGeom>
          <a:noFill/>
        </p:spPr>
        <p:txBody>
          <a:bodyPr wrap="square" rtlCol="0">
            <a:spAutoFit/>
          </a:bodyPr>
          <a:lstStyle/>
          <a:p>
            <a:pPr>
              <a:spcAft>
                <a:spcPts val="600"/>
              </a:spcAft>
            </a:pPr>
            <a:r>
              <a:rPr lang="en-US" sz="1600" dirty="0" smtClean="0"/>
              <a:t>The vertical forces are “normal” forces, perpendicular to the surfaces</a:t>
            </a:r>
          </a:p>
          <a:p>
            <a:pPr>
              <a:spcAft>
                <a:spcPts val="600"/>
              </a:spcAft>
            </a:pPr>
            <a:r>
              <a:rPr lang="en-US" sz="1600" dirty="0" smtClean="0"/>
              <a:t>The horizontal forces are </a:t>
            </a:r>
            <a:r>
              <a:rPr lang="en-US" sz="1600" i="1" dirty="0" smtClean="0"/>
              <a:t>frictional</a:t>
            </a:r>
            <a:r>
              <a:rPr lang="en-US" sz="1600" dirty="0" smtClean="0"/>
              <a:t> forces.</a:t>
            </a:r>
          </a:p>
          <a:p>
            <a:pPr marL="169863" indent="-169863">
              <a:spcAft>
                <a:spcPts val="600"/>
              </a:spcAft>
              <a:buFontTx/>
              <a:buChar char="•"/>
            </a:pPr>
            <a:r>
              <a:rPr lang="en-US" sz="1600" dirty="0" smtClean="0"/>
              <a:t>friction force: generated when two surfaces slide (or try to slide) by each other</a:t>
            </a:r>
          </a:p>
          <a:p>
            <a:pPr marL="169863" indent="-169863">
              <a:spcAft>
                <a:spcPts val="600"/>
              </a:spcAft>
              <a:buFontTx/>
              <a:buChar char="•"/>
            </a:pPr>
            <a:r>
              <a:rPr lang="en-US" sz="1600" dirty="0" smtClean="0"/>
              <a:t>the </a:t>
            </a:r>
            <a:r>
              <a:rPr lang="en-US" sz="1600" b="1" dirty="0" smtClean="0"/>
              <a:t>direction </a:t>
            </a:r>
            <a:r>
              <a:rPr lang="en-US" sz="1600" dirty="0" smtClean="0"/>
              <a:t>of the force: always opposes the slide</a:t>
            </a:r>
          </a:p>
          <a:p>
            <a:pPr marL="169863" indent="-169863">
              <a:spcAft>
                <a:spcPts val="600"/>
              </a:spcAft>
              <a:buFontTx/>
              <a:buChar char="•"/>
            </a:pPr>
            <a:r>
              <a:rPr lang="en-US" sz="1600" dirty="0" smtClean="0"/>
              <a:t>the </a:t>
            </a:r>
            <a:r>
              <a:rPr lang="en-US" sz="1600" b="1" dirty="0" smtClean="0"/>
              <a:t>magnitude </a:t>
            </a:r>
            <a:r>
              <a:rPr lang="en-US" sz="1600" dirty="0" smtClean="0"/>
              <a:t>of the force depends on several things:</a:t>
            </a:r>
          </a:p>
          <a:p>
            <a:pPr marL="693738" lvl="1" indent="-236538">
              <a:spcAft>
                <a:spcPts val="600"/>
              </a:spcAft>
              <a:buFontTx/>
              <a:buChar char="•"/>
            </a:pPr>
            <a:r>
              <a:rPr lang="en-US" sz="1600" dirty="0" smtClean="0"/>
              <a:t>the nature of the surfaces – quantified by a “</a:t>
            </a:r>
            <a:r>
              <a:rPr lang="en-US" sz="1600" b="1" dirty="0" smtClean="0"/>
              <a:t>coefficient of friction</a:t>
            </a:r>
            <a:r>
              <a:rPr lang="en-US" sz="1600" dirty="0" smtClean="0"/>
              <a:t>”</a:t>
            </a:r>
          </a:p>
          <a:p>
            <a:pPr marL="1150938" lvl="2" indent="-236538">
              <a:spcAft>
                <a:spcPts val="600"/>
              </a:spcAft>
              <a:buFontTx/>
              <a:buChar char="•"/>
            </a:pPr>
            <a:r>
              <a:rPr lang="en-US" sz="1400" dirty="0" smtClean="0"/>
              <a:t>big μ </a:t>
            </a:r>
            <a:r>
              <a:rPr lang="en-US" sz="1400" dirty="0" smtClean="0">
                <a:sym typeface="Wingdings"/>
              </a:rPr>
              <a:t> “sticky”</a:t>
            </a:r>
            <a:endParaRPr lang="en-US" sz="1400" dirty="0" smtClean="0"/>
          </a:p>
          <a:p>
            <a:pPr marL="693738" lvl="1" indent="-236538">
              <a:spcAft>
                <a:spcPts val="600"/>
              </a:spcAft>
              <a:buFontTx/>
              <a:buChar char="•"/>
            </a:pPr>
            <a:r>
              <a:rPr lang="en-US" sz="1600" dirty="0" smtClean="0"/>
              <a:t>the normal force between the surfaces (in our example, 190 lb)</a:t>
            </a:r>
          </a:p>
          <a:p>
            <a:pPr marL="693738" lvl="1" indent="-236538">
              <a:spcAft>
                <a:spcPts val="600"/>
              </a:spcAft>
              <a:buFontTx/>
              <a:buChar char="•"/>
            </a:pPr>
            <a:r>
              <a:rPr lang="en-US" sz="1600" dirty="0" smtClean="0"/>
              <a:t>whether the surfaces </a:t>
            </a:r>
            <a:r>
              <a:rPr lang="en-US" sz="1600" i="1" dirty="0" smtClean="0"/>
              <a:t>are</a:t>
            </a:r>
            <a:r>
              <a:rPr lang="en-US" sz="1600" dirty="0" smtClean="0"/>
              <a:t> sliding or only “trying to slide”</a:t>
            </a:r>
          </a:p>
          <a:p>
            <a:pPr marL="1150938" lvl="2" indent="-236538">
              <a:spcAft>
                <a:spcPts val="600"/>
              </a:spcAft>
              <a:buFontTx/>
              <a:buChar char="•"/>
            </a:pPr>
            <a:r>
              <a:rPr lang="en-US" sz="1600" b="1" dirty="0" smtClean="0"/>
              <a:t>kinetic friction</a:t>
            </a:r>
            <a:r>
              <a:rPr lang="en-US" sz="1600" dirty="0" smtClean="0"/>
              <a:t>: the surfaces are slipping past each other</a:t>
            </a:r>
          </a:p>
          <a:p>
            <a:pPr marL="1150938" lvl="2" indent="-236538">
              <a:spcAft>
                <a:spcPts val="600"/>
              </a:spcAft>
              <a:buFontTx/>
              <a:buChar char="•"/>
            </a:pPr>
            <a:r>
              <a:rPr lang="en-US" sz="1600" b="1" dirty="0" smtClean="0"/>
              <a:t>static friction</a:t>
            </a:r>
            <a:r>
              <a:rPr lang="en-US" sz="1600" dirty="0" smtClean="0"/>
              <a:t>: the surfaces are “trying to slide” but are not.  (i.e. they </a:t>
            </a:r>
            <a:r>
              <a:rPr lang="en-US" sz="1600" i="1" dirty="0" smtClean="0"/>
              <a:t>would</a:t>
            </a:r>
            <a:r>
              <a:rPr lang="en-US" sz="1600" dirty="0" smtClean="0"/>
              <a:t> slide past each other, except friction prevents it)</a:t>
            </a:r>
          </a:p>
        </p:txBody>
      </p:sp>
      <p:sp>
        <p:nvSpPr>
          <p:cNvPr id="24" name="TextBox 23"/>
          <p:cNvSpPr txBox="1"/>
          <p:nvPr/>
        </p:nvSpPr>
        <p:spPr>
          <a:xfrm>
            <a:off x="7203593" y="4322618"/>
            <a:ext cx="1923969" cy="1815882"/>
          </a:xfrm>
          <a:prstGeom prst="rect">
            <a:avLst/>
          </a:prstGeom>
          <a:noFill/>
          <a:ln>
            <a:solidFill>
              <a:schemeClr val="tx1"/>
            </a:solidFill>
          </a:ln>
        </p:spPr>
        <p:txBody>
          <a:bodyPr wrap="square" rtlCol="0">
            <a:spAutoFit/>
          </a:bodyPr>
          <a:lstStyle/>
          <a:p>
            <a:r>
              <a:rPr lang="en-US" sz="1600" dirty="0" smtClean="0"/>
              <a:t>In our example: even though Buford is moving,</a:t>
            </a:r>
          </a:p>
          <a:p>
            <a:r>
              <a:rPr lang="en-US" sz="1600" dirty="0" smtClean="0"/>
              <a:t>his shoe is not slipping on the floor </a:t>
            </a:r>
            <a:r>
              <a:rPr lang="en-US" sz="1600" dirty="0" err="1" smtClean="0">
                <a:sym typeface="Wingdings"/>
              </a:rPr>
              <a:t></a:t>
            </a:r>
            <a:r>
              <a:rPr lang="en-US" sz="1600" dirty="0" smtClean="0">
                <a:sym typeface="Wingdings"/>
              </a:rPr>
              <a:t> this is s</a:t>
            </a:r>
            <a:r>
              <a:rPr lang="en-US" sz="1600" i="1" dirty="0" smtClean="0">
                <a:sym typeface="Wingdings"/>
              </a:rPr>
              <a:t>tatic </a:t>
            </a:r>
            <a:r>
              <a:rPr lang="en-US" sz="1600" dirty="0" smtClean="0">
                <a:sym typeface="Wingdings"/>
              </a:rPr>
              <a:t>friction</a:t>
            </a:r>
            <a:endParaRPr lang="en-US" sz="1600" dirty="0" smtClean="0"/>
          </a:p>
        </p:txBody>
      </p:sp>
      <p:sp>
        <p:nvSpPr>
          <p:cNvPr id="3" name="Slide Number Placeholder 2"/>
          <p:cNvSpPr>
            <a:spLocks noGrp="1"/>
          </p:cNvSpPr>
          <p:nvPr>
            <p:ph type="sldNum" sz="quarter" idx="12"/>
          </p:nvPr>
        </p:nvSpPr>
        <p:spPr/>
        <p:txBody>
          <a:bodyPr/>
          <a:lstStyle/>
          <a:p>
            <a:fld id="{5BE6E91C-2D6A-B04C-94FB-A9E324A509C5}" type="slidenum">
              <a:rPr lang="en-US" smtClean="0"/>
              <a:pPr/>
              <a:t>75</a:t>
            </a:fld>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76</a:t>
            </a:fld>
            <a:endParaRPr lang="en-US" dirty="0"/>
          </a:p>
        </p:txBody>
      </p:sp>
      <p:sp>
        <p:nvSpPr>
          <p:cNvPr id="4" name="TextBox 3"/>
          <p:cNvSpPr txBox="1"/>
          <p:nvPr/>
        </p:nvSpPr>
        <p:spPr>
          <a:xfrm>
            <a:off x="2870200" y="2707481"/>
            <a:ext cx="2115964" cy="707886"/>
          </a:xfrm>
          <a:prstGeom prst="rect">
            <a:avLst/>
          </a:prstGeom>
          <a:noFill/>
        </p:spPr>
        <p:txBody>
          <a:bodyPr wrap="none" rtlCol="0">
            <a:spAutoFit/>
          </a:bodyPr>
          <a:lstStyle/>
          <a:p>
            <a:r>
              <a:rPr lang="en-US" sz="4000" dirty="0" smtClean="0"/>
              <a:t>Lecture 7</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77</a:t>
            </a:fld>
            <a:endParaRPr lang="en-US" dirty="0"/>
          </a:p>
        </p:txBody>
      </p:sp>
      <p:pic>
        <p:nvPicPr>
          <p:cNvPr id="2882562" name="Picture 2" descr="https://encrypted-tbn2.gstatic.com/images?q=tbn:ANd9GcSNbD_QavDiX3_rOQo5NnlRtlZ6xPjQAG4T8M2YwgMd76tmaYPWWw"/>
          <p:cNvPicPr>
            <a:picLocks noChangeAspect="1" noChangeArrowheads="1"/>
          </p:cNvPicPr>
          <p:nvPr/>
        </p:nvPicPr>
        <p:blipFill>
          <a:blip r:embed="rId2"/>
          <a:srcRect/>
          <a:stretch>
            <a:fillRect/>
          </a:stretch>
        </p:blipFill>
        <p:spPr bwMode="auto">
          <a:xfrm>
            <a:off x="-2" y="12466"/>
            <a:ext cx="3502561" cy="2322350"/>
          </a:xfrm>
          <a:prstGeom prst="rect">
            <a:avLst/>
          </a:prstGeom>
          <a:noFill/>
        </p:spPr>
      </p:pic>
      <p:pic>
        <p:nvPicPr>
          <p:cNvPr id="2882564" name="Picture 4" descr="https://encrypted-tbn1.gstatic.com/images?q=tbn:ANd9GcTMxYBoYzAHbTMjE7q2Gxvpf7xOA1Slt2nDbS7ZbbJ9FhkGkLGSrA"/>
          <p:cNvPicPr>
            <a:picLocks noChangeAspect="1" noChangeArrowheads="1"/>
          </p:cNvPicPr>
          <p:nvPr/>
        </p:nvPicPr>
        <p:blipFill>
          <a:blip r:embed="rId3"/>
          <a:srcRect/>
          <a:stretch>
            <a:fillRect/>
          </a:stretch>
        </p:blipFill>
        <p:spPr bwMode="auto">
          <a:xfrm>
            <a:off x="1396997" y="2334816"/>
            <a:ext cx="3657600" cy="2457450"/>
          </a:xfrm>
          <a:prstGeom prst="rect">
            <a:avLst/>
          </a:prstGeom>
          <a:noFill/>
        </p:spPr>
      </p:pic>
      <p:sp>
        <p:nvSpPr>
          <p:cNvPr id="2882566" name="AutoShape 6" descr="data:image/jpeg;base64,/9j/4AAQSkZJRgABAQAAAQABAAD/2wCEAAkGBhMSERQUExMWFRUWFxgYFxgXGBwYFRgZGBgXFxcaFx0YHCYfFxojHBUYHy8gIycpLCwsFR4xNTAqNSYrLCkBCQoKDgwOGg8PGiwkHyQsLCwsLCwsLCwsLCksLCwsLCwsLCwsLCwpLCwsLCwsLCwpLCwsLCwsLCwsLCwsLCwsLP/AABEIAK0BIwMBIgACEQEDEQH/xAAcAAABBQEBAQAAAAAAAAAAAAAEAQIDBQYHAAj/xABGEAABAgMFBAYHBQcDAwUAAAABAhEAAyEEBRIxQQZRYXETIoGRobEyQlLB0eHwBxQjYpIVM1NygqLxFkNjJDSyF1TC0uL/xAAZAQADAQEBAAAAAAAAAAAAAAAAAQIDBAX/xAArEQACAgEDAwQBBAMBAAAAAAAAAQIRAxIhMRNBUQQiYfCRcYHR8TKhsUL/2gAMAwEAAhEDEQA/AKUWU0eHCzPFWralFAlBJJbtOUHW9NrlISpUggKLCoIfOsec009+4JWTqk7zCiSN8BWczlKBWyU7hUxYYhA9hDCBHlEQoI0EPEl6mEBCIIstnMxQSnXw4xH1YJsC2WjCsJeYEF86jEByOXNo1xQU5UyW9ik2mlWyzOoS/wAJ6TU9ccMXsHmG4mM7L2onpNSFDikDyAMb28doUW2Z9ylz8FnLJmTFJZUxaSp6pzlk4aNXlGQteyM1U4SZEtUxeHEQGTQFiXUQMOVX1j1VgSjwgS23LS7L6TOFAyhmPhwgozooEbM22yKE1chSUjMhSFsC2eBRIFY1svATllHm58ag9u4wHCo6GFFmVvaLFU1JaHKWAHjntBRXfdToawqbAsmpaLCTODOBCG0ht8KwoHRdROsKm6q1LxMu1NCWeYpZYOdYVjQ4WMDc0SfdU7hEVoWpNCkg8ojkWhRZ+MF2OgwqA0j3S8GgVKlPUiEtK+MIYfhTnCGYCc4EsBE2YmWFAOW5RppexX/N4Q0mw3KUzhviFVsAjQq2L/5fCB5mwhJ/fs35YpQYblTKtJKgEipI5xvbMDTlFDYdkTKmJmCb6OmHONOmZ1CeEdOBVdktMztukrmOQCyifCkC3fKUAU4T1KZRr5Po8oGsxqs71N3RrYaSqn2bGizkpLBdWzGecTztmZGIkpNS+e+LZAYKTuL98KsZUMYzSbLSKRex9nPqH9Ue/wBJWfVB/UYvAOEeKOEZ0vBVIpJOzFnSRhlkEFxWLYJ4CH4RuhDygQcDW4CPR7sj0UM5Ds5siiXPSqahTJcjEKOMo2t7zZcyzmXV2cdU+l9UgRN9y/ZW/wDMfhDhfSNy+8/COfLhjlkpOT2M4ZnFNGXFjm6IV3R5NmmD1Fd0aVd8pOXSDg/yiH9qqOWONqiZailWlf8ACUOwxFIkzXqhbcso0X7U0IW/OJEXqA4ZffD9oXZklSZpV6Cm5NGavczUWlakkpUmWFkKLEpBGT5104GOj2m+yliSQCQANSTQAcXii2yulcwS5s+QoJSSnpXbqqYt1XxgVIbIk8o3wx3tLYuNsyNmu+asSDLlYUFRlhdQJikupRViJALApISGGHiINReNsFpE4qnGYU4SsrxYkuOqFpAJSSCdzs0QWm39D+Ei1JmpzThBNFUUHFEnCkEihOEawdYtqAoiYrrKloSEpCkhIahUAR1ld/Bo1lKVmsVF7MktO1tqW46yG6qiqdMmCvVqlYr8oXZ23KKFh+kWFKffQkDspFQL+ClzFFIBWoEOWS9Welc3bhAlkvpUibLVLYGUpQxJ/wBxKlOoHeM27DDeNZFRkzW2gzVYWDMXNPCCJtoWT6Jw+MXlmtiZqEqSsMoAgtvidM8J9f8Atjgdd19/JFszdmnzA+JLvDlTjokxpkrGfSD9PyhFYT64P9Pyg9v3+wtmYmTFH1TGi2XsHVKi4KiAC9WBidBDMJg/T8okROb/AHB+n5Rnkgpxpbff1Lxz0u2iPbGWClKkl8PVLGrRU7OXjLkrUZsorBDJcO0Xapof94n9Pyhpm/8AKn9Pygw41jjpbv8AH8lTy6naQ5e1Fmf/ALb+2FTtJIJAFlck06tSTEOP/kQTy+UXGyMkKtIxKSWBIAGo+Dx0RpuiNbNJdWziGStcpCFZsAHHM74Ot1yJmS1IqhRDY0dVSToQ26LRAiG3mYAno0pNes+5tOLx1JJcFbs53sbfU2bZZvTdadZZq5E0s2IoNFgcR4gw62bZolrKChRIb0WIqHiquS9DIvC9gQjCZ8lwpYSxWmcVYaHEXSKbhENrQEzFNhbEWpmInPFL3L4/2TqaRcyNtEKUE9GsFRYOIsryvZMlCMWRLngBWMebQXfq93zhFznHWwEbiKecYRyKPYWps1i9owhSQsBKVh0knMHWKZO3yUTMExDEkkEEEEOw8orp1sKmxYCwYOAWG4ViBRQRUIfkIHlRSmlyjWWTbKTNW0tyogjDqSIRW2iAlToUCDlSuhjJoUlNRhB3gB48Fp/KebRHUT5Bz8GmTtuk5Sl+HxiT/V75Sld4+MZXpkjRHdD0zEeymDXEWtmmTtGskfhluY+MFJvsn1D3p+MY4zkH1UxJKUglghJO6DVH7/Q+ozYC+D7PiPjHoyX3dX8Idxj0O/gNZVm0p0UB3w9E9LemD2KiunzcTYVBHKvnHkTCB+9J7ImkZB/3nin+6GC2cR3GAhP/ADqhVT+JPOFSAsUzn9dA7DCTJgTXpEnecJYRXC08TEVumqXKWhLlRSoJHEgw4pNpUNA133pOtFpAlJUSHwYAygMipyDhd8+IDiNjaLgtKWmKC3TVwrGsdjl/GBNihZ12f/oisLSkGchR/HJBHWSEsJmI0HXCUjQF41NotUyVZlKtSRhGF8BKinFuw1BFKgnMR7UZ6EoxSOyMnFbI5TtEmzz1dUITO1mIGEL/AJk+iFPqGfUGM1KsykqWgKUQkK6ooqnYqhfIEPG3+0tdiMqROs0xMybMUekPozGSCMS0JYJJLZh9IwMm0npAonrE55F8gX0iJqMuFTIlT7UQylkqFXfLVmyH1viyu2xBI6eYEmUMRCFGsxQoAAC7ORX8pi0sNmE4nHLOMMCtIwhYcEYyxBUCAfVJapOUevW6Um0S5SFAAIAc1wsOFSX01LRzTnp9t7lQxv8AyaNFcNuXMlJLFKqlbJCUuSSyQ2Qy5iLWbLmM5xEcG90AWW5Z0qWEzGxJFQVoC206mIkFqtnnDDPYsUkEbyfhHFJbnNkXusMM1Tf7nhDOmJNCvvgb7y/qnvMJ035POIozDhKWzgK/VEkuyr1Cv1NFb0p0T5wpUoZgiCvv1D2DplnVuI/qhBZ1DOv9UCCYp6Jhypq2yYZkv84KCkFdAfZ/ui52CUpNvmslymzhkvQlUzecj1fCM3s/tRZ1WgJXImz0D0ujUxGVcLEqHMp7Y63s9ftitQWLKhTJ6qldCqWgEaYlJAJG4PHbj9PKPuY0i+u604woYkqUhRQvC4AUwU1dcKkntie0T0oDqO4d8UVpsoBYU4Dj74q73uxcyUpKFlCm6qgTRWjtmN4jpWJPhlaq5Rn7VsrMTabbOROQo2mY6UpWULSBLnJY4kKCvTFAO2gehty1Y1BQQGLAEZDhFVc+2S5a5tntZXN66kJVLbpELcoISXcgnLUHnRlz3suz2kybYlfRzD1VTgELTUgKJfIsxrRoeTBKcaszclexYvT1OTQxEz+UdkX9ruajy5jA5OxT3++KS12adKLLwjmB8I8/L6aePd8CTTGlf5k/phqT+YfpiIqUc1p5fQhqCXfGn67IwKoJUuvpf2x4Ee3/AGxCLQreju+UO+8ryxJ7vlBXz9/IEmMe3/bCiZ+c/pED9IdVDup4RKq1lqFPcfjB+4USKmn21dwhEEj1ldgiMW5X5e75wirQSXKuwAgecH7gE/eFe3Mj0DmcN/n8Y9BXyMrxJlv6au4fGHKlI0UrtAiM4Pb7kn4Q3pUnU9iYe4bEgSh8yYcUI49/yiFUxG9X6fnHjaZe5R7h74Nw2JWTuPf8olsQT0iOr66deIgQWpG4wXdiemnIlIQcS1BIJUwGpJpkACeyGrsNjLXslVitE1IHorUzFqPSvJu+L66nWmYpSlBIQVzAjNQDdUBxiJLAOWq+kC7fFJts5lBbFKSaVUlCUqyyLgg8QYpLBe82TiCWKVoKCDmMiCHzqI9bIsjS0s74T08l0u75Kz+5SntKi/EnM9g5QRJsMiXUIS/ACKIXypYZIL68Oe6J7FZDMxFajgGba9u7PujgcckuWX1scd6C7xv3AhYl6Ak+yAPM6Qds6DKKZwbpin0yAopcVwEjq7nFYxtsKloWoBpbsOQLgDhrzMaaz24YRXQROSGhe039NkWST1lvbLTJQklaVLcHI4S51fUvWAZF6y1S8XSKKgzOGxpeoJ9pLNxgi1XjjlJJQCgIYJxImpG/EkkKQomrDJ4zd43lhkCUyWfqgJKSmrnPeYzim9i/USjJM0omE7+EOClav4xV3bOm9CgKJFMjoNPBonUpeqolqnVnhthoQrcYTArMvAbqPrQoffCFYaJRz8zGq+zu6Zc+fNM1KZiUS/RUApLqLBwaZA98YjCY6B9kkwBdoTvTLV2JK3/8hGuFLWhpnRbNZJcpOGVLRLGQCEhIHYImkthAAYNlx1iKYtKUgqUE0FSQPOJJM1KgCkgg6guONRHdZoCLl1r284gmzAcgTBk+z4iCeZHOFAAGUWpE0cZ+1jZLoz98QMKVqCZwfJRolYrR2CTxw7zGdvDayVaLEJVqEwz5ZPRTU4cLMG6R1A8CwOQOcfQNps6FpKFpCkKDFKgCkjcQYCs2zVllhpdnlIH5ZaQPARqsnkjT4OYfZxfyZsk2ZZGJAOFzVSP/AMktyaJ79tBnITLJ/EkrBCn9OWAQUq3llZnKh0jfydlrNJUpcmRKlqUGUUIAJGbFhGF2xsBkTUrTQE5bjp2U8DFpxn7WRJOO6M4bUgH0Vd/yiRNtltWWo/1N7oinITMOIHCSKg79WbSGGyU9MeMeLkhok4stOx5toPqEf1H4Q1dtGifEmPfdBrMbsMO+4y69dXYn4mIDchFrPsiPG0ncIf8Ad0D1l9w+MO6BB9vvEGwbkRtJ3CPJtKuETGzy9yv1D4QwykaBXf8AKC0MT7yreO6Eh3Qo9k98egtAILRP0SexA+EOlTJz5KrmMvKADMtSjVSR3mHGzTdZyuwfGKv5Cg1VlWpz0T8z849KsazlLR2kN4qgM3cTnMmHtA8ocLnRriPNRbzhakFBiZS0j0ZYB3lPxgu7ZyULlrK5YKVOWWgBjRQNMikkGusVSLtlj1B21icWQAUCR2CDWlwBn7wR+JMrjda+s/pdY9btz7Y0WxGxki2oXj6RKhMwgpUzAS8bEYVO9a4dM4p70shSQUgl88mDc98QXZfc2zzAuU6VBnqQC1QFDX3aNHtqSyQuJ13atGzvnYf7uEJkEEoDqKkp66VdIXxUK5oKUpbCAEqTGZ2pHQylJxBJOYBActphzyz4Ro7b9tFsWlpdmQk+0ohfhhEYa+7ZMtUwzbSslZq4CQBQAAB+qGAoBpGCxye7M3FldOvh5SZaUswAc6M2W9+Qg7ZidLLpnpWpLgIUlqHUEnTJvpqyyXYuatKZYJf1mOFtS+6NdZLvSk9CgUQOupvW57/KDpauTKUtIcq6bG4aQo8SUk+UHSbpsidcPL5JgWTIYEPlk8eURHn5VPG6kSpag1Nlke1TjiJ8BCKRIehTzZTwIU0yJaGDlGOp+AoMUmVRsPJle8wsyyKSC0tDb6P5wKJdMj4wiZRPopLcoe/gKCcKxkJY/TE0va2Zd6VzE9GVrHRpJIwoJLlSgM2bJ4BMosThIga0XKLWqXJqlSlpCaOHV1ajXN40x2pK0xllY9lDeCemts+bMWp8JcMBoUgggOwLBhwiz2SROuy3CzJm45E9KikEMyg2jsFMWcZuN0dXsdw2eTLShMpLJAAcOacY5dt5MRLtyFS2BlgEAnIlTnsOER0J5Iu5PbwdeSeJwqKp+Tq9ltAVi3gsYkmJjIbJ7VptK1pLAnJsqOe+sbVKc+EbHMClEQhLHd5du6CpqWMMmJo8UmKge0JLPGL+0KyBdnC8lIOLgU5K7hXsjcqUw3cIqL9WTLKUJSVEVxeiBmXAqS2gi4PcmS2OH3fe0uapSZbqKQ5LUPLXw1iwXiGh7orLNZJdnnz0oSMSVkOlTAAgEpTT0X8oKmXkqvVO6qzHB6j3ZG2CSSJgoHPvh2KAemPsgR5FoUNAecc2n5HaCSvlC42gVNrXmEpH9NImXbpv5OxKfhD0ryKyUTB9CEKhviCTblguWO/qp+EG2i80kNhUP0h+5NIaivIWRMI9EXSI3L/X8o9Bpj5C0SmmYLcu+HHmO+ATKzaPdFy1yiaiKwwzaeknvEKpQ1UO9/KBEpTxhcQ4vlwg28BYSFpyxCnP4R4T0vRf9pgRU3dyzrCpUDllD28BZHey1KACHarlmipl2RSlYMJKjVhU86Rd9ImNf9mcmSq0rUtIKgjqlVSz1oaHSsduD1LjUK2NIZHwYi79jrVOOGVJmLP5RQc1EhI7SI2FzfYnNUQq0KQkP6KfxF9/opP6o7VKACRSkB2q8ik5OOEdPWk+DRzKi59jJEgYUykpSzF6qX/Mdw/wBFVfv2fg4l2fn0f/ANT7jGimX0ACcJLAmlTAVk2ykzPRV7iDqCDkYz1STszaUuTm9puSajOUsc0n4QBNkqZgcJ5CO2yLwSvIw21XZKmVXLQrmkGNesmqkjLo+GcEmzpqSxKqvkot4RB06j6xHafox1DavZiSEdRASommH3COc2+wGSspU75jj844s2PStUW6FutmCFRJqo9pJ98KmU/rc4RKPrfHggtHJYyQShkSI3v2ZbMpUs2pVQgkS9xUzKV2O3MndHP0yt0d82dsHQWWTLZsKEv/ADEOrxJjfDG3ZUUFWudhSTHDNprWJtqmkses3YmjR1fa2+0WeSpayEjJyQA5oM6Ryay2CSv8SbbZKMXW6oXNVUvXAlhvzjfLGUopRQMGuy39DNRMS4wKCqUDajuj6Cs9oxAHeAW5jWOV3T9nMmerq2+VMTT936dQ4DFVKER0q4bjTZpYQFqWQKrWXUdw4AbonHGUVTKimHKiPDBIMRrEa2UDTUOz5CAhKzAHacz8IsFxFNFIpMlo5Fttsd0M1VqlE4VkCanco+ipPCjHiRxjKLQqlS3GOr7bWgCzrQ9VsBzcRzM2JTVR3kfGsc3qFvq8kNgOI748Jp+hB37P4yxlmoa8nhTYBqtHeo+6OYAEE749gJ3+6DDZZb/vE9yi3eI8uzyg7TefUPxgADUiGgk/5g5FmlU/EXxZDeZggSpGgmHmQH7hSAKKlUsvlHotkmV/Afj0ivcISDbz/wB/gKK1MrXjxhzERYCzo1mk/wAqPIkgQ8os7APNPYkctYQqZXAcO6PAcPMRYJkyHcmYWO9I8hDViQDSWs81kt3AQbeQpla8KT9axYhUqpEnk6lUz4jfDCU/w0f3H/5QWh0AjOLnZO9RZ7QlRFFdQkioCiK8GIEC9I59BOTUT8eyHibUEJQD/In3iGppOwo73YJ+JAMCXsnq0ik2FvvpZACj1hRXMa9oYxqloChHoRkuUa8oyiJnpPu94jA3hOXKtc3DLUpKlB8IObCoIDA8846NedhKMRYsQfk/a0cz2ilvOKq1APDcaQ/USqGpGZf3ffy0t6RDsyhhUODHPseNddV/JWAMQH5Tn2Rx8Sw2XjF3cm0CpRGJv5s1cjTxzjmj6hS2lsUmdUFl6RWNQy9EbuJ4xj9tNngpKlDPN+W6NNct/JnId+cQX9bUsc8qDUncN5jpjLs+Akk0clF2yWBM7uQo+bQ37hK/iLPJBHc6ooL6tCrLaRU4FviQT6JdiQ+TEg98XoTlXSOHNB4pUyEtrNJsdsai0rKwqZglKTiKmwqLg4RU9vMR1u0LwpfdHJJe3IuyRKCAlaptSlRb0fSPNyB3Rbf+oP7Qsdo6KUpC5aHX6yMJGaValnpnSOnD/jZs4aQS97PKvW3SrMslUlKipQSpsTAk1Fcqf1RspX2a3cA33cGjOVrJ/wDKOZfZ7eQRb5b+sFpB4lJPu8Y7Ki1mNpOuCV8lTs3sBZLCvpJSCZmHDjWrEQNQnRL6tujRqVAS7c2ffDTa4ltvkYYVRAqfFfaL0GT84Dn30hIqRAItlWnU/WUBXheACM9axkL728lS8SQpyAmg418iIyV97fmZLCJeZJfeAMu+sMmyy2yvYTFhCTrWKAppp3xTXfaTMnEkuwLbyTmfrfFwkNvjj9TK5JeBVQmDlCiVyG6PHn4QhWTHKB4yvoND2bWnGGAn6rCFTCAB5HKEIB7YaYckQAJHolY7oSCxkaQ2VOMeA4wqlP5fXdDlTN3uygEMKteUIWd4bj7c++FPLuh0A9ZB97CPYqfX1rDMTQ5S8g2eenJ6QUAgmDcr4RIVVzhgPZTf8RCdK1e+AZaXPfSrPMxJyNFDf8/nHV7gv1M5IINC315xxNc3wMWN0XzNkKGBTAkOODiOjFl07PgadHar3moTKUpRSABUqLJHMxx7aC3yVrAlqKiKAlJSDvb58Yj2w29XOPRlCxIQQAWopWqid2gfjvih6QTE0PEHWNZ5NnHsdMMEZxu9w3CrXKPB/rvjNo2oKVkFIUgUDUVTXcQ8XtgvFM0OlT97jmO2OSWOUeTmaaDbPb5kpQwKUk/lcQZaNuJ8pBIlmbMNMZJUpPJLU7Iqwrd784clGuusOGSURGAvy+FWiYVKBDOGObuSX4v5RpLmvkdDJC8yVIBORKWw1OpB7xHtqLqSUGbgClJFQKEjLMbh4QDshLTabXKlq6stCJikhIC8KgglKik+mQpixzIjtUo5Yux1fBvpeztsw4pdoEoEDCAMKsn9NIxM5NHaPWe1TrHYZ61qHSlaioghphJCEqLZlmFQ/V7YLlXIEEf9fbCrGEkpUwBKcYJxrUGIYZHNoyu0V5FViSkqxqM44lUDkFb0SABUMzaRGRe1RXlHTh2bb8FBdt4TEzkEKAUFApUadYFw7R1CV9oE5J/dJI/nrxzEczuSxJnzUoUSAXy4An3Ro5YwkoOaacSNIjJklF0iJwajrXBuEfaQ9FSFdhSffAN4bXhQ/DlzH3BeFPgpooEyFHJKt/oHVtwh33CbkJasnbCfhxjPrT8GNirv21ksChA7VH3QFaETJn7yapY3PhT3JrFgu5pwH7thxIHmYRV3LDFXRpffMQGapNTSE55WIARdqJhCMIdZCSWc1LPvjFXlZlyZ8yUsuZaiktkWyI4EMe2LwbaGTaMctCJiUFg5OFRyxOnTdvz3RTX1fBtU5U5SUpUpgQnKmvNvKN8UWluXESyWkoUFDQxsZQBSDoQ+cYZBjabPWmSZKekWsKDhgkEM5ZiSNGic0bVjmu4UAISkEG22YEVnH9I95iObeVnqyJhzzWkNuySY5tLMrGgVyhqyHh0u+ZTf9uDzmKbmWb6MSm+0guLLJrn6SvNTPBp+QtA5AaohEpDkZfXOJVX8SerKkgjdLHvJH+IjmbQTwKKSlvZloHLSHpXkLEPBXlCx5O0lpb94f0j4QsKl5+/kVoYuaKOc4RSxrmd4OWsXUu6QSMNntR5pSihyP14RFMsDO9hmnQYppAff1RnFrGyilCE8TxMKlsq9zZP9dsXosM1qWAjIB5ijo2QUPowxV12n1bFLHMA9jldPCH039sClwjIaUpUwifS7frX6aLwXdeAFLOgZGiZXLUmPKsd6H1cD7uiB7xlD6f2gKZFnWckEtqxpEkm7pxylK1ehy7osZt23kfSVMy9tIHgYGmXNeJBJMwgULTBlU+0H/wAxXTAaq6Z1Pwjlu3111+MSfsif7CvDwfgYrplgtYVhKJpNGzV3VIENXYpooqUt9XSdOfnEuCXkC3VcyzRXRoehxrSH8Yze093mzoeWqUsLJB6NWJUveaD0SxD6d0PIbQO5HdDpZz3g7t28Qk1HhDjNx4MaSGjuWw32ZIk2Mrnywu0zkgsS3RDNKQdCHdR7NI5vJsEtM5E0Sx1FhTVCSUqdiOYGUdSub7TpalATx0ZOoqn4iOpZIy2DUmV1/wCyf3QY8MyYj2k4KU9cE05ikZuXb5IP7uadPSSl9ax0fbHa3DJlosplzJ03EUYlfhpSlJxLV7QBISAdVCOVXXsheS0Gb0LoKiFOtCTQ9ZQYthFctxYRnPEuYhXgMm3nKcfgcwZp8erlBuzlxIMqfaLOUy5iSxSU4yhOYCCTRKqgvXqirCAr12fmyJMycpOISwMYywuAWc+kw4RD9nm2YlW6WmYAiVN/DUoqoCaoJcMOsAO2FCMk+Ajs9y0vTZ+8JklZU1UoLpzdBCgpn9Iajg0ZK+utKSlKQnCXoD1iXdRJJdRc1j6CvaxsiYrGWwEMWwpGZZg57THy6qeTXESNHOmkatN0VJ09i+2MIVbJAydR/wDFR90Xt7bQol2gmTOY1SopqOTs1CIwSXxBi2+CDKplSDpKUtTZr1Xo0Vyale1xBY2iYocFK90CTNp06lan4n3lv8xTybGlQcJmcWKWfzy4RIblObKHPD8Yy0xXLOYJmbRDSXycxDPvQzBh6IKD8S/c0Nk3TvSvvSPJ4MslkKDQEf1E1HZA9C4DYr7cJhlpBlBCMVGDVaK4SiDzJHaG+MambIxDrVALtUjPPwiOTZkJLtmoqGIOQSNKUENZUkNSozSrWBzi22btOMrBGQBA7wfdEd5WAJWVAB1Eu2+nm/nC3UoCaAdQQANTn7jGkqlBsqTtF8mXy+t9IQ0o5401iMrHs8G1I93DlCfeEkgV744zIckAkjMb9IclCRoYZ0oD/wCaPruhF2tg5Unt8coAHKSNe149hb1jz+jAar4lh8jyHLfAi79yZHeR8IpY5MKZchatG+u2PRRm/l+ymPQ+lIdM62LRepf8OXu0Hg5pCzbpvBYdU2UCxoE+ZwxmhtZalBsYTxwF/OIpu0lt/jmu4AcNRGmuPljtGos9x2zW1gA6hNezKCE7OzX69snGvqhKd3tP9GMML7tLl5y65MSNMqaGG2q3zCazJhpvLl+Zg6kfrCzco2dSj07ZaVNm60DyDxKLPY01M1SgPbnE+DxzpRcb8qluT8ojQ2bA79HzhdVeAs6HN/Z5LmYKjVaiK9pgZN6WWSD0cxVdAknxIDxiUzXHaezMwgmA0r7q9sLqvwGo0M/bFlOAVNk9H8/ocYnTtXaJg6lnUXyPWIPcIyypQ1rWhDaeYgqRek5ASEzZiRVsJLGDqyCwu0XPa5yio2ZYPBOEa5gmuURWfZO1H/YXTMGnDVoYi/7SP96Zuqo/H6pD07S2yn40w1yBHZnE3HvYbBg2FtSh+7A3OpIz7TBB+z20BJI6PEAczn4QCjai1JqJqu0hQz4/VYKG2lszK057h8Ia0fIbGUvfZy2ImOpkKAphUQRrQgcY6t9mtoVPC1TAUiXLlS8AP4Z9IkhIJcu9TvjG2na61rA/ESM/UH14Rpbp+0MSJKZfQYpgAClBTBSmqo0d/KN1khVFxlpdl79o09EuTiLDH1F8ThJSedCO0bo4vZrulpLJbmpiWOTvq0aDam/Z1vUnEro0AuEpDud7nOjjLfAsiRZgGXZkLYOVlS0rJ4kHKmWUTknGSpMlu2T23aS2LkCQJ6sGRcYjh3Ehi0Zn9gh3KjnuCR4GkXc1KSeqMIpQl+2tTDZidcWbhmHlujDXJdybZVpuaW7YhVs6+OhivSMKlJJcA/MRd2laU1LZkjvNBFas41lRDP4bo3xOT5LjYt22llFOh76P9dkWfQh6kniTpSKubILO0GXfNCkVZ0lidGDFzXjCyw/9CkiZS66nkd30IaVljTV3p3edeMC2m+UJJwjEd+lH784CN+TB6ISO+Mljk+xNF03Vofrdq8NVKU/IBq1b3xWIVaVj2RxYd2sIbHaB64r+b5Q9HygoMvVDI9F66eqxzioK2KVirEZcOUTrsloLOSeGKnaHhLLIYl43xpJUaRCV32ckoJPPyp9ViKZNtCtyHroPMkwLaJqk0CmFfd8u6IZcla8gpULQkTVCzZq3OJRJ5xC8HC45m4AbyflD/wBhTN6TD1xXcCtjwVF3K2dc1VTuPbE8u4JYNQpX9Q9wFIXViFmdj0ac3RL3JHBz2ax6J60RWGOo1xN2mH4WepLD2q8Y90YISGGR94hwT5tkMuEc5JERxHb2Hf8ATw8S6dbsG/w4juhEygXDeRy/zCdGCQMhXKEB6YQAS43Z1z8q+EM6VJo/vYUhOiArmzZ1f6eJJdmBw/m+u2HsA1Kkg5jt8uUEJKaMe2vdEc4Mmg1+MRSlAlm156abs4KGFAJYChz7mHDhEWAqJZ20cuOznCqZwGzJGe4P2xHKU4fJqZ8PlCEPmoO5mNKE/WnfDVoY0T278vlDpMx65f5PwhJtpYs2XHgo6cvGABGWzMz1z8/AxGiUSXKiPrSnviULOIsWqPdr2w5U19MqHiSM/GGMiKDUYu8c/jpuhTLLuk8xoaV1rrD1FlEOa9jOHpCoX1ufveACJUtiSa1oOFfjDVymZiquj8nzETzEFRwuHBzbnx4REkkgj6+qQAOlF1JdRAxAFxQA0fIOwMam2XvdtmnLkfc1zFS+jK1rWp0pUU41lKAQkJC0nji0jKJWpnfI+9vfDJay7ZPQ8Q4Nd44GLhJLsNMs9s79kKT0aLMEFCsSF168s5KAwiujAaO5jNXNtEJM5E1UlMxKTVKkuDQsWJAJBYh6Uizm2cEjdVhWlOcQLoWrkdePHlGvW+CtRtbd9qSEzZQ6EdDMly1pSopICZgY4ghCsJCgSxU7AUjm19WuYuctgKqIPRpwIUQSxAAH1nFsLHUV7xFlctydOoo6QpZqs+ZSnJ6elD6l8IG7MhZrqWrMYQM3zp/iLiRYJaBRBelSHzb3t3RvJX2bpatoWWIHojUc+Jh8v7PJRKgZ0xhuw7+UKSnIW5h8SaUcVpk+rCHKFCxbTM7/ADjb/wCjbKgOUrV1nqvcCWoMtIqryl2WXQWYGgNZitBTIf5jN46W7DSZ5GHQh865A+DxALvDvXj25aRfybfZwGFkRU5laz74mF5JQ5RIlByzEFXot7R+mhKSj3CqMmq6kLIodMi/Pd9CC5F1qFJaFUz6p7Hbt5xff6rmgABMtILhkoSPdEv+qLQUP0hGXohI9308Dkny2H6lJKuO0qdpMzPLArf4RIu5LQC3QTAdThVqaU1+UWCr+tCjWdM7FNrw5x5dumsXmrLFqqPEb+ETqj8hRAjZu1kfuuBcpFe0xJL2dnFsSpKH0MxIOT6b/cYSYsliVKLkjP484jS3HTXKnKFcfAqQQdlT/wC5sgyzW58o9AU20sSMIMeg1LwOkf/Z"/>
          <p:cNvSpPr>
            <a:spLocks noChangeAspect="1" noChangeArrowheads="1"/>
          </p:cNvSpPr>
          <p:nvPr/>
        </p:nvSpPr>
        <p:spPr bwMode="auto">
          <a:xfrm>
            <a:off x="207433" y="-108347"/>
            <a:ext cx="4064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82568" name="AutoShape 8" descr="data:image/jpeg;base64,/9j/4AAQSkZJRgABAQAAAQABAAD/2wCEAAkGBhMSERQUExMWFRUWFxgYFxgXGBwYFRgZGBgXFxcaFx0YHCYfFxojHBUYHy8gIycpLCwsFR4xNTAqNSYrLCkBCQoKDgwOGg8PGiwkHyQsLCwsLCwsLCwsLCksLCwsLCwsLCwsLCwpLCwsLCwsLCwpLCwsLCwsLCwsLCwsLCwsLP/AABEIAK0BIwMBIgACEQEDEQH/xAAcAAABBQEBAQAAAAAAAAAAAAAEAQIDBQYHAAj/xABGEAABAgMFBAYHBQcDAwUAAAABAhEAAyEEBRIxQQZRYXETIoGRobEyQlLB0eHwBxQjYpIVM1NygqLxFkNjJDSyF1TC0uL/xAAZAQADAQEBAAAAAAAAAAAAAAAAAQIDBAX/xAArEQACAgEDAwQBBAMBAAAAAAAAAQIRAxIhMRNBUQQiYfCRcYHR8TKhsUL/2gAMAwEAAhEDEQA/AKUWU0eHCzPFWralFAlBJJbtOUHW9NrlISpUggKLCoIfOsec009+4JWTqk7zCiSN8BWczlKBWyU7hUxYYhA9hDCBHlEQoI0EPEl6mEBCIIstnMxQSnXw4xH1YJsC2WjCsJeYEF86jEByOXNo1xQU5UyW9ik2mlWyzOoS/wAJ6TU9ccMXsHmG4mM7L2onpNSFDikDyAMb28doUW2Z9ylz8FnLJmTFJZUxaSp6pzlk4aNXlGQteyM1U4SZEtUxeHEQGTQFiXUQMOVX1j1VgSjwgS23LS7L6TOFAyhmPhwgozooEbM22yKE1chSUjMhSFsC2eBRIFY1svATllHm58ag9u4wHCo6GFFmVvaLFU1JaHKWAHjntBRXfdToawqbAsmpaLCTODOBCG0ht8KwoHRdROsKm6q1LxMu1NCWeYpZYOdYVjQ4WMDc0SfdU7hEVoWpNCkg8ojkWhRZ+MF2OgwqA0j3S8GgVKlPUiEtK+MIYfhTnCGYCc4EsBE2YmWFAOW5RppexX/N4Q0mw3KUzhviFVsAjQq2L/5fCB5mwhJ/fs35YpQYblTKtJKgEipI5xvbMDTlFDYdkTKmJmCb6OmHONOmZ1CeEdOBVdktMztukrmOQCyifCkC3fKUAU4T1KZRr5Po8oGsxqs71N3RrYaSqn2bGizkpLBdWzGecTztmZGIkpNS+e+LZAYKTuL98KsZUMYzSbLSKRex9nPqH9Ue/wBJWfVB/UYvAOEeKOEZ0vBVIpJOzFnSRhlkEFxWLYJ4CH4RuhDygQcDW4CPR7sj0UM5Ds5siiXPSqahTJcjEKOMo2t7zZcyzmXV2cdU+l9UgRN9y/ZW/wDMfhDhfSNy+8/COfLhjlkpOT2M4ZnFNGXFjm6IV3R5NmmD1Fd0aVd8pOXSDg/yiH9qqOWONqiZailWlf8ACUOwxFIkzXqhbcso0X7U0IW/OJEXqA4ZffD9oXZklSZpV6Cm5NGavczUWlakkpUmWFkKLEpBGT5104GOj2m+yliSQCQANSTQAcXii2yulcwS5s+QoJSSnpXbqqYt1XxgVIbIk8o3wx3tLYuNsyNmu+asSDLlYUFRlhdQJikupRViJALApISGGHiINReNsFpE4qnGYU4SsrxYkuOqFpAJSSCdzs0QWm39D+Ei1JmpzThBNFUUHFEnCkEihOEawdYtqAoiYrrKloSEpCkhIahUAR1ld/Bo1lKVmsVF7MktO1tqW46yG6qiqdMmCvVqlYr8oXZ23KKFh+kWFKffQkDspFQL+ClzFFIBWoEOWS9Welc3bhAlkvpUibLVLYGUpQxJ/wBxKlOoHeM27DDeNZFRkzW2gzVYWDMXNPCCJtoWT6Jw+MXlmtiZqEqSsMoAgtvidM8J9f8Atjgdd19/JFszdmnzA+JLvDlTjokxpkrGfSD9PyhFYT64P9Pyg9v3+wtmYmTFH1TGi2XsHVKi4KiAC9WBidBDMJg/T8okROb/AHB+n5Rnkgpxpbff1Lxz0u2iPbGWClKkl8PVLGrRU7OXjLkrUZsorBDJcO0Xapof94n9Pyhpm/8AKn9Pygw41jjpbv8AH8lTy6naQ5e1Fmf/ALb+2FTtJIJAFlck06tSTEOP/kQTy+UXGyMkKtIxKSWBIAGo+Dx0RpuiNbNJdWziGStcpCFZsAHHM74Ot1yJmS1IqhRDY0dVSToQ26LRAiG3mYAno0pNes+5tOLx1JJcFbs53sbfU2bZZvTdadZZq5E0s2IoNFgcR4gw62bZolrKChRIb0WIqHiquS9DIvC9gQjCZ8lwpYSxWmcVYaHEXSKbhENrQEzFNhbEWpmInPFL3L4/2TqaRcyNtEKUE9GsFRYOIsryvZMlCMWRLngBWMebQXfq93zhFznHWwEbiKecYRyKPYWps1i9owhSQsBKVh0knMHWKZO3yUTMExDEkkEEEEOw8orp1sKmxYCwYOAWG4ViBRQRUIfkIHlRSmlyjWWTbKTNW0tyogjDqSIRW2iAlToUCDlSuhjJoUlNRhB3gB48Fp/KebRHUT5Bz8GmTtuk5Sl+HxiT/V75Sld4+MZXpkjRHdD0zEeymDXEWtmmTtGskfhluY+MFJvsn1D3p+MY4zkH1UxJKUglghJO6DVH7/Q+ozYC+D7PiPjHoyX3dX8Idxj0O/gNZVm0p0UB3w9E9LemD2KiunzcTYVBHKvnHkTCB+9J7ImkZB/3nin+6GC2cR3GAhP/ADqhVT+JPOFSAsUzn9dA7DCTJgTXpEnecJYRXC08TEVumqXKWhLlRSoJHEgw4pNpUNA133pOtFpAlJUSHwYAygMipyDhd8+IDiNjaLgtKWmKC3TVwrGsdjl/GBNihZ12f/oisLSkGchR/HJBHWSEsJmI0HXCUjQF41NotUyVZlKtSRhGF8BKinFuw1BFKgnMR7UZ6EoxSOyMnFbI5TtEmzz1dUITO1mIGEL/AJk+iFPqGfUGM1KsykqWgKUQkK6ooqnYqhfIEPG3+0tdiMqROs0xMybMUekPozGSCMS0JYJJLZh9IwMm0npAonrE55F8gX0iJqMuFTIlT7UQylkqFXfLVmyH1viyu2xBI6eYEmUMRCFGsxQoAAC7ORX8pi0sNmE4nHLOMMCtIwhYcEYyxBUCAfVJapOUevW6Um0S5SFAAIAc1wsOFSX01LRzTnp9t7lQxv8AyaNFcNuXMlJLFKqlbJCUuSSyQ2Qy5iLWbLmM5xEcG90AWW5Z0qWEzGxJFQVoC206mIkFqtnnDDPYsUkEbyfhHFJbnNkXusMM1Tf7nhDOmJNCvvgb7y/qnvMJ035POIozDhKWzgK/VEkuyr1Cv1NFb0p0T5wpUoZgiCvv1D2DplnVuI/qhBZ1DOv9UCCYp6Jhypq2yYZkv84KCkFdAfZ/ui52CUpNvmslymzhkvQlUzecj1fCM3s/tRZ1WgJXImz0D0ujUxGVcLEqHMp7Y63s9ftitQWLKhTJ6qldCqWgEaYlJAJG4PHbj9PKPuY0i+u604woYkqUhRQvC4AUwU1dcKkntie0T0oDqO4d8UVpsoBYU4Dj74q73uxcyUpKFlCm6qgTRWjtmN4jpWJPhlaq5Rn7VsrMTabbOROQo2mY6UpWULSBLnJY4kKCvTFAO2gehty1Y1BQQGLAEZDhFVc+2S5a5tntZXN66kJVLbpELcoISXcgnLUHnRlz3suz2kybYlfRzD1VTgELTUgKJfIsxrRoeTBKcaszclexYvT1OTQxEz+UdkX9ruajy5jA5OxT3++KS12adKLLwjmB8I8/L6aePd8CTTGlf5k/phqT+YfpiIqUc1p5fQhqCXfGn67IwKoJUuvpf2x4Ee3/AGxCLQreju+UO+8ryxJ7vlBXz9/IEmMe3/bCiZ+c/pED9IdVDup4RKq1lqFPcfjB+4USKmn21dwhEEj1ldgiMW5X5e75wirQSXKuwAgecH7gE/eFe3Mj0DmcN/n8Y9BXyMrxJlv6au4fGHKlI0UrtAiM4Pb7kn4Q3pUnU9iYe4bEgSh8yYcUI49/yiFUxG9X6fnHjaZe5R7h74Nw2JWTuPf8olsQT0iOr66deIgQWpG4wXdiemnIlIQcS1BIJUwGpJpkACeyGrsNjLXslVitE1IHorUzFqPSvJu+L66nWmYpSlBIQVzAjNQDdUBxiJLAOWq+kC7fFJts5lBbFKSaVUlCUqyyLgg8QYpLBe82TiCWKVoKCDmMiCHzqI9bIsjS0s74T08l0u75Kz+5SntKi/EnM9g5QRJsMiXUIS/ACKIXypYZIL68Oe6J7FZDMxFajgGba9u7PujgcckuWX1scd6C7xv3AhYl6Ak+yAPM6Qds6DKKZwbpin0yAopcVwEjq7nFYxtsKloWoBpbsOQLgDhrzMaaz24YRXQROSGhe039NkWST1lvbLTJQklaVLcHI4S51fUvWAZF6y1S8XSKKgzOGxpeoJ9pLNxgi1XjjlJJQCgIYJxImpG/EkkKQomrDJ4zd43lhkCUyWfqgJKSmrnPeYzim9i/USjJM0omE7+EOClav4xV3bOm9CgKJFMjoNPBonUpeqolqnVnhthoQrcYTArMvAbqPrQoffCFYaJRz8zGq+zu6Zc+fNM1KZiUS/RUApLqLBwaZA98YjCY6B9kkwBdoTvTLV2JK3/8hGuFLWhpnRbNZJcpOGVLRLGQCEhIHYImkthAAYNlx1iKYtKUgqUE0FSQPOJJM1KgCkgg6guONRHdZoCLl1r284gmzAcgTBk+z4iCeZHOFAAGUWpE0cZ+1jZLoz98QMKVqCZwfJRolYrR2CTxw7zGdvDayVaLEJVqEwz5ZPRTU4cLMG6R1A8CwOQOcfQNps6FpKFpCkKDFKgCkjcQYCs2zVllhpdnlIH5ZaQPARqsnkjT4OYfZxfyZsk2ZZGJAOFzVSP/AMktyaJ79tBnITLJ/EkrBCn9OWAQUq3llZnKh0jfydlrNJUpcmRKlqUGUUIAJGbFhGF2xsBkTUrTQE5bjp2U8DFpxn7WRJOO6M4bUgH0Vd/yiRNtltWWo/1N7oinITMOIHCSKg79WbSGGyU9MeMeLkhok4stOx5toPqEf1H4Q1dtGifEmPfdBrMbsMO+4y69dXYn4mIDchFrPsiPG0ncIf8Ad0D1l9w+MO6BB9vvEGwbkRtJ3CPJtKuETGzy9yv1D4QwykaBXf8AKC0MT7yreO6Eh3Qo9k98egtAILRP0SexA+EOlTJz5KrmMvKADMtSjVSR3mHGzTdZyuwfGKv5Cg1VlWpz0T8z849KsazlLR2kN4qgM3cTnMmHtA8ocLnRriPNRbzhakFBiZS0j0ZYB3lPxgu7ZyULlrK5YKVOWWgBjRQNMikkGusVSLtlj1B21icWQAUCR2CDWlwBn7wR+JMrjda+s/pdY9btz7Y0WxGxki2oXj6RKhMwgpUzAS8bEYVO9a4dM4p70shSQUgl88mDc98QXZfc2zzAuU6VBnqQC1QFDX3aNHtqSyQuJ13atGzvnYf7uEJkEEoDqKkp66VdIXxUK5oKUpbCAEqTGZ2pHQylJxBJOYBActphzyz4Ro7b9tFsWlpdmQk+0ohfhhEYa+7ZMtUwzbSslZq4CQBQAAB+qGAoBpGCxye7M3FldOvh5SZaUswAc6M2W9+Qg7ZidLLpnpWpLgIUlqHUEnTJvpqyyXYuatKZYJf1mOFtS+6NdZLvSk9CgUQOupvW57/KDpauTKUtIcq6bG4aQo8SUk+UHSbpsidcPL5JgWTIYEPlk8eURHn5VPG6kSpag1Nlke1TjiJ8BCKRIehTzZTwIU0yJaGDlGOp+AoMUmVRsPJle8wsyyKSC0tDb6P5wKJdMj4wiZRPopLcoe/gKCcKxkJY/TE0va2Zd6VzE9GVrHRpJIwoJLlSgM2bJ4BMosThIga0XKLWqXJqlSlpCaOHV1ajXN40x2pK0xllY9lDeCemts+bMWp8JcMBoUgggOwLBhwiz2SROuy3CzJm45E9KikEMyg2jsFMWcZuN0dXsdw2eTLShMpLJAAcOacY5dt5MRLtyFS2BlgEAnIlTnsOER0J5Iu5PbwdeSeJwqKp+Tq9ltAVi3gsYkmJjIbJ7VptK1pLAnJsqOe+sbVKc+EbHMClEQhLHd5du6CpqWMMmJo8UmKge0JLPGL+0KyBdnC8lIOLgU5K7hXsjcqUw3cIqL9WTLKUJSVEVxeiBmXAqS2gi4PcmS2OH3fe0uapSZbqKQ5LUPLXw1iwXiGh7orLNZJdnnz0oSMSVkOlTAAgEpTT0X8oKmXkqvVO6qzHB6j3ZG2CSSJgoHPvh2KAemPsgR5FoUNAecc2n5HaCSvlC42gVNrXmEpH9NImXbpv5OxKfhD0ryKyUTB9CEKhviCTblguWO/qp+EG2i80kNhUP0h+5NIaivIWRMI9EXSI3L/X8o9Bpj5C0SmmYLcu+HHmO+ATKzaPdFy1yiaiKwwzaeknvEKpQ1UO9/KBEpTxhcQ4vlwg28BYSFpyxCnP4R4T0vRf9pgRU3dyzrCpUDllD28BZHey1KACHarlmipl2RSlYMJKjVhU86Rd9ImNf9mcmSq0rUtIKgjqlVSz1oaHSsduD1LjUK2NIZHwYi79jrVOOGVJmLP5RQc1EhI7SI2FzfYnNUQq0KQkP6KfxF9/opP6o7VKACRSkB2q8ik5OOEdPWk+DRzKi59jJEgYUykpSzF6qX/Mdw/wBFVfv2fg4l2fn0f/ANT7jGimX0ACcJLAmlTAVk2ykzPRV7iDqCDkYz1STszaUuTm9puSajOUsc0n4QBNkqZgcJ5CO2yLwSvIw21XZKmVXLQrmkGNesmqkjLo+GcEmzpqSxKqvkot4RB06j6xHafox1DavZiSEdRASommH3COc2+wGSspU75jj844s2PStUW6FutmCFRJqo9pJ98KmU/rc4RKPrfHggtHJYyQShkSI3v2ZbMpUs2pVQgkS9xUzKV2O3MndHP0yt0d82dsHQWWTLZsKEv/ADEOrxJjfDG3ZUUFWudhSTHDNprWJtqmkses3YmjR1fa2+0WeSpayEjJyQA5oM6Ryay2CSv8SbbZKMXW6oXNVUvXAlhvzjfLGUopRQMGuy39DNRMS4wKCqUDajuj6Cs9oxAHeAW5jWOV3T9nMmerq2+VMTT936dQ4DFVKER0q4bjTZpYQFqWQKrWXUdw4AbonHGUVTKimHKiPDBIMRrEa2UDTUOz5CAhKzAHacz8IsFxFNFIpMlo5Fttsd0M1VqlE4VkCanco+ipPCjHiRxjKLQqlS3GOr7bWgCzrQ9VsBzcRzM2JTVR3kfGsc3qFvq8kNgOI748Jp+hB37P4yxlmoa8nhTYBqtHeo+6OYAEE749gJ3+6DDZZb/vE9yi3eI8uzyg7TefUPxgADUiGgk/5g5FmlU/EXxZDeZggSpGgmHmQH7hSAKKlUsvlHotkmV/Afj0ivcISDbz/wB/gKK1MrXjxhzERYCzo1mk/wAqPIkgQ8os7APNPYkctYQqZXAcO6PAcPMRYJkyHcmYWO9I8hDViQDSWs81kt3AQbeQpla8KT9axYhUqpEnk6lUz4jfDCU/w0f3H/5QWh0AjOLnZO9RZ7QlRFFdQkioCiK8GIEC9I59BOTUT8eyHibUEJQD/In3iGppOwo73YJ+JAMCXsnq0ik2FvvpZACj1hRXMa9oYxqloChHoRkuUa8oyiJnpPu94jA3hOXKtc3DLUpKlB8IObCoIDA8846NedhKMRYsQfk/a0cz2ilvOKq1APDcaQ/USqGpGZf3ffy0t6RDsyhhUODHPseNddV/JWAMQH5Tn2Rx8Sw2XjF3cm0CpRGJv5s1cjTxzjmj6hS2lsUmdUFl6RWNQy9EbuJ4xj9tNngpKlDPN+W6NNct/JnId+cQX9bUsc8qDUncN5jpjLs+Akk0clF2yWBM7uQo+bQ37hK/iLPJBHc6ooL6tCrLaRU4FviQT6JdiQ+TEg98XoTlXSOHNB4pUyEtrNJsdsai0rKwqZglKTiKmwqLg4RU9vMR1u0LwpfdHJJe3IuyRKCAlaptSlRb0fSPNyB3Rbf+oP7Qsdo6KUpC5aHX6yMJGaValnpnSOnD/jZs4aQS97PKvW3SrMslUlKipQSpsTAk1Fcqf1RspX2a3cA33cGjOVrJ/wDKOZfZ7eQRb5b+sFpB4lJPu8Y7Ki1mNpOuCV8lTs3sBZLCvpJSCZmHDjWrEQNQnRL6tujRqVAS7c2ffDTa4ltvkYYVRAqfFfaL0GT84Dn30hIqRAItlWnU/WUBXheACM9axkL728lS8SQpyAmg418iIyV97fmZLCJeZJfeAMu+sMmyy2yvYTFhCTrWKAppp3xTXfaTMnEkuwLbyTmfrfFwkNvjj9TK5JeBVQmDlCiVyG6PHn4QhWTHKB4yvoND2bWnGGAn6rCFTCAB5HKEIB7YaYckQAJHolY7oSCxkaQ2VOMeA4wqlP5fXdDlTN3uygEMKteUIWd4bj7c++FPLuh0A9ZB97CPYqfX1rDMTQ5S8g2eenJ6QUAgmDcr4RIVVzhgPZTf8RCdK1e+AZaXPfSrPMxJyNFDf8/nHV7gv1M5IINC315xxNc3wMWN0XzNkKGBTAkOODiOjFl07PgadHar3moTKUpRSABUqLJHMxx7aC3yVrAlqKiKAlJSDvb58Yj2w29XOPRlCxIQQAWopWqid2gfjvih6QTE0PEHWNZ5NnHsdMMEZxu9w3CrXKPB/rvjNo2oKVkFIUgUDUVTXcQ8XtgvFM0OlT97jmO2OSWOUeTmaaDbPb5kpQwKUk/lcQZaNuJ8pBIlmbMNMZJUpPJLU7Iqwrd784clGuusOGSURGAvy+FWiYVKBDOGObuSX4v5RpLmvkdDJC8yVIBORKWw1OpB7xHtqLqSUGbgClJFQKEjLMbh4QDshLTabXKlq6stCJikhIC8KgglKik+mQpixzIjtUo5Yux1fBvpeztsw4pdoEoEDCAMKsn9NIxM5NHaPWe1TrHYZ61qHSlaioghphJCEqLZlmFQ/V7YLlXIEEf9fbCrGEkpUwBKcYJxrUGIYZHNoyu0V5FViSkqxqM44lUDkFb0SABUMzaRGRe1RXlHTh2bb8FBdt4TEzkEKAUFApUadYFw7R1CV9oE5J/dJI/nrxzEczuSxJnzUoUSAXy4An3Ro5YwkoOaacSNIjJklF0iJwajrXBuEfaQ9FSFdhSffAN4bXhQ/DlzH3BeFPgpooEyFHJKt/oHVtwh33CbkJasnbCfhxjPrT8GNirv21ksChA7VH3QFaETJn7yapY3PhT3JrFgu5pwH7thxIHmYRV3LDFXRpffMQGapNTSE55WIARdqJhCMIdZCSWc1LPvjFXlZlyZ8yUsuZaiktkWyI4EMe2LwbaGTaMctCJiUFg5OFRyxOnTdvz3RTX1fBtU5U5SUpUpgQnKmvNvKN8UWluXESyWkoUFDQxsZQBSDoQ+cYZBjabPWmSZKekWsKDhgkEM5ZiSNGic0bVjmu4UAISkEG22YEVnH9I95iObeVnqyJhzzWkNuySY5tLMrGgVyhqyHh0u+ZTf9uDzmKbmWb6MSm+0guLLJrn6SvNTPBp+QtA5AaohEpDkZfXOJVX8SerKkgjdLHvJH+IjmbQTwKKSlvZloHLSHpXkLEPBXlCx5O0lpb94f0j4QsKl5+/kVoYuaKOc4RSxrmd4OWsXUu6QSMNntR5pSihyP14RFMsDO9hmnQYppAff1RnFrGyilCE8TxMKlsq9zZP9dsXosM1qWAjIB5ijo2QUPowxV12n1bFLHMA9jldPCH039sClwjIaUpUwifS7frX6aLwXdeAFLOgZGiZXLUmPKsd6H1cD7uiB7xlD6f2gKZFnWckEtqxpEkm7pxylK1ehy7osZt23kfSVMy9tIHgYGmXNeJBJMwgULTBlU+0H/wAxXTAaq6Z1Pwjlu3111+MSfsif7CvDwfgYrplgtYVhKJpNGzV3VIENXYpooqUt9XSdOfnEuCXkC3VcyzRXRoehxrSH8Yze093mzoeWqUsLJB6NWJUveaD0SxD6d0PIbQO5HdDpZz3g7t28Qk1HhDjNx4MaSGjuWw32ZIk2Mrnywu0zkgsS3RDNKQdCHdR7NI5vJsEtM5E0Sx1FhTVCSUqdiOYGUdSub7TpalATx0ZOoqn4iOpZIy2DUmV1/wCyf3QY8MyYj2k4KU9cE05ikZuXb5IP7uadPSSl9ax0fbHa3DJlosplzJ03EUYlfhpSlJxLV7QBISAdVCOVXXsheS0Gb0LoKiFOtCTQ9ZQYthFctxYRnPEuYhXgMm3nKcfgcwZp8erlBuzlxIMqfaLOUy5iSxSU4yhOYCCTRKqgvXqirCAr12fmyJMycpOISwMYywuAWc+kw4RD9nm2YlW6WmYAiVN/DUoqoCaoJcMOsAO2FCMk+Ajs9y0vTZ+8JklZU1UoLpzdBCgpn9Iajg0ZK+utKSlKQnCXoD1iXdRJJdRc1j6CvaxsiYrGWwEMWwpGZZg57THy6qeTXESNHOmkatN0VJ09i+2MIVbJAydR/wDFR90Xt7bQol2gmTOY1SopqOTs1CIwSXxBi2+CDKplSDpKUtTZr1Xo0Vyale1xBY2iYocFK90CTNp06lan4n3lv8xTybGlQcJmcWKWfzy4RIblObKHPD8Yy0xXLOYJmbRDSXycxDPvQzBh6IKD8S/c0Nk3TvSvvSPJ4MslkKDQEf1E1HZA9C4DYr7cJhlpBlBCMVGDVaK4SiDzJHaG+MambIxDrVALtUjPPwiOTZkJLtmoqGIOQSNKUENZUkNSozSrWBzi22btOMrBGQBA7wfdEd5WAJWVAB1Eu2+nm/nC3UoCaAdQQANTn7jGkqlBsqTtF8mXy+t9IQ0o5401iMrHs8G1I93DlCfeEkgV744zIckAkjMb9IclCRoYZ0oD/wCaPruhF2tg5Unt8coAHKSNe149hb1jz+jAar4lh8jyHLfAi79yZHeR8IpY5MKZchatG+u2PRRm/l+ymPQ+lIdM62LRepf8OXu0Hg5pCzbpvBYdU2UCxoE+ZwxmhtZalBsYTxwF/OIpu0lt/jmu4AcNRGmuPljtGos9x2zW1gA6hNezKCE7OzX69snGvqhKd3tP9GMML7tLl5y65MSNMqaGG2q3zCazJhpvLl+Zg6kfrCzco2dSj07ZaVNm60DyDxKLPY01M1SgPbnE+DxzpRcb8qluT8ojQ2bA79HzhdVeAs6HN/Z5LmYKjVaiK9pgZN6WWSD0cxVdAknxIDxiUzXHaezMwgmA0r7q9sLqvwGo0M/bFlOAVNk9H8/ocYnTtXaJg6lnUXyPWIPcIyypQ1rWhDaeYgqRek5ASEzZiRVsJLGDqyCwu0XPa5yio2ZYPBOEa5gmuURWfZO1H/YXTMGnDVoYi/7SP96Zuqo/H6pD07S2yn40w1yBHZnE3HvYbBg2FtSh+7A3OpIz7TBB+z20BJI6PEAczn4QCjai1JqJqu0hQz4/VYKG2lszK057h8Ia0fIbGUvfZy2ImOpkKAphUQRrQgcY6t9mtoVPC1TAUiXLlS8AP4Z9IkhIJcu9TvjG2na61rA/ESM/UH14Rpbp+0MSJKZfQYpgAClBTBSmqo0d/KN1khVFxlpdl79o09EuTiLDH1F8ThJSedCO0bo4vZrulpLJbmpiWOTvq0aDam/Z1vUnEro0AuEpDud7nOjjLfAsiRZgGXZkLYOVlS0rJ4kHKmWUTknGSpMlu2T23aS2LkCQJ6sGRcYjh3Ehi0Zn9gh3KjnuCR4GkXc1KSeqMIpQl+2tTDZidcWbhmHlujDXJdybZVpuaW7YhVs6+OhivSMKlJJcA/MRd2laU1LZkjvNBFas41lRDP4bo3xOT5LjYt22llFOh76P9dkWfQh6kniTpSKubILO0GXfNCkVZ0lidGDFzXjCyw/9CkiZS66nkd30IaVljTV3p3edeMC2m+UJJwjEd+lH784CN+TB6ISO+Mljk+xNF03Vofrdq8NVKU/IBq1b3xWIVaVj2RxYd2sIbHaB64r+b5Q9HygoMvVDI9F66eqxzioK2KVirEZcOUTrsloLOSeGKnaHhLLIYl43xpJUaRCV32ckoJPPyp9ViKZNtCtyHroPMkwLaJqk0CmFfd8u6IZcla8gpULQkTVCzZq3OJRJ5xC8HC45m4AbyflD/wBhTN6TD1xXcCtjwVF3K2dc1VTuPbE8u4JYNQpX9Q9wFIXViFmdj0ac3RL3JHBz2ax6J60RWGOo1xN2mH4WepLD2q8Y90YISGGR94hwT5tkMuEc5JERxHb2Hf8ATw8S6dbsG/w4juhEygXDeRy/zCdGCQMhXKEB6YQAS43Z1z8q+EM6VJo/vYUhOiArmzZ1f6eJJdmBw/m+u2HsA1Kkg5jt8uUEJKaMe2vdEc4Mmg1+MRSlAlm156abs4KGFAJYChz7mHDhEWAqJZ20cuOznCqZwGzJGe4P2xHKU4fJqZ8PlCEPmoO5mNKE/WnfDVoY0T278vlDpMx65f5PwhJtpYs2XHgo6cvGABGWzMz1z8/AxGiUSXKiPrSnviULOIsWqPdr2w5U19MqHiSM/GGMiKDUYu8c/jpuhTLLuk8xoaV1rrD1FlEOa9jOHpCoX1ufveACJUtiSa1oOFfjDVymZiquj8nzETzEFRwuHBzbnx4REkkgj6+qQAOlF1JdRAxAFxQA0fIOwMam2XvdtmnLkfc1zFS+jK1rWp0pUU41lKAQkJC0nji0jKJWpnfI+9vfDJay7ZPQ8Q4Nd44GLhJLsNMs9s79kKT0aLMEFCsSF168s5KAwiujAaO5jNXNtEJM5E1UlMxKTVKkuDQsWJAJBYh6Uizm2cEjdVhWlOcQLoWrkdePHlGvW+CtRtbd9qSEzZQ6EdDMly1pSopICZgY4ghCsJCgSxU7AUjm19WuYuctgKqIPRpwIUQSxAAH1nFsLHUV7xFlctydOoo6QpZqs+ZSnJ6elD6l8IG7MhZrqWrMYQM3zp/iLiRYJaBRBelSHzb3t3RvJX2bpatoWWIHojUc+Jh8v7PJRKgZ0xhuw7+UKSnIW5h8SaUcVpk+rCHKFCxbTM7/ADjb/wCjbKgOUrV1nqvcCWoMtIqryl2WXQWYGgNZitBTIf5jN46W7DSZ5GHQh865A+DxALvDvXj25aRfybfZwGFkRU5laz74mF5JQ5RIlByzEFXot7R+mhKSj3CqMmq6kLIodMi/Pd9CC5F1qFJaFUz6p7Hbt5xff6rmgABMtILhkoSPdEv+qLQUP0hGXohI9308Dkny2H6lJKuO0qdpMzPLArf4RIu5LQC3QTAdThVqaU1+UWCr+tCjWdM7FNrw5x5dumsXmrLFqqPEb+ETqj8hRAjZu1kfuuBcpFe0xJL2dnFsSpKH0MxIOT6b/cYSYsliVKLkjP484jS3HTXKnKFcfAqQQdlT/wC5sgyzW58o9AU20sSMIMeg1LwOkf/Z"/>
          <p:cNvSpPr>
            <a:spLocks noChangeAspect="1" noChangeArrowheads="1"/>
          </p:cNvSpPr>
          <p:nvPr/>
        </p:nvSpPr>
        <p:spPr bwMode="auto">
          <a:xfrm>
            <a:off x="207433" y="-108347"/>
            <a:ext cx="4064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882570" name="Picture 10" descr="http://royalpurplenews.com/wp-content/uploads/2011/09/Football-WEBSITE2.jpg"/>
          <p:cNvPicPr>
            <a:picLocks noChangeAspect="1" noChangeArrowheads="1"/>
          </p:cNvPicPr>
          <p:nvPr/>
        </p:nvPicPr>
        <p:blipFill>
          <a:blip r:embed="rId4"/>
          <a:srcRect/>
          <a:stretch>
            <a:fillRect/>
          </a:stretch>
        </p:blipFill>
        <p:spPr bwMode="auto">
          <a:xfrm>
            <a:off x="2819400" y="4739002"/>
            <a:ext cx="3649579" cy="2180810"/>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Sometimes Static Friction Just is Not Enough </a:t>
            </a:r>
            <a:endParaRPr lang="en-US" dirty="0"/>
          </a:p>
        </p:txBody>
      </p:sp>
      <p:sp>
        <p:nvSpPr>
          <p:cNvPr id="3" name="Slide Number Placeholder 2"/>
          <p:cNvSpPr>
            <a:spLocks noGrp="1"/>
          </p:cNvSpPr>
          <p:nvPr>
            <p:ph type="sldNum" sz="quarter" idx="12"/>
          </p:nvPr>
        </p:nvSpPr>
        <p:spPr/>
        <p:txBody>
          <a:bodyPr/>
          <a:lstStyle/>
          <a:p>
            <a:fld id="{5BE6E91C-2D6A-B04C-94FB-A9E324A509C5}" type="slidenum">
              <a:rPr lang="en-US" smtClean="0"/>
              <a:pPr/>
              <a:t>78</a:t>
            </a:fld>
            <a:endParaRPr lang="en-US" dirty="0"/>
          </a:p>
        </p:txBody>
      </p:sp>
      <p:pic>
        <p:nvPicPr>
          <p:cNvPr id="4" name="Picture 12" descr="http://www.gossipcop.com/wp-content/uploads/2013/03/Beckham-2.jpg"/>
          <p:cNvPicPr>
            <a:picLocks noChangeAspect="1" noChangeArrowheads="1"/>
          </p:cNvPicPr>
          <p:nvPr/>
        </p:nvPicPr>
        <p:blipFill>
          <a:blip r:embed="rId2"/>
          <a:srcRect/>
          <a:stretch>
            <a:fillRect/>
          </a:stretch>
        </p:blipFill>
        <p:spPr bwMode="auto">
          <a:xfrm>
            <a:off x="956733" y="557668"/>
            <a:ext cx="3771900" cy="2838450"/>
          </a:xfrm>
          <a:prstGeom prst="rect">
            <a:avLst/>
          </a:prstGeom>
          <a:noFill/>
        </p:spPr>
      </p:pic>
      <p:pic>
        <p:nvPicPr>
          <p:cNvPr id="2902020" name="Picture 4" descr="http://s3.gossipcop.com/up/gallery/david-beckham-soccer-fall/beckham-5.jpg"/>
          <p:cNvPicPr>
            <a:picLocks noChangeAspect="1" noChangeArrowheads="1"/>
          </p:cNvPicPr>
          <p:nvPr/>
        </p:nvPicPr>
        <p:blipFill>
          <a:blip r:embed="rId3"/>
          <a:srcRect/>
          <a:stretch>
            <a:fillRect/>
          </a:stretch>
        </p:blipFill>
        <p:spPr bwMode="auto">
          <a:xfrm>
            <a:off x="956734" y="3365162"/>
            <a:ext cx="3771900" cy="2794000"/>
          </a:xfrm>
          <a:prstGeom prst="rect">
            <a:avLst/>
          </a:prstGeom>
          <a:noFill/>
        </p:spPr>
      </p:pic>
      <p:sp>
        <p:nvSpPr>
          <p:cNvPr id="6" name="TextBox 5"/>
          <p:cNvSpPr txBox="1"/>
          <p:nvPr/>
        </p:nvSpPr>
        <p:spPr>
          <a:xfrm>
            <a:off x="2788072" y="6240378"/>
            <a:ext cx="2075376" cy="338554"/>
          </a:xfrm>
          <a:prstGeom prst="rect">
            <a:avLst/>
          </a:prstGeom>
          <a:noFill/>
        </p:spPr>
        <p:txBody>
          <a:bodyPr wrap="none" rtlCol="0">
            <a:spAutoFit/>
          </a:bodyPr>
          <a:lstStyle/>
          <a:p>
            <a:r>
              <a:rPr lang="en-US" sz="1600" dirty="0" smtClean="0"/>
              <a:t>[</a:t>
            </a:r>
            <a:r>
              <a:rPr lang="en-US" sz="1600" dirty="0" smtClean="0">
                <a:solidFill>
                  <a:srgbClr val="FF0000"/>
                </a:solidFill>
              </a:rPr>
              <a:t>Show Slipping Videos</a:t>
            </a:r>
            <a:r>
              <a:rPr lang="en-US" sz="1600" dirty="0" smtClean="0"/>
              <a: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123"/>
            <a:ext cx="8229600" cy="381917"/>
          </a:xfrm>
        </p:spPr>
        <p:txBody>
          <a:bodyPr/>
          <a:lstStyle/>
          <a:p>
            <a:r>
              <a:rPr lang="en-US" dirty="0" smtClean="0"/>
              <a:t>Putting sports into numbers - 2</a:t>
            </a:r>
            <a:endParaRPr lang="en-US" dirty="0"/>
          </a:p>
        </p:txBody>
      </p:sp>
      <p:sp>
        <p:nvSpPr>
          <p:cNvPr id="3" name="TextBox 2"/>
          <p:cNvSpPr txBox="1"/>
          <p:nvPr/>
        </p:nvSpPr>
        <p:spPr>
          <a:xfrm>
            <a:off x="162475" y="542710"/>
            <a:ext cx="7068305" cy="1169551"/>
          </a:xfrm>
          <a:prstGeom prst="rect">
            <a:avLst/>
          </a:prstGeom>
          <a:noFill/>
        </p:spPr>
        <p:txBody>
          <a:bodyPr wrap="square" rtlCol="0">
            <a:spAutoFit/>
          </a:bodyPr>
          <a:lstStyle/>
          <a:p>
            <a:r>
              <a:rPr lang="en-US" sz="1400" dirty="0" smtClean="0"/>
              <a:t>A scientific treatment of sports requires quantification.</a:t>
            </a:r>
          </a:p>
          <a:p>
            <a:r>
              <a:rPr lang="en-US" sz="1400" dirty="0" smtClean="0"/>
              <a:t>Very often, this means </a:t>
            </a:r>
            <a:r>
              <a:rPr lang="en-US" sz="1400" i="1" dirty="0" smtClean="0"/>
              <a:t>approximate</a:t>
            </a:r>
            <a:r>
              <a:rPr lang="en-US" sz="1400" dirty="0" smtClean="0"/>
              <a:t> quantification, based on photos or video.</a:t>
            </a:r>
          </a:p>
          <a:p>
            <a:endParaRPr lang="en-US" sz="1400" dirty="0"/>
          </a:p>
          <a:p>
            <a:r>
              <a:rPr lang="en-US" sz="1400" dirty="0" smtClean="0"/>
              <a:t>When there is no photographic footage of the situation, or if we are discussing a hypothetical event, we need “typical” scales</a:t>
            </a:r>
            <a:endParaRPr lang="en-US" sz="1400" dirty="0"/>
          </a:p>
        </p:txBody>
      </p:sp>
      <p:sp>
        <p:nvSpPr>
          <p:cNvPr id="7" name="TextBox 6"/>
          <p:cNvSpPr txBox="1"/>
          <p:nvPr/>
        </p:nvSpPr>
        <p:spPr>
          <a:xfrm>
            <a:off x="162475" y="1748342"/>
            <a:ext cx="2247538" cy="3293209"/>
          </a:xfrm>
          <a:prstGeom prst="rect">
            <a:avLst/>
          </a:prstGeom>
          <a:noFill/>
        </p:spPr>
        <p:txBody>
          <a:bodyPr wrap="none" rtlCol="0">
            <a:spAutoFit/>
          </a:bodyPr>
          <a:lstStyle/>
          <a:p>
            <a:r>
              <a:rPr lang="en-US" sz="1600" dirty="0" smtClean="0"/>
              <a:t>Typical height (male): </a:t>
            </a:r>
          </a:p>
          <a:p>
            <a:endParaRPr lang="en-US" sz="1600" dirty="0"/>
          </a:p>
          <a:p>
            <a:r>
              <a:rPr lang="en-US" sz="1600" dirty="0" smtClean="0"/>
              <a:t>Speed of a sprinter</a:t>
            </a:r>
          </a:p>
          <a:p>
            <a:endParaRPr lang="en-US" sz="1600" dirty="0"/>
          </a:p>
          <a:p>
            <a:r>
              <a:rPr lang="en-US" sz="1600" dirty="0" smtClean="0"/>
              <a:t>marathon runner</a:t>
            </a:r>
          </a:p>
          <a:p>
            <a:endParaRPr lang="en-US" sz="1600" dirty="0" smtClean="0"/>
          </a:p>
          <a:p>
            <a:endParaRPr lang="en-US" sz="1600" dirty="0"/>
          </a:p>
          <a:p>
            <a:r>
              <a:rPr lang="en-US" sz="1600" dirty="0" smtClean="0"/>
              <a:t>Man’s weight (and mass)</a:t>
            </a:r>
          </a:p>
          <a:p>
            <a:endParaRPr lang="en-US" sz="1600" dirty="0"/>
          </a:p>
          <a:p>
            <a:endParaRPr lang="en-US" sz="1600" dirty="0"/>
          </a:p>
          <a:p>
            <a:r>
              <a:rPr lang="en-US" sz="1600" dirty="0" smtClean="0"/>
              <a:t>Major league fastball</a:t>
            </a:r>
          </a:p>
          <a:p>
            <a:endParaRPr lang="en-US" sz="1600" dirty="0"/>
          </a:p>
          <a:p>
            <a:r>
              <a:rPr lang="en-US" sz="1600" dirty="0" smtClean="0"/>
              <a:t>Professional bowler roll</a:t>
            </a:r>
          </a:p>
        </p:txBody>
      </p:sp>
      <p:pic>
        <p:nvPicPr>
          <p:cNvPr id="13" name="Picture 12"/>
          <p:cNvPicPr>
            <a:picLocks noChangeAspect="1"/>
          </p:cNvPicPr>
          <p:nvPr/>
        </p:nvPicPr>
        <p:blipFill>
          <a:blip r:embed="rId3"/>
          <a:stretch>
            <a:fillRect/>
          </a:stretch>
        </p:blipFill>
        <p:spPr>
          <a:xfrm rot="5400000">
            <a:off x="3850224" y="2707833"/>
            <a:ext cx="1647617" cy="6501537"/>
          </a:xfrm>
          <a:prstGeom prst="rect">
            <a:avLst/>
          </a:prstGeom>
        </p:spPr>
      </p:pic>
      <p:pic>
        <p:nvPicPr>
          <p:cNvPr id="11" name="Picture 10"/>
          <p:cNvPicPr>
            <a:picLocks noChangeAspect="1"/>
          </p:cNvPicPr>
          <p:nvPr/>
        </p:nvPicPr>
        <p:blipFill>
          <a:blip r:embed="rId4"/>
          <a:stretch>
            <a:fillRect/>
          </a:stretch>
        </p:blipFill>
        <p:spPr>
          <a:xfrm>
            <a:off x="6115792" y="2921473"/>
            <a:ext cx="2471391" cy="2120077"/>
          </a:xfrm>
          <a:prstGeom prst="rect">
            <a:avLst/>
          </a:prstGeom>
        </p:spPr>
      </p:pic>
      <p:sp>
        <p:nvSpPr>
          <p:cNvPr id="6" name="Slide Number Placeholder 5"/>
          <p:cNvSpPr>
            <a:spLocks noGrp="1"/>
          </p:cNvSpPr>
          <p:nvPr>
            <p:ph type="sldNum" sz="quarter" idx="12"/>
          </p:nvPr>
        </p:nvSpPr>
        <p:spPr/>
        <p:txBody>
          <a:bodyPr/>
          <a:lstStyle/>
          <a:p>
            <a:fld id="{5BE6E91C-2D6A-B04C-94FB-A9E324A509C5}" type="slidenum">
              <a:rPr lang="en-US" smtClean="0"/>
              <a:pPr/>
              <a:t>7</a:t>
            </a:fld>
            <a:endParaRPr lang="en-US" dirty="0"/>
          </a:p>
        </p:txBody>
      </p:sp>
      <p:pic>
        <p:nvPicPr>
          <p:cNvPr id="10" name="Picture 9" descr="BasketballTypicalScales.png"/>
          <p:cNvPicPr>
            <a:picLocks noChangeAspect="1"/>
          </p:cNvPicPr>
          <p:nvPr/>
        </p:nvPicPr>
        <p:blipFill rotWithShape="1">
          <a:blip r:embed="rId5">
            <a:extLst>
              <a:ext uri="{28A0092B-C50C-407E-A947-70E740481C1C}">
                <a14:useLocalDpi xmlns="" xmlns:a14="http://schemas.microsoft.com/office/drawing/2010/main" val="0"/>
              </a:ext>
            </a:extLst>
          </a:blip>
          <a:srcRect r="62299"/>
          <a:stretch/>
        </p:blipFill>
        <p:spPr>
          <a:xfrm>
            <a:off x="7230780" y="503047"/>
            <a:ext cx="1388041" cy="2418427"/>
          </a:xfrm>
          <a:prstGeom prst="rect">
            <a:avLst/>
          </a:prstGeom>
        </p:spPr>
      </p:pic>
    </p:spTree>
    <p:extLst>
      <p:ext uri="{BB962C8B-B14F-4D97-AF65-F5344CB8AC3E}">
        <p14:creationId xmlns="" xmlns:p14="http://schemas.microsoft.com/office/powerpoint/2010/main" val="319869550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9290" y="8277"/>
            <a:ext cx="5592233" cy="381917"/>
          </a:xfrm>
        </p:spPr>
        <p:txBody>
          <a:bodyPr/>
          <a:lstStyle/>
          <a:p>
            <a:r>
              <a:rPr lang="en-US" dirty="0" smtClean="0"/>
              <a:t>Vectors</a:t>
            </a:r>
            <a:endParaRPr lang="en-US" dirty="0"/>
          </a:p>
        </p:txBody>
      </p:sp>
      <p:sp>
        <p:nvSpPr>
          <p:cNvPr id="11" name="TextBox 10"/>
          <p:cNvSpPr txBox="1"/>
          <p:nvPr/>
        </p:nvSpPr>
        <p:spPr>
          <a:xfrm>
            <a:off x="56078" y="413437"/>
            <a:ext cx="8047547" cy="1077218"/>
          </a:xfrm>
          <a:prstGeom prst="rect">
            <a:avLst/>
          </a:prstGeom>
          <a:noFill/>
        </p:spPr>
        <p:txBody>
          <a:bodyPr wrap="square" rtlCol="0">
            <a:spAutoFit/>
          </a:bodyPr>
          <a:lstStyle/>
          <a:p>
            <a:r>
              <a:rPr lang="en-US" sz="1600" dirty="0" smtClean="0"/>
              <a:t>So far, we’ve dealt with forces, velocities and accelerations that are </a:t>
            </a:r>
            <a:r>
              <a:rPr lang="en-US" sz="1600" i="1" dirty="0" smtClean="0"/>
              <a:t>either</a:t>
            </a:r>
            <a:r>
              <a:rPr lang="en-US" sz="1600" dirty="0" smtClean="0"/>
              <a:t> horizontal </a:t>
            </a:r>
            <a:r>
              <a:rPr lang="en-US" sz="1600" i="1" dirty="0" smtClean="0"/>
              <a:t>or </a:t>
            </a:r>
            <a:r>
              <a:rPr lang="en-US" sz="1600" dirty="0" smtClean="0"/>
              <a:t>vertical.  Time for more sophistication.</a:t>
            </a:r>
          </a:p>
          <a:p>
            <a:endParaRPr lang="en-US" sz="1600" dirty="0" smtClean="0"/>
          </a:p>
          <a:p>
            <a:r>
              <a:rPr lang="en-US" sz="1600" dirty="0" smtClean="0"/>
              <a:t>Vectors have magnitude and direction.  </a:t>
            </a:r>
            <a:endParaRPr lang="en-US" sz="1600" dirty="0"/>
          </a:p>
        </p:txBody>
      </p:sp>
      <p:graphicFrame>
        <p:nvGraphicFramePr>
          <p:cNvPr id="13" name="Object 12"/>
          <p:cNvGraphicFramePr>
            <a:graphicFrameLocks noChangeAspect="1"/>
          </p:cNvGraphicFramePr>
          <p:nvPr>
            <p:extLst>
              <p:ext uri="{D42A27DB-BD31-4B8C-83A1-F6EECF244321}">
                <p14:modId xmlns:p14="http://schemas.microsoft.com/office/powerpoint/2010/main" xmlns="" val="2823441648"/>
              </p:ext>
            </p:extLst>
          </p:nvPr>
        </p:nvGraphicFramePr>
        <p:xfrm>
          <a:off x="4410218" y="4901661"/>
          <a:ext cx="1407425" cy="761915"/>
        </p:xfrm>
        <a:graphic>
          <a:graphicData uri="http://schemas.openxmlformats.org/presentationml/2006/ole">
            <p:oleObj spid="_x0000_s2917378" name="Equation" r:id="rId4" imgW="840960" imgH="557640" progId="">
              <p:embed/>
            </p:oleObj>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xmlns="" val="1527541361"/>
              </p:ext>
            </p:extLst>
          </p:nvPr>
        </p:nvGraphicFramePr>
        <p:xfrm>
          <a:off x="7324630" y="5194214"/>
          <a:ext cx="1080224" cy="337454"/>
        </p:xfrm>
        <a:graphic>
          <a:graphicData uri="http://schemas.openxmlformats.org/presentationml/2006/ole">
            <p:oleObj spid="_x0000_s2917379" name="Equation" r:id="rId5" imgW="658080" imgH="228240" progId="">
              <p:embed/>
            </p:oleObj>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xmlns="" val="2287204119"/>
              </p:ext>
            </p:extLst>
          </p:nvPr>
        </p:nvGraphicFramePr>
        <p:xfrm>
          <a:off x="7336406" y="5896219"/>
          <a:ext cx="1223418" cy="828682"/>
        </p:xfrm>
        <a:graphic>
          <a:graphicData uri="http://schemas.openxmlformats.org/presentationml/2006/ole">
            <p:oleObj spid="_x0000_s2917380" name="Equation" r:id="rId6" imgW="594000" imgH="429480" progId="">
              <p:embed/>
            </p:oleObj>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xmlns="" val="4005288147"/>
              </p:ext>
            </p:extLst>
          </p:nvPr>
        </p:nvGraphicFramePr>
        <p:xfrm>
          <a:off x="4903319" y="5783943"/>
          <a:ext cx="914323" cy="1050770"/>
        </p:xfrm>
        <a:graphic>
          <a:graphicData uri="http://schemas.openxmlformats.org/presentationml/2006/ole">
            <p:oleObj spid="_x0000_s2917381" name="Equation" r:id="rId7" imgW="685440" imgH="914040" progId="">
              <p:embed/>
            </p:oleObj>
          </a:graphicData>
        </a:graphic>
      </p:graphicFrame>
      <p:cxnSp>
        <p:nvCxnSpPr>
          <p:cNvPr id="24" name="Straight Connector 23"/>
          <p:cNvCxnSpPr/>
          <p:nvPr/>
        </p:nvCxnSpPr>
        <p:spPr>
          <a:xfrm>
            <a:off x="3906328" y="4888835"/>
            <a:ext cx="519444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3948546" y="5739690"/>
            <a:ext cx="5164247" cy="12826"/>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flipV="1">
            <a:off x="6683770" y="4901661"/>
            <a:ext cx="41253" cy="1933052"/>
          </a:xfrm>
          <a:prstGeom prst="line">
            <a:avLst/>
          </a:prstGeom>
        </p:spPr>
        <p:style>
          <a:lnRef idx="2">
            <a:schemeClr val="accent1"/>
          </a:lnRef>
          <a:fillRef idx="0">
            <a:schemeClr val="accent1"/>
          </a:fillRef>
          <a:effectRef idx="1">
            <a:schemeClr val="accent1"/>
          </a:effectRef>
          <a:fontRef idx="minor">
            <a:schemeClr val="tx1"/>
          </a:fontRef>
        </p:style>
      </p:cxnSp>
      <p:grpSp>
        <p:nvGrpSpPr>
          <p:cNvPr id="4" name="Group 29"/>
          <p:cNvGrpSpPr/>
          <p:nvPr/>
        </p:nvGrpSpPr>
        <p:grpSpPr>
          <a:xfrm>
            <a:off x="6455781" y="2875663"/>
            <a:ext cx="2660113" cy="1925872"/>
            <a:chOff x="5233786" y="7584234"/>
            <a:chExt cx="1995084" cy="2567829"/>
          </a:xfrm>
        </p:grpSpPr>
        <p:pic>
          <p:nvPicPr>
            <p:cNvPr id="46" name="Picture 45" descr="TroySmithMichigan2006.jpg"/>
            <p:cNvPicPr>
              <a:picLocks noChangeAspect="1"/>
            </p:cNvPicPr>
            <p:nvPr/>
          </p:nvPicPr>
          <p:blipFill>
            <a:blip r:embed="rId8">
              <a:lum bright="15000" contrast="6000"/>
            </a:blip>
            <a:srcRect l="10718" r="21661"/>
            <a:stretch>
              <a:fillRect/>
            </a:stretch>
          </p:blipFill>
          <p:spPr>
            <a:xfrm flipH="1">
              <a:off x="5233786" y="7888923"/>
              <a:ext cx="1291240" cy="2263140"/>
            </a:xfrm>
            <a:prstGeom prst="rect">
              <a:avLst/>
            </a:prstGeom>
          </p:spPr>
        </p:pic>
        <p:cxnSp>
          <p:nvCxnSpPr>
            <p:cNvPr id="48" name="Straight Arrow Connector 47"/>
            <p:cNvCxnSpPr/>
            <p:nvPr/>
          </p:nvCxnSpPr>
          <p:spPr>
            <a:xfrm>
              <a:off x="6202355" y="8054805"/>
              <a:ext cx="1026515" cy="1588"/>
            </a:xfrm>
            <a:prstGeom prst="straightConnector1">
              <a:avLst/>
            </a:prstGeom>
            <a:ln w="3810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6479747" y="7584234"/>
              <a:ext cx="622478" cy="451405"/>
            </a:xfrm>
            <a:prstGeom prst="rect">
              <a:avLst/>
            </a:prstGeom>
            <a:noFill/>
          </p:spPr>
          <p:txBody>
            <a:bodyPr wrap="none" rtlCol="0">
              <a:spAutoFit/>
            </a:bodyPr>
            <a:lstStyle/>
            <a:p>
              <a:r>
                <a:rPr lang="en-US" sz="1600" dirty="0" smtClean="0"/>
                <a:t>100 ft/</a:t>
              </a:r>
              <a:r>
                <a:rPr lang="en-US" sz="1600" dirty="0" err="1" smtClean="0"/>
                <a:t>s</a:t>
              </a:r>
              <a:endParaRPr lang="en-US" sz="1600" dirty="0"/>
            </a:p>
          </p:txBody>
        </p:sp>
      </p:grpSp>
      <p:grpSp>
        <p:nvGrpSpPr>
          <p:cNvPr id="5" name="Group 26"/>
          <p:cNvGrpSpPr/>
          <p:nvPr/>
        </p:nvGrpSpPr>
        <p:grpSpPr>
          <a:xfrm>
            <a:off x="6577666" y="1004558"/>
            <a:ext cx="1911679" cy="2099623"/>
            <a:chOff x="5764577" y="5127270"/>
            <a:chExt cx="1433759" cy="2799497"/>
          </a:xfrm>
        </p:grpSpPr>
        <p:pic>
          <p:nvPicPr>
            <p:cNvPr id="45" name="Picture 44" descr="TerrellePriorMichigan2009.jpg"/>
            <p:cNvPicPr>
              <a:picLocks noChangeAspect="1"/>
            </p:cNvPicPr>
            <p:nvPr/>
          </p:nvPicPr>
          <p:blipFill>
            <a:blip r:embed="rId9">
              <a:lum bright="12000" contrast="9000"/>
            </a:blip>
            <a:srcRect t="11585"/>
            <a:stretch>
              <a:fillRect/>
            </a:stretch>
          </p:blipFill>
          <p:spPr>
            <a:xfrm>
              <a:off x="5764577" y="5568739"/>
              <a:ext cx="1160145" cy="2358028"/>
            </a:xfrm>
            <a:prstGeom prst="rect">
              <a:avLst/>
            </a:prstGeom>
          </p:spPr>
        </p:pic>
        <p:grpSp>
          <p:nvGrpSpPr>
            <p:cNvPr id="6" name="Group 51"/>
            <p:cNvGrpSpPr/>
            <p:nvPr/>
          </p:nvGrpSpPr>
          <p:grpSpPr>
            <a:xfrm>
              <a:off x="5958561" y="5127270"/>
              <a:ext cx="1239775" cy="800874"/>
              <a:chOff x="1836156" y="2209025"/>
              <a:chExt cx="1239775" cy="800874"/>
            </a:xfrm>
          </p:grpSpPr>
          <p:cxnSp>
            <p:nvCxnSpPr>
              <p:cNvPr id="55" name="Straight Arrow Connector 54"/>
              <p:cNvCxnSpPr/>
              <p:nvPr/>
            </p:nvCxnSpPr>
            <p:spPr>
              <a:xfrm flipV="1">
                <a:off x="1836156" y="2265373"/>
                <a:ext cx="950488" cy="573088"/>
              </a:xfrm>
              <a:prstGeom prst="straightConnector1">
                <a:avLst/>
              </a:prstGeom>
              <a:ln w="3810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rot="19617246">
                <a:off x="1848956" y="2209025"/>
                <a:ext cx="622478" cy="451406"/>
              </a:xfrm>
              <a:prstGeom prst="rect">
                <a:avLst/>
              </a:prstGeom>
              <a:noFill/>
            </p:spPr>
            <p:txBody>
              <a:bodyPr wrap="none" rtlCol="0">
                <a:spAutoFit/>
              </a:bodyPr>
              <a:lstStyle/>
              <a:p>
                <a:r>
                  <a:rPr lang="en-US" sz="1600" dirty="0" smtClean="0"/>
                  <a:t>100 ft/</a:t>
                </a:r>
                <a:r>
                  <a:rPr lang="en-US" sz="1600" dirty="0" err="1" smtClean="0"/>
                  <a:t>s</a:t>
                </a:r>
                <a:endParaRPr lang="en-US" sz="1600" dirty="0"/>
              </a:p>
            </p:txBody>
          </p:sp>
          <p:cxnSp>
            <p:nvCxnSpPr>
              <p:cNvPr id="57" name="Straight Connector 56"/>
              <p:cNvCxnSpPr/>
              <p:nvPr/>
            </p:nvCxnSpPr>
            <p:spPr>
              <a:xfrm>
                <a:off x="1836156" y="2838461"/>
                <a:ext cx="1148344" cy="1588"/>
              </a:xfrm>
              <a:prstGeom prst="line">
                <a:avLst/>
              </a:prstGeom>
              <a:ln w="9525" cap="flat" cmpd="sng" algn="ctr">
                <a:solidFill>
                  <a:srgbClr val="00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8" name="Arc 57"/>
              <p:cNvSpPr/>
              <p:nvPr/>
            </p:nvSpPr>
            <p:spPr>
              <a:xfrm>
                <a:off x="2051050" y="2615416"/>
                <a:ext cx="433812" cy="394483"/>
              </a:xfrm>
              <a:prstGeom prst="arc">
                <a:avLst>
                  <a:gd name="adj1" fmla="val 16200000"/>
                  <a:gd name="adj2" fmla="val 889898"/>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TextBox 60"/>
              <p:cNvSpPr txBox="1"/>
              <p:nvPr/>
            </p:nvSpPr>
            <p:spPr>
              <a:xfrm>
                <a:off x="2570744" y="2507189"/>
                <a:ext cx="505187" cy="451406"/>
              </a:xfrm>
              <a:prstGeom prst="rect">
                <a:avLst/>
              </a:prstGeom>
              <a:noFill/>
            </p:spPr>
            <p:txBody>
              <a:bodyPr wrap="none" rtlCol="0">
                <a:spAutoFit/>
              </a:bodyPr>
              <a:lstStyle/>
              <a:p>
                <a:r>
                  <a:rPr lang="en-US" sz="1600" dirty="0" err="1" smtClean="0"/>
                  <a:t>θ</a:t>
                </a:r>
                <a:r>
                  <a:rPr lang="en-US" sz="1600" dirty="0" smtClean="0"/>
                  <a:t>=35°</a:t>
                </a:r>
                <a:endParaRPr lang="en-US" sz="1600" dirty="0"/>
              </a:p>
            </p:txBody>
          </p:sp>
        </p:grpSp>
      </p:grpSp>
      <p:cxnSp>
        <p:nvCxnSpPr>
          <p:cNvPr id="63" name="Straight Connector 62"/>
          <p:cNvCxnSpPr/>
          <p:nvPr/>
        </p:nvCxnSpPr>
        <p:spPr>
          <a:xfrm>
            <a:off x="3928263" y="6834047"/>
            <a:ext cx="5194448" cy="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64" name="Object 63"/>
          <p:cNvGraphicFramePr>
            <a:graphicFrameLocks noChangeAspect="1"/>
          </p:cNvGraphicFramePr>
          <p:nvPr>
            <p:extLst>
              <p:ext uri="{D42A27DB-BD31-4B8C-83A1-F6EECF244321}">
                <p14:modId xmlns:p14="http://schemas.microsoft.com/office/powerpoint/2010/main" xmlns="" val="1167988838"/>
              </p:ext>
            </p:extLst>
          </p:nvPr>
        </p:nvGraphicFramePr>
        <p:xfrm>
          <a:off x="349249" y="3695699"/>
          <a:ext cx="2171249" cy="1105836"/>
        </p:xfrm>
        <a:graphic>
          <a:graphicData uri="http://schemas.openxmlformats.org/presentationml/2006/ole">
            <p:oleObj spid="_x0000_s2917382" name="Equation" r:id="rId10" imgW="749520" imgH="484560" progId="">
              <p:embed/>
            </p:oleObj>
          </a:graphicData>
        </a:graphic>
      </p:graphicFrame>
      <p:graphicFrame>
        <p:nvGraphicFramePr>
          <p:cNvPr id="65" name="Object 5"/>
          <p:cNvGraphicFramePr>
            <a:graphicFrameLocks noChangeAspect="1"/>
          </p:cNvGraphicFramePr>
          <p:nvPr>
            <p:extLst>
              <p:ext uri="{D42A27DB-BD31-4B8C-83A1-F6EECF244321}">
                <p14:modId xmlns:p14="http://schemas.microsoft.com/office/powerpoint/2010/main" xmlns="" val="3182439389"/>
              </p:ext>
            </p:extLst>
          </p:nvPr>
        </p:nvGraphicFramePr>
        <p:xfrm>
          <a:off x="3056016" y="3597656"/>
          <a:ext cx="1847304" cy="1348055"/>
        </p:xfrm>
        <a:graphic>
          <a:graphicData uri="http://schemas.openxmlformats.org/presentationml/2006/ole">
            <p:oleObj spid="_x0000_s2917383" name="Equation" r:id="rId11" imgW="886680" imgH="776880" progId="">
              <p:embed/>
            </p:oleObj>
          </a:graphicData>
        </a:graphic>
      </p:graphicFrame>
      <p:sp>
        <p:nvSpPr>
          <p:cNvPr id="66" name="Rounded Rectangle 65"/>
          <p:cNvSpPr/>
          <p:nvPr/>
        </p:nvSpPr>
        <p:spPr>
          <a:xfrm>
            <a:off x="56077" y="3559558"/>
            <a:ext cx="5498056" cy="132927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 name="Straight Connector 66"/>
          <p:cNvCxnSpPr/>
          <p:nvPr/>
        </p:nvCxnSpPr>
        <p:spPr>
          <a:xfrm flipH="1" flipV="1">
            <a:off x="3909587" y="4886849"/>
            <a:ext cx="41253" cy="1933052"/>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flipV="1">
            <a:off x="9079507" y="4886849"/>
            <a:ext cx="41253" cy="1933052"/>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V="1">
            <a:off x="1295317" y="1633709"/>
            <a:ext cx="3969387" cy="1362880"/>
          </a:xfrm>
          <a:prstGeom prst="straightConnector1">
            <a:avLst/>
          </a:prstGeom>
          <a:ln w="57150" cap="flat" cmpd="sng" algn="ctr">
            <a:solidFill>
              <a:schemeClr val="tx1">
                <a:lumMod val="65000"/>
                <a:lumOff val="35000"/>
              </a:schemeClr>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1294259" y="1632518"/>
            <a:ext cx="3609061" cy="1191"/>
          </a:xfrm>
          <a:prstGeom prst="line">
            <a:avLst/>
          </a:prstGeom>
          <a:ln w="9525" cap="flat" cmpd="sng" algn="ctr">
            <a:solidFill>
              <a:srgbClr val="00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rot="5400000" flipH="1" flipV="1">
            <a:off x="613879" y="2314687"/>
            <a:ext cx="1362880" cy="2117"/>
          </a:xfrm>
          <a:prstGeom prst="straightConnector1">
            <a:avLst/>
          </a:prstGeom>
          <a:ln w="38100" cap="flat" cmpd="sng" algn="ctr">
            <a:solidFill>
              <a:srgbClr val="660066"/>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1296378" y="2996590"/>
            <a:ext cx="3968327" cy="596"/>
          </a:xfrm>
          <a:prstGeom prst="straightConnector1">
            <a:avLst/>
          </a:prstGeom>
          <a:ln w="38100" cap="flat" cmpd="sng" algn="ctr">
            <a:solidFill>
              <a:srgbClr val="660066"/>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5400000">
            <a:off x="4583563" y="2314984"/>
            <a:ext cx="1362284" cy="2117"/>
          </a:xfrm>
          <a:prstGeom prst="line">
            <a:avLst/>
          </a:prstGeom>
          <a:ln w="12700" cap="flat" cmpd="sng" algn="ctr">
            <a:solidFill>
              <a:schemeClr val="tx1"/>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BE6E91C-2D6A-B04C-94FB-A9E324A509C5}" type="slidenum">
              <a:rPr lang="en-US" smtClean="0"/>
              <a:pPr/>
              <a:t>79</a:t>
            </a:fld>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t="49479"/>
          <a:stretch/>
        </p:blipFill>
        <p:spPr>
          <a:xfrm>
            <a:off x="6537961" y="370078"/>
            <a:ext cx="2460426" cy="1771917"/>
          </a:xfrm>
          <a:prstGeom prst="rect">
            <a:avLst/>
          </a:prstGeom>
        </p:spPr>
      </p:pic>
      <p:sp>
        <p:nvSpPr>
          <p:cNvPr id="2" name="Title 1"/>
          <p:cNvSpPr>
            <a:spLocks noGrp="1"/>
          </p:cNvSpPr>
          <p:nvPr>
            <p:ph type="title"/>
          </p:nvPr>
        </p:nvSpPr>
        <p:spPr>
          <a:xfrm>
            <a:off x="457201" y="31526"/>
            <a:ext cx="5592233" cy="381917"/>
          </a:xfrm>
        </p:spPr>
        <p:txBody>
          <a:bodyPr/>
          <a:lstStyle/>
          <a:p>
            <a:r>
              <a:rPr lang="en-US" dirty="0" smtClean="0"/>
              <a:t>Shot put – the </a:t>
            </a:r>
            <a:r>
              <a:rPr lang="en-US" i="1" dirty="0" smtClean="0"/>
              <a:t>net </a:t>
            </a:r>
            <a:r>
              <a:rPr lang="en-US" dirty="0" smtClean="0"/>
              <a:t>force</a:t>
            </a:r>
            <a:endParaRPr lang="en-US" dirty="0"/>
          </a:p>
        </p:txBody>
      </p:sp>
      <p:sp>
        <p:nvSpPr>
          <p:cNvPr id="6" name="TextBox 5"/>
          <p:cNvSpPr txBox="1"/>
          <p:nvPr/>
        </p:nvSpPr>
        <p:spPr>
          <a:xfrm>
            <a:off x="37421" y="438247"/>
            <a:ext cx="6429275" cy="1384995"/>
          </a:xfrm>
          <a:prstGeom prst="rect">
            <a:avLst/>
          </a:prstGeom>
          <a:noFill/>
          <a:ln>
            <a:solidFill>
              <a:srgbClr val="000000"/>
            </a:solidFill>
          </a:ln>
        </p:spPr>
        <p:txBody>
          <a:bodyPr wrap="square" rtlCol="0">
            <a:spAutoFit/>
          </a:bodyPr>
          <a:lstStyle/>
          <a:p>
            <a:r>
              <a:rPr lang="en-US" sz="1400" u="sng" dirty="0" smtClean="0"/>
              <a:t>detail</a:t>
            </a:r>
            <a:r>
              <a:rPr lang="en-US" sz="1400" dirty="0" smtClean="0"/>
              <a:t>:  We’ll see that if the projectile launches and lands at the same height, maximum range is achieved for 45° launch angle.</a:t>
            </a:r>
          </a:p>
          <a:p>
            <a:endParaRPr lang="en-US" sz="1400" dirty="0" smtClean="0"/>
          </a:p>
          <a:p>
            <a:r>
              <a:rPr lang="en-US" sz="1400" dirty="0" smtClean="0"/>
              <a:t>If the launch and landing heights differ, the optimum angle changes.  We won’t go into details, but optimum launch angle for shot put is about 42°.  Coaches know this “intuitively.”</a:t>
            </a:r>
          </a:p>
        </p:txBody>
      </p:sp>
      <p:graphicFrame>
        <p:nvGraphicFramePr>
          <p:cNvPr id="19" name="Object 18"/>
          <p:cNvGraphicFramePr>
            <a:graphicFrameLocks noChangeAspect="1"/>
          </p:cNvGraphicFramePr>
          <p:nvPr>
            <p:extLst>
              <p:ext uri="{D42A27DB-BD31-4B8C-83A1-F6EECF244321}">
                <p14:modId xmlns:p14="http://schemas.microsoft.com/office/powerpoint/2010/main" xmlns="" val="1754240488"/>
              </p:ext>
            </p:extLst>
          </p:nvPr>
        </p:nvGraphicFramePr>
        <p:xfrm>
          <a:off x="2574605" y="1901489"/>
          <a:ext cx="4174763" cy="412279"/>
        </p:xfrm>
        <a:graphic>
          <a:graphicData uri="http://schemas.openxmlformats.org/presentationml/2006/ole">
            <p:oleObj spid="_x0000_s2918402" name="Equation" r:id="rId5" imgW="2057040" imgH="219240" progId="">
              <p:embed/>
            </p:oleObj>
          </a:graphicData>
        </a:graphic>
      </p:graphicFrame>
      <p:sp>
        <p:nvSpPr>
          <p:cNvPr id="28" name="TextBox 27"/>
          <p:cNvSpPr txBox="1"/>
          <p:nvPr/>
        </p:nvSpPr>
        <p:spPr>
          <a:xfrm>
            <a:off x="1036827" y="1527812"/>
            <a:ext cx="1335494" cy="338554"/>
          </a:xfrm>
          <a:prstGeom prst="rect">
            <a:avLst/>
          </a:prstGeom>
          <a:noFill/>
        </p:spPr>
        <p:txBody>
          <a:bodyPr wrap="none" rtlCol="0">
            <a:spAutoFit/>
          </a:bodyPr>
          <a:lstStyle/>
          <a:p>
            <a:r>
              <a:rPr lang="en-US" sz="1600" dirty="0" smtClean="0"/>
              <a:t>So, we want…</a:t>
            </a:r>
          </a:p>
        </p:txBody>
      </p:sp>
      <p:grpSp>
        <p:nvGrpSpPr>
          <p:cNvPr id="7" name="Group 43"/>
          <p:cNvGrpSpPr/>
          <p:nvPr/>
        </p:nvGrpSpPr>
        <p:grpSpPr>
          <a:xfrm>
            <a:off x="785874" y="1866366"/>
            <a:ext cx="1743570" cy="1061306"/>
            <a:chOff x="3869971" y="2299605"/>
            <a:chExt cx="2262222" cy="1415075"/>
          </a:xfrm>
        </p:grpSpPr>
        <p:cxnSp>
          <p:nvCxnSpPr>
            <p:cNvPr id="35" name="Straight Arrow Connector 34"/>
            <p:cNvCxnSpPr/>
            <p:nvPr/>
          </p:nvCxnSpPr>
          <p:spPr>
            <a:xfrm flipV="1">
              <a:off x="3983930" y="2299605"/>
              <a:ext cx="2148263" cy="1244122"/>
            </a:xfrm>
            <a:prstGeom prst="straightConnector1">
              <a:avLst/>
            </a:prstGeom>
            <a:ln w="38100"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9" name="Group 35"/>
            <p:cNvGrpSpPr/>
            <p:nvPr/>
          </p:nvGrpSpPr>
          <p:grpSpPr>
            <a:xfrm>
              <a:off x="3869971" y="3372773"/>
              <a:ext cx="1417019" cy="341907"/>
              <a:chOff x="1237292" y="3451624"/>
              <a:chExt cx="1417019" cy="341907"/>
            </a:xfrm>
          </p:grpSpPr>
          <p:cxnSp>
            <p:nvCxnSpPr>
              <p:cNvPr id="37" name="Straight Connector 36"/>
              <p:cNvCxnSpPr/>
              <p:nvPr/>
            </p:nvCxnSpPr>
            <p:spPr>
              <a:xfrm>
                <a:off x="1303064" y="3624208"/>
                <a:ext cx="1351247" cy="1588"/>
              </a:xfrm>
              <a:prstGeom prst="line">
                <a:avLst/>
              </a:prstGeom>
              <a:ln w="25400" cap="flat" cmpd="sng" algn="ctr">
                <a:solidFill>
                  <a:schemeClr val="tx1"/>
                </a:solidFill>
                <a:prstDash val="dash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 name="Oval 37"/>
              <p:cNvSpPr/>
              <p:nvPr/>
            </p:nvSpPr>
            <p:spPr>
              <a:xfrm>
                <a:off x="1237292" y="3451624"/>
                <a:ext cx="325603" cy="341907"/>
              </a:xfrm>
              <a:prstGeom prst="ellipse">
                <a:avLst/>
              </a:prstGeom>
              <a:gradFill flip="none" rotWithShape="1">
                <a:gsLst>
                  <a:gs pos="30000">
                    <a:schemeClr val="tx1"/>
                  </a:gs>
                  <a:gs pos="100000">
                    <a:srgbClr val="FFFFFF"/>
                  </a:gs>
                </a:gsLst>
                <a:path path="circle">
                  <a:fillToRect l="100000" t="100000"/>
                </a:path>
                <a:tileRect r="-100000" b="-100000"/>
              </a:gradFill>
              <a:ln>
                <a:noFill/>
              </a:ln>
              <a:effectLst>
                <a:outerShdw blurRad="40000" dist="23000" dir="5400000" rotWithShape="0">
                  <a:srgbClr val="000000">
                    <a:alpha val="35000"/>
                  </a:srgbClr>
                </a:outerShdw>
              </a:effectLst>
              <a:scene3d>
                <a:camera prst="orthographicFront"/>
                <a:lightRig rig="morning" dir="t">
                  <a:rot lat="0" lon="0" rev="1740000"/>
                </a:lightRig>
              </a:scene3d>
              <a:sp3d contourW="6350" prstMaterial="meta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9" name="TextBox 38"/>
            <p:cNvSpPr txBox="1"/>
            <p:nvPr/>
          </p:nvSpPr>
          <p:spPr>
            <a:xfrm>
              <a:off x="4698930" y="3177415"/>
              <a:ext cx="356108" cy="451405"/>
            </a:xfrm>
            <a:prstGeom prst="rect">
              <a:avLst/>
            </a:prstGeom>
            <a:noFill/>
          </p:spPr>
          <p:txBody>
            <a:bodyPr wrap="none" rtlCol="0">
              <a:spAutoFit/>
            </a:bodyPr>
            <a:lstStyle/>
            <a:p>
              <a:r>
                <a:rPr lang="en-US" sz="1600" dirty="0" smtClean="0"/>
                <a:t>42</a:t>
              </a:r>
              <a:r>
                <a:rPr lang="en-US" sz="1600" dirty="0" smtClean="0">
                  <a:latin typeface="Lucida Grande"/>
                  <a:ea typeface="Lucida Grande"/>
                  <a:cs typeface="Lucida Grande"/>
                </a:rPr>
                <a:t>°</a:t>
              </a:r>
              <a:endParaRPr lang="en-US" sz="1600" dirty="0" smtClean="0"/>
            </a:p>
          </p:txBody>
        </p:sp>
      </p:grpSp>
      <p:sp>
        <p:nvSpPr>
          <p:cNvPr id="51" name="TextBox 50"/>
          <p:cNvSpPr txBox="1"/>
          <p:nvPr/>
        </p:nvSpPr>
        <p:spPr>
          <a:xfrm>
            <a:off x="767133" y="4551035"/>
            <a:ext cx="3312317" cy="338554"/>
          </a:xfrm>
          <a:prstGeom prst="rect">
            <a:avLst/>
          </a:prstGeom>
          <a:noFill/>
        </p:spPr>
        <p:txBody>
          <a:bodyPr wrap="none" rtlCol="0">
            <a:spAutoFit/>
          </a:bodyPr>
          <a:lstStyle/>
          <a:p>
            <a:r>
              <a:rPr lang="en-US" sz="1600" dirty="0" smtClean="0"/>
              <a:t>1) Free body diagram and label forces</a:t>
            </a:r>
          </a:p>
        </p:txBody>
      </p:sp>
      <p:sp>
        <p:nvSpPr>
          <p:cNvPr id="59" name="TextBox 58"/>
          <p:cNvSpPr txBox="1"/>
          <p:nvPr/>
        </p:nvSpPr>
        <p:spPr>
          <a:xfrm>
            <a:off x="3792295" y="6374251"/>
            <a:ext cx="4674372" cy="338554"/>
          </a:xfrm>
          <a:prstGeom prst="rect">
            <a:avLst/>
          </a:prstGeom>
          <a:noFill/>
        </p:spPr>
        <p:txBody>
          <a:bodyPr wrap="square" rtlCol="0">
            <a:spAutoFit/>
          </a:bodyPr>
          <a:lstStyle/>
          <a:p>
            <a:r>
              <a:rPr lang="en-US" sz="1600" dirty="0" smtClean="0"/>
              <a:t>Important: Don’t include </a:t>
            </a:r>
            <a:r>
              <a:rPr lang="en-US" sz="1600" dirty="0" err="1" smtClean="0"/>
              <a:t>F</a:t>
            </a:r>
            <a:r>
              <a:rPr lang="en-US" sz="1600" baseline="-25000" dirty="0" err="1" smtClean="0"/>
              <a:t>net</a:t>
            </a:r>
            <a:r>
              <a:rPr lang="en-US" sz="1600" dirty="0" smtClean="0"/>
              <a:t> in this step</a:t>
            </a:r>
          </a:p>
        </p:txBody>
      </p:sp>
      <p:sp>
        <p:nvSpPr>
          <p:cNvPr id="60" name="Rounded Rectangle 59"/>
          <p:cNvSpPr/>
          <p:nvPr/>
        </p:nvSpPr>
        <p:spPr>
          <a:xfrm>
            <a:off x="553602" y="4551035"/>
            <a:ext cx="8133199" cy="2232255"/>
          </a:xfrm>
          <a:prstGeom prst="roundRect">
            <a:avLst>
              <a:gd name="adj" fmla="val 9840"/>
            </a:avLst>
          </a:prstGeom>
          <a:noFill/>
          <a:ln w="28575" cap="flat" cmpd="sng" algn="ctr">
            <a:solidFill>
              <a:srgbClr val="00009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6"/>
          <a:stretch>
            <a:fillRect/>
          </a:stretch>
        </p:blipFill>
        <p:spPr>
          <a:xfrm>
            <a:off x="4492672" y="2733756"/>
            <a:ext cx="2743200" cy="1825943"/>
          </a:xfrm>
          <a:prstGeom prst="rect">
            <a:avLst/>
          </a:prstGeom>
        </p:spPr>
      </p:pic>
      <p:graphicFrame>
        <p:nvGraphicFramePr>
          <p:cNvPr id="29" name="Object 28"/>
          <p:cNvGraphicFramePr>
            <a:graphicFrameLocks noChangeAspect="1"/>
          </p:cNvGraphicFramePr>
          <p:nvPr>
            <p:extLst>
              <p:ext uri="{D42A27DB-BD31-4B8C-83A1-F6EECF244321}">
                <p14:modId xmlns:p14="http://schemas.microsoft.com/office/powerpoint/2010/main" xmlns="" val="749026266"/>
              </p:ext>
            </p:extLst>
          </p:nvPr>
        </p:nvGraphicFramePr>
        <p:xfrm>
          <a:off x="4249938" y="2313769"/>
          <a:ext cx="1716693" cy="485688"/>
        </p:xfrm>
        <a:graphic>
          <a:graphicData uri="http://schemas.openxmlformats.org/presentationml/2006/ole">
            <p:oleObj spid="_x0000_s2918403" name="Equation" r:id="rId7" imgW="658080" imgH="228240" progId="">
              <p:embed/>
            </p:oleObj>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xmlns="" val="780176302"/>
              </p:ext>
            </p:extLst>
          </p:nvPr>
        </p:nvGraphicFramePr>
        <p:xfrm>
          <a:off x="7281101" y="2141995"/>
          <a:ext cx="1181735" cy="732009"/>
        </p:xfrm>
        <a:graphic>
          <a:graphicData uri="http://schemas.openxmlformats.org/presentationml/2006/ole">
            <p:oleObj spid="_x0000_s2918404" name="Equation" r:id="rId8" imgW="594000" imgH="429480" progId="">
              <p:embed/>
            </p:oleObj>
          </a:graphicData>
        </a:graphic>
      </p:graphicFrame>
      <p:sp>
        <p:nvSpPr>
          <p:cNvPr id="4" name="TextBox 3"/>
          <p:cNvSpPr txBox="1"/>
          <p:nvPr/>
        </p:nvSpPr>
        <p:spPr>
          <a:xfrm>
            <a:off x="488876" y="3152662"/>
            <a:ext cx="3076721" cy="830997"/>
          </a:xfrm>
          <a:prstGeom prst="rect">
            <a:avLst/>
          </a:prstGeom>
          <a:noFill/>
        </p:spPr>
        <p:txBody>
          <a:bodyPr wrap="square" rtlCol="0">
            <a:spAutoFit/>
          </a:bodyPr>
          <a:lstStyle/>
          <a:p>
            <a:r>
              <a:rPr lang="en-US" sz="1600" b="1" dirty="0" smtClean="0"/>
              <a:t>Question: At what angle should an athlete push?  (not 42 degrees!)</a:t>
            </a:r>
          </a:p>
        </p:txBody>
      </p:sp>
      <p:sp>
        <p:nvSpPr>
          <p:cNvPr id="5" name="TextBox 4"/>
          <p:cNvSpPr txBox="1"/>
          <p:nvPr/>
        </p:nvSpPr>
        <p:spPr>
          <a:xfrm>
            <a:off x="7281102" y="4101422"/>
            <a:ext cx="1181734" cy="338554"/>
          </a:xfrm>
          <a:prstGeom prst="rect">
            <a:avLst/>
          </a:prstGeom>
          <a:solidFill>
            <a:srgbClr val="FFFFFF">
              <a:alpha val="77000"/>
            </a:srgbClr>
          </a:solidFill>
        </p:spPr>
        <p:txBody>
          <a:bodyPr wrap="none" rtlCol="0">
            <a:spAutoFit/>
          </a:bodyPr>
          <a:lstStyle/>
          <a:p>
            <a:r>
              <a:rPr lang="en-US" sz="1600" dirty="0" smtClean="0"/>
              <a:t>Reese Hoffa</a:t>
            </a:r>
          </a:p>
        </p:txBody>
      </p:sp>
      <p:sp>
        <p:nvSpPr>
          <p:cNvPr id="8" name="Slide Number Placeholder 7"/>
          <p:cNvSpPr>
            <a:spLocks noGrp="1"/>
          </p:cNvSpPr>
          <p:nvPr>
            <p:ph type="sldNum" sz="quarter" idx="12"/>
          </p:nvPr>
        </p:nvSpPr>
        <p:spPr/>
        <p:txBody>
          <a:bodyPr/>
          <a:lstStyle/>
          <a:p>
            <a:fld id="{5BE6E91C-2D6A-B04C-94FB-A9E324A509C5}" type="slidenum">
              <a:rPr lang="en-US" smtClean="0"/>
              <a:pPr/>
              <a:t>80</a:t>
            </a:fld>
            <a:endParaRPr lang="en-US" dirty="0"/>
          </a:p>
        </p:txBody>
      </p:sp>
      <p:sp>
        <p:nvSpPr>
          <p:cNvPr id="23" name="TextBox 22"/>
          <p:cNvSpPr txBox="1"/>
          <p:nvPr/>
        </p:nvSpPr>
        <p:spPr>
          <a:xfrm>
            <a:off x="5555241" y="31525"/>
            <a:ext cx="2051331" cy="338554"/>
          </a:xfrm>
          <a:prstGeom prst="rect">
            <a:avLst/>
          </a:prstGeom>
          <a:noFill/>
        </p:spPr>
        <p:txBody>
          <a:bodyPr wrap="none" rtlCol="0">
            <a:spAutoFit/>
          </a:bodyPr>
          <a:lstStyle/>
          <a:p>
            <a:r>
              <a:rPr lang="en-US" sz="1600" dirty="0" smtClean="0"/>
              <a:t>[</a:t>
            </a:r>
            <a:r>
              <a:rPr lang="en-US" sz="1600" dirty="0" smtClean="0">
                <a:solidFill>
                  <a:srgbClr val="FF0000"/>
                </a:solidFill>
              </a:rPr>
              <a:t>Show Shot Put Video</a:t>
            </a:r>
            <a:r>
              <a:rPr lang="en-US" sz="1600" dirty="0" smtClean="0"/>
              <a:t>]</a:t>
            </a:r>
          </a:p>
        </p:txBody>
      </p:sp>
    </p:spTree>
    <p:extLst>
      <p:ext uri="{BB962C8B-B14F-4D97-AF65-F5344CB8AC3E}">
        <p14:creationId xmlns:p14="http://schemas.microsoft.com/office/powerpoint/2010/main" xmlns="" val="34936803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Shot put – cont’d</a:t>
            </a:r>
            <a:endParaRPr lang="en-US" dirty="0"/>
          </a:p>
        </p:txBody>
      </p:sp>
      <p:sp>
        <p:nvSpPr>
          <p:cNvPr id="7" name="TextBox 6"/>
          <p:cNvSpPr txBox="1"/>
          <p:nvPr/>
        </p:nvSpPr>
        <p:spPr>
          <a:xfrm>
            <a:off x="1138039" y="711242"/>
            <a:ext cx="2909707" cy="338554"/>
          </a:xfrm>
          <a:prstGeom prst="rect">
            <a:avLst/>
          </a:prstGeom>
          <a:noFill/>
        </p:spPr>
        <p:txBody>
          <a:bodyPr wrap="none" rtlCol="0">
            <a:spAutoFit/>
          </a:bodyPr>
          <a:lstStyle/>
          <a:p>
            <a:r>
              <a:rPr lang="en-US" sz="1600" dirty="0" smtClean="0"/>
              <a:t>2) Add all forces to find net force</a:t>
            </a:r>
          </a:p>
        </p:txBody>
      </p:sp>
      <p:cxnSp>
        <p:nvCxnSpPr>
          <p:cNvPr id="8" name="Straight Arrow Connector 7"/>
          <p:cNvCxnSpPr>
            <a:cxnSpLocks noChangeAspect="1"/>
          </p:cNvCxnSpPr>
          <p:nvPr/>
        </p:nvCxnSpPr>
        <p:spPr>
          <a:xfrm rot="5400000" flipH="1" flipV="1">
            <a:off x="1620172" y="1065471"/>
            <a:ext cx="1235489" cy="1294280"/>
          </a:xfrm>
          <a:prstGeom prst="straightConnector1">
            <a:avLst/>
          </a:prstGeom>
          <a:ln w="57150" cap="flat" cmpd="sng" algn="ctr">
            <a:solidFill>
              <a:srgbClr val="660066"/>
            </a:solidFill>
            <a:prstDash val="solid"/>
            <a:round/>
            <a:headEnd type="none" w="med" len="med"/>
            <a:tailEnd type="triangle" w="med" len="sm"/>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696630" y="2330355"/>
            <a:ext cx="1801663" cy="1191"/>
          </a:xfrm>
          <a:prstGeom prst="line">
            <a:avLst/>
          </a:prstGeom>
          <a:ln w="25400" cap="flat" cmpd="sng" algn="ctr">
            <a:solidFill>
              <a:schemeClr val="tx1"/>
            </a:solidFill>
            <a:prstDash val="dash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noChangeAspect="1"/>
          </p:cNvCxnSpPr>
          <p:nvPr/>
        </p:nvCxnSpPr>
        <p:spPr>
          <a:xfrm rot="5400000">
            <a:off x="2625414" y="1398746"/>
            <a:ext cx="598060" cy="2715"/>
          </a:xfrm>
          <a:prstGeom prst="straightConnector1">
            <a:avLst/>
          </a:prstGeom>
          <a:ln w="57150" cap="flat" cmpd="sng" algn="ctr">
            <a:solidFill>
              <a:srgbClr val="660066"/>
            </a:solidFill>
            <a:prstDash val="solid"/>
            <a:round/>
            <a:headEnd type="none" w="med" len="med"/>
            <a:tailEnd type="triangle" w="med" len="sm"/>
          </a:ln>
        </p:spPr>
        <p:style>
          <a:lnRef idx="2">
            <a:schemeClr val="accent1"/>
          </a:lnRef>
          <a:fillRef idx="0">
            <a:schemeClr val="accent1"/>
          </a:fillRef>
          <a:effectRef idx="1">
            <a:schemeClr val="accent1"/>
          </a:effectRef>
          <a:fontRef idx="minor">
            <a:schemeClr val="tx1"/>
          </a:fontRef>
        </p:style>
      </p:cxnSp>
      <p:graphicFrame>
        <p:nvGraphicFramePr>
          <p:cNvPr id="13" name="Object 12"/>
          <p:cNvGraphicFramePr>
            <a:graphicFrameLocks noChangeAspect="1"/>
          </p:cNvGraphicFramePr>
          <p:nvPr/>
        </p:nvGraphicFramePr>
        <p:xfrm>
          <a:off x="3072684" y="1321276"/>
          <a:ext cx="425609" cy="239405"/>
        </p:xfrm>
        <a:graphic>
          <a:graphicData uri="http://schemas.openxmlformats.org/presentationml/2006/ole">
            <p:oleObj spid="_x0000_s2919426" name="Equation" r:id="rId3" imgW="182520" imgH="182520" progId="">
              <p:embed/>
            </p:oleObj>
          </a:graphicData>
        </a:graphic>
      </p:graphicFrame>
      <p:graphicFrame>
        <p:nvGraphicFramePr>
          <p:cNvPr id="14" name="Object 5"/>
          <p:cNvGraphicFramePr>
            <a:graphicFrameLocks noChangeAspect="1"/>
          </p:cNvGraphicFramePr>
          <p:nvPr/>
        </p:nvGraphicFramePr>
        <p:xfrm>
          <a:off x="1873895" y="1440978"/>
          <a:ext cx="340783" cy="239316"/>
        </p:xfrm>
        <a:graphic>
          <a:graphicData uri="http://schemas.openxmlformats.org/presentationml/2006/ole">
            <p:oleObj spid="_x0000_s2919427" name="Equation" r:id="rId4" imgW="136800" imgH="182520" progId="">
              <p:embed/>
            </p:oleObj>
          </a:graphicData>
        </a:graphic>
      </p:graphicFrame>
      <p:cxnSp>
        <p:nvCxnSpPr>
          <p:cNvPr id="16" name="Straight Arrow Connector 15"/>
          <p:cNvCxnSpPr>
            <a:cxnSpLocks noChangeAspect="1"/>
          </p:cNvCxnSpPr>
          <p:nvPr/>
        </p:nvCxnSpPr>
        <p:spPr>
          <a:xfrm flipV="1">
            <a:off x="1624643" y="1680294"/>
            <a:ext cx="1346440" cy="631011"/>
          </a:xfrm>
          <a:prstGeom prst="straightConnector1">
            <a:avLst/>
          </a:prstGeom>
          <a:ln w="5715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aphicFrame>
        <p:nvGraphicFramePr>
          <p:cNvPr id="1022981" name="Object 5"/>
          <p:cNvGraphicFramePr>
            <a:graphicFrameLocks noChangeAspect="1"/>
          </p:cNvGraphicFramePr>
          <p:nvPr/>
        </p:nvGraphicFramePr>
        <p:xfrm>
          <a:off x="2653210" y="1885951"/>
          <a:ext cx="539751" cy="286940"/>
        </p:xfrm>
        <a:graphic>
          <a:graphicData uri="http://schemas.openxmlformats.org/presentationml/2006/ole">
            <p:oleObj spid="_x0000_s2919428" name="Equation" r:id="rId5" imgW="228240" imgH="219240" progId="">
              <p:embed/>
            </p:oleObj>
          </a:graphicData>
        </a:graphic>
      </p:graphicFrame>
      <p:graphicFrame>
        <p:nvGraphicFramePr>
          <p:cNvPr id="1022983" name="Object 7"/>
          <p:cNvGraphicFramePr>
            <a:graphicFrameLocks noChangeAspect="1"/>
          </p:cNvGraphicFramePr>
          <p:nvPr/>
        </p:nvGraphicFramePr>
        <p:xfrm>
          <a:off x="5569526" y="711242"/>
          <a:ext cx="1602349" cy="383624"/>
        </p:xfrm>
        <a:graphic>
          <a:graphicData uri="http://schemas.openxmlformats.org/presentationml/2006/ole">
            <p:oleObj spid="_x0000_s2919429" name="Equation" r:id="rId6" imgW="786240" imgH="219240" progId="">
              <p:embed/>
            </p:oleObj>
          </a:graphicData>
        </a:graphic>
      </p:graphicFrame>
      <p:sp>
        <p:nvSpPr>
          <p:cNvPr id="24" name="TextBox 23"/>
          <p:cNvSpPr txBox="1"/>
          <p:nvPr/>
        </p:nvSpPr>
        <p:spPr>
          <a:xfrm>
            <a:off x="1303867" y="2492417"/>
            <a:ext cx="1707968" cy="338554"/>
          </a:xfrm>
          <a:prstGeom prst="rect">
            <a:avLst/>
          </a:prstGeom>
          <a:noFill/>
        </p:spPr>
        <p:txBody>
          <a:bodyPr wrap="none" rtlCol="0">
            <a:spAutoFit/>
          </a:bodyPr>
          <a:lstStyle/>
          <a:p>
            <a:r>
              <a:rPr lang="en-US" sz="1600" dirty="0" smtClean="0"/>
              <a:t>Graphical addition</a:t>
            </a:r>
          </a:p>
        </p:txBody>
      </p:sp>
      <p:graphicFrame>
        <p:nvGraphicFramePr>
          <p:cNvPr id="1022984" name="Object 8"/>
          <p:cNvGraphicFramePr>
            <a:graphicFrameLocks noChangeAspect="1"/>
          </p:cNvGraphicFramePr>
          <p:nvPr/>
        </p:nvGraphicFramePr>
        <p:xfrm>
          <a:off x="6041223" y="1264125"/>
          <a:ext cx="1815192" cy="908765"/>
        </p:xfrm>
        <a:graphic>
          <a:graphicData uri="http://schemas.openxmlformats.org/presentationml/2006/ole">
            <p:oleObj spid="_x0000_s2919430" name="Equation" r:id="rId7" imgW="923400" imgH="557640" progId="">
              <p:embed/>
            </p:oleObj>
          </a:graphicData>
        </a:graphic>
      </p:graphicFrame>
      <p:sp>
        <p:nvSpPr>
          <p:cNvPr id="26" name="TextBox 25"/>
          <p:cNvSpPr txBox="1"/>
          <p:nvPr/>
        </p:nvSpPr>
        <p:spPr>
          <a:xfrm>
            <a:off x="4830792" y="2209927"/>
            <a:ext cx="2785827" cy="584775"/>
          </a:xfrm>
          <a:prstGeom prst="rect">
            <a:avLst/>
          </a:prstGeom>
          <a:noFill/>
        </p:spPr>
        <p:txBody>
          <a:bodyPr wrap="none" rtlCol="0">
            <a:spAutoFit/>
          </a:bodyPr>
          <a:lstStyle/>
          <a:p>
            <a:r>
              <a:rPr lang="en-US" sz="1600" dirty="0" smtClean="0"/>
              <a:t>Component-wise addition</a:t>
            </a:r>
          </a:p>
          <a:p>
            <a:r>
              <a:rPr lang="en-US" sz="1600" b="1" i="1" dirty="0" smtClean="0"/>
              <a:t>These are the useful equations</a:t>
            </a:r>
          </a:p>
        </p:txBody>
      </p:sp>
      <p:sp>
        <p:nvSpPr>
          <p:cNvPr id="27" name="Rounded Rectangle 26"/>
          <p:cNvSpPr/>
          <p:nvPr/>
        </p:nvSpPr>
        <p:spPr>
          <a:xfrm>
            <a:off x="570535" y="697517"/>
            <a:ext cx="8133199" cy="2067866"/>
          </a:xfrm>
          <a:prstGeom prst="roundRect">
            <a:avLst>
              <a:gd name="adj" fmla="val 9840"/>
            </a:avLst>
          </a:prstGeom>
          <a:noFill/>
          <a:ln w="28575" cap="flat" cmpd="sng" algn="ctr">
            <a:solidFill>
              <a:srgbClr val="00009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rot="5400000" flipH="1" flipV="1">
            <a:off x="1965960" y="3548405"/>
            <a:ext cx="965225" cy="1011156"/>
          </a:xfrm>
          <a:prstGeom prst="straightConnector1">
            <a:avLst/>
          </a:prstGeom>
          <a:ln w="57150" cap="flat" cmpd="sng" algn="ctr">
            <a:solidFill>
              <a:srgbClr val="660066"/>
            </a:solidFill>
            <a:prstDash val="solid"/>
            <a:round/>
            <a:headEnd type="none" w="med" len="med"/>
            <a:tailEnd type="triangle" w="med" len="sm"/>
          </a:ln>
        </p:spPr>
        <p:style>
          <a:lnRef idx="2">
            <a:schemeClr val="accent1"/>
          </a:lnRef>
          <a:fillRef idx="0">
            <a:schemeClr val="accent1"/>
          </a:fillRef>
          <a:effectRef idx="1">
            <a:schemeClr val="accent1"/>
          </a:effectRef>
          <a:fontRef idx="minor">
            <a:schemeClr val="tx1"/>
          </a:fontRef>
        </p:style>
      </p:cxnSp>
      <p:grpSp>
        <p:nvGrpSpPr>
          <p:cNvPr id="4" name="Group 28"/>
          <p:cNvGrpSpPr/>
          <p:nvPr/>
        </p:nvGrpSpPr>
        <p:grpSpPr>
          <a:xfrm>
            <a:off x="1747459" y="4407157"/>
            <a:ext cx="1889359" cy="256430"/>
            <a:chOff x="1237292" y="3451624"/>
            <a:chExt cx="1417019" cy="341907"/>
          </a:xfrm>
        </p:grpSpPr>
        <p:cxnSp>
          <p:nvCxnSpPr>
            <p:cNvPr id="30" name="Straight Connector 29"/>
            <p:cNvCxnSpPr/>
            <p:nvPr/>
          </p:nvCxnSpPr>
          <p:spPr>
            <a:xfrm>
              <a:off x="1303064" y="3624208"/>
              <a:ext cx="1351247" cy="1588"/>
            </a:xfrm>
            <a:prstGeom prst="line">
              <a:avLst/>
            </a:prstGeom>
            <a:ln w="25400" cap="flat" cmpd="sng" algn="ctr">
              <a:solidFill>
                <a:schemeClr val="tx1"/>
              </a:solidFill>
              <a:prstDash val="dash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1237292" y="3451624"/>
              <a:ext cx="325603" cy="341907"/>
            </a:xfrm>
            <a:prstGeom prst="ellipse">
              <a:avLst/>
            </a:prstGeom>
            <a:gradFill flip="none" rotWithShape="1">
              <a:gsLst>
                <a:gs pos="30000">
                  <a:schemeClr val="tx1"/>
                </a:gs>
                <a:gs pos="100000">
                  <a:srgbClr val="FFFFFF"/>
                </a:gs>
              </a:gsLst>
              <a:path path="circle">
                <a:fillToRect l="100000" t="100000"/>
              </a:path>
              <a:tileRect r="-100000" b="-100000"/>
            </a:gradFill>
            <a:ln>
              <a:noFill/>
            </a:ln>
            <a:effectLst>
              <a:outerShdw blurRad="40000" dist="23000" dir="5400000" rotWithShape="0">
                <a:srgbClr val="000000">
                  <a:alpha val="35000"/>
                </a:srgbClr>
              </a:outerShdw>
            </a:effectLst>
            <a:scene3d>
              <a:camera prst="orthographicFront"/>
              <a:lightRig rig="morning" dir="t">
                <a:rot lat="0" lon="0" rev="1740000"/>
              </a:lightRig>
            </a:scene3d>
            <a:sp3d contourW="6350" prstMaterial="meta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2" name="Straight Arrow Connector 31"/>
          <p:cNvCxnSpPr/>
          <p:nvPr/>
        </p:nvCxnSpPr>
        <p:spPr>
          <a:xfrm rot="5400000">
            <a:off x="1725253" y="4899154"/>
            <a:ext cx="467232" cy="2117"/>
          </a:xfrm>
          <a:prstGeom prst="straightConnector1">
            <a:avLst/>
          </a:prstGeom>
          <a:ln w="57150" cap="flat" cmpd="sng" algn="ctr">
            <a:solidFill>
              <a:srgbClr val="660066"/>
            </a:solidFill>
            <a:prstDash val="solid"/>
            <a:round/>
            <a:headEnd type="none" w="med" len="med"/>
            <a:tailEnd type="triangle" w="med" len="sm"/>
          </a:ln>
        </p:spPr>
        <p:style>
          <a:lnRef idx="2">
            <a:schemeClr val="accent1"/>
          </a:lnRef>
          <a:fillRef idx="0">
            <a:schemeClr val="accent1"/>
          </a:fillRef>
          <a:effectRef idx="1">
            <a:schemeClr val="accent1"/>
          </a:effectRef>
          <a:fontRef idx="minor">
            <a:schemeClr val="tx1"/>
          </a:fontRef>
        </p:style>
      </p:cxnSp>
      <p:graphicFrame>
        <p:nvGraphicFramePr>
          <p:cNvPr id="33" name="Object 32"/>
          <p:cNvGraphicFramePr>
            <a:graphicFrameLocks noChangeAspect="1"/>
          </p:cNvGraphicFramePr>
          <p:nvPr/>
        </p:nvGraphicFramePr>
        <p:xfrm>
          <a:off x="1279260" y="4752231"/>
          <a:ext cx="425609" cy="239405"/>
        </p:xfrm>
        <a:graphic>
          <a:graphicData uri="http://schemas.openxmlformats.org/presentationml/2006/ole">
            <p:oleObj spid="_x0000_s2919431" name="Equation" r:id="rId8" imgW="182520" imgH="182520" progId="">
              <p:embed/>
            </p:oleObj>
          </a:graphicData>
        </a:graphic>
      </p:graphicFrame>
      <p:graphicFrame>
        <p:nvGraphicFramePr>
          <p:cNvPr id="34" name="Object 5"/>
          <p:cNvGraphicFramePr>
            <a:graphicFrameLocks noChangeAspect="1"/>
          </p:cNvGraphicFramePr>
          <p:nvPr/>
        </p:nvGraphicFramePr>
        <p:xfrm>
          <a:off x="2261997" y="3571875"/>
          <a:ext cx="340783" cy="239316"/>
        </p:xfrm>
        <a:graphic>
          <a:graphicData uri="http://schemas.openxmlformats.org/presentationml/2006/ole">
            <p:oleObj spid="_x0000_s2919432" name="Equation" r:id="rId9" imgW="136800" imgH="182520" progId="">
              <p:embed/>
            </p:oleObj>
          </a:graphicData>
        </a:graphic>
      </p:graphicFrame>
      <p:sp>
        <p:nvSpPr>
          <p:cNvPr id="35" name="TextBox 34"/>
          <p:cNvSpPr txBox="1"/>
          <p:nvPr/>
        </p:nvSpPr>
        <p:spPr>
          <a:xfrm>
            <a:off x="878699" y="3248025"/>
            <a:ext cx="5895845" cy="338554"/>
          </a:xfrm>
          <a:prstGeom prst="rect">
            <a:avLst/>
          </a:prstGeom>
          <a:noFill/>
        </p:spPr>
        <p:txBody>
          <a:bodyPr wrap="none" rtlCol="0">
            <a:spAutoFit/>
          </a:bodyPr>
          <a:lstStyle/>
          <a:p>
            <a:r>
              <a:rPr lang="en-US" sz="1600" dirty="0" smtClean="0"/>
              <a:t>3) If desired, can redraw, replacing all forces with the single force </a:t>
            </a:r>
            <a:r>
              <a:rPr lang="en-US" sz="1600" dirty="0" err="1" smtClean="0"/>
              <a:t>F</a:t>
            </a:r>
            <a:r>
              <a:rPr lang="en-US" sz="1600" baseline="-25000" dirty="0" err="1" smtClean="0"/>
              <a:t>net</a:t>
            </a:r>
            <a:endParaRPr lang="en-US" sz="1600" baseline="-25000" dirty="0" smtClean="0"/>
          </a:p>
        </p:txBody>
      </p:sp>
      <p:cxnSp>
        <p:nvCxnSpPr>
          <p:cNvPr id="36" name="Straight Arrow Connector 35"/>
          <p:cNvCxnSpPr/>
          <p:nvPr/>
        </p:nvCxnSpPr>
        <p:spPr>
          <a:xfrm rot="5400000" flipH="1" flipV="1">
            <a:off x="6259724" y="3549595"/>
            <a:ext cx="965225" cy="1011156"/>
          </a:xfrm>
          <a:prstGeom prst="straightConnector1">
            <a:avLst/>
          </a:prstGeom>
          <a:ln w="57150" cap="flat" cmpd="sng" algn="ctr">
            <a:solidFill>
              <a:schemeClr val="bg1">
                <a:lumMod val="75000"/>
              </a:schemeClr>
            </a:solidFill>
            <a:prstDash val="solid"/>
            <a:round/>
            <a:headEnd type="none" w="med" len="med"/>
            <a:tailEnd type="triangle" w="med" len="sm"/>
          </a:ln>
        </p:spPr>
        <p:style>
          <a:lnRef idx="2">
            <a:schemeClr val="accent1"/>
          </a:lnRef>
          <a:fillRef idx="0">
            <a:schemeClr val="accent1"/>
          </a:fillRef>
          <a:effectRef idx="1">
            <a:schemeClr val="accent1"/>
          </a:effectRef>
          <a:fontRef idx="minor">
            <a:schemeClr val="tx1"/>
          </a:fontRef>
        </p:style>
      </p:cxnSp>
      <p:grpSp>
        <p:nvGrpSpPr>
          <p:cNvPr id="5" name="Group 36"/>
          <p:cNvGrpSpPr/>
          <p:nvPr/>
        </p:nvGrpSpPr>
        <p:grpSpPr>
          <a:xfrm>
            <a:off x="6041223" y="4408346"/>
            <a:ext cx="1889359" cy="256430"/>
            <a:chOff x="1237292" y="3451624"/>
            <a:chExt cx="1417019" cy="341907"/>
          </a:xfrm>
        </p:grpSpPr>
        <p:cxnSp>
          <p:nvCxnSpPr>
            <p:cNvPr id="38" name="Straight Connector 37"/>
            <p:cNvCxnSpPr/>
            <p:nvPr/>
          </p:nvCxnSpPr>
          <p:spPr>
            <a:xfrm>
              <a:off x="1303064" y="3624208"/>
              <a:ext cx="1351247" cy="1588"/>
            </a:xfrm>
            <a:prstGeom prst="line">
              <a:avLst/>
            </a:prstGeom>
            <a:ln w="25400" cap="flat" cmpd="sng" algn="ctr">
              <a:solidFill>
                <a:schemeClr val="tx1"/>
              </a:solidFill>
              <a:prstDash val="dash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9" name="Oval 38"/>
            <p:cNvSpPr/>
            <p:nvPr/>
          </p:nvSpPr>
          <p:spPr>
            <a:xfrm>
              <a:off x="1237292" y="3451624"/>
              <a:ext cx="325603" cy="341907"/>
            </a:xfrm>
            <a:prstGeom prst="ellipse">
              <a:avLst/>
            </a:prstGeom>
            <a:gradFill flip="none" rotWithShape="1">
              <a:gsLst>
                <a:gs pos="30000">
                  <a:schemeClr val="tx1"/>
                </a:gs>
                <a:gs pos="100000">
                  <a:srgbClr val="FFFFFF"/>
                </a:gs>
              </a:gsLst>
              <a:path path="circle">
                <a:fillToRect l="100000" t="100000"/>
              </a:path>
              <a:tileRect r="-100000" b="-100000"/>
            </a:gradFill>
            <a:ln>
              <a:noFill/>
            </a:ln>
            <a:effectLst>
              <a:outerShdw blurRad="40000" dist="23000" dir="5400000" rotWithShape="0">
                <a:srgbClr val="000000">
                  <a:alpha val="35000"/>
                </a:srgbClr>
              </a:outerShdw>
            </a:effectLst>
            <a:scene3d>
              <a:camera prst="orthographicFront"/>
              <a:lightRig rig="morning" dir="t">
                <a:rot lat="0" lon="0" rev="1740000"/>
              </a:lightRig>
            </a:scene3d>
            <a:sp3d contourW="6350" prstMaterial="meta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0" name="Straight Arrow Connector 39"/>
          <p:cNvCxnSpPr/>
          <p:nvPr/>
        </p:nvCxnSpPr>
        <p:spPr>
          <a:xfrm rot="5400000">
            <a:off x="7015356" y="3810133"/>
            <a:ext cx="467232" cy="2117"/>
          </a:xfrm>
          <a:prstGeom prst="straightConnector1">
            <a:avLst/>
          </a:prstGeom>
          <a:ln w="57150" cap="flat" cmpd="sng" algn="ctr">
            <a:solidFill>
              <a:schemeClr val="bg1">
                <a:lumMod val="75000"/>
              </a:schemeClr>
            </a:solidFill>
            <a:prstDash val="solid"/>
            <a:round/>
            <a:headEnd type="none" w="med" len="med"/>
            <a:tailEnd type="triangle" w="med" len="sm"/>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cxnSpLocks noChangeAspect="1"/>
          </p:cNvCxnSpPr>
          <p:nvPr/>
        </p:nvCxnSpPr>
        <p:spPr>
          <a:xfrm flipV="1">
            <a:off x="6302137" y="4048908"/>
            <a:ext cx="979644" cy="459112"/>
          </a:xfrm>
          <a:prstGeom prst="straightConnector1">
            <a:avLst/>
          </a:prstGeom>
          <a:ln w="5715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aphicFrame>
        <p:nvGraphicFramePr>
          <p:cNvPr id="1022989" name="Object 13"/>
          <p:cNvGraphicFramePr>
            <a:graphicFrameLocks noChangeAspect="1"/>
          </p:cNvGraphicFramePr>
          <p:nvPr/>
        </p:nvGraphicFramePr>
        <p:xfrm>
          <a:off x="7390832" y="3901337"/>
          <a:ext cx="539750" cy="505820"/>
        </p:xfrm>
        <a:graphic>
          <a:graphicData uri="http://schemas.openxmlformats.org/presentationml/2006/ole">
            <p:oleObj spid="_x0000_s2919433" name="Equation" r:id="rId10" imgW="228240" imgH="219240" progId="">
              <p:embed/>
            </p:oleObj>
          </a:graphicData>
        </a:graphic>
      </p:graphicFrame>
      <p:sp>
        <p:nvSpPr>
          <p:cNvPr id="46" name="TextBox 45"/>
          <p:cNvSpPr txBox="1"/>
          <p:nvPr/>
        </p:nvSpPr>
        <p:spPr>
          <a:xfrm>
            <a:off x="7050427" y="4250796"/>
            <a:ext cx="308098" cy="369332"/>
          </a:xfrm>
          <a:prstGeom prst="rect">
            <a:avLst/>
          </a:prstGeom>
          <a:noFill/>
        </p:spPr>
        <p:txBody>
          <a:bodyPr wrap="none" rtlCol="0">
            <a:spAutoFit/>
          </a:bodyPr>
          <a:lstStyle/>
          <a:p>
            <a:r>
              <a:rPr lang="en-US" dirty="0" err="1" smtClean="0"/>
              <a:t>θ</a:t>
            </a:r>
            <a:endParaRPr lang="en-US" dirty="0" smtClean="0"/>
          </a:p>
        </p:txBody>
      </p:sp>
      <p:sp>
        <p:nvSpPr>
          <p:cNvPr id="47" name="Rounded Rectangle 46"/>
          <p:cNvSpPr/>
          <p:nvPr/>
        </p:nvSpPr>
        <p:spPr>
          <a:xfrm>
            <a:off x="638269" y="3154345"/>
            <a:ext cx="8133199" cy="2067866"/>
          </a:xfrm>
          <a:prstGeom prst="roundRect">
            <a:avLst>
              <a:gd name="adj" fmla="val 9840"/>
            </a:avLst>
          </a:prstGeom>
          <a:noFill/>
          <a:ln w="28575" cap="flat" cmpd="sng" algn="ctr">
            <a:solidFill>
              <a:srgbClr val="00009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Notched Right Arrow 47"/>
          <p:cNvSpPr/>
          <p:nvPr/>
        </p:nvSpPr>
        <p:spPr>
          <a:xfrm>
            <a:off x="4047066" y="4007302"/>
            <a:ext cx="1275291" cy="244256"/>
          </a:xfrm>
          <a:prstGeom prst="notchedRightArrow">
            <a:avLst/>
          </a:prstGeom>
          <a:gradFill flip="none" rotWithShape="1">
            <a:gsLst>
              <a:gs pos="0">
                <a:schemeClr val="tx1"/>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22990" name="Object 14"/>
          <p:cNvGraphicFramePr>
            <a:graphicFrameLocks noChangeAspect="1"/>
          </p:cNvGraphicFramePr>
          <p:nvPr>
            <p:extLst>
              <p:ext uri="{D42A27DB-BD31-4B8C-83A1-F6EECF244321}">
                <p14:modId xmlns:p14="http://schemas.microsoft.com/office/powerpoint/2010/main" xmlns="" val="3182313513"/>
              </p:ext>
            </p:extLst>
          </p:nvPr>
        </p:nvGraphicFramePr>
        <p:xfrm>
          <a:off x="513699" y="5447903"/>
          <a:ext cx="8395352" cy="667889"/>
        </p:xfrm>
        <a:graphic>
          <a:graphicData uri="http://schemas.openxmlformats.org/presentationml/2006/ole">
            <p:oleObj spid="_x0000_s2919434" name="Equation" r:id="rId11" imgW="4754160" imgH="466200" progId="">
              <p:embed/>
            </p:oleObj>
          </a:graphicData>
        </a:graphic>
      </p:graphicFrame>
      <p:cxnSp>
        <p:nvCxnSpPr>
          <p:cNvPr id="9" name="Straight Connector 8"/>
          <p:cNvCxnSpPr/>
          <p:nvPr/>
        </p:nvCxnSpPr>
        <p:spPr>
          <a:xfrm>
            <a:off x="4047067" y="1094867"/>
            <a:ext cx="0" cy="1553642"/>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BE6E91C-2D6A-B04C-94FB-A9E324A509C5}" type="slidenum">
              <a:rPr lang="en-US" smtClean="0"/>
              <a:pPr/>
              <a:t>81</a:t>
            </a:fld>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Shot put – example</a:t>
            </a:r>
            <a:endParaRPr lang="en-US" dirty="0"/>
          </a:p>
        </p:txBody>
      </p:sp>
      <p:sp>
        <p:nvSpPr>
          <p:cNvPr id="5" name="TextBox 4"/>
          <p:cNvSpPr txBox="1"/>
          <p:nvPr/>
        </p:nvSpPr>
        <p:spPr>
          <a:xfrm>
            <a:off x="896563" y="564912"/>
            <a:ext cx="7155227" cy="1231106"/>
          </a:xfrm>
          <a:prstGeom prst="rect">
            <a:avLst/>
          </a:prstGeom>
          <a:noFill/>
        </p:spPr>
        <p:txBody>
          <a:bodyPr wrap="square" rtlCol="0">
            <a:spAutoFit/>
          </a:bodyPr>
          <a:lstStyle/>
          <a:p>
            <a:pPr>
              <a:spcAft>
                <a:spcPts val="600"/>
              </a:spcAft>
            </a:pPr>
            <a:r>
              <a:rPr lang="en-US" sz="1600" dirty="0" smtClean="0"/>
              <a:t>If I can generate 80 lbs of force with one hand and push at 50°</a:t>
            </a:r>
          </a:p>
          <a:p>
            <a:pPr marL="342900" indent="-342900">
              <a:spcAft>
                <a:spcPts val="600"/>
              </a:spcAft>
              <a:buAutoNum type="arabicParenR"/>
            </a:pPr>
            <a:r>
              <a:rPr lang="en-US" sz="1600" dirty="0" smtClean="0"/>
              <a:t>What is the angle and magnitude of the net force on a </a:t>
            </a:r>
            <a:br>
              <a:rPr lang="en-US" sz="1600" dirty="0" smtClean="0"/>
            </a:br>
            <a:r>
              <a:rPr lang="en-US" sz="1600" dirty="0" smtClean="0"/>
              <a:t>16-lb (7.26 kg) shot?</a:t>
            </a:r>
          </a:p>
          <a:p>
            <a:pPr marL="342900" indent="-342900">
              <a:spcAft>
                <a:spcPts val="600"/>
              </a:spcAft>
              <a:buAutoNum type="arabicParenR"/>
            </a:pPr>
            <a:r>
              <a:rPr lang="en-US" sz="1600" dirty="0" smtClean="0"/>
              <a:t>What is the resulting acceleration?</a:t>
            </a:r>
          </a:p>
        </p:txBody>
      </p:sp>
      <p:sp>
        <p:nvSpPr>
          <p:cNvPr id="19" name="TextBox 18"/>
          <p:cNvSpPr txBox="1"/>
          <p:nvPr/>
        </p:nvSpPr>
        <p:spPr>
          <a:xfrm>
            <a:off x="991805" y="1673267"/>
            <a:ext cx="4841262" cy="338554"/>
          </a:xfrm>
          <a:prstGeom prst="rect">
            <a:avLst/>
          </a:prstGeom>
          <a:noFill/>
        </p:spPr>
        <p:txBody>
          <a:bodyPr wrap="none" rtlCol="0">
            <a:spAutoFit/>
          </a:bodyPr>
          <a:lstStyle/>
          <a:p>
            <a:r>
              <a:rPr lang="en-US" sz="1600" dirty="0" smtClean="0"/>
              <a:t>Use “useful equations” to find components of net force:</a:t>
            </a:r>
          </a:p>
        </p:txBody>
      </p:sp>
      <p:cxnSp>
        <p:nvCxnSpPr>
          <p:cNvPr id="25" name="Straight Connector 24"/>
          <p:cNvCxnSpPr/>
          <p:nvPr/>
        </p:nvCxnSpPr>
        <p:spPr>
          <a:xfrm>
            <a:off x="1923503" y="2011821"/>
            <a:ext cx="4502660" cy="1191"/>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896564" y="6032585"/>
            <a:ext cx="7790237" cy="338554"/>
          </a:xfrm>
          <a:prstGeom prst="rect">
            <a:avLst/>
          </a:prstGeom>
          <a:noFill/>
        </p:spPr>
        <p:txBody>
          <a:bodyPr wrap="square" rtlCol="0">
            <a:spAutoFit/>
          </a:bodyPr>
          <a:lstStyle/>
          <a:p>
            <a:r>
              <a:rPr lang="en-US" sz="1600" dirty="0" smtClean="0"/>
              <a:t>As I train and grow stronger, how should my push angle change, to optimize distance?</a:t>
            </a:r>
          </a:p>
        </p:txBody>
      </p:sp>
      <p:sp>
        <p:nvSpPr>
          <p:cNvPr id="3" name="Slide Number Placeholder 2"/>
          <p:cNvSpPr>
            <a:spLocks noGrp="1"/>
          </p:cNvSpPr>
          <p:nvPr>
            <p:ph type="sldNum" sz="quarter" idx="12"/>
          </p:nvPr>
        </p:nvSpPr>
        <p:spPr/>
        <p:txBody>
          <a:bodyPr/>
          <a:lstStyle/>
          <a:p>
            <a:fld id="{5BE6E91C-2D6A-B04C-94FB-A9E324A509C5}" type="slidenum">
              <a:rPr lang="en-US" smtClean="0"/>
              <a:pPr/>
              <a:t>82</a:t>
            </a:fld>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Static friction</a:t>
            </a:r>
            <a:endParaRPr lang="en-US" dirty="0"/>
          </a:p>
        </p:txBody>
      </p:sp>
      <p:grpSp>
        <p:nvGrpSpPr>
          <p:cNvPr id="3" name="Group 28"/>
          <p:cNvGrpSpPr/>
          <p:nvPr/>
        </p:nvGrpSpPr>
        <p:grpSpPr>
          <a:xfrm>
            <a:off x="6938683" y="87891"/>
            <a:ext cx="1675747" cy="2457288"/>
            <a:chOff x="5204014" y="307686"/>
            <a:chExt cx="1256811" cy="3276385"/>
          </a:xfrm>
        </p:grpSpPr>
        <p:pic>
          <p:nvPicPr>
            <p:cNvPr id="5" name="Picture 4"/>
            <p:cNvPicPr>
              <a:picLocks noChangeAspect="1"/>
            </p:cNvPicPr>
            <p:nvPr/>
          </p:nvPicPr>
          <p:blipFill>
            <a:blip r:embed="rId3">
              <a:lum bright="12000"/>
            </a:blip>
            <a:stretch>
              <a:fillRect/>
            </a:stretch>
          </p:blipFill>
          <p:spPr>
            <a:xfrm>
              <a:off x="5215426" y="307686"/>
              <a:ext cx="954762" cy="2514287"/>
            </a:xfrm>
            <a:prstGeom prst="rect">
              <a:avLst/>
            </a:prstGeom>
          </p:spPr>
        </p:pic>
        <p:grpSp>
          <p:nvGrpSpPr>
            <p:cNvPr id="6" name="Group 27"/>
            <p:cNvGrpSpPr/>
            <p:nvPr/>
          </p:nvGrpSpPr>
          <p:grpSpPr>
            <a:xfrm>
              <a:off x="5204014" y="1344852"/>
              <a:ext cx="1256811" cy="2239219"/>
              <a:chOff x="5204014" y="1344852"/>
              <a:chExt cx="1256811" cy="2239219"/>
            </a:xfrm>
          </p:grpSpPr>
          <p:cxnSp>
            <p:nvCxnSpPr>
              <p:cNvPr id="7" name="Straight Arrow Connector 6"/>
              <p:cNvCxnSpPr/>
              <p:nvPr/>
            </p:nvCxnSpPr>
            <p:spPr>
              <a:xfrm rot="10800000">
                <a:off x="5204014" y="2706575"/>
                <a:ext cx="737853" cy="1109"/>
              </a:xfrm>
              <a:prstGeom prst="straightConnector1">
                <a:avLst/>
              </a:prstGeom>
              <a:ln w="76200" cap="flat" cmpd="sng" algn="ctr">
                <a:solidFill>
                  <a:srgbClr val="660066"/>
                </a:solidFill>
                <a:prstDash val="solid"/>
                <a:round/>
                <a:headEnd type="none" w="med" len="med"/>
                <a:tailEnd type="arrow" w="med" len="sm"/>
              </a:ln>
            </p:spPr>
            <p:style>
              <a:lnRef idx="2">
                <a:schemeClr val="accent1"/>
              </a:lnRef>
              <a:fillRef idx="0">
                <a:schemeClr val="accent1"/>
              </a:fillRef>
              <a:effectRef idx="1">
                <a:schemeClr val="accent1"/>
              </a:effectRef>
              <a:fontRef idx="minor">
                <a:schemeClr val="tx1"/>
              </a:fontRef>
            </p:style>
          </p:cxnSp>
          <p:graphicFrame>
            <p:nvGraphicFramePr>
              <p:cNvPr id="10" name="Object 9"/>
              <p:cNvGraphicFramePr>
                <a:graphicFrameLocks noChangeAspect="1"/>
              </p:cNvGraphicFramePr>
              <p:nvPr>
                <p:extLst>
                  <p:ext uri="{D42A27DB-BD31-4B8C-83A1-F6EECF244321}">
                    <p14:modId xmlns:p14="http://schemas.microsoft.com/office/powerpoint/2010/main" xmlns="" val="2648434434"/>
                  </p:ext>
                </p:extLst>
              </p:nvPr>
            </p:nvGraphicFramePr>
            <p:xfrm>
              <a:off x="5655625" y="2962795"/>
              <a:ext cx="490308" cy="621276"/>
            </p:xfrm>
            <a:graphic>
              <a:graphicData uri="http://schemas.openxmlformats.org/presentationml/2006/ole">
                <p:oleObj spid="_x0000_s2877442" name="Equation" r:id="rId4" imgW="383760" imgH="329040" progId="">
                  <p:embed/>
                </p:oleObj>
              </a:graphicData>
            </a:graphic>
          </p:graphicFrame>
          <p:cxnSp>
            <p:nvCxnSpPr>
              <p:cNvPr id="13" name="Straight Arrow Connector 12"/>
              <p:cNvCxnSpPr/>
              <p:nvPr/>
            </p:nvCxnSpPr>
            <p:spPr>
              <a:xfrm rot="16200000" flipV="1">
                <a:off x="5316417" y="2004698"/>
                <a:ext cx="1320801" cy="1110"/>
              </a:xfrm>
              <a:prstGeom prst="straightConnector1">
                <a:avLst/>
              </a:prstGeom>
              <a:ln w="76200" cap="flat" cmpd="sng" algn="ctr">
                <a:solidFill>
                  <a:srgbClr val="FFFF00"/>
                </a:solidFill>
                <a:prstDash val="solid"/>
                <a:round/>
                <a:headEnd type="none" w="med" len="med"/>
                <a:tailEnd type="arrow" w="med" len="sm"/>
              </a:ln>
            </p:spPr>
            <p:style>
              <a:lnRef idx="2">
                <a:schemeClr val="accent1"/>
              </a:lnRef>
              <a:fillRef idx="0">
                <a:schemeClr val="accent1"/>
              </a:fillRef>
              <a:effectRef idx="1">
                <a:schemeClr val="accent1"/>
              </a:effectRef>
              <a:fontRef idx="minor">
                <a:schemeClr val="tx1"/>
              </a:fontRef>
            </p:style>
          </p:cxnSp>
          <p:graphicFrame>
            <p:nvGraphicFramePr>
              <p:cNvPr id="1234948" name="Object 4"/>
              <p:cNvGraphicFramePr>
                <a:graphicFrameLocks noChangeAspect="1"/>
              </p:cNvGraphicFramePr>
              <p:nvPr/>
            </p:nvGraphicFramePr>
            <p:xfrm>
              <a:off x="6153542" y="1590915"/>
              <a:ext cx="307283" cy="414339"/>
            </p:xfrm>
            <a:graphic>
              <a:graphicData uri="http://schemas.openxmlformats.org/presentationml/2006/ole">
                <p:oleObj spid="_x0000_s2877443" name="Equation" r:id="rId5" imgW="191880" imgH="219240" progId="">
                  <p:embed/>
                </p:oleObj>
              </a:graphicData>
            </a:graphic>
          </p:graphicFrame>
        </p:grpSp>
      </p:grpSp>
      <p:sp>
        <p:nvSpPr>
          <p:cNvPr id="16" name="TextBox 15"/>
          <p:cNvSpPr txBox="1"/>
          <p:nvPr/>
        </p:nvSpPr>
        <p:spPr>
          <a:xfrm>
            <a:off x="52577" y="1809025"/>
            <a:ext cx="4102598" cy="1477328"/>
          </a:xfrm>
          <a:prstGeom prst="rect">
            <a:avLst/>
          </a:prstGeom>
          <a:noFill/>
        </p:spPr>
        <p:txBody>
          <a:bodyPr wrap="none" rtlCol="0">
            <a:spAutoFit/>
          </a:bodyPr>
          <a:lstStyle/>
          <a:p>
            <a:pPr>
              <a:spcAft>
                <a:spcPts val="600"/>
              </a:spcAft>
            </a:pPr>
            <a:r>
              <a:rPr lang="en-US" sz="1400" dirty="0" smtClean="0"/>
              <a:t>Static friction works to avoid slipping.</a:t>
            </a:r>
          </a:p>
          <a:p>
            <a:pPr>
              <a:spcAft>
                <a:spcPts val="600"/>
              </a:spcAft>
            </a:pPr>
            <a:r>
              <a:rPr lang="en-US" sz="1400" dirty="0" smtClean="0"/>
              <a:t>Buford pushes with 68 lb </a:t>
            </a:r>
            <a:r>
              <a:rPr lang="en-US" sz="1400" dirty="0" err="1" smtClean="0">
                <a:sym typeface="Wingdings"/>
              </a:rPr>
              <a:t></a:t>
            </a:r>
            <a:r>
              <a:rPr lang="en-US" sz="1400" dirty="0" smtClean="0">
                <a:sym typeface="Wingdings"/>
              </a:rPr>
              <a:t> floor pushes with 68 lb</a:t>
            </a:r>
          </a:p>
          <a:p>
            <a:pPr>
              <a:spcAft>
                <a:spcPts val="600"/>
              </a:spcAft>
            </a:pPr>
            <a:r>
              <a:rPr lang="en-US" sz="1400" dirty="0" smtClean="0">
                <a:sym typeface="Wingdings"/>
              </a:rPr>
              <a:t>Buford pushes with 85 lb </a:t>
            </a:r>
            <a:r>
              <a:rPr lang="en-US" sz="1400" dirty="0" err="1" smtClean="0">
                <a:sym typeface="Wingdings"/>
              </a:rPr>
              <a:t></a:t>
            </a:r>
            <a:r>
              <a:rPr lang="en-US" sz="1400" dirty="0" smtClean="0">
                <a:sym typeface="Wingdings"/>
              </a:rPr>
              <a:t> floor pushes with 85 lb</a:t>
            </a:r>
          </a:p>
          <a:p>
            <a:pPr>
              <a:spcAft>
                <a:spcPts val="600"/>
              </a:spcAft>
            </a:pPr>
            <a:r>
              <a:rPr lang="en-US" sz="1400" dirty="0" smtClean="0">
                <a:sym typeface="Wingdings"/>
              </a:rPr>
              <a:t>Buford pushes with 120 lb </a:t>
            </a:r>
            <a:r>
              <a:rPr lang="en-US" sz="1400" dirty="0" err="1" smtClean="0">
                <a:sym typeface="Wingdings"/>
              </a:rPr>
              <a:t></a:t>
            </a:r>
            <a:r>
              <a:rPr lang="en-US" sz="1400" dirty="0" smtClean="0">
                <a:sym typeface="Wingdings"/>
              </a:rPr>
              <a:t> floor pushes with 120 lb</a:t>
            </a:r>
          </a:p>
          <a:p>
            <a:pPr>
              <a:spcAft>
                <a:spcPts val="600"/>
              </a:spcAft>
            </a:pPr>
            <a:r>
              <a:rPr lang="en-US" sz="1400" dirty="0" smtClean="0">
                <a:sym typeface="Wingdings"/>
              </a:rPr>
              <a:t>Buford tries to push with 250 lb  </a:t>
            </a:r>
            <a:r>
              <a:rPr lang="en-US" sz="1400" i="1" u="sng" dirty="0" smtClean="0">
                <a:sym typeface="Wingdings"/>
              </a:rPr>
              <a:t>SLIP</a:t>
            </a:r>
            <a:r>
              <a:rPr lang="en-US" sz="1400" dirty="0" smtClean="0">
                <a:sym typeface="Wingdings"/>
              </a:rPr>
              <a:t>!</a:t>
            </a:r>
          </a:p>
        </p:txBody>
      </p:sp>
      <p:pic>
        <p:nvPicPr>
          <p:cNvPr id="17" name="Picture 16" descr="sneakerFriction_0001.png"/>
          <p:cNvPicPr>
            <a:picLocks noChangeAspect="1"/>
          </p:cNvPicPr>
          <p:nvPr/>
        </p:nvPicPr>
        <p:blipFill>
          <a:blip r:embed="rId6">
            <a:clrChange>
              <a:clrFrom>
                <a:srgbClr val="FFFFFF"/>
              </a:clrFrom>
              <a:clrTo>
                <a:srgbClr val="FFFFFF">
                  <a:alpha val="0"/>
                </a:srgbClr>
              </a:clrTo>
            </a:clrChange>
          </a:blip>
          <a:srcRect r="3262"/>
          <a:stretch>
            <a:fillRect/>
          </a:stretch>
        </p:blipFill>
        <p:spPr>
          <a:xfrm rot="21480000">
            <a:off x="4134568" y="2122899"/>
            <a:ext cx="3148063" cy="2017140"/>
          </a:xfrm>
          <a:prstGeom prst="rect">
            <a:avLst/>
          </a:prstGeom>
        </p:spPr>
      </p:pic>
      <p:sp>
        <p:nvSpPr>
          <p:cNvPr id="18" name="TextBox 17"/>
          <p:cNvSpPr txBox="1"/>
          <p:nvPr/>
        </p:nvSpPr>
        <p:spPr>
          <a:xfrm>
            <a:off x="0" y="3584533"/>
            <a:ext cx="3466911" cy="338554"/>
          </a:xfrm>
          <a:prstGeom prst="rect">
            <a:avLst/>
          </a:prstGeom>
          <a:noFill/>
        </p:spPr>
        <p:txBody>
          <a:bodyPr wrap="none" rtlCol="0">
            <a:spAutoFit/>
          </a:bodyPr>
          <a:lstStyle/>
          <a:p>
            <a:r>
              <a:rPr lang="en-US" sz="1600" b="1" dirty="0" smtClean="0"/>
              <a:t>Static friction has a maximum strength</a:t>
            </a:r>
          </a:p>
        </p:txBody>
      </p:sp>
      <p:sp>
        <p:nvSpPr>
          <p:cNvPr id="20" name="TextBox 19"/>
          <p:cNvSpPr txBox="1"/>
          <p:nvPr/>
        </p:nvSpPr>
        <p:spPr>
          <a:xfrm>
            <a:off x="22540" y="5962658"/>
            <a:ext cx="9165507" cy="584775"/>
          </a:xfrm>
          <a:prstGeom prst="rect">
            <a:avLst/>
          </a:prstGeom>
          <a:noFill/>
        </p:spPr>
        <p:txBody>
          <a:bodyPr wrap="square" rtlCol="0">
            <a:spAutoFit/>
          </a:bodyPr>
          <a:lstStyle/>
          <a:p>
            <a:r>
              <a:rPr lang="en-US" sz="1600" dirty="0" err="1" smtClean="0"/>
              <a:t>μ</a:t>
            </a:r>
            <a:r>
              <a:rPr lang="en-US" sz="1600" baseline="-25000" dirty="0" err="1" smtClean="0"/>
              <a:t>s</a:t>
            </a:r>
            <a:r>
              <a:rPr lang="en-US" sz="1600" dirty="0" smtClean="0"/>
              <a:t> isn’t something one calculates– it is measured, and there are tables for every material you could imagine (</a:t>
            </a:r>
            <a:r>
              <a:rPr lang="en-US" sz="1600" dirty="0" err="1" smtClean="0"/>
              <a:t>google</a:t>
            </a:r>
            <a:r>
              <a:rPr lang="en-US" sz="1600" dirty="0" smtClean="0"/>
              <a:t> “table coefficient of friction” for a taste)</a:t>
            </a:r>
          </a:p>
        </p:txBody>
      </p:sp>
      <p:grpSp>
        <p:nvGrpSpPr>
          <p:cNvPr id="11" name="Group 26"/>
          <p:cNvGrpSpPr/>
          <p:nvPr/>
        </p:nvGrpSpPr>
        <p:grpSpPr>
          <a:xfrm>
            <a:off x="88990" y="4158182"/>
            <a:ext cx="8935151" cy="1891020"/>
            <a:chOff x="92142" y="5327940"/>
            <a:chExt cx="6701363" cy="2521359"/>
          </a:xfrm>
        </p:grpSpPr>
        <p:sp>
          <p:nvSpPr>
            <p:cNvPr id="22" name="Rounded Rectangle 21"/>
            <p:cNvSpPr/>
            <p:nvPr/>
          </p:nvSpPr>
          <p:spPr>
            <a:xfrm>
              <a:off x="92142" y="5327940"/>
              <a:ext cx="6701363" cy="2405969"/>
            </a:xfrm>
            <a:prstGeom prst="roundRect">
              <a:avLst>
                <a:gd name="adj" fmla="val 8294"/>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3" name="TextBox 22"/>
            <p:cNvSpPr txBox="1"/>
            <p:nvPr/>
          </p:nvSpPr>
          <p:spPr>
            <a:xfrm>
              <a:off x="213685" y="5640923"/>
              <a:ext cx="2891361" cy="697627"/>
            </a:xfrm>
            <a:prstGeom prst="rect">
              <a:avLst/>
            </a:prstGeom>
            <a:noFill/>
            <a:ln>
              <a:solidFill>
                <a:srgbClr val="000000"/>
              </a:solidFill>
            </a:ln>
          </p:spPr>
          <p:txBody>
            <a:bodyPr wrap="square" rtlCol="0">
              <a:spAutoFit/>
            </a:bodyPr>
            <a:lstStyle/>
            <a:p>
              <a:r>
                <a:rPr lang="en-US" sz="1400" dirty="0" smtClean="0"/>
                <a:t>The amount of stickiness quantified by </a:t>
              </a:r>
              <a:r>
                <a:rPr lang="en-US" sz="1400" b="1" dirty="0" smtClean="0"/>
                <a:t>coefficient of static friction </a:t>
              </a:r>
              <a:r>
                <a:rPr lang="en-US" sz="1400" dirty="0" err="1" smtClean="0"/>
                <a:t>μ</a:t>
              </a:r>
              <a:r>
                <a:rPr lang="en-US" sz="1400" baseline="-25000" dirty="0" err="1" smtClean="0"/>
                <a:t>s</a:t>
              </a:r>
              <a:endParaRPr lang="en-US" sz="1400" baseline="-25000" dirty="0" smtClean="0"/>
            </a:p>
          </p:txBody>
        </p:sp>
        <p:graphicFrame>
          <p:nvGraphicFramePr>
            <p:cNvPr id="24" name="Object 23"/>
            <p:cNvGraphicFramePr>
              <a:graphicFrameLocks noChangeAspect="1"/>
            </p:cNvGraphicFramePr>
            <p:nvPr>
              <p:extLst>
                <p:ext uri="{D42A27DB-BD31-4B8C-83A1-F6EECF244321}">
                  <p14:modId xmlns:p14="http://schemas.microsoft.com/office/powerpoint/2010/main" xmlns="" val="2635760548"/>
                </p:ext>
              </p:extLst>
            </p:nvPr>
          </p:nvGraphicFramePr>
          <p:xfrm>
            <a:off x="2447965" y="6515053"/>
            <a:ext cx="1214293" cy="534029"/>
          </p:xfrm>
          <a:graphic>
            <a:graphicData uri="http://schemas.openxmlformats.org/presentationml/2006/ole">
              <p:oleObj spid="_x0000_s2877444" name="Equation" r:id="rId7" imgW="786240" imgH="264960" progId="">
                <p:embed/>
              </p:oleObj>
            </a:graphicData>
          </a:graphic>
        </p:graphicFrame>
        <p:sp>
          <p:nvSpPr>
            <p:cNvPr id="25" name="TextBox 24"/>
            <p:cNvSpPr txBox="1"/>
            <p:nvPr/>
          </p:nvSpPr>
          <p:spPr>
            <a:xfrm>
              <a:off x="3479928" y="5530167"/>
              <a:ext cx="3236528" cy="984885"/>
            </a:xfrm>
            <a:prstGeom prst="rect">
              <a:avLst/>
            </a:prstGeom>
            <a:noFill/>
            <a:ln>
              <a:solidFill>
                <a:srgbClr val="000000"/>
              </a:solidFill>
            </a:ln>
          </p:spPr>
          <p:txBody>
            <a:bodyPr wrap="square" rtlCol="0">
              <a:spAutoFit/>
            </a:bodyPr>
            <a:lstStyle/>
            <a:p>
              <a:r>
                <a:rPr lang="en-US" sz="1400" dirty="0" smtClean="0"/>
                <a:t>Friction depends on how</a:t>
              </a:r>
            </a:p>
            <a:p>
              <a:r>
                <a:rPr lang="en-US" sz="1400" dirty="0" smtClean="0"/>
                <a:t>tightly the surfaces are pressed together</a:t>
              </a:r>
            </a:p>
            <a:p>
              <a:r>
                <a:rPr lang="en-US" sz="1400" dirty="0" smtClean="0"/>
                <a:t>(the normal force of one on the other)</a:t>
              </a:r>
            </a:p>
          </p:txBody>
        </p:sp>
        <p:sp>
          <p:nvSpPr>
            <p:cNvPr id="26" name="TextBox 25"/>
            <p:cNvSpPr txBox="1"/>
            <p:nvPr/>
          </p:nvSpPr>
          <p:spPr>
            <a:xfrm>
              <a:off x="109076" y="7049080"/>
              <a:ext cx="6510860" cy="800219"/>
            </a:xfrm>
            <a:prstGeom prst="rect">
              <a:avLst/>
            </a:prstGeom>
            <a:noFill/>
          </p:spPr>
          <p:txBody>
            <a:bodyPr wrap="square" rtlCol="0">
              <a:spAutoFit/>
            </a:bodyPr>
            <a:lstStyle/>
            <a:p>
              <a:pPr>
                <a:spcAft>
                  <a:spcPts val="600"/>
                </a:spcAft>
              </a:pPr>
              <a:r>
                <a:rPr lang="en-US" sz="1400" dirty="0" smtClean="0"/>
                <a:t>the “absolute value” signs tell us that this equation gives us the </a:t>
              </a:r>
              <a:r>
                <a:rPr lang="en-US" sz="1400" i="1" dirty="0" smtClean="0"/>
                <a:t>magnitude</a:t>
              </a:r>
              <a:r>
                <a:rPr lang="en-US" sz="1400" dirty="0" smtClean="0"/>
                <a:t> of the force.</a:t>
              </a:r>
            </a:p>
            <a:p>
              <a:pPr>
                <a:spcAft>
                  <a:spcPts val="600"/>
                </a:spcAft>
              </a:pPr>
              <a:r>
                <a:rPr lang="en-US" sz="1400" dirty="0" smtClean="0"/>
                <a:t>The </a:t>
              </a:r>
              <a:r>
                <a:rPr lang="en-US" sz="1400" i="1" dirty="0" smtClean="0"/>
                <a:t>direction</a:t>
              </a:r>
              <a:r>
                <a:rPr lang="en-US" sz="1400" dirty="0" smtClean="0"/>
                <a:t> of the force is… whatever direction opposes the sliding!</a:t>
              </a:r>
            </a:p>
          </p:txBody>
        </p:sp>
      </p:grpSp>
      <p:cxnSp>
        <p:nvCxnSpPr>
          <p:cNvPr id="4" name="Straight Arrow Connector 3"/>
          <p:cNvCxnSpPr/>
          <p:nvPr/>
        </p:nvCxnSpPr>
        <p:spPr>
          <a:xfrm>
            <a:off x="7540831" y="865764"/>
            <a:ext cx="0" cy="658236"/>
          </a:xfrm>
          <a:prstGeom prst="straightConnector1">
            <a:avLst/>
          </a:prstGeom>
          <a:ln w="57150" cmpd="sng">
            <a:solidFill>
              <a:srgbClr val="D2E6FF"/>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8" name="Object 7"/>
          <p:cNvGraphicFramePr>
            <a:graphicFrameLocks noChangeAspect="1"/>
          </p:cNvGraphicFramePr>
          <p:nvPr>
            <p:extLst>
              <p:ext uri="{D42A27DB-BD31-4B8C-83A1-F6EECF244321}">
                <p14:modId xmlns:p14="http://schemas.microsoft.com/office/powerpoint/2010/main" xmlns="" val="3142225108"/>
              </p:ext>
            </p:extLst>
          </p:nvPr>
        </p:nvGraphicFramePr>
        <p:xfrm>
          <a:off x="6847573" y="1050312"/>
          <a:ext cx="399272" cy="310754"/>
        </p:xfrm>
        <a:graphic>
          <a:graphicData uri="http://schemas.openxmlformats.org/presentationml/2006/ole">
            <p:oleObj spid="_x0000_s2877445" name="Equation" r:id="rId8" imgW="164520" imgH="182520" progId="">
              <p:embed/>
            </p:oleObj>
          </a:graphicData>
        </a:graphic>
      </p:graphicFrame>
      <p:sp>
        <p:nvSpPr>
          <p:cNvPr id="9" name="Slide Number Placeholder 8"/>
          <p:cNvSpPr>
            <a:spLocks noGrp="1"/>
          </p:cNvSpPr>
          <p:nvPr>
            <p:ph type="sldNum" sz="quarter" idx="12"/>
          </p:nvPr>
        </p:nvSpPr>
        <p:spPr/>
        <p:txBody>
          <a:bodyPr/>
          <a:lstStyle/>
          <a:p>
            <a:fld id="{5BE6E91C-2D6A-B04C-94FB-A9E324A509C5}" type="slidenum">
              <a:rPr lang="en-US" smtClean="0"/>
              <a:pPr/>
              <a:t>83</a:t>
            </a:fld>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45154" y="383942"/>
            <a:ext cx="5971683" cy="1503947"/>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Static friction</a:t>
            </a:r>
            <a:endParaRPr lang="en-US" dirty="0"/>
          </a:p>
        </p:txBody>
      </p:sp>
      <p:grpSp>
        <p:nvGrpSpPr>
          <p:cNvPr id="4" name="Group 28"/>
          <p:cNvGrpSpPr/>
          <p:nvPr/>
        </p:nvGrpSpPr>
        <p:grpSpPr>
          <a:xfrm>
            <a:off x="6921559" y="193507"/>
            <a:ext cx="1765241" cy="2351672"/>
            <a:chOff x="5191169" y="448509"/>
            <a:chExt cx="1323931" cy="3135562"/>
          </a:xfrm>
        </p:grpSpPr>
        <p:pic>
          <p:nvPicPr>
            <p:cNvPr id="5" name="Picture 4"/>
            <p:cNvPicPr>
              <a:picLocks noChangeAspect="1"/>
            </p:cNvPicPr>
            <p:nvPr/>
          </p:nvPicPr>
          <p:blipFill>
            <a:blip r:embed="rId4">
              <a:lum bright="12000"/>
            </a:blip>
            <a:stretch>
              <a:fillRect/>
            </a:stretch>
          </p:blipFill>
          <p:spPr>
            <a:xfrm>
              <a:off x="5191169" y="448509"/>
              <a:ext cx="954762" cy="2514286"/>
            </a:xfrm>
            <a:prstGeom prst="rect">
              <a:avLst/>
            </a:prstGeom>
          </p:spPr>
        </p:pic>
        <p:grpSp>
          <p:nvGrpSpPr>
            <p:cNvPr id="6" name="Group 27"/>
            <p:cNvGrpSpPr/>
            <p:nvPr/>
          </p:nvGrpSpPr>
          <p:grpSpPr>
            <a:xfrm>
              <a:off x="5204014" y="1344852"/>
              <a:ext cx="1311086" cy="2239219"/>
              <a:chOff x="5204014" y="1344852"/>
              <a:chExt cx="1311086" cy="2239219"/>
            </a:xfrm>
          </p:grpSpPr>
          <p:cxnSp>
            <p:nvCxnSpPr>
              <p:cNvPr id="7" name="Straight Arrow Connector 6"/>
              <p:cNvCxnSpPr/>
              <p:nvPr/>
            </p:nvCxnSpPr>
            <p:spPr>
              <a:xfrm rot="10800000">
                <a:off x="5204014" y="2706575"/>
                <a:ext cx="737853" cy="1109"/>
              </a:xfrm>
              <a:prstGeom prst="straightConnector1">
                <a:avLst/>
              </a:prstGeom>
              <a:ln w="76200" cap="flat" cmpd="sng" algn="ctr">
                <a:solidFill>
                  <a:srgbClr val="660066"/>
                </a:solidFill>
                <a:prstDash val="solid"/>
                <a:round/>
                <a:headEnd type="none" w="med" len="med"/>
                <a:tailEnd type="arrow" w="med" len="sm"/>
              </a:ln>
            </p:spPr>
            <p:style>
              <a:lnRef idx="2">
                <a:schemeClr val="accent1"/>
              </a:lnRef>
              <a:fillRef idx="0">
                <a:schemeClr val="accent1"/>
              </a:fillRef>
              <a:effectRef idx="1">
                <a:schemeClr val="accent1"/>
              </a:effectRef>
              <a:fontRef idx="minor">
                <a:schemeClr val="tx1"/>
              </a:fontRef>
            </p:style>
          </p:cxnSp>
          <p:graphicFrame>
            <p:nvGraphicFramePr>
              <p:cNvPr id="10" name="Object 9"/>
              <p:cNvGraphicFramePr>
                <a:graphicFrameLocks noChangeAspect="1"/>
              </p:cNvGraphicFramePr>
              <p:nvPr/>
            </p:nvGraphicFramePr>
            <p:xfrm>
              <a:off x="5611091" y="2962795"/>
              <a:ext cx="534840" cy="621276"/>
            </p:xfrm>
            <a:graphic>
              <a:graphicData uri="http://schemas.openxmlformats.org/presentationml/2006/ole">
                <p:oleObj spid="_x0000_s2878466" name="Equation" r:id="rId5" imgW="383760" imgH="329040" progId="">
                  <p:embed/>
                </p:oleObj>
              </a:graphicData>
            </a:graphic>
          </p:graphicFrame>
          <p:cxnSp>
            <p:nvCxnSpPr>
              <p:cNvPr id="13" name="Straight Arrow Connector 12"/>
              <p:cNvCxnSpPr/>
              <p:nvPr/>
            </p:nvCxnSpPr>
            <p:spPr>
              <a:xfrm rot="16200000" flipV="1">
                <a:off x="5316417" y="2004698"/>
                <a:ext cx="1320801" cy="1110"/>
              </a:xfrm>
              <a:prstGeom prst="straightConnector1">
                <a:avLst/>
              </a:prstGeom>
              <a:ln w="76200" cap="flat" cmpd="sng" algn="ctr">
                <a:solidFill>
                  <a:srgbClr val="FFFF00"/>
                </a:solidFill>
                <a:prstDash val="solid"/>
                <a:round/>
                <a:headEnd type="none" w="med" len="med"/>
                <a:tailEnd type="arrow" w="med" len="sm"/>
              </a:ln>
            </p:spPr>
            <p:style>
              <a:lnRef idx="2">
                <a:schemeClr val="accent1"/>
              </a:lnRef>
              <a:fillRef idx="0">
                <a:schemeClr val="accent1"/>
              </a:fillRef>
              <a:effectRef idx="1">
                <a:schemeClr val="accent1"/>
              </a:effectRef>
              <a:fontRef idx="minor">
                <a:schemeClr val="tx1"/>
              </a:fontRef>
            </p:style>
          </p:cxnSp>
          <p:graphicFrame>
            <p:nvGraphicFramePr>
              <p:cNvPr id="1234948" name="Object 4"/>
              <p:cNvGraphicFramePr>
                <a:graphicFrameLocks noChangeAspect="1"/>
              </p:cNvGraphicFramePr>
              <p:nvPr/>
            </p:nvGraphicFramePr>
            <p:xfrm>
              <a:off x="6202665" y="1815517"/>
              <a:ext cx="312435" cy="414338"/>
            </p:xfrm>
            <a:graphic>
              <a:graphicData uri="http://schemas.openxmlformats.org/presentationml/2006/ole">
                <p:oleObj spid="_x0000_s2878467" name="Equation" r:id="rId6" imgW="191880" imgH="219240" progId="">
                  <p:embed/>
                </p:oleObj>
              </a:graphicData>
            </a:graphic>
          </p:graphicFrame>
        </p:grpSp>
      </p:grpSp>
      <p:sp>
        <p:nvSpPr>
          <p:cNvPr id="28" name="TextBox 27"/>
          <p:cNvSpPr txBox="1"/>
          <p:nvPr/>
        </p:nvSpPr>
        <p:spPr>
          <a:xfrm>
            <a:off x="834900" y="1856366"/>
            <a:ext cx="3542188" cy="584775"/>
          </a:xfrm>
          <a:prstGeom prst="rect">
            <a:avLst/>
          </a:prstGeom>
          <a:noFill/>
        </p:spPr>
        <p:txBody>
          <a:bodyPr wrap="none" rtlCol="0">
            <a:spAutoFit/>
          </a:bodyPr>
          <a:lstStyle/>
          <a:p>
            <a:r>
              <a:rPr lang="en-US" sz="1600" dirty="0" smtClean="0"/>
              <a:t>How quickly can Buford get to </a:t>
            </a:r>
            <a:r>
              <a:rPr lang="en-US" sz="1600" dirty="0" err="1" smtClean="0"/>
              <a:t>v</a:t>
            </a:r>
            <a:r>
              <a:rPr lang="en-US" sz="1600" dirty="0" smtClean="0"/>
              <a:t>=10 </a:t>
            </a:r>
            <a:r>
              <a:rPr lang="en-US" sz="1600" dirty="0" err="1" smtClean="0"/>
              <a:t>m/s</a:t>
            </a:r>
            <a:r>
              <a:rPr lang="en-US" sz="1600" dirty="0" smtClean="0"/>
              <a:t>,</a:t>
            </a:r>
          </a:p>
          <a:p>
            <a:r>
              <a:rPr lang="en-US" sz="1600" dirty="0" smtClean="0"/>
              <a:t>starting at rest?</a:t>
            </a:r>
          </a:p>
        </p:txBody>
      </p:sp>
      <p:sp>
        <p:nvSpPr>
          <p:cNvPr id="30" name="TextBox 29"/>
          <p:cNvSpPr txBox="1"/>
          <p:nvPr/>
        </p:nvSpPr>
        <p:spPr>
          <a:xfrm>
            <a:off x="1250351" y="5585476"/>
            <a:ext cx="6944224" cy="338554"/>
          </a:xfrm>
          <a:prstGeom prst="rect">
            <a:avLst/>
          </a:prstGeom>
          <a:noFill/>
        </p:spPr>
        <p:txBody>
          <a:bodyPr wrap="square" rtlCol="0">
            <a:spAutoFit/>
          </a:bodyPr>
          <a:lstStyle/>
          <a:p>
            <a:r>
              <a:rPr lang="en-US" sz="1600" dirty="0" smtClean="0"/>
              <a:t>What happens if he tries to accelerate more quickly?</a:t>
            </a:r>
          </a:p>
        </p:txBody>
      </p:sp>
      <p:sp>
        <p:nvSpPr>
          <p:cNvPr id="31" name="TextBox 30"/>
          <p:cNvSpPr txBox="1"/>
          <p:nvPr/>
        </p:nvSpPr>
        <p:spPr>
          <a:xfrm>
            <a:off x="313316" y="1516196"/>
            <a:ext cx="5442539" cy="430887"/>
          </a:xfrm>
          <a:prstGeom prst="rect">
            <a:avLst/>
          </a:prstGeom>
          <a:noFill/>
        </p:spPr>
        <p:txBody>
          <a:bodyPr wrap="square" rtlCol="0">
            <a:spAutoFit/>
          </a:bodyPr>
          <a:lstStyle/>
          <a:p>
            <a:r>
              <a:rPr lang="en-US" sz="1100" u="sng" dirty="0" smtClean="0"/>
              <a:t>Biomechanics and biology of movement </a:t>
            </a:r>
            <a:r>
              <a:rPr lang="en-US" sz="1100" dirty="0" err="1" smtClean="0"/>
              <a:t>Nigg</a:t>
            </a:r>
            <a:r>
              <a:rPr lang="en-US" sz="1100" dirty="0" smtClean="0"/>
              <a:t>, </a:t>
            </a:r>
            <a:r>
              <a:rPr lang="en-US" sz="1100" dirty="0" err="1" smtClean="0"/>
              <a:t>MacIntosh</a:t>
            </a:r>
            <a:r>
              <a:rPr lang="en-US" sz="1100" dirty="0" smtClean="0"/>
              <a:t>, </a:t>
            </a:r>
            <a:r>
              <a:rPr lang="en-US" sz="1100" dirty="0" err="1" smtClean="0"/>
              <a:t>Mester</a:t>
            </a:r>
            <a:endParaRPr lang="en-US" sz="1100" dirty="0" smtClean="0"/>
          </a:p>
          <a:p>
            <a:endParaRPr lang="en-US" sz="1100" dirty="0" smtClean="0"/>
          </a:p>
        </p:txBody>
      </p:sp>
      <p:graphicFrame>
        <p:nvGraphicFramePr>
          <p:cNvPr id="33" name="Table 32"/>
          <p:cNvGraphicFramePr>
            <a:graphicFrameLocks noGrp="1"/>
          </p:cNvGraphicFramePr>
          <p:nvPr/>
        </p:nvGraphicFramePr>
        <p:xfrm>
          <a:off x="201880" y="383942"/>
          <a:ext cx="5870202" cy="1145575"/>
        </p:xfrm>
        <a:graphic>
          <a:graphicData uri="http://schemas.openxmlformats.org/drawingml/2006/table">
            <a:tbl>
              <a:tblPr/>
              <a:tblGrid>
                <a:gridCol w="1852250"/>
                <a:gridCol w="2235710"/>
                <a:gridCol w="1782242"/>
              </a:tblGrid>
              <a:tr h="229115">
                <a:tc>
                  <a:txBody>
                    <a:bodyPr/>
                    <a:lstStyle/>
                    <a:p>
                      <a:pPr algn="l" fontAlgn="b"/>
                      <a:r>
                        <a:rPr lang="en-US" sz="1100" b="1" i="0" u="none" strike="noStrike" dirty="0">
                          <a:latin typeface="Verdana"/>
                        </a:rPr>
                        <a:t>Equipment</a:t>
                      </a:r>
                    </a:p>
                  </a:txBody>
                  <a:tcPr marL="13457" marR="13457" marT="7570" marB="0" anchor="b">
                    <a:lnL>
                      <a:noFill/>
                    </a:lnL>
                    <a:lnR>
                      <a:noFill/>
                    </a:lnR>
                    <a:lnT>
                      <a:noFill/>
                    </a:lnT>
                    <a:lnB>
                      <a:noFill/>
                    </a:lnB>
                  </a:tcPr>
                </a:tc>
                <a:tc>
                  <a:txBody>
                    <a:bodyPr/>
                    <a:lstStyle/>
                    <a:p>
                      <a:pPr algn="l" fontAlgn="b"/>
                      <a:r>
                        <a:rPr lang="en-US" sz="1100" b="1" i="0" u="none" strike="noStrike">
                          <a:latin typeface="Verdana"/>
                        </a:rPr>
                        <a:t>Surface</a:t>
                      </a:r>
                    </a:p>
                  </a:txBody>
                  <a:tcPr marL="13457" marR="13457" marT="7570" marB="0" anchor="b">
                    <a:lnL>
                      <a:noFill/>
                    </a:lnL>
                    <a:lnR>
                      <a:noFill/>
                    </a:lnR>
                    <a:lnT>
                      <a:noFill/>
                    </a:lnT>
                    <a:lnB>
                      <a:noFill/>
                    </a:lnB>
                  </a:tcPr>
                </a:tc>
                <a:tc>
                  <a:txBody>
                    <a:bodyPr/>
                    <a:lstStyle/>
                    <a:p>
                      <a:pPr algn="l" fontAlgn="b"/>
                      <a:r>
                        <a:rPr lang="en-US" sz="1100" b="1" i="0" u="none" strike="noStrike">
                          <a:latin typeface="Verdana"/>
                        </a:rPr>
                        <a:t>mu[static]</a:t>
                      </a:r>
                    </a:p>
                  </a:txBody>
                  <a:tcPr marL="13457" marR="13457" marT="7570" marB="0" anchor="b">
                    <a:lnL>
                      <a:noFill/>
                    </a:lnL>
                    <a:lnR>
                      <a:noFill/>
                    </a:lnR>
                    <a:lnT>
                      <a:noFill/>
                    </a:lnT>
                    <a:lnB>
                      <a:noFill/>
                    </a:lnB>
                  </a:tcPr>
                </a:tc>
              </a:tr>
              <a:tr h="229115">
                <a:tc>
                  <a:txBody>
                    <a:bodyPr/>
                    <a:lstStyle/>
                    <a:p>
                      <a:pPr algn="l" fontAlgn="b"/>
                      <a:r>
                        <a:rPr lang="en-US" sz="1100" b="0" i="0" u="none" strike="noStrike" dirty="0">
                          <a:latin typeface="Verdana"/>
                        </a:rPr>
                        <a:t>basketball shoes</a:t>
                      </a:r>
                    </a:p>
                  </a:txBody>
                  <a:tcPr marL="13457" marR="13457" marT="7570" marB="0" anchor="b">
                    <a:lnL>
                      <a:noFill/>
                    </a:lnL>
                    <a:lnR>
                      <a:noFill/>
                    </a:lnR>
                    <a:lnT>
                      <a:noFill/>
                    </a:lnT>
                    <a:lnB>
                      <a:noFill/>
                    </a:lnB>
                  </a:tcPr>
                </a:tc>
                <a:tc>
                  <a:txBody>
                    <a:bodyPr/>
                    <a:lstStyle/>
                    <a:p>
                      <a:pPr algn="l" fontAlgn="b"/>
                      <a:r>
                        <a:rPr lang="en-US" sz="1100" b="0" i="0" u="none" strike="noStrike" dirty="0">
                          <a:latin typeface="Verdana"/>
                        </a:rPr>
                        <a:t>wooden floor</a:t>
                      </a:r>
                    </a:p>
                  </a:txBody>
                  <a:tcPr marL="13457" marR="13457" marT="7570" marB="0" anchor="b">
                    <a:lnL>
                      <a:noFill/>
                    </a:lnL>
                    <a:lnR>
                      <a:noFill/>
                    </a:lnR>
                    <a:lnT>
                      <a:noFill/>
                    </a:lnT>
                    <a:lnB>
                      <a:noFill/>
                    </a:lnB>
                  </a:tcPr>
                </a:tc>
                <a:tc>
                  <a:txBody>
                    <a:bodyPr/>
                    <a:lstStyle/>
                    <a:p>
                      <a:pPr algn="l" fontAlgn="b"/>
                      <a:r>
                        <a:rPr lang="en-US" sz="1100" b="0" i="0" u="none" strike="noStrike">
                          <a:latin typeface="Verdana"/>
                        </a:rPr>
                        <a:t>1.0-1.2</a:t>
                      </a:r>
                    </a:p>
                  </a:txBody>
                  <a:tcPr marL="13457" marR="13457" marT="7570" marB="0" anchor="b">
                    <a:lnL>
                      <a:noFill/>
                    </a:lnL>
                    <a:lnR>
                      <a:noFill/>
                    </a:lnR>
                    <a:lnT>
                      <a:noFill/>
                    </a:lnT>
                    <a:lnB>
                      <a:noFill/>
                    </a:lnB>
                  </a:tcPr>
                </a:tc>
              </a:tr>
              <a:tr h="229115">
                <a:tc>
                  <a:txBody>
                    <a:bodyPr/>
                    <a:lstStyle/>
                    <a:p>
                      <a:pPr algn="l" fontAlgn="b"/>
                      <a:r>
                        <a:rPr lang="en-US" sz="1100" b="0" i="0" u="none" strike="noStrike" dirty="0">
                          <a:latin typeface="Verdana"/>
                        </a:rPr>
                        <a:t>basketball shoes</a:t>
                      </a:r>
                    </a:p>
                  </a:txBody>
                  <a:tcPr marL="13457" marR="13457" marT="7570" marB="0" anchor="b">
                    <a:lnL>
                      <a:noFill/>
                    </a:lnL>
                    <a:lnR>
                      <a:noFill/>
                    </a:lnR>
                    <a:lnT>
                      <a:noFill/>
                    </a:lnT>
                    <a:lnB>
                      <a:noFill/>
                    </a:lnB>
                  </a:tcPr>
                </a:tc>
                <a:tc>
                  <a:txBody>
                    <a:bodyPr/>
                    <a:lstStyle/>
                    <a:p>
                      <a:pPr algn="l" fontAlgn="b"/>
                      <a:r>
                        <a:rPr lang="en-US" sz="1100" b="0" i="0" u="none" strike="noStrike" dirty="0">
                          <a:latin typeface="Verdana"/>
                        </a:rPr>
                        <a:t>wooden floor dusty</a:t>
                      </a:r>
                    </a:p>
                  </a:txBody>
                  <a:tcPr marL="13457" marR="13457" marT="7570" marB="0" anchor="b">
                    <a:lnL>
                      <a:noFill/>
                    </a:lnL>
                    <a:lnR>
                      <a:noFill/>
                    </a:lnR>
                    <a:lnT>
                      <a:noFill/>
                    </a:lnT>
                    <a:lnB>
                      <a:noFill/>
                    </a:lnB>
                  </a:tcPr>
                </a:tc>
                <a:tc>
                  <a:txBody>
                    <a:bodyPr/>
                    <a:lstStyle/>
                    <a:p>
                      <a:pPr algn="l" fontAlgn="b"/>
                      <a:r>
                        <a:rPr lang="en-US" sz="1100" b="0" i="0" u="none" strike="noStrike" dirty="0">
                          <a:latin typeface="Verdana"/>
                        </a:rPr>
                        <a:t>0.3-0.6</a:t>
                      </a:r>
                    </a:p>
                  </a:txBody>
                  <a:tcPr marL="13457" marR="13457" marT="7570" marB="0" anchor="b">
                    <a:lnL>
                      <a:noFill/>
                    </a:lnL>
                    <a:lnR>
                      <a:noFill/>
                    </a:lnR>
                    <a:lnT>
                      <a:noFill/>
                    </a:lnT>
                    <a:lnB>
                      <a:noFill/>
                    </a:lnB>
                  </a:tcPr>
                </a:tc>
              </a:tr>
              <a:tr h="229115">
                <a:tc>
                  <a:txBody>
                    <a:bodyPr/>
                    <a:lstStyle/>
                    <a:p>
                      <a:pPr algn="l" fontAlgn="b"/>
                      <a:r>
                        <a:rPr lang="en-US" sz="1100" b="0" i="0" u="none" strike="noStrike">
                          <a:latin typeface="Verdana"/>
                        </a:rPr>
                        <a:t>cleated shoes</a:t>
                      </a:r>
                    </a:p>
                  </a:txBody>
                  <a:tcPr marL="13457" marR="13457" marT="7570" marB="0" anchor="b">
                    <a:lnL>
                      <a:noFill/>
                    </a:lnL>
                    <a:lnR>
                      <a:noFill/>
                    </a:lnR>
                    <a:lnT>
                      <a:noFill/>
                    </a:lnT>
                    <a:lnB>
                      <a:noFill/>
                    </a:lnB>
                  </a:tcPr>
                </a:tc>
                <a:tc>
                  <a:txBody>
                    <a:bodyPr/>
                    <a:lstStyle/>
                    <a:p>
                      <a:pPr algn="l" fontAlgn="b"/>
                      <a:r>
                        <a:rPr lang="en-US" sz="1100" b="0" i="0" u="none" strike="noStrike" dirty="0" err="1">
                          <a:latin typeface="Verdana"/>
                        </a:rPr>
                        <a:t>astroturf</a:t>
                      </a:r>
                      <a:endParaRPr lang="en-US" sz="1100" b="0" i="0" u="none" strike="noStrike" dirty="0">
                        <a:latin typeface="Verdana"/>
                      </a:endParaRPr>
                    </a:p>
                  </a:txBody>
                  <a:tcPr marL="13457" marR="13457" marT="7570" marB="0" anchor="b">
                    <a:lnL>
                      <a:noFill/>
                    </a:lnL>
                    <a:lnR>
                      <a:noFill/>
                    </a:lnR>
                    <a:lnT>
                      <a:noFill/>
                    </a:lnT>
                    <a:lnB>
                      <a:noFill/>
                    </a:lnB>
                  </a:tcPr>
                </a:tc>
                <a:tc>
                  <a:txBody>
                    <a:bodyPr/>
                    <a:lstStyle/>
                    <a:p>
                      <a:pPr algn="l" fontAlgn="b"/>
                      <a:r>
                        <a:rPr lang="en-US" sz="1100" b="0" i="0" u="none" strike="noStrike">
                          <a:latin typeface="Verdana"/>
                        </a:rPr>
                        <a:t>1.2-1.7</a:t>
                      </a:r>
                    </a:p>
                  </a:txBody>
                  <a:tcPr marL="13457" marR="13457" marT="7570" marB="0" anchor="b">
                    <a:lnL>
                      <a:noFill/>
                    </a:lnL>
                    <a:lnR>
                      <a:noFill/>
                    </a:lnR>
                    <a:lnT>
                      <a:noFill/>
                    </a:lnT>
                    <a:lnB>
                      <a:noFill/>
                    </a:lnB>
                  </a:tcPr>
                </a:tc>
              </a:tr>
              <a:tr h="229115">
                <a:tc>
                  <a:txBody>
                    <a:bodyPr/>
                    <a:lstStyle/>
                    <a:p>
                      <a:pPr algn="l" fontAlgn="b"/>
                      <a:r>
                        <a:rPr lang="en-US" sz="1100" b="0" i="0" u="none" strike="noStrike">
                          <a:latin typeface="Verdana"/>
                        </a:rPr>
                        <a:t>cleated shoes</a:t>
                      </a:r>
                    </a:p>
                  </a:txBody>
                  <a:tcPr marL="13457" marR="13457" marT="7570" marB="0" anchor="b">
                    <a:lnL>
                      <a:noFill/>
                    </a:lnL>
                    <a:lnR>
                      <a:noFill/>
                    </a:lnR>
                    <a:lnT>
                      <a:noFill/>
                    </a:lnT>
                    <a:lnB>
                      <a:noFill/>
                    </a:lnB>
                  </a:tcPr>
                </a:tc>
                <a:tc>
                  <a:txBody>
                    <a:bodyPr/>
                    <a:lstStyle/>
                    <a:p>
                      <a:pPr algn="l" fontAlgn="b"/>
                      <a:r>
                        <a:rPr lang="en-US" sz="1100" b="0" i="0" u="none" strike="noStrike" dirty="0">
                          <a:latin typeface="Verdana"/>
                        </a:rPr>
                        <a:t>grass</a:t>
                      </a:r>
                    </a:p>
                  </a:txBody>
                  <a:tcPr marL="13457" marR="13457" marT="7570" marB="0" anchor="b">
                    <a:lnL>
                      <a:noFill/>
                    </a:lnL>
                    <a:lnR>
                      <a:noFill/>
                    </a:lnR>
                    <a:lnT>
                      <a:noFill/>
                    </a:lnT>
                    <a:lnB>
                      <a:noFill/>
                    </a:lnB>
                  </a:tcPr>
                </a:tc>
                <a:tc>
                  <a:txBody>
                    <a:bodyPr/>
                    <a:lstStyle/>
                    <a:p>
                      <a:pPr algn="l" fontAlgn="b"/>
                      <a:r>
                        <a:rPr lang="en-US" sz="1100" b="0" i="0" u="none" strike="noStrike" dirty="0">
                          <a:latin typeface="Verdana"/>
                        </a:rPr>
                        <a:t>0.9</a:t>
                      </a:r>
                    </a:p>
                  </a:txBody>
                  <a:tcPr marL="13457" marR="13457" marT="7570" marB="0" anchor="b">
                    <a:lnL>
                      <a:noFill/>
                    </a:lnL>
                    <a:lnR>
                      <a:noFill/>
                    </a:lnR>
                    <a:lnT>
                      <a:noFill/>
                    </a:lnT>
                    <a:lnB>
                      <a:noFill/>
                    </a:lnB>
                  </a:tcPr>
                </a:tc>
              </a:tr>
            </a:tbl>
          </a:graphicData>
        </a:graphic>
      </p:graphicFrame>
      <p:sp>
        <p:nvSpPr>
          <p:cNvPr id="3" name="Slide Number Placeholder 2"/>
          <p:cNvSpPr>
            <a:spLocks noGrp="1"/>
          </p:cNvSpPr>
          <p:nvPr>
            <p:ph type="sldNum" sz="quarter" idx="12"/>
          </p:nvPr>
        </p:nvSpPr>
        <p:spPr/>
        <p:txBody>
          <a:bodyPr/>
          <a:lstStyle/>
          <a:p>
            <a:fld id="{5BE6E91C-2D6A-B04C-94FB-A9E324A509C5}" type="slidenum">
              <a:rPr lang="en-US" smtClean="0"/>
              <a:pPr/>
              <a:t>84</a:t>
            </a:fld>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85</a:t>
            </a:fld>
            <a:endParaRPr lang="en-US" dirty="0"/>
          </a:p>
        </p:txBody>
      </p:sp>
      <p:sp>
        <p:nvSpPr>
          <p:cNvPr id="4" name="TextBox 3"/>
          <p:cNvSpPr txBox="1"/>
          <p:nvPr/>
        </p:nvSpPr>
        <p:spPr>
          <a:xfrm>
            <a:off x="3761928" y="2707481"/>
            <a:ext cx="2115964" cy="707886"/>
          </a:xfrm>
          <a:prstGeom prst="rect">
            <a:avLst/>
          </a:prstGeom>
          <a:noFill/>
        </p:spPr>
        <p:txBody>
          <a:bodyPr wrap="none" rtlCol="0">
            <a:spAutoFit/>
          </a:bodyPr>
          <a:lstStyle/>
          <a:p>
            <a:r>
              <a:rPr lang="en-US" sz="4000" dirty="0" smtClean="0"/>
              <a:t>Lecture 8</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Kinetic friction</a:t>
            </a:r>
            <a:endParaRPr lang="en-US" dirty="0"/>
          </a:p>
        </p:txBody>
      </p:sp>
      <p:sp>
        <p:nvSpPr>
          <p:cNvPr id="11" name="TextBox 10"/>
          <p:cNvSpPr txBox="1"/>
          <p:nvPr/>
        </p:nvSpPr>
        <p:spPr>
          <a:xfrm>
            <a:off x="1" y="761999"/>
            <a:ext cx="9018689" cy="584775"/>
          </a:xfrm>
          <a:prstGeom prst="rect">
            <a:avLst/>
          </a:prstGeom>
          <a:noFill/>
        </p:spPr>
        <p:txBody>
          <a:bodyPr wrap="square" rtlCol="0">
            <a:spAutoFit/>
          </a:bodyPr>
          <a:lstStyle/>
          <a:p>
            <a:r>
              <a:rPr lang="en-US" sz="1600" dirty="0" smtClean="0"/>
              <a:t>When two surfaces rub across each other, the “bumpiness” at the atomic level opposes the motion (“dragging mountain ranges across each other” *) </a:t>
            </a:r>
          </a:p>
        </p:txBody>
      </p:sp>
      <p:pic>
        <p:nvPicPr>
          <p:cNvPr id="12" name="Picture 11" descr="jaggedSurfaces.png"/>
          <p:cNvPicPr>
            <a:picLocks noChangeAspect="1"/>
          </p:cNvPicPr>
          <p:nvPr/>
        </p:nvPicPr>
        <p:blipFill>
          <a:blip r:embed="rId3"/>
          <a:srcRect r="53827" b="37762"/>
          <a:stretch>
            <a:fillRect/>
          </a:stretch>
        </p:blipFill>
        <p:spPr>
          <a:xfrm>
            <a:off x="1528236" y="1333500"/>
            <a:ext cx="1342645" cy="1533609"/>
          </a:xfrm>
          <a:prstGeom prst="rect">
            <a:avLst/>
          </a:prstGeom>
        </p:spPr>
      </p:pic>
      <p:pic>
        <p:nvPicPr>
          <p:cNvPr id="13" name="Picture 12" descr="jaggedSurfaces.png"/>
          <p:cNvPicPr>
            <a:picLocks noChangeAspect="1"/>
          </p:cNvPicPr>
          <p:nvPr/>
        </p:nvPicPr>
        <p:blipFill>
          <a:blip r:embed="rId3"/>
          <a:srcRect l="21235" t="59616"/>
          <a:stretch>
            <a:fillRect/>
          </a:stretch>
        </p:blipFill>
        <p:spPr>
          <a:xfrm>
            <a:off x="4888795" y="1177744"/>
            <a:ext cx="3888315" cy="1689365"/>
          </a:xfrm>
          <a:prstGeom prst="rect">
            <a:avLst/>
          </a:prstGeom>
        </p:spPr>
      </p:pic>
      <p:sp>
        <p:nvSpPr>
          <p:cNvPr id="14" name="TextBox 13"/>
          <p:cNvSpPr txBox="1"/>
          <p:nvPr/>
        </p:nvSpPr>
        <p:spPr>
          <a:xfrm>
            <a:off x="767645" y="6629337"/>
            <a:ext cx="4993675" cy="253916"/>
          </a:xfrm>
          <a:prstGeom prst="rect">
            <a:avLst/>
          </a:prstGeom>
          <a:solidFill>
            <a:srgbClr val="FFFFFF"/>
          </a:solidFill>
        </p:spPr>
        <p:txBody>
          <a:bodyPr wrap="none" rtlCol="0">
            <a:spAutoFit/>
          </a:bodyPr>
          <a:lstStyle/>
          <a:p>
            <a:r>
              <a:rPr lang="en-US" sz="1050" dirty="0" smtClean="0"/>
              <a:t>* the situation is actually a lot more complicated, but this is a good way to think about it</a:t>
            </a:r>
          </a:p>
        </p:txBody>
      </p:sp>
      <p:sp>
        <p:nvSpPr>
          <p:cNvPr id="20" name="Rounded Rectangle 19"/>
          <p:cNvSpPr/>
          <p:nvPr/>
        </p:nvSpPr>
        <p:spPr>
          <a:xfrm>
            <a:off x="73384" y="2768599"/>
            <a:ext cx="8935151" cy="1804477"/>
          </a:xfrm>
          <a:prstGeom prst="roundRect">
            <a:avLst>
              <a:gd name="adj" fmla="val 8294"/>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5" name="TextBox 14"/>
          <p:cNvSpPr txBox="1"/>
          <p:nvPr/>
        </p:nvSpPr>
        <p:spPr>
          <a:xfrm>
            <a:off x="235442" y="3003336"/>
            <a:ext cx="3855148" cy="523220"/>
          </a:xfrm>
          <a:prstGeom prst="rect">
            <a:avLst/>
          </a:prstGeom>
          <a:noFill/>
          <a:ln>
            <a:solidFill>
              <a:srgbClr val="000000"/>
            </a:solidFill>
          </a:ln>
        </p:spPr>
        <p:txBody>
          <a:bodyPr wrap="square" rtlCol="0">
            <a:spAutoFit/>
          </a:bodyPr>
          <a:lstStyle/>
          <a:p>
            <a:r>
              <a:rPr lang="en-US" sz="1400" dirty="0" smtClean="0"/>
              <a:t>The amount of stickiness quantified by </a:t>
            </a:r>
            <a:r>
              <a:rPr lang="en-US" sz="1400" b="1" dirty="0" smtClean="0"/>
              <a:t>coefficient of kinetic friction </a:t>
            </a:r>
            <a:r>
              <a:rPr lang="en-US" sz="1400" b="1" dirty="0" err="1" smtClean="0"/>
              <a:t>μ</a:t>
            </a:r>
            <a:r>
              <a:rPr lang="en-US" sz="1400" b="1" baseline="-25000" dirty="0" err="1" smtClean="0"/>
              <a:t>k</a:t>
            </a:r>
            <a:endParaRPr lang="en-US" sz="1400" b="1" baseline="-25000" dirty="0" smtClean="0"/>
          </a:p>
        </p:txBody>
      </p:sp>
      <p:graphicFrame>
        <p:nvGraphicFramePr>
          <p:cNvPr id="16" name="Object 15"/>
          <p:cNvGraphicFramePr>
            <a:graphicFrameLocks noChangeAspect="1"/>
          </p:cNvGraphicFramePr>
          <p:nvPr/>
        </p:nvGraphicFramePr>
        <p:xfrm>
          <a:off x="3618188" y="3624480"/>
          <a:ext cx="1652879" cy="434974"/>
        </p:xfrm>
        <a:graphic>
          <a:graphicData uri="http://schemas.openxmlformats.org/presentationml/2006/ole">
            <p:oleObj spid="_x0000_s2879490" name="Equation" r:id="rId4" imgW="849960" imgH="264960" progId="">
              <p:embed/>
            </p:oleObj>
          </a:graphicData>
        </a:graphic>
      </p:graphicFrame>
      <p:sp>
        <p:nvSpPr>
          <p:cNvPr id="18" name="TextBox 17"/>
          <p:cNvSpPr txBox="1"/>
          <p:nvPr/>
        </p:nvSpPr>
        <p:spPr>
          <a:xfrm>
            <a:off x="4590432" y="2920268"/>
            <a:ext cx="4315371" cy="738664"/>
          </a:xfrm>
          <a:prstGeom prst="rect">
            <a:avLst/>
          </a:prstGeom>
          <a:noFill/>
          <a:ln>
            <a:solidFill>
              <a:srgbClr val="000000"/>
            </a:solidFill>
          </a:ln>
        </p:spPr>
        <p:txBody>
          <a:bodyPr wrap="square" rtlCol="0">
            <a:spAutoFit/>
          </a:bodyPr>
          <a:lstStyle/>
          <a:p>
            <a:r>
              <a:rPr lang="en-US" sz="1400" dirty="0" smtClean="0"/>
              <a:t>Friction depends on how</a:t>
            </a:r>
          </a:p>
          <a:p>
            <a:r>
              <a:rPr lang="en-US" sz="1400" dirty="0" smtClean="0"/>
              <a:t>tightly the surfaces are pressed together</a:t>
            </a:r>
          </a:p>
          <a:p>
            <a:r>
              <a:rPr lang="en-US" sz="1400" dirty="0" smtClean="0"/>
              <a:t>(the normal force of one on the other)</a:t>
            </a:r>
          </a:p>
        </p:txBody>
      </p:sp>
      <p:sp>
        <p:nvSpPr>
          <p:cNvPr id="19" name="TextBox 18"/>
          <p:cNvSpPr txBox="1"/>
          <p:nvPr/>
        </p:nvSpPr>
        <p:spPr>
          <a:xfrm>
            <a:off x="95963" y="4059454"/>
            <a:ext cx="8681147" cy="600164"/>
          </a:xfrm>
          <a:prstGeom prst="rect">
            <a:avLst/>
          </a:prstGeom>
          <a:noFill/>
        </p:spPr>
        <p:txBody>
          <a:bodyPr wrap="square" rtlCol="0">
            <a:spAutoFit/>
          </a:bodyPr>
          <a:lstStyle/>
          <a:p>
            <a:pPr>
              <a:spcAft>
                <a:spcPts val="600"/>
              </a:spcAft>
            </a:pPr>
            <a:r>
              <a:rPr lang="en-US" sz="1400" dirty="0" smtClean="0"/>
              <a:t>the “absolute value” signs tell us that this equation gives us the </a:t>
            </a:r>
            <a:r>
              <a:rPr lang="en-US" sz="1400" i="1" dirty="0" smtClean="0"/>
              <a:t>magnitude</a:t>
            </a:r>
            <a:r>
              <a:rPr lang="en-US" sz="1400" dirty="0" smtClean="0"/>
              <a:t> of the force.</a:t>
            </a:r>
          </a:p>
          <a:p>
            <a:pPr>
              <a:spcAft>
                <a:spcPts val="600"/>
              </a:spcAft>
            </a:pPr>
            <a:r>
              <a:rPr lang="en-US" sz="1400" dirty="0" smtClean="0"/>
              <a:t>The </a:t>
            </a:r>
            <a:r>
              <a:rPr lang="en-US" sz="1400" i="1" dirty="0" smtClean="0"/>
              <a:t>direction</a:t>
            </a:r>
            <a:r>
              <a:rPr lang="en-US" sz="1400" dirty="0" smtClean="0"/>
              <a:t> of the force is… whatever direction opposes the sliding!</a:t>
            </a:r>
          </a:p>
        </p:txBody>
      </p:sp>
      <p:graphicFrame>
        <p:nvGraphicFramePr>
          <p:cNvPr id="17" name="Table 16"/>
          <p:cNvGraphicFramePr>
            <a:graphicFrameLocks noGrp="1"/>
          </p:cNvGraphicFramePr>
          <p:nvPr/>
        </p:nvGraphicFramePr>
        <p:xfrm>
          <a:off x="1176887" y="4979061"/>
          <a:ext cx="6382599" cy="774700"/>
        </p:xfrm>
        <a:graphic>
          <a:graphicData uri="http://schemas.openxmlformats.org/drawingml/2006/table">
            <a:tbl>
              <a:tblPr/>
              <a:tblGrid>
                <a:gridCol w="2127533"/>
                <a:gridCol w="2127533"/>
                <a:gridCol w="2127533"/>
              </a:tblGrid>
              <a:tr h="193675">
                <a:tc>
                  <a:txBody>
                    <a:bodyPr/>
                    <a:lstStyle/>
                    <a:p>
                      <a:pPr algn="l" fontAlgn="b"/>
                      <a:r>
                        <a:rPr lang="en-US" sz="1050" b="1" i="0" u="none" strike="noStrike" dirty="0">
                          <a:latin typeface="Verdana"/>
                        </a:rPr>
                        <a:t>Car tire on…</a:t>
                      </a:r>
                    </a:p>
                  </a:txBody>
                  <a:tcPr marL="13457" marR="13457" marT="7570" marB="0" anchor="b">
                    <a:lnL>
                      <a:noFill/>
                    </a:lnL>
                    <a:lnR>
                      <a:noFill/>
                    </a:lnR>
                    <a:lnT>
                      <a:noFill/>
                    </a:lnT>
                    <a:lnB>
                      <a:noFill/>
                    </a:lnB>
                  </a:tcPr>
                </a:tc>
                <a:tc>
                  <a:txBody>
                    <a:bodyPr/>
                    <a:lstStyle/>
                    <a:p>
                      <a:pPr algn="l" fontAlgn="b"/>
                      <a:r>
                        <a:rPr lang="en-US" sz="1050" b="1" i="0" u="none" strike="noStrike" dirty="0" err="1">
                          <a:latin typeface="Verdana"/>
                        </a:rPr>
                        <a:t>mu[kinetic</a:t>
                      </a:r>
                      <a:r>
                        <a:rPr lang="en-US" sz="1050" b="1" i="0" u="none" strike="noStrike" dirty="0">
                          <a:latin typeface="Verdana"/>
                        </a:rPr>
                        <a:t>]</a:t>
                      </a:r>
                    </a:p>
                  </a:txBody>
                  <a:tcPr marL="13457" marR="13457" marT="7570" marB="0" anchor="b">
                    <a:lnL>
                      <a:noFill/>
                    </a:lnL>
                    <a:lnR>
                      <a:noFill/>
                    </a:lnR>
                    <a:lnT>
                      <a:noFill/>
                    </a:lnT>
                    <a:lnB>
                      <a:noFill/>
                    </a:lnB>
                  </a:tcPr>
                </a:tc>
                <a:tc>
                  <a:txBody>
                    <a:bodyPr/>
                    <a:lstStyle/>
                    <a:p>
                      <a:pPr algn="l" fontAlgn="b"/>
                      <a:r>
                        <a:rPr lang="en-US" sz="1050" b="1" i="0" u="none" strike="noStrike">
                          <a:latin typeface="Verdana"/>
                        </a:rPr>
                        <a:t>mu[static]</a:t>
                      </a:r>
                    </a:p>
                  </a:txBody>
                  <a:tcPr marL="13457" marR="13457" marT="7570" marB="0" anchor="b">
                    <a:lnL>
                      <a:noFill/>
                    </a:lnL>
                    <a:lnR>
                      <a:noFill/>
                    </a:lnR>
                    <a:lnT>
                      <a:noFill/>
                    </a:lnT>
                    <a:lnB>
                      <a:noFill/>
                    </a:lnB>
                  </a:tcPr>
                </a:tc>
              </a:tr>
              <a:tr h="193675">
                <a:tc>
                  <a:txBody>
                    <a:bodyPr/>
                    <a:lstStyle/>
                    <a:p>
                      <a:pPr algn="l" fontAlgn="b"/>
                      <a:r>
                        <a:rPr lang="en-US" sz="1050" b="0" i="0" u="none" strike="noStrike" dirty="0">
                          <a:latin typeface="Verdana"/>
                        </a:rPr>
                        <a:t>dry asphalt</a:t>
                      </a:r>
                    </a:p>
                  </a:txBody>
                  <a:tcPr marL="13457" marR="13457" marT="7570" marB="0" anchor="b">
                    <a:lnL>
                      <a:noFill/>
                    </a:lnL>
                    <a:lnR>
                      <a:noFill/>
                    </a:lnR>
                    <a:lnT>
                      <a:noFill/>
                    </a:lnT>
                    <a:lnB>
                      <a:noFill/>
                    </a:lnB>
                  </a:tcPr>
                </a:tc>
                <a:tc>
                  <a:txBody>
                    <a:bodyPr/>
                    <a:lstStyle/>
                    <a:p>
                      <a:pPr algn="l" fontAlgn="b"/>
                      <a:r>
                        <a:rPr lang="en-US" sz="1050" b="0" i="0" u="none" strike="noStrike">
                          <a:latin typeface="Verdana"/>
                        </a:rPr>
                        <a:t>0.72</a:t>
                      </a:r>
                    </a:p>
                  </a:txBody>
                  <a:tcPr marL="13457" marR="13457" marT="7570" marB="0" anchor="b">
                    <a:lnL>
                      <a:noFill/>
                    </a:lnL>
                    <a:lnR>
                      <a:noFill/>
                    </a:lnR>
                    <a:lnT>
                      <a:noFill/>
                    </a:lnT>
                    <a:lnB>
                      <a:noFill/>
                    </a:lnB>
                  </a:tcPr>
                </a:tc>
                <a:tc>
                  <a:txBody>
                    <a:bodyPr/>
                    <a:lstStyle/>
                    <a:p>
                      <a:pPr algn="l" fontAlgn="b"/>
                      <a:r>
                        <a:rPr lang="en-US" sz="1050" b="0" i="0" u="none" strike="noStrike">
                          <a:latin typeface="Verdana"/>
                        </a:rPr>
                        <a:t>0.8</a:t>
                      </a:r>
                    </a:p>
                  </a:txBody>
                  <a:tcPr marL="13457" marR="13457" marT="7570" marB="0" anchor="b">
                    <a:lnL>
                      <a:noFill/>
                    </a:lnL>
                    <a:lnR>
                      <a:noFill/>
                    </a:lnR>
                    <a:lnT>
                      <a:noFill/>
                    </a:lnT>
                    <a:lnB>
                      <a:noFill/>
                    </a:lnB>
                  </a:tcPr>
                </a:tc>
              </a:tr>
              <a:tr h="193675">
                <a:tc>
                  <a:txBody>
                    <a:bodyPr/>
                    <a:lstStyle/>
                    <a:p>
                      <a:pPr algn="l" fontAlgn="b"/>
                      <a:r>
                        <a:rPr lang="en-US" sz="1050" b="0" i="0" u="none" strike="noStrike" dirty="0">
                          <a:latin typeface="Verdana"/>
                        </a:rPr>
                        <a:t>wet asphalt</a:t>
                      </a:r>
                    </a:p>
                  </a:txBody>
                  <a:tcPr marL="13457" marR="13457" marT="7570" marB="0" anchor="b">
                    <a:lnL>
                      <a:noFill/>
                    </a:lnL>
                    <a:lnR>
                      <a:noFill/>
                    </a:lnR>
                    <a:lnT>
                      <a:noFill/>
                    </a:lnT>
                    <a:lnB>
                      <a:noFill/>
                    </a:lnB>
                  </a:tcPr>
                </a:tc>
                <a:tc>
                  <a:txBody>
                    <a:bodyPr/>
                    <a:lstStyle/>
                    <a:p>
                      <a:pPr algn="l" fontAlgn="b"/>
                      <a:r>
                        <a:rPr lang="en-US" sz="1050" b="0" i="0" u="none" strike="noStrike" dirty="0" smtClean="0">
                          <a:latin typeface="Verdana"/>
                        </a:rPr>
                        <a:t>0.4</a:t>
                      </a:r>
                      <a:endParaRPr lang="en-US" sz="1050" b="0" i="0" u="none" strike="noStrike" dirty="0">
                        <a:latin typeface="Verdana"/>
                      </a:endParaRPr>
                    </a:p>
                  </a:txBody>
                  <a:tcPr marL="13457" marR="13457" marT="7570" marB="0" anchor="b">
                    <a:lnL>
                      <a:noFill/>
                    </a:lnL>
                    <a:lnR>
                      <a:noFill/>
                    </a:lnR>
                    <a:lnT>
                      <a:noFill/>
                    </a:lnT>
                    <a:lnB>
                      <a:noFill/>
                    </a:lnB>
                  </a:tcPr>
                </a:tc>
                <a:tc>
                  <a:txBody>
                    <a:bodyPr/>
                    <a:lstStyle/>
                    <a:p>
                      <a:pPr algn="l" fontAlgn="b"/>
                      <a:r>
                        <a:rPr lang="en-US" sz="1050" b="0" i="0" u="none" strike="noStrike" dirty="0" smtClean="0">
                          <a:latin typeface="Verdana"/>
                        </a:rPr>
                        <a:t>0.5</a:t>
                      </a:r>
                      <a:endParaRPr lang="en-US" sz="1050" b="0" i="0" u="none" strike="noStrike" dirty="0">
                        <a:latin typeface="Verdana"/>
                      </a:endParaRPr>
                    </a:p>
                  </a:txBody>
                  <a:tcPr marL="13457" marR="13457" marT="7570" marB="0" anchor="b">
                    <a:lnL>
                      <a:noFill/>
                    </a:lnL>
                    <a:lnR>
                      <a:noFill/>
                    </a:lnR>
                    <a:lnT>
                      <a:noFill/>
                    </a:lnT>
                    <a:lnB>
                      <a:noFill/>
                    </a:lnB>
                  </a:tcPr>
                </a:tc>
              </a:tr>
              <a:tr h="193675">
                <a:tc>
                  <a:txBody>
                    <a:bodyPr/>
                    <a:lstStyle/>
                    <a:p>
                      <a:pPr algn="l" fontAlgn="b"/>
                      <a:r>
                        <a:rPr lang="en-US" sz="1050" b="0" i="0" u="none" strike="noStrike">
                          <a:latin typeface="Verdana"/>
                        </a:rPr>
                        <a:t>grass</a:t>
                      </a:r>
                    </a:p>
                  </a:txBody>
                  <a:tcPr marL="13457" marR="13457" marT="7570" marB="0" anchor="b">
                    <a:lnL>
                      <a:noFill/>
                    </a:lnL>
                    <a:lnR>
                      <a:noFill/>
                    </a:lnR>
                    <a:lnT>
                      <a:noFill/>
                    </a:lnT>
                    <a:lnB>
                      <a:noFill/>
                    </a:lnB>
                  </a:tcPr>
                </a:tc>
                <a:tc>
                  <a:txBody>
                    <a:bodyPr/>
                    <a:lstStyle/>
                    <a:p>
                      <a:pPr algn="l" fontAlgn="b"/>
                      <a:r>
                        <a:rPr lang="en-US" sz="1050" b="0" i="0" u="none" strike="noStrike" dirty="0" smtClean="0">
                          <a:latin typeface="Verdana"/>
                        </a:rPr>
                        <a:t>0.35</a:t>
                      </a:r>
                      <a:endParaRPr lang="en-US" sz="1050" b="0" i="0" u="none" strike="noStrike" dirty="0">
                        <a:latin typeface="Verdana"/>
                      </a:endParaRPr>
                    </a:p>
                  </a:txBody>
                  <a:tcPr marL="13457" marR="13457" marT="7570" marB="0" anchor="b">
                    <a:lnL>
                      <a:noFill/>
                    </a:lnL>
                    <a:lnR>
                      <a:noFill/>
                    </a:lnR>
                    <a:lnT>
                      <a:noFill/>
                    </a:lnT>
                    <a:lnB>
                      <a:noFill/>
                    </a:lnB>
                  </a:tcPr>
                </a:tc>
                <a:tc>
                  <a:txBody>
                    <a:bodyPr/>
                    <a:lstStyle/>
                    <a:p>
                      <a:pPr algn="l" fontAlgn="b"/>
                      <a:r>
                        <a:rPr lang="en-US" sz="1050" b="0" i="0" u="none" strike="noStrike" dirty="0">
                          <a:latin typeface="Verdana"/>
                        </a:rPr>
                        <a:t>0.4</a:t>
                      </a:r>
                    </a:p>
                  </a:txBody>
                  <a:tcPr marL="13457" marR="13457" marT="7570" marB="0" anchor="b">
                    <a:lnL>
                      <a:noFill/>
                    </a:lnL>
                    <a:lnR>
                      <a:noFill/>
                    </a:lnR>
                    <a:lnT>
                      <a:noFill/>
                    </a:lnT>
                    <a:lnB>
                      <a:noFill/>
                    </a:lnB>
                  </a:tcPr>
                </a:tc>
              </a:tr>
            </a:tbl>
          </a:graphicData>
        </a:graphic>
      </p:graphicFrame>
      <p:sp>
        <p:nvSpPr>
          <p:cNvPr id="21" name="TextBox 20"/>
          <p:cNvSpPr txBox="1"/>
          <p:nvPr/>
        </p:nvSpPr>
        <p:spPr>
          <a:xfrm>
            <a:off x="3646406" y="4648202"/>
            <a:ext cx="1300421" cy="338554"/>
          </a:xfrm>
          <a:prstGeom prst="rect">
            <a:avLst/>
          </a:prstGeom>
          <a:noFill/>
        </p:spPr>
        <p:txBody>
          <a:bodyPr wrap="none" rtlCol="0">
            <a:spAutoFit/>
          </a:bodyPr>
          <a:lstStyle/>
          <a:p>
            <a:r>
              <a:rPr lang="en-US" sz="1600" dirty="0" smtClean="0"/>
              <a:t>typical values</a:t>
            </a:r>
          </a:p>
        </p:txBody>
      </p:sp>
      <p:graphicFrame>
        <p:nvGraphicFramePr>
          <p:cNvPr id="24" name="Table 23"/>
          <p:cNvGraphicFramePr>
            <a:graphicFrameLocks noGrp="1"/>
          </p:cNvGraphicFramePr>
          <p:nvPr/>
        </p:nvGraphicFramePr>
        <p:xfrm>
          <a:off x="1174048" y="5861051"/>
          <a:ext cx="6479823" cy="776800"/>
        </p:xfrm>
        <a:graphic>
          <a:graphicData uri="http://schemas.openxmlformats.org/drawingml/2006/table">
            <a:tbl>
              <a:tblPr/>
              <a:tblGrid>
                <a:gridCol w="2159941"/>
                <a:gridCol w="2159941"/>
                <a:gridCol w="2159941"/>
              </a:tblGrid>
              <a:tr h="194200">
                <a:tc>
                  <a:txBody>
                    <a:bodyPr/>
                    <a:lstStyle/>
                    <a:p>
                      <a:pPr algn="l" fontAlgn="b"/>
                      <a:r>
                        <a:rPr lang="en-US" sz="1050" b="1" i="0" u="none" strike="noStrike" dirty="0">
                          <a:latin typeface="Verdana"/>
                        </a:rPr>
                        <a:t>Equipment</a:t>
                      </a:r>
                    </a:p>
                  </a:txBody>
                  <a:tcPr marL="13457" marR="13457" marT="7570" marB="0" anchor="ctr">
                    <a:lnL>
                      <a:noFill/>
                    </a:lnL>
                    <a:lnR>
                      <a:noFill/>
                    </a:lnR>
                    <a:lnT>
                      <a:noFill/>
                    </a:lnT>
                    <a:lnB>
                      <a:noFill/>
                    </a:lnB>
                  </a:tcPr>
                </a:tc>
                <a:tc>
                  <a:txBody>
                    <a:bodyPr/>
                    <a:lstStyle/>
                    <a:p>
                      <a:pPr algn="l" fontAlgn="b"/>
                      <a:r>
                        <a:rPr lang="en-US" sz="1050" b="1" i="0" u="none" strike="noStrike">
                          <a:latin typeface="Verdana"/>
                        </a:rPr>
                        <a:t>Surface</a:t>
                      </a:r>
                    </a:p>
                  </a:txBody>
                  <a:tcPr marL="13457" marR="13457" marT="7570" marB="0" anchor="ctr">
                    <a:lnL>
                      <a:noFill/>
                    </a:lnL>
                    <a:lnR>
                      <a:noFill/>
                    </a:lnR>
                    <a:lnT>
                      <a:noFill/>
                    </a:lnT>
                    <a:lnB>
                      <a:noFill/>
                    </a:lnB>
                  </a:tcPr>
                </a:tc>
                <a:tc>
                  <a:txBody>
                    <a:bodyPr/>
                    <a:lstStyle/>
                    <a:p>
                      <a:pPr algn="l" fontAlgn="b"/>
                      <a:r>
                        <a:rPr lang="en-US" sz="1050" b="1" i="0" u="none" strike="noStrike" dirty="0" err="1">
                          <a:latin typeface="Verdana"/>
                        </a:rPr>
                        <a:t>mu</a:t>
                      </a:r>
                      <a:r>
                        <a:rPr lang="en-US" sz="1050" b="1" i="0" u="none" strike="noStrike" dirty="0" err="1" smtClean="0">
                          <a:latin typeface="Verdana"/>
                        </a:rPr>
                        <a:t>[kinetic</a:t>
                      </a:r>
                      <a:r>
                        <a:rPr lang="en-US" sz="1050" b="1" i="0" u="none" strike="noStrike" dirty="0" smtClean="0">
                          <a:latin typeface="Verdana"/>
                        </a:rPr>
                        <a:t>]</a:t>
                      </a:r>
                      <a:endParaRPr lang="en-US" sz="1050" b="1" i="0" u="none" strike="noStrike" dirty="0">
                        <a:latin typeface="Verdana"/>
                      </a:endParaRPr>
                    </a:p>
                  </a:txBody>
                  <a:tcPr marL="13457" marR="13457" marT="7570" marB="0" anchor="ctr">
                    <a:lnL>
                      <a:noFill/>
                    </a:lnL>
                    <a:lnR>
                      <a:noFill/>
                    </a:lnR>
                    <a:lnT>
                      <a:noFill/>
                    </a:lnT>
                    <a:lnB>
                      <a:noFill/>
                    </a:lnB>
                  </a:tcPr>
                </a:tc>
              </a:tr>
              <a:tr h="194200">
                <a:tc>
                  <a:txBody>
                    <a:bodyPr/>
                    <a:lstStyle/>
                    <a:p>
                      <a:pPr algn="l" fontAlgn="b"/>
                      <a:r>
                        <a:rPr lang="en-US" sz="1050" b="0" i="0" u="none" strike="noStrike" dirty="0">
                          <a:latin typeface="Verdana"/>
                        </a:rPr>
                        <a:t>skates</a:t>
                      </a:r>
                    </a:p>
                  </a:txBody>
                  <a:tcPr marL="13457" marR="13457" marT="7570" marB="0" anchor="ctr">
                    <a:lnL>
                      <a:noFill/>
                    </a:lnL>
                    <a:lnR>
                      <a:noFill/>
                    </a:lnR>
                    <a:lnT>
                      <a:noFill/>
                    </a:lnT>
                    <a:lnB>
                      <a:noFill/>
                    </a:lnB>
                  </a:tcPr>
                </a:tc>
                <a:tc>
                  <a:txBody>
                    <a:bodyPr/>
                    <a:lstStyle/>
                    <a:p>
                      <a:pPr algn="l" fontAlgn="b"/>
                      <a:r>
                        <a:rPr lang="en-US" sz="1050" b="0" i="0" u="none" strike="noStrike">
                          <a:latin typeface="Verdana"/>
                        </a:rPr>
                        <a:t>ice</a:t>
                      </a:r>
                    </a:p>
                  </a:txBody>
                  <a:tcPr marL="13457" marR="13457" marT="7570" marB="0" anchor="ctr">
                    <a:lnL>
                      <a:noFill/>
                    </a:lnL>
                    <a:lnR>
                      <a:noFill/>
                    </a:lnR>
                    <a:lnT>
                      <a:noFill/>
                    </a:lnT>
                    <a:lnB>
                      <a:noFill/>
                    </a:lnB>
                  </a:tcPr>
                </a:tc>
                <a:tc>
                  <a:txBody>
                    <a:bodyPr/>
                    <a:lstStyle/>
                    <a:p>
                      <a:pPr algn="l" fontAlgn="b"/>
                      <a:r>
                        <a:rPr lang="en-US" sz="1050" b="0" i="0" u="none" strike="noStrike">
                          <a:latin typeface="Verdana"/>
                        </a:rPr>
                        <a:t>0.003-0.007</a:t>
                      </a:r>
                    </a:p>
                  </a:txBody>
                  <a:tcPr marL="13457" marR="13457" marT="7570" marB="0" anchor="ctr">
                    <a:lnL>
                      <a:noFill/>
                    </a:lnL>
                    <a:lnR>
                      <a:noFill/>
                    </a:lnR>
                    <a:lnT>
                      <a:noFill/>
                    </a:lnT>
                    <a:lnB>
                      <a:noFill/>
                    </a:lnB>
                  </a:tcPr>
                </a:tc>
              </a:tr>
              <a:tr h="194200">
                <a:tc>
                  <a:txBody>
                    <a:bodyPr/>
                    <a:lstStyle/>
                    <a:p>
                      <a:pPr algn="l" fontAlgn="b"/>
                      <a:r>
                        <a:rPr lang="en-US" sz="1050" b="0" i="0" u="none" strike="noStrike" dirty="0">
                          <a:latin typeface="Verdana"/>
                        </a:rPr>
                        <a:t>bobsled runner</a:t>
                      </a:r>
                    </a:p>
                  </a:txBody>
                  <a:tcPr marL="13457" marR="13457" marT="7570" marB="0" anchor="ctr">
                    <a:lnL>
                      <a:noFill/>
                    </a:lnL>
                    <a:lnR>
                      <a:noFill/>
                    </a:lnR>
                    <a:lnT>
                      <a:noFill/>
                    </a:lnT>
                    <a:lnB>
                      <a:noFill/>
                    </a:lnB>
                  </a:tcPr>
                </a:tc>
                <a:tc>
                  <a:txBody>
                    <a:bodyPr/>
                    <a:lstStyle/>
                    <a:p>
                      <a:pPr algn="l" fontAlgn="b"/>
                      <a:r>
                        <a:rPr lang="en-US" sz="1050" b="0" i="0" u="none" strike="noStrike">
                          <a:latin typeface="Verdana"/>
                        </a:rPr>
                        <a:t>ice</a:t>
                      </a:r>
                    </a:p>
                  </a:txBody>
                  <a:tcPr marL="13457" marR="13457" marT="7570" marB="0" anchor="ctr">
                    <a:lnL>
                      <a:noFill/>
                    </a:lnL>
                    <a:lnR>
                      <a:noFill/>
                    </a:lnR>
                    <a:lnT>
                      <a:noFill/>
                    </a:lnT>
                    <a:lnB>
                      <a:noFill/>
                    </a:lnB>
                  </a:tcPr>
                </a:tc>
                <a:tc>
                  <a:txBody>
                    <a:bodyPr/>
                    <a:lstStyle/>
                    <a:p>
                      <a:pPr algn="l" fontAlgn="b"/>
                      <a:r>
                        <a:rPr lang="en-US" sz="1050" b="0" i="0" u="none" strike="noStrike">
                          <a:latin typeface="Verdana"/>
                        </a:rPr>
                        <a:t>0.01-0.05</a:t>
                      </a:r>
                    </a:p>
                  </a:txBody>
                  <a:tcPr marL="13457" marR="13457" marT="7570" marB="0" anchor="ctr">
                    <a:lnL>
                      <a:noFill/>
                    </a:lnL>
                    <a:lnR>
                      <a:noFill/>
                    </a:lnR>
                    <a:lnT>
                      <a:noFill/>
                    </a:lnT>
                    <a:lnB>
                      <a:noFill/>
                    </a:lnB>
                  </a:tcPr>
                </a:tc>
              </a:tr>
              <a:tr h="194200">
                <a:tc>
                  <a:txBody>
                    <a:bodyPr/>
                    <a:lstStyle/>
                    <a:p>
                      <a:pPr algn="l" fontAlgn="b"/>
                      <a:r>
                        <a:rPr lang="en-US" sz="1050" b="0" i="0" u="none" strike="noStrike">
                          <a:latin typeface="Verdana"/>
                        </a:rPr>
                        <a:t>skis</a:t>
                      </a:r>
                    </a:p>
                  </a:txBody>
                  <a:tcPr marL="13457" marR="13457" marT="7570" marB="0" anchor="ctr">
                    <a:lnL>
                      <a:noFill/>
                    </a:lnL>
                    <a:lnR>
                      <a:noFill/>
                    </a:lnR>
                    <a:lnT>
                      <a:noFill/>
                    </a:lnT>
                    <a:lnB>
                      <a:noFill/>
                    </a:lnB>
                  </a:tcPr>
                </a:tc>
                <a:tc>
                  <a:txBody>
                    <a:bodyPr/>
                    <a:lstStyle/>
                    <a:p>
                      <a:pPr algn="l" fontAlgn="b"/>
                      <a:r>
                        <a:rPr lang="en-US" sz="1050" b="0" i="0" u="none" strike="noStrike" dirty="0">
                          <a:latin typeface="Verdana"/>
                        </a:rPr>
                        <a:t>snow</a:t>
                      </a:r>
                    </a:p>
                  </a:txBody>
                  <a:tcPr marL="13457" marR="13457" marT="7570" marB="0" anchor="ctr">
                    <a:lnL>
                      <a:noFill/>
                    </a:lnL>
                    <a:lnR>
                      <a:noFill/>
                    </a:lnR>
                    <a:lnT>
                      <a:noFill/>
                    </a:lnT>
                    <a:lnB>
                      <a:noFill/>
                    </a:lnB>
                  </a:tcPr>
                </a:tc>
                <a:tc>
                  <a:txBody>
                    <a:bodyPr/>
                    <a:lstStyle/>
                    <a:p>
                      <a:pPr algn="l" fontAlgn="b"/>
                      <a:r>
                        <a:rPr lang="en-US" sz="1050" b="0" i="0" u="none" strike="noStrike" dirty="0">
                          <a:latin typeface="Verdana"/>
                        </a:rPr>
                        <a:t>0.05-0.2</a:t>
                      </a:r>
                    </a:p>
                  </a:txBody>
                  <a:tcPr marL="13457" marR="13457" marT="7570" marB="0" anchor="ctr">
                    <a:lnL>
                      <a:noFill/>
                    </a:lnL>
                    <a:lnR>
                      <a:noFill/>
                    </a:lnR>
                    <a:lnT>
                      <a:noFill/>
                    </a:lnT>
                    <a:lnB>
                      <a:noFill/>
                    </a:lnB>
                  </a:tcPr>
                </a:tc>
              </a:tr>
            </a:tbl>
          </a:graphicData>
        </a:graphic>
      </p:graphicFrame>
      <p:sp>
        <p:nvSpPr>
          <p:cNvPr id="3" name="Slide Number Placeholder 2"/>
          <p:cNvSpPr>
            <a:spLocks noGrp="1"/>
          </p:cNvSpPr>
          <p:nvPr>
            <p:ph type="sldNum" sz="quarter" idx="12"/>
          </p:nvPr>
        </p:nvSpPr>
        <p:spPr/>
        <p:txBody>
          <a:bodyPr/>
          <a:lstStyle/>
          <a:p>
            <a:fld id="{5BE6E91C-2D6A-B04C-94FB-A9E324A509C5}" type="slidenum">
              <a:rPr lang="en-US" smtClean="0"/>
              <a:pPr/>
              <a:t>86</a:t>
            </a:fld>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braking a car</a:t>
            </a:r>
            <a:endParaRPr lang="en-US" dirty="0"/>
          </a:p>
        </p:txBody>
      </p:sp>
      <p:pic>
        <p:nvPicPr>
          <p:cNvPr id="5" name="Picture 4"/>
          <p:cNvPicPr>
            <a:picLocks noChangeAspect="1"/>
          </p:cNvPicPr>
          <p:nvPr/>
        </p:nvPicPr>
        <p:blipFill>
          <a:blip r:embed="rId4"/>
          <a:srcRect l="6138" t="57018" r="48389"/>
          <a:stretch>
            <a:fillRect/>
          </a:stretch>
        </p:blipFill>
        <p:spPr>
          <a:xfrm>
            <a:off x="5576326" y="213885"/>
            <a:ext cx="2787862" cy="2213110"/>
          </a:xfrm>
          <a:prstGeom prst="rect">
            <a:avLst/>
          </a:prstGeom>
        </p:spPr>
      </p:pic>
      <p:graphicFrame>
        <p:nvGraphicFramePr>
          <p:cNvPr id="7" name="Object 6"/>
          <p:cNvGraphicFramePr>
            <a:graphicFrameLocks noChangeAspect="1"/>
          </p:cNvGraphicFramePr>
          <p:nvPr/>
        </p:nvGraphicFramePr>
        <p:xfrm>
          <a:off x="457200" y="448923"/>
          <a:ext cx="4659481" cy="1866424"/>
        </p:xfrm>
        <a:graphic>
          <a:graphicData uri="http://schemas.openxmlformats.org/presentationml/2006/ole">
            <p:oleObj spid="_x0000_s2880514" name="Equation" r:id="rId5" imgW="3236400" imgH="1627200" progId="">
              <p:embed/>
            </p:oleObj>
          </a:graphicData>
        </a:graphic>
      </p:graphicFrame>
      <p:sp>
        <p:nvSpPr>
          <p:cNvPr id="9" name="TextBox 8"/>
          <p:cNvSpPr txBox="1"/>
          <p:nvPr/>
        </p:nvSpPr>
        <p:spPr>
          <a:xfrm>
            <a:off x="135467" y="2315347"/>
            <a:ext cx="8854580" cy="738664"/>
          </a:xfrm>
          <a:prstGeom prst="rect">
            <a:avLst/>
          </a:prstGeom>
          <a:noFill/>
        </p:spPr>
        <p:txBody>
          <a:bodyPr wrap="square" rtlCol="0">
            <a:spAutoFit/>
          </a:bodyPr>
          <a:lstStyle/>
          <a:p>
            <a:pPr marL="398463" indent="-398463"/>
            <a:r>
              <a:rPr lang="en-US" sz="1400" u="sng" dirty="0" smtClean="0"/>
              <a:t>Example</a:t>
            </a:r>
            <a:r>
              <a:rPr lang="en-US" sz="1400" dirty="0" smtClean="0"/>
              <a:t>: A driver without ABS brakes panics, slams on the brakes, and skids a distance of 50 </a:t>
            </a:r>
            <a:r>
              <a:rPr lang="en-US" sz="1400" dirty="0" err="1" smtClean="0"/>
              <a:t>m</a:t>
            </a:r>
            <a:r>
              <a:rPr lang="en-US" sz="1400" dirty="0" smtClean="0"/>
              <a:t> before coming to a rest.  Then he tells the police officer that he was traveling under the 55-mph limit.  He points out that his Toyota Echo weighs only 2020 lbs, which means that the force of friction is less.  Does he get a ticket?</a:t>
            </a:r>
          </a:p>
        </p:txBody>
      </p:sp>
      <p:sp>
        <p:nvSpPr>
          <p:cNvPr id="3" name="Slide Number Placeholder 2"/>
          <p:cNvSpPr>
            <a:spLocks noGrp="1"/>
          </p:cNvSpPr>
          <p:nvPr>
            <p:ph type="sldNum" sz="quarter" idx="12"/>
          </p:nvPr>
        </p:nvSpPr>
        <p:spPr/>
        <p:txBody>
          <a:bodyPr/>
          <a:lstStyle/>
          <a:p>
            <a:fld id="{5BE6E91C-2D6A-B04C-94FB-A9E324A509C5}" type="slidenum">
              <a:rPr lang="en-US" smtClean="0"/>
              <a:pPr/>
              <a:t>87</a:t>
            </a:fld>
            <a:endParaRPr lang="en-US" dirty="0"/>
          </a:p>
        </p:txBody>
      </p:sp>
      <p:sp>
        <p:nvSpPr>
          <p:cNvPr id="8" name="TextBox 7"/>
          <p:cNvSpPr txBox="1"/>
          <p:nvPr/>
        </p:nvSpPr>
        <p:spPr>
          <a:xfrm>
            <a:off x="3646215" y="6113420"/>
            <a:ext cx="1668214" cy="338554"/>
          </a:xfrm>
          <a:prstGeom prst="rect">
            <a:avLst/>
          </a:prstGeom>
          <a:noFill/>
        </p:spPr>
        <p:txBody>
          <a:bodyPr wrap="none" rtlCol="0">
            <a:spAutoFit/>
          </a:bodyPr>
          <a:lstStyle/>
          <a:p>
            <a:r>
              <a:rPr lang="en-US" sz="1600" dirty="0" smtClean="0"/>
              <a:t>[</a:t>
            </a:r>
            <a:r>
              <a:rPr lang="en-US" sz="1600" dirty="0" smtClean="0">
                <a:solidFill>
                  <a:srgbClr val="FF0000"/>
                </a:solidFill>
              </a:rPr>
              <a:t>Show ABS Video</a:t>
            </a:r>
            <a:r>
              <a:rPr lang="en-US" sz="1600" dirty="0" smtClean="0"/>
              <a:t>]</a:t>
            </a:r>
          </a:p>
        </p:txBody>
      </p:sp>
      <p:sp>
        <p:nvSpPr>
          <p:cNvPr id="10" name="TextBox 9"/>
          <p:cNvSpPr txBox="1"/>
          <p:nvPr/>
        </p:nvSpPr>
        <p:spPr>
          <a:xfrm>
            <a:off x="3433533" y="6494293"/>
            <a:ext cx="1969578" cy="338554"/>
          </a:xfrm>
          <a:prstGeom prst="rect">
            <a:avLst/>
          </a:prstGeom>
          <a:noFill/>
        </p:spPr>
        <p:txBody>
          <a:bodyPr wrap="none" rtlCol="0">
            <a:spAutoFit/>
          </a:bodyPr>
          <a:lstStyle/>
          <a:p>
            <a:r>
              <a:rPr lang="en-US" sz="1600" dirty="0" smtClean="0"/>
              <a:t>[</a:t>
            </a:r>
            <a:r>
              <a:rPr lang="en-US" sz="1600" dirty="0" smtClean="0">
                <a:solidFill>
                  <a:srgbClr val="FF0000"/>
                </a:solidFill>
              </a:rPr>
              <a:t>Show Drifting Video</a:t>
            </a:r>
            <a:r>
              <a:rPr lang="en-US" sz="1600" dirty="0" smtClean="0"/>
              <a:t>]</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421"/>
            <a:ext cx="4588357" cy="644196"/>
          </a:xfrm>
        </p:spPr>
        <p:txBody>
          <a:bodyPr>
            <a:noAutofit/>
          </a:bodyPr>
          <a:lstStyle/>
          <a:p>
            <a:pPr algn="l"/>
            <a:r>
              <a:rPr lang="en-US" sz="2000" dirty="0" smtClean="0"/>
              <a:t>In the pit or on the sleds - Static and kinetic friction</a:t>
            </a:r>
            <a:endParaRPr lang="en-US" sz="2000" dirty="0"/>
          </a:p>
        </p:txBody>
      </p:sp>
      <p:pic>
        <p:nvPicPr>
          <p:cNvPr id="8" name="Picture 7"/>
          <p:cNvPicPr>
            <a:picLocks noChangeAspect="1"/>
          </p:cNvPicPr>
          <p:nvPr/>
        </p:nvPicPr>
        <p:blipFill>
          <a:blip r:embed="rId2"/>
          <a:stretch>
            <a:fillRect/>
          </a:stretch>
        </p:blipFill>
        <p:spPr>
          <a:xfrm>
            <a:off x="5370523" y="170091"/>
            <a:ext cx="2539683" cy="1904762"/>
          </a:xfrm>
          <a:prstGeom prst="rect">
            <a:avLst/>
          </a:prstGeom>
        </p:spPr>
      </p:pic>
      <p:sp>
        <p:nvSpPr>
          <p:cNvPr id="10" name="TextBox 9"/>
          <p:cNvSpPr txBox="1"/>
          <p:nvPr/>
        </p:nvSpPr>
        <p:spPr>
          <a:xfrm>
            <a:off x="5718766" y="2102905"/>
            <a:ext cx="1887633" cy="276999"/>
          </a:xfrm>
          <a:prstGeom prst="rect">
            <a:avLst/>
          </a:prstGeom>
          <a:noFill/>
        </p:spPr>
        <p:txBody>
          <a:bodyPr wrap="none" rtlCol="0">
            <a:spAutoFit/>
          </a:bodyPr>
          <a:lstStyle/>
          <a:p>
            <a:r>
              <a:rPr lang="en-US" sz="1200" dirty="0" smtClean="0"/>
              <a:t>high-</a:t>
            </a:r>
            <a:r>
              <a:rPr lang="en-US" sz="1200" dirty="0" err="1" smtClean="0"/>
              <a:t>schoolers</a:t>
            </a:r>
            <a:r>
              <a:rPr lang="en-US" sz="1200" dirty="0" smtClean="0"/>
              <a:t> hit the sleds</a:t>
            </a:r>
          </a:p>
        </p:txBody>
      </p:sp>
      <p:sp>
        <p:nvSpPr>
          <p:cNvPr id="12" name="TextBox 11"/>
          <p:cNvSpPr txBox="1"/>
          <p:nvPr/>
        </p:nvSpPr>
        <p:spPr>
          <a:xfrm>
            <a:off x="318939" y="1047823"/>
            <a:ext cx="4942933" cy="830997"/>
          </a:xfrm>
          <a:prstGeom prst="rect">
            <a:avLst/>
          </a:prstGeom>
          <a:solidFill>
            <a:srgbClr val="FFFFFF"/>
          </a:solidFill>
        </p:spPr>
        <p:txBody>
          <a:bodyPr wrap="square" rtlCol="0">
            <a:spAutoFit/>
          </a:bodyPr>
          <a:lstStyle/>
          <a:p>
            <a:r>
              <a:rPr lang="en-US" sz="1600" dirty="0" smtClean="0"/>
              <a:t>Linemen in training push a sled across the grass.  We’ll assume the coefficients of friction between sled and grass to be the same as between a tire and grass.</a:t>
            </a:r>
          </a:p>
        </p:txBody>
      </p:sp>
      <p:sp>
        <p:nvSpPr>
          <p:cNvPr id="13" name="TextBox 12"/>
          <p:cNvSpPr txBox="1"/>
          <p:nvPr/>
        </p:nvSpPr>
        <p:spPr>
          <a:xfrm>
            <a:off x="338450" y="2360155"/>
            <a:ext cx="8461169" cy="1400383"/>
          </a:xfrm>
          <a:prstGeom prst="rect">
            <a:avLst/>
          </a:prstGeom>
          <a:noFill/>
        </p:spPr>
        <p:txBody>
          <a:bodyPr wrap="square" rtlCol="0">
            <a:spAutoFit/>
          </a:bodyPr>
          <a:lstStyle/>
          <a:p>
            <a:pPr>
              <a:spcAft>
                <a:spcPts val="600"/>
              </a:spcAft>
            </a:pPr>
            <a:r>
              <a:rPr lang="en-US" sz="1600" dirty="0" smtClean="0"/>
              <a:t>A coach is training one very strong 280-lb lineman.  With a short burst before colliding with the sled, the lineman can get it moving.  The question is: can he </a:t>
            </a:r>
            <a:r>
              <a:rPr lang="en-US" sz="1600" i="1" dirty="0" smtClean="0"/>
              <a:t>keep</a:t>
            </a:r>
            <a:r>
              <a:rPr lang="en-US" sz="1600" dirty="0" smtClean="0"/>
              <a:t> it moving?</a:t>
            </a:r>
          </a:p>
          <a:p>
            <a:pPr>
              <a:spcAft>
                <a:spcPts val="600"/>
              </a:spcAft>
            </a:pPr>
            <a:r>
              <a:rPr lang="en-US" sz="1600" dirty="0" smtClean="0"/>
              <a:t>The coach steadily increases the weight on the sled.  </a:t>
            </a:r>
            <a:r>
              <a:rPr lang="en-US" sz="1600" b="1" dirty="0" smtClean="0"/>
              <a:t>What is the maximum weight of the sled, if the lineman is to keep it moving at a constant speed by pushing straight ahead</a:t>
            </a:r>
            <a:r>
              <a:rPr lang="en-US" sz="1600" dirty="0" smtClean="0"/>
              <a:t>?  [The lineman is very strong, so the limit is imposed by friction.]</a:t>
            </a:r>
          </a:p>
        </p:txBody>
      </p:sp>
      <p:sp>
        <p:nvSpPr>
          <p:cNvPr id="19" name="TextBox 18"/>
          <p:cNvSpPr txBox="1"/>
          <p:nvPr/>
        </p:nvSpPr>
        <p:spPr>
          <a:xfrm>
            <a:off x="933293" y="3790903"/>
            <a:ext cx="3130601" cy="338554"/>
          </a:xfrm>
          <a:prstGeom prst="rect">
            <a:avLst/>
          </a:prstGeom>
          <a:noFill/>
        </p:spPr>
        <p:txBody>
          <a:bodyPr wrap="none" rtlCol="0">
            <a:spAutoFit/>
          </a:bodyPr>
          <a:lstStyle/>
          <a:p>
            <a:r>
              <a:rPr lang="en-US" sz="1600" dirty="0" smtClean="0"/>
              <a:t>Let’s break this problem into parts. </a:t>
            </a:r>
          </a:p>
        </p:txBody>
      </p:sp>
      <p:sp>
        <p:nvSpPr>
          <p:cNvPr id="20" name="TextBox 19"/>
          <p:cNvSpPr txBox="1"/>
          <p:nvPr/>
        </p:nvSpPr>
        <p:spPr>
          <a:xfrm>
            <a:off x="338450" y="4184321"/>
            <a:ext cx="6639831" cy="338554"/>
          </a:xfrm>
          <a:prstGeom prst="rect">
            <a:avLst/>
          </a:prstGeom>
          <a:noFill/>
        </p:spPr>
        <p:txBody>
          <a:bodyPr wrap="none" rtlCol="0">
            <a:spAutoFit/>
          </a:bodyPr>
          <a:lstStyle/>
          <a:p>
            <a:r>
              <a:rPr lang="en-US" sz="1600" dirty="0" smtClean="0"/>
              <a:t>1) Identify all forces on the lineman and on the sled.  Make </a:t>
            </a:r>
            <a:r>
              <a:rPr lang="en-US" sz="1600" u="sng" dirty="0" smtClean="0"/>
              <a:t>separate</a:t>
            </a:r>
            <a:r>
              <a:rPr lang="en-US" sz="1600" dirty="0" smtClean="0"/>
              <a:t> diagrams</a:t>
            </a:r>
          </a:p>
        </p:txBody>
      </p:sp>
      <p:sp>
        <p:nvSpPr>
          <p:cNvPr id="3" name="Slide Number Placeholder 2"/>
          <p:cNvSpPr>
            <a:spLocks noGrp="1"/>
          </p:cNvSpPr>
          <p:nvPr>
            <p:ph type="sldNum" sz="quarter" idx="12"/>
          </p:nvPr>
        </p:nvSpPr>
        <p:spPr/>
        <p:txBody>
          <a:bodyPr/>
          <a:lstStyle/>
          <a:p>
            <a:fld id="{5BE6E91C-2D6A-B04C-94FB-A9E324A509C5}" type="slidenum">
              <a:rPr lang="en-US" smtClean="0"/>
              <a:pPr/>
              <a:t>88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123"/>
            <a:ext cx="8229600" cy="381917"/>
          </a:xfrm>
        </p:spPr>
        <p:txBody>
          <a:bodyPr/>
          <a:lstStyle/>
          <a:p>
            <a:r>
              <a:rPr lang="en-US" dirty="0" smtClean="0"/>
              <a:t>Putting sports into numbers - 3</a:t>
            </a:r>
            <a:endParaRPr lang="en-US" dirty="0"/>
          </a:p>
        </p:txBody>
      </p:sp>
      <p:sp>
        <p:nvSpPr>
          <p:cNvPr id="3" name="TextBox 2"/>
          <p:cNvSpPr txBox="1"/>
          <p:nvPr/>
        </p:nvSpPr>
        <p:spPr>
          <a:xfrm>
            <a:off x="162474" y="435835"/>
            <a:ext cx="6003759" cy="1169551"/>
          </a:xfrm>
          <a:prstGeom prst="rect">
            <a:avLst/>
          </a:prstGeom>
          <a:noFill/>
        </p:spPr>
        <p:txBody>
          <a:bodyPr wrap="none" rtlCol="0">
            <a:spAutoFit/>
          </a:bodyPr>
          <a:lstStyle/>
          <a:p>
            <a:r>
              <a:rPr lang="en-US" sz="1400" dirty="0" smtClean="0"/>
              <a:t>A scientific treatment of sports requires quantification.</a:t>
            </a:r>
          </a:p>
          <a:p>
            <a:r>
              <a:rPr lang="en-US" sz="1400" dirty="0" smtClean="0"/>
              <a:t>Very often, this means </a:t>
            </a:r>
            <a:r>
              <a:rPr lang="en-US" sz="1400" i="1" dirty="0" smtClean="0"/>
              <a:t>approximate</a:t>
            </a:r>
            <a:r>
              <a:rPr lang="en-US" sz="1400" dirty="0" smtClean="0"/>
              <a:t> quantification, based on photos or video.</a:t>
            </a:r>
          </a:p>
          <a:p>
            <a:endParaRPr lang="en-US" sz="1400" dirty="0"/>
          </a:p>
          <a:p>
            <a:r>
              <a:rPr lang="en-US" sz="1400" dirty="0" smtClean="0"/>
              <a:t>For video (e.g. downloaded from YouTube), use QuickTime 7 (</a:t>
            </a:r>
            <a:r>
              <a:rPr lang="en-US" sz="1400" i="1" dirty="0" smtClean="0"/>
              <a:t>not</a:t>
            </a:r>
            <a:r>
              <a:rPr lang="en-US" sz="1400" dirty="0" smtClean="0"/>
              <a:t> QuickTime 10)</a:t>
            </a:r>
          </a:p>
          <a:p>
            <a:r>
              <a:rPr lang="en-US" sz="1400" dirty="0" smtClean="0"/>
              <a:t>which will show you the “Movie Inspector” window</a:t>
            </a:r>
            <a:endParaRPr lang="en-US" sz="1400" dirty="0"/>
          </a:p>
        </p:txBody>
      </p:sp>
      <p:pic>
        <p:nvPicPr>
          <p:cNvPr id="4" name="Picture 3"/>
          <p:cNvPicPr>
            <a:picLocks noChangeAspect="1"/>
          </p:cNvPicPr>
          <p:nvPr/>
        </p:nvPicPr>
        <p:blipFill>
          <a:blip r:embed="rId3"/>
          <a:stretch>
            <a:fillRect/>
          </a:stretch>
        </p:blipFill>
        <p:spPr>
          <a:xfrm>
            <a:off x="2051775" y="1715909"/>
            <a:ext cx="6581579" cy="3857625"/>
          </a:xfrm>
          <a:prstGeom prst="rect">
            <a:avLst/>
          </a:prstGeom>
        </p:spPr>
      </p:pic>
      <p:sp>
        <p:nvSpPr>
          <p:cNvPr id="5" name="TextBox 4"/>
          <p:cNvSpPr txBox="1"/>
          <p:nvPr/>
        </p:nvSpPr>
        <p:spPr>
          <a:xfrm>
            <a:off x="162473" y="1482477"/>
            <a:ext cx="2796471" cy="307777"/>
          </a:xfrm>
          <a:prstGeom prst="rect">
            <a:avLst/>
          </a:prstGeom>
          <a:noFill/>
        </p:spPr>
        <p:txBody>
          <a:bodyPr wrap="none" rtlCol="0">
            <a:spAutoFit/>
          </a:bodyPr>
          <a:lstStyle/>
          <a:p>
            <a:r>
              <a:rPr lang="en-US" sz="1400" dirty="0" smtClean="0"/>
              <a:t>30 frames per second (fps) is typical</a:t>
            </a:r>
          </a:p>
        </p:txBody>
      </p:sp>
      <p:sp>
        <p:nvSpPr>
          <p:cNvPr id="6" name="TextBox 5"/>
          <p:cNvSpPr txBox="1"/>
          <p:nvPr/>
        </p:nvSpPr>
        <p:spPr>
          <a:xfrm>
            <a:off x="162473" y="5181119"/>
            <a:ext cx="6537361" cy="523220"/>
          </a:xfrm>
          <a:prstGeom prst="rect">
            <a:avLst/>
          </a:prstGeom>
          <a:solidFill>
            <a:schemeClr val="bg1">
              <a:alpha val="74000"/>
            </a:schemeClr>
          </a:solidFill>
        </p:spPr>
        <p:txBody>
          <a:bodyPr wrap="square" rtlCol="0">
            <a:spAutoFit/>
          </a:bodyPr>
          <a:lstStyle/>
          <a:p>
            <a:r>
              <a:rPr lang="en-US" sz="1400" dirty="0" smtClean="0"/>
              <a:t>this tells the time of the frame, down to 3/100 of a second.  good enough for many of our purposes (QT 10 has less precision)</a:t>
            </a:r>
          </a:p>
        </p:txBody>
      </p:sp>
      <p:cxnSp>
        <p:nvCxnSpPr>
          <p:cNvPr id="8" name="Straight Connector 7"/>
          <p:cNvCxnSpPr/>
          <p:nvPr/>
        </p:nvCxnSpPr>
        <p:spPr>
          <a:xfrm>
            <a:off x="1802401" y="3871313"/>
            <a:ext cx="314960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515373" y="3299429"/>
            <a:ext cx="194974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274415" y="1713310"/>
            <a:ext cx="1168131" cy="148206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690350" y="3871313"/>
            <a:ext cx="1112052" cy="130980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10613" y="6047286"/>
            <a:ext cx="2882199" cy="584775"/>
          </a:xfrm>
          <a:prstGeom prst="rect">
            <a:avLst/>
          </a:prstGeom>
          <a:noFill/>
        </p:spPr>
        <p:txBody>
          <a:bodyPr wrap="none" rtlCol="0">
            <a:spAutoFit/>
          </a:bodyPr>
          <a:lstStyle/>
          <a:p>
            <a:r>
              <a:rPr lang="en-US" sz="1600" dirty="0" smtClean="0"/>
              <a:t>Also see Figure 1.1 in your book,</a:t>
            </a:r>
          </a:p>
          <a:p>
            <a:r>
              <a:rPr lang="en-US" sz="1600" dirty="0" smtClean="0"/>
              <a:t>and discussion</a:t>
            </a:r>
          </a:p>
        </p:txBody>
      </p:sp>
      <p:sp>
        <p:nvSpPr>
          <p:cNvPr id="11" name="Slide Number Placeholder 10"/>
          <p:cNvSpPr>
            <a:spLocks noGrp="1"/>
          </p:cNvSpPr>
          <p:nvPr>
            <p:ph type="sldNum" sz="quarter" idx="12"/>
          </p:nvPr>
        </p:nvSpPr>
        <p:spPr/>
        <p:txBody>
          <a:bodyPr/>
          <a:lstStyle/>
          <a:p>
            <a:fld id="{5BE6E91C-2D6A-B04C-94FB-A9E324A509C5}" type="slidenum">
              <a:rPr lang="en-US" smtClean="0"/>
              <a:pPr/>
              <a:t>8</a:t>
            </a:fld>
            <a:endParaRPr lang="en-US" dirty="0"/>
          </a:p>
        </p:txBody>
      </p:sp>
      <p:pic>
        <p:nvPicPr>
          <p:cNvPr id="15" name="Picture 14" descr="Roger Federer Slow Motion Serve 120fps - YouTube188.jp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077693" y="5519529"/>
            <a:ext cx="2049867" cy="1338471"/>
          </a:xfrm>
          <a:prstGeom prst="rect">
            <a:avLst/>
          </a:prstGeom>
        </p:spPr>
      </p:pic>
    </p:spTree>
    <p:extLst>
      <p:ext uri="{BB962C8B-B14F-4D97-AF65-F5344CB8AC3E}">
        <p14:creationId xmlns="" xmlns:p14="http://schemas.microsoft.com/office/powerpoint/2010/main" val="101842145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Sled example, continued</a:t>
            </a:r>
            <a:endParaRPr lang="en-US" dirty="0"/>
          </a:p>
        </p:txBody>
      </p:sp>
      <p:sp>
        <p:nvSpPr>
          <p:cNvPr id="5" name="TextBox 4"/>
          <p:cNvSpPr txBox="1"/>
          <p:nvPr/>
        </p:nvSpPr>
        <p:spPr>
          <a:xfrm>
            <a:off x="698446" y="5478370"/>
            <a:ext cx="8229600" cy="369332"/>
          </a:xfrm>
          <a:prstGeom prst="rect">
            <a:avLst/>
          </a:prstGeom>
          <a:noFill/>
        </p:spPr>
        <p:txBody>
          <a:bodyPr wrap="square" rtlCol="0">
            <a:spAutoFit/>
          </a:bodyPr>
          <a:lstStyle/>
          <a:p>
            <a:pPr>
              <a:spcAft>
                <a:spcPts val="600"/>
              </a:spcAft>
            </a:pPr>
            <a:r>
              <a:rPr lang="en-US" dirty="0" smtClean="0"/>
              <a:t>Anything the player can do, to allow him to push an even </a:t>
            </a:r>
            <a:r>
              <a:rPr lang="en-US" i="1" dirty="0" smtClean="0"/>
              <a:t>heavier</a:t>
            </a:r>
            <a:r>
              <a:rPr lang="en-US" dirty="0" smtClean="0"/>
              <a:t> sled?</a:t>
            </a:r>
          </a:p>
        </p:txBody>
      </p:sp>
      <p:sp>
        <p:nvSpPr>
          <p:cNvPr id="6" name="TextBox 5"/>
          <p:cNvSpPr txBox="1"/>
          <p:nvPr/>
        </p:nvSpPr>
        <p:spPr>
          <a:xfrm>
            <a:off x="320943" y="602181"/>
            <a:ext cx="9003443" cy="646331"/>
          </a:xfrm>
          <a:prstGeom prst="rect">
            <a:avLst/>
          </a:prstGeom>
          <a:noFill/>
        </p:spPr>
        <p:txBody>
          <a:bodyPr wrap="square" rtlCol="0">
            <a:spAutoFit/>
          </a:bodyPr>
          <a:lstStyle/>
          <a:p>
            <a:pPr marL="284163" indent="-284163"/>
            <a:r>
              <a:rPr lang="en-US" sz="1600" dirty="0" smtClean="0"/>
              <a:t>2</a:t>
            </a:r>
            <a:r>
              <a:rPr lang="en-US" dirty="0" smtClean="0"/>
              <a:t>) Identify relationships between forces.</a:t>
            </a:r>
            <a:br>
              <a:rPr lang="en-US" dirty="0" smtClean="0"/>
            </a:br>
            <a:endParaRPr lang="en-US" dirty="0" smtClean="0"/>
          </a:p>
        </p:txBody>
      </p:sp>
      <p:sp>
        <p:nvSpPr>
          <p:cNvPr id="7" name="TextBox 6"/>
          <p:cNvSpPr txBox="1"/>
          <p:nvPr/>
        </p:nvSpPr>
        <p:spPr>
          <a:xfrm>
            <a:off x="698446" y="1869729"/>
            <a:ext cx="4595104" cy="830997"/>
          </a:xfrm>
          <a:prstGeom prst="rect">
            <a:avLst/>
          </a:prstGeom>
          <a:noFill/>
        </p:spPr>
        <p:txBody>
          <a:bodyPr wrap="none" rtlCol="0">
            <a:spAutoFit/>
          </a:bodyPr>
          <a:lstStyle/>
          <a:p>
            <a:pPr marL="334963" indent="-334963"/>
            <a:r>
              <a:rPr lang="en-US" sz="1600" dirty="0" smtClean="0"/>
              <a:t>2b) By Newton’s 2</a:t>
            </a:r>
            <a:r>
              <a:rPr lang="en-US" sz="1600" baseline="30000" dirty="0" smtClean="0"/>
              <a:t>nd</a:t>
            </a:r>
            <a:r>
              <a:rPr lang="en-US" sz="1600" dirty="0" smtClean="0"/>
              <a:t> Law:</a:t>
            </a:r>
            <a:br>
              <a:rPr lang="en-US" sz="1600" dirty="0" smtClean="0"/>
            </a:br>
            <a:r>
              <a:rPr lang="en-US" sz="1600" dirty="0" smtClean="0"/>
              <a:t>“moving at constant speed” </a:t>
            </a:r>
            <a:r>
              <a:rPr lang="en-US" sz="1600" dirty="0" err="1" smtClean="0">
                <a:sym typeface="Wingdings"/>
              </a:rPr>
              <a:t></a:t>
            </a:r>
            <a:r>
              <a:rPr lang="en-US" sz="1600" dirty="0" smtClean="0">
                <a:sym typeface="Wingdings"/>
              </a:rPr>
              <a:t> zero acceleration </a:t>
            </a:r>
            <a:br>
              <a:rPr lang="en-US" sz="1600" dirty="0" smtClean="0">
                <a:sym typeface="Wingdings"/>
              </a:rPr>
            </a:br>
            <a:r>
              <a:rPr lang="en-US" sz="1600" dirty="0" err="1" smtClean="0">
                <a:sym typeface="Wingdings"/>
              </a:rPr>
              <a:t></a:t>
            </a:r>
            <a:r>
              <a:rPr lang="en-US" sz="1600" dirty="0" smtClean="0">
                <a:sym typeface="Wingdings"/>
              </a:rPr>
              <a:t> zero net force on player and on sled</a:t>
            </a:r>
            <a:endParaRPr lang="en-US" sz="1600" dirty="0" smtClean="0"/>
          </a:p>
        </p:txBody>
      </p:sp>
      <p:graphicFrame>
        <p:nvGraphicFramePr>
          <p:cNvPr id="11" name="Object 10"/>
          <p:cNvGraphicFramePr>
            <a:graphicFrameLocks noChangeAspect="1"/>
          </p:cNvGraphicFramePr>
          <p:nvPr>
            <p:extLst>
              <p:ext uri="{D42A27DB-BD31-4B8C-83A1-F6EECF244321}">
                <p14:modId xmlns:p14="http://schemas.microsoft.com/office/powerpoint/2010/main" xmlns="" val="4231447120"/>
              </p:ext>
            </p:extLst>
          </p:nvPr>
        </p:nvGraphicFramePr>
        <p:xfrm>
          <a:off x="698446" y="1248512"/>
          <a:ext cx="5194288" cy="514750"/>
        </p:xfrm>
        <a:graphic>
          <a:graphicData uri="http://schemas.openxmlformats.org/presentationml/2006/ole">
            <p:oleObj spid="_x0000_s2881538" name="Equation" r:id="rId4" imgW="2998800" imgH="329040" progId="">
              <p:embed/>
            </p:oleObj>
          </a:graphicData>
        </a:graphic>
      </p:graphicFrame>
      <p:sp>
        <p:nvSpPr>
          <p:cNvPr id="3" name="Slide Number Placeholder 2"/>
          <p:cNvSpPr>
            <a:spLocks noGrp="1"/>
          </p:cNvSpPr>
          <p:nvPr>
            <p:ph type="sldNum" sz="quarter" idx="12"/>
          </p:nvPr>
        </p:nvSpPr>
        <p:spPr/>
        <p:txBody>
          <a:bodyPr/>
          <a:lstStyle/>
          <a:p>
            <a:fld id="{5BE6E91C-2D6A-B04C-94FB-A9E324A509C5}" type="slidenum">
              <a:rPr lang="en-US" smtClean="0"/>
              <a:pPr/>
              <a:t>89</a:t>
            </a:fld>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38"/>
            <a:ext cx="8229600" cy="381917"/>
          </a:xfrm>
        </p:spPr>
        <p:txBody>
          <a:bodyPr/>
          <a:lstStyle/>
          <a:p>
            <a:r>
              <a:rPr lang="en-US" dirty="0" smtClean="0"/>
              <a:t>Greater sideways force through greater normal forces</a:t>
            </a:r>
            <a:endParaRPr lang="en-US" dirty="0"/>
          </a:p>
        </p:txBody>
      </p:sp>
      <p:pic>
        <p:nvPicPr>
          <p:cNvPr id="26" name="Picture 25" descr="FootballLineStayLow.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27642" y="320443"/>
            <a:ext cx="6226638" cy="3135276"/>
          </a:xfrm>
          <a:prstGeom prst="rect">
            <a:avLst/>
          </a:prstGeom>
        </p:spPr>
      </p:pic>
      <p:sp>
        <p:nvSpPr>
          <p:cNvPr id="27" name="TextBox 26"/>
          <p:cNvSpPr txBox="1"/>
          <p:nvPr/>
        </p:nvSpPr>
        <p:spPr>
          <a:xfrm>
            <a:off x="524935" y="383904"/>
            <a:ext cx="2089290" cy="276999"/>
          </a:xfrm>
          <a:prstGeom prst="rect">
            <a:avLst/>
          </a:prstGeom>
          <a:solidFill>
            <a:srgbClr val="FFFFFF"/>
          </a:solidFill>
        </p:spPr>
        <p:txBody>
          <a:bodyPr wrap="none" rtlCol="0">
            <a:spAutoFit/>
          </a:bodyPr>
          <a:lstStyle/>
          <a:p>
            <a:r>
              <a:rPr lang="en-US" sz="1200" dirty="0" smtClean="0"/>
              <a:t>Vance Walker </a:t>
            </a:r>
            <a:r>
              <a:rPr lang="en-US" sz="1200" dirty="0" err="1" smtClean="0"/>
              <a:t>vs</a:t>
            </a:r>
            <a:r>
              <a:rPr lang="en-US" sz="1200" dirty="0" smtClean="0"/>
              <a:t> Nick </a:t>
            </a:r>
            <a:r>
              <a:rPr lang="en-US" sz="1200" dirty="0" err="1" smtClean="0"/>
              <a:t>Mangold</a:t>
            </a:r>
            <a:endParaRPr lang="en-US" sz="1200" dirty="0" smtClean="0"/>
          </a:p>
        </p:txBody>
      </p:sp>
      <p:pic>
        <p:nvPicPr>
          <p:cNvPr id="28" name="Picture 27" descr="IndyCarWings.png"/>
          <p:cNvPicPr>
            <a:picLocks noChangeAspect="1"/>
          </p:cNvPicPr>
          <p:nvPr/>
        </p:nvPicPr>
        <p:blipFill rotWithShape="1">
          <a:blip r:embed="rId3">
            <a:extLst>
              <a:ext uri="{28A0092B-C50C-407E-A947-70E740481C1C}">
                <a14:useLocalDpi xmlns:a14="http://schemas.microsoft.com/office/drawing/2010/main" xmlns="" val="0"/>
              </a:ext>
            </a:extLst>
          </a:blip>
          <a:srcRect t="7245" b="5419"/>
          <a:stretch/>
        </p:blipFill>
        <p:spPr>
          <a:xfrm>
            <a:off x="727641" y="3661647"/>
            <a:ext cx="3856233" cy="2401685"/>
          </a:xfrm>
          <a:prstGeom prst="rect">
            <a:avLst/>
          </a:prstGeom>
        </p:spPr>
      </p:pic>
      <p:pic>
        <p:nvPicPr>
          <p:cNvPr id="30" name="Picture 29" descr="IndyCarWingsInverted.png"/>
          <p:cNvPicPr>
            <a:picLocks noChangeAspect="1"/>
          </p:cNvPicPr>
          <p:nvPr/>
        </p:nvPicPr>
        <p:blipFill rotWithShape="1">
          <a:blip r:embed="rId4">
            <a:extLst>
              <a:ext uri="{28A0092B-C50C-407E-A947-70E740481C1C}">
                <a14:useLocalDpi xmlns:a14="http://schemas.microsoft.com/office/drawing/2010/main" xmlns="" val="0"/>
              </a:ext>
            </a:extLst>
          </a:blip>
          <a:srcRect t="11032"/>
          <a:stretch/>
        </p:blipFill>
        <p:spPr>
          <a:xfrm>
            <a:off x="4950199" y="3661646"/>
            <a:ext cx="3785496" cy="2401685"/>
          </a:xfrm>
          <a:prstGeom prst="rect">
            <a:avLst/>
          </a:prstGeom>
        </p:spPr>
      </p:pic>
      <p:sp>
        <p:nvSpPr>
          <p:cNvPr id="4" name="Slide Number Placeholder 3"/>
          <p:cNvSpPr>
            <a:spLocks noGrp="1"/>
          </p:cNvSpPr>
          <p:nvPr>
            <p:ph type="sldNum" sz="quarter" idx="12"/>
          </p:nvPr>
        </p:nvSpPr>
        <p:spPr/>
        <p:txBody>
          <a:bodyPr/>
          <a:lstStyle/>
          <a:p>
            <a:fld id="{5BE6E91C-2D6A-B04C-94FB-A9E324A509C5}" type="slidenum">
              <a:rPr lang="en-US" smtClean="0"/>
              <a:pPr/>
              <a:t>90</a:t>
            </a:fld>
            <a:endParaRPr lang="en-US" dirty="0"/>
          </a:p>
        </p:txBody>
      </p:sp>
    </p:spTree>
    <p:extLst>
      <p:ext uri="{BB962C8B-B14F-4D97-AF65-F5344CB8AC3E}">
        <p14:creationId xmlns:p14="http://schemas.microsoft.com/office/powerpoint/2010/main" xmlns="" val="352253844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91</a:t>
            </a:fld>
            <a:endParaRPr lang="en-US" dirty="0"/>
          </a:p>
        </p:txBody>
      </p:sp>
      <p:sp>
        <p:nvSpPr>
          <p:cNvPr id="4" name="TextBox 3"/>
          <p:cNvSpPr txBox="1"/>
          <p:nvPr/>
        </p:nvSpPr>
        <p:spPr>
          <a:xfrm>
            <a:off x="3646215" y="6113420"/>
            <a:ext cx="1853777" cy="338554"/>
          </a:xfrm>
          <a:prstGeom prst="rect">
            <a:avLst/>
          </a:prstGeom>
          <a:noFill/>
        </p:spPr>
        <p:txBody>
          <a:bodyPr wrap="none" rtlCol="0">
            <a:spAutoFit/>
          </a:bodyPr>
          <a:lstStyle/>
          <a:p>
            <a:r>
              <a:rPr lang="en-US" sz="1600" dirty="0" smtClean="0"/>
              <a:t>[</a:t>
            </a:r>
            <a:r>
              <a:rPr lang="en-US" sz="1600" dirty="0" smtClean="0">
                <a:solidFill>
                  <a:srgbClr val="FF0000"/>
                </a:solidFill>
              </a:rPr>
              <a:t>Show Driver Video</a:t>
            </a:r>
            <a:r>
              <a:rPr lang="en-US" sz="1600" dirty="0" smtClean="0"/>
              <a:t>]</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92</a:t>
            </a:fld>
            <a:endParaRPr lang="en-US" dirty="0"/>
          </a:p>
        </p:txBody>
      </p:sp>
      <p:sp>
        <p:nvSpPr>
          <p:cNvPr id="4" name="TextBox 3"/>
          <p:cNvSpPr txBox="1"/>
          <p:nvPr/>
        </p:nvSpPr>
        <p:spPr>
          <a:xfrm>
            <a:off x="2764241" y="6367336"/>
            <a:ext cx="2648289" cy="338554"/>
          </a:xfrm>
          <a:prstGeom prst="rect">
            <a:avLst/>
          </a:prstGeom>
          <a:noFill/>
        </p:spPr>
        <p:txBody>
          <a:bodyPr wrap="none" rtlCol="0">
            <a:spAutoFit/>
          </a:bodyPr>
          <a:lstStyle/>
          <a:p>
            <a:r>
              <a:rPr lang="en-US" sz="1600" dirty="0" smtClean="0"/>
              <a:t>[</a:t>
            </a:r>
            <a:r>
              <a:rPr lang="en-US" sz="1600" dirty="0" smtClean="0">
                <a:solidFill>
                  <a:srgbClr val="FF0000"/>
                </a:solidFill>
              </a:rPr>
              <a:t>Show Hammer Throw Video</a:t>
            </a:r>
            <a:r>
              <a:rPr lang="en-US" sz="1600" dirty="0" smtClean="0"/>
              <a:t>]</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BE6E91C-2D6A-B04C-94FB-A9E324A509C5}" type="slidenum">
              <a:rPr lang="en-US" smtClean="0"/>
              <a:pPr/>
              <a:t>93</a:t>
            </a:fld>
            <a:endParaRPr lang="en-US" dirty="0"/>
          </a:p>
        </p:txBody>
      </p:sp>
      <p:grpSp>
        <p:nvGrpSpPr>
          <p:cNvPr id="10" name="Group 9"/>
          <p:cNvGrpSpPr/>
          <p:nvPr/>
        </p:nvGrpSpPr>
        <p:grpSpPr>
          <a:xfrm>
            <a:off x="304801" y="1285875"/>
            <a:ext cx="7861300" cy="2128838"/>
            <a:chOff x="228600" y="1714500"/>
            <a:chExt cx="5895975" cy="2838450"/>
          </a:xfrm>
        </p:grpSpPr>
        <p:pic>
          <p:nvPicPr>
            <p:cNvPr id="2940930" name="Picture 2"/>
            <p:cNvPicPr>
              <a:picLocks noChangeAspect="1" noChangeArrowheads="1"/>
            </p:cNvPicPr>
            <p:nvPr/>
          </p:nvPicPr>
          <p:blipFill>
            <a:blip r:embed="rId2"/>
            <a:srcRect l="31250" t="9278" r="38306" b="29485"/>
            <a:stretch>
              <a:fillRect/>
            </a:stretch>
          </p:blipFill>
          <p:spPr bwMode="auto">
            <a:xfrm>
              <a:off x="1771650" y="1714500"/>
              <a:ext cx="1438275" cy="2828925"/>
            </a:xfrm>
            <a:prstGeom prst="rect">
              <a:avLst/>
            </a:prstGeom>
            <a:noFill/>
            <a:ln w="9525">
              <a:noFill/>
              <a:miter lim="800000"/>
              <a:headEnd/>
              <a:tailEnd/>
            </a:ln>
          </p:spPr>
        </p:pic>
        <p:pic>
          <p:nvPicPr>
            <p:cNvPr id="2940931" name="Picture 3"/>
            <p:cNvPicPr>
              <a:picLocks noChangeAspect="1" noChangeArrowheads="1"/>
            </p:cNvPicPr>
            <p:nvPr/>
          </p:nvPicPr>
          <p:blipFill>
            <a:blip r:embed="rId3"/>
            <a:srcRect l="31049" t="8144" r="36895" b="30619"/>
            <a:stretch>
              <a:fillRect/>
            </a:stretch>
          </p:blipFill>
          <p:spPr bwMode="auto">
            <a:xfrm>
              <a:off x="228600" y="1714500"/>
              <a:ext cx="1514475" cy="2828925"/>
            </a:xfrm>
            <a:prstGeom prst="rect">
              <a:avLst/>
            </a:prstGeom>
            <a:noFill/>
            <a:ln w="9525">
              <a:noFill/>
              <a:miter lim="800000"/>
              <a:headEnd/>
              <a:tailEnd/>
            </a:ln>
          </p:spPr>
        </p:pic>
        <p:pic>
          <p:nvPicPr>
            <p:cNvPr id="8" name="Picture 2"/>
            <p:cNvPicPr>
              <a:picLocks noChangeAspect="1" noChangeArrowheads="1"/>
            </p:cNvPicPr>
            <p:nvPr/>
          </p:nvPicPr>
          <p:blipFill>
            <a:blip r:embed="rId4"/>
            <a:srcRect l="31653" t="10413" r="37903" b="28144"/>
            <a:stretch>
              <a:fillRect/>
            </a:stretch>
          </p:blipFill>
          <p:spPr bwMode="auto">
            <a:xfrm>
              <a:off x="3248025" y="1714500"/>
              <a:ext cx="1438275" cy="2838450"/>
            </a:xfrm>
            <a:prstGeom prst="rect">
              <a:avLst/>
            </a:prstGeom>
            <a:noFill/>
            <a:ln w="9525">
              <a:noFill/>
              <a:miter lim="800000"/>
              <a:headEnd/>
              <a:tailEnd/>
            </a:ln>
          </p:spPr>
        </p:pic>
        <p:pic>
          <p:nvPicPr>
            <p:cNvPr id="9" name="Picture 3"/>
            <p:cNvPicPr>
              <a:picLocks noChangeAspect="1" noChangeArrowheads="1"/>
            </p:cNvPicPr>
            <p:nvPr/>
          </p:nvPicPr>
          <p:blipFill>
            <a:blip r:embed="rId5"/>
            <a:srcRect l="32056" t="10413" r="38508" b="28144"/>
            <a:stretch>
              <a:fillRect/>
            </a:stretch>
          </p:blipFill>
          <p:spPr bwMode="auto">
            <a:xfrm>
              <a:off x="4733925" y="1714500"/>
              <a:ext cx="1390650" cy="283845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158060</TotalTime>
  <Words>8744</Words>
  <Application>Microsoft Office PowerPoint</Application>
  <PresentationFormat>Letter Paper (8.5x11 in)</PresentationFormat>
  <Paragraphs>1391</Paragraphs>
  <Slides>94</Slides>
  <Notes>60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94</vt:i4>
      </vt:variant>
    </vt:vector>
  </HeadingPairs>
  <TitlesOfParts>
    <vt:vector size="96" baseType="lpstr">
      <vt:lpstr>Office Theme</vt:lpstr>
      <vt:lpstr>Equation</vt:lpstr>
      <vt:lpstr>Slide 0</vt:lpstr>
      <vt:lpstr>Welcome to Physics 10 – The Physics of Sports</vt:lpstr>
      <vt:lpstr>Scientific notation</vt:lpstr>
      <vt:lpstr>Units and Conversions – length, time, speed</vt:lpstr>
      <vt:lpstr>Where Did the Unit Systems Come From?</vt:lpstr>
      <vt:lpstr>You can always multiply by one</vt:lpstr>
      <vt:lpstr>Putting sports into numbers - 1</vt:lpstr>
      <vt:lpstr>Putting sports into numbers - 2</vt:lpstr>
      <vt:lpstr>Putting sports into numbers - 3</vt:lpstr>
      <vt:lpstr>Notes</vt:lpstr>
      <vt:lpstr>Where “it’s” at –the center of mass</vt:lpstr>
      <vt:lpstr>Where “it’s” at –the center of mass</vt:lpstr>
      <vt:lpstr>Where “it’s” at –the center of mass</vt:lpstr>
      <vt:lpstr>Slide 13</vt:lpstr>
      <vt:lpstr>Kinematics – quantifying motion</vt:lpstr>
      <vt:lpstr>reaction time in “fast” games</vt:lpstr>
      <vt:lpstr>Slide 16</vt:lpstr>
      <vt:lpstr>Slide 17</vt:lpstr>
      <vt:lpstr>Example with graphs – Boston Marathon 2009</vt:lpstr>
      <vt:lpstr>Graphs – a picture is worth 1000 words (or numbers)</vt:lpstr>
      <vt:lpstr>speed, velocity</vt:lpstr>
      <vt:lpstr>Slide 21</vt:lpstr>
      <vt:lpstr>Slide 22</vt:lpstr>
      <vt:lpstr>What do these graphs mean?  </vt:lpstr>
      <vt:lpstr>Average and instantaneous velocity</vt:lpstr>
      <vt:lpstr>Usain (“Lightning”) Bolt</vt:lpstr>
      <vt:lpstr>Extracting splits from video</vt:lpstr>
      <vt:lpstr>Extracting splits from video (2)</vt:lpstr>
      <vt:lpstr>sprints – it’s all about getting to max speed</vt:lpstr>
      <vt:lpstr>How Remarkable was that  race?</vt:lpstr>
      <vt:lpstr>What about the 200 meter?</vt:lpstr>
      <vt:lpstr>marathons – it’s all about maintaining speed</vt:lpstr>
      <vt:lpstr>Sprints and runs</vt:lpstr>
      <vt:lpstr>Revisit the graphs – (instantaneous) velocity versus time</vt:lpstr>
      <vt:lpstr>Acceleration versus top speed</vt:lpstr>
      <vt:lpstr>Newton’s first law (N1L)</vt:lpstr>
      <vt:lpstr>Slide 36</vt:lpstr>
      <vt:lpstr>Acceleration</vt:lpstr>
      <vt:lpstr>Acceleration</vt:lpstr>
      <vt:lpstr>The flip side to N1L</vt:lpstr>
      <vt:lpstr>Slide 40</vt:lpstr>
      <vt:lpstr>“Deceleration is acceleration”</vt:lpstr>
      <vt:lpstr>Constant acceleration</vt:lpstr>
      <vt:lpstr>Constant acceleration</vt:lpstr>
      <vt:lpstr>Slide 44</vt:lpstr>
      <vt:lpstr>Useful formulas for constant acceleration</vt:lpstr>
      <vt:lpstr>Example – ball rolling down an incline</vt:lpstr>
      <vt:lpstr>What is the puck’s acceleration?</vt:lpstr>
      <vt:lpstr> Rope climb: text figure 2.9</vt:lpstr>
      <vt:lpstr>Motion under the influence of (only) gravity</vt:lpstr>
      <vt:lpstr>Analysis of 40” vertical jump</vt:lpstr>
      <vt:lpstr>Vertical jump: height and velocity as function of time</vt:lpstr>
      <vt:lpstr>A (much) harder jump</vt:lpstr>
      <vt:lpstr>Figure 2.11</vt:lpstr>
      <vt:lpstr>Forces and Dynamics</vt:lpstr>
      <vt:lpstr>Equilibrium and N1L; Weight and GRF</vt:lpstr>
      <vt:lpstr>The “net” force in volleyball: FBDs on 2011 NCAA champs</vt:lpstr>
      <vt:lpstr>Acceleration if (and only if) there is a force imbalance</vt:lpstr>
      <vt:lpstr>Force and mass</vt:lpstr>
      <vt:lpstr>Slide 59</vt:lpstr>
      <vt:lpstr>Force of the shot</vt:lpstr>
      <vt:lpstr>Dwight Howard’s vertical</vt:lpstr>
      <vt:lpstr>Slide 62</vt:lpstr>
      <vt:lpstr>Slide 63</vt:lpstr>
      <vt:lpstr>Slide 64</vt:lpstr>
      <vt:lpstr>Slide 65</vt:lpstr>
      <vt:lpstr>Slide 66</vt:lpstr>
      <vt:lpstr>Slide 67</vt:lpstr>
      <vt:lpstr>Slide 68</vt:lpstr>
      <vt:lpstr>GRF in more detail</vt:lpstr>
      <vt:lpstr> Let’s Talk Landing</vt:lpstr>
      <vt:lpstr>Howard in flight - Making the most of it.</vt:lpstr>
      <vt:lpstr>Which Image is More Impressive?</vt:lpstr>
      <vt:lpstr>What accelerated Jeremy Lin?  - Not “himself”</vt:lpstr>
      <vt:lpstr>for notes</vt:lpstr>
      <vt:lpstr>Friction - concepts</vt:lpstr>
      <vt:lpstr>Slide 76</vt:lpstr>
      <vt:lpstr>Slide 77</vt:lpstr>
      <vt:lpstr>Sometimes Static Friction Just is Not Enough </vt:lpstr>
      <vt:lpstr>Vectors</vt:lpstr>
      <vt:lpstr>Shot put – the net force</vt:lpstr>
      <vt:lpstr>Shot put – cont’d</vt:lpstr>
      <vt:lpstr>Shot put – example</vt:lpstr>
      <vt:lpstr>Static friction</vt:lpstr>
      <vt:lpstr>Static friction</vt:lpstr>
      <vt:lpstr>Slide 85</vt:lpstr>
      <vt:lpstr>Kinetic friction</vt:lpstr>
      <vt:lpstr>braking a car</vt:lpstr>
      <vt:lpstr>In the pit or on the sleds - Static and kinetic friction</vt:lpstr>
      <vt:lpstr>Sled example, continued</vt:lpstr>
      <vt:lpstr>Greater sideways force through greater normal forces</vt:lpstr>
      <vt:lpstr>Slide 91</vt:lpstr>
      <vt:lpstr>Slide 92</vt:lpstr>
      <vt:lpstr>Slide 93</vt:lpstr>
    </vt:vector>
  </TitlesOfParts>
  <Company>Ohio State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Lisa</dc:creator>
  <cp:lastModifiedBy>Daniel Cebra</cp:lastModifiedBy>
  <cp:revision>1460</cp:revision>
  <cp:lastPrinted>2013-01-15T17:27:47Z</cp:lastPrinted>
  <dcterms:created xsi:type="dcterms:W3CDTF">2010-12-03T22:08:57Z</dcterms:created>
  <dcterms:modified xsi:type="dcterms:W3CDTF">2016-01-07T09:07:12Z</dcterms:modified>
</cp:coreProperties>
</file>