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97" r:id="rId2"/>
    <p:sldId id="334" r:id="rId3"/>
    <p:sldId id="340" r:id="rId4"/>
    <p:sldId id="339" r:id="rId5"/>
    <p:sldId id="336" r:id="rId6"/>
    <p:sldId id="337" r:id="rId7"/>
    <p:sldId id="341" r:id="rId8"/>
    <p:sldId id="343" r:id="rId9"/>
    <p:sldId id="342" r:id="rId10"/>
    <p:sldId id="302" r:id="rId11"/>
    <p:sldId id="355" r:id="rId12"/>
    <p:sldId id="356" r:id="rId13"/>
    <p:sldId id="357" r:id="rId14"/>
    <p:sldId id="358" r:id="rId15"/>
    <p:sldId id="359" r:id="rId16"/>
    <p:sldId id="360" r:id="rId17"/>
    <p:sldId id="375" r:id="rId18"/>
    <p:sldId id="376" r:id="rId19"/>
    <p:sldId id="377" r:id="rId20"/>
    <p:sldId id="374" r:id="rId21"/>
    <p:sldId id="378" r:id="rId22"/>
    <p:sldId id="379" r:id="rId23"/>
    <p:sldId id="372" r:id="rId24"/>
    <p:sldId id="354" r:id="rId25"/>
    <p:sldId id="353" r:id="rId26"/>
    <p:sldId id="369" r:id="rId27"/>
    <p:sldId id="363" r:id="rId28"/>
    <p:sldId id="315" r:id="rId29"/>
    <p:sldId id="316" r:id="rId30"/>
    <p:sldId id="328" r:id="rId31"/>
    <p:sldId id="38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C46D"/>
    <a:srgbClr val="B18A1C"/>
    <a:srgbClr val="001852"/>
    <a:srgbClr val="263E72"/>
    <a:srgbClr val="EFE7C1"/>
    <a:srgbClr val="536792"/>
    <a:srgbClr val="C1CAD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71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7D048-571D-9248-BCF2-2D079D13D1C3}" type="datetimeFigureOut">
              <a:rPr lang="en-US" smtClean="0"/>
              <a:t>1/20/15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4A3DF-DF69-0A41-8A9E-CF1A92012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95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D3992-681A-CA4D-9244-BA5D0286FFA0}" type="datetimeFigureOut">
              <a:rPr lang="en-US" smtClean="0"/>
              <a:t>1/20/15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AC957-E01B-0C4F-9E43-38B8509D8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212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Absorption | final-state effect, after cc that forms and the J/</a:t>
            </a:r>
            <a:r>
              <a:rPr lang="en-US" dirty="0" smtClean="0">
                <a:latin typeface="Symbol" charset="2"/>
                <a:cs typeface="Symbol" charset="2"/>
              </a:rPr>
              <a:t>y</a:t>
            </a:r>
            <a:r>
              <a:rPr lang="en-US" dirty="0" smtClean="0"/>
              <a:t> has been produced, pair breaks up in matter due to interactions with nucleons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C957-E01B-0C4F-9E43-38B8509D87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27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reference to E772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AC957-E01B-0C4F-9E43-38B8509D87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7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0"/>
            <a:ext cx="7696199" cy="209550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b="1" kern="1200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ea typeface="+mj-ea"/>
                <a:cs typeface="Book Antiqua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6121" y="47595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b="1" kern="120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ea typeface="+mn-ea"/>
                <a:cs typeface="Book Antiqu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/>
              </a:defRPr>
            </a:lvl1pPr>
          </a:lstStyle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/>
              </a:defRPr>
            </a:lvl1pPr>
          </a:lstStyle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Book Antiqua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/>
              </a:defRPr>
            </a:lvl1pPr>
          </a:lstStyle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/>
              </a:defRPr>
            </a:lvl1pPr>
          </a:lstStyle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875" y="605"/>
            <a:ext cx="9128125" cy="673100"/>
          </a:xfrm>
          <a:prstGeom prst="rect">
            <a:avLst/>
          </a:prstGeom>
          <a:gradFill flip="none" rotWithShape="1">
            <a:gsLst>
              <a:gs pos="0">
                <a:srgbClr val="001852"/>
              </a:gs>
              <a:gs pos="4000">
                <a:srgbClr val="536792"/>
              </a:gs>
              <a:gs pos="11000">
                <a:srgbClr val="C1CAD9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001852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9250" indent="-349250">
              <a:buClr>
                <a:schemeClr val="tx2"/>
              </a:buClr>
              <a:buFont typeface="Wingdings 2" charset="2"/>
              <a:buChar char="☍"/>
              <a:defRPr/>
            </a:lvl1pPr>
            <a:lvl2pPr marL="685800" indent="-336550">
              <a:buSzPct val="70000"/>
              <a:buFont typeface="Wingdings" charset="2"/>
              <a:buChar char=""/>
              <a:defRPr/>
            </a:lvl2pPr>
            <a:lvl3pPr marL="968375" indent="-282575">
              <a:buClr>
                <a:schemeClr val="tx2"/>
              </a:buClr>
              <a:buSzPct val="75000"/>
              <a:buFont typeface="Wingdings" charset="2"/>
              <a:buChar char=""/>
              <a:defRPr/>
            </a:lvl3pPr>
            <a:lvl4pPr marL="1263650" indent="-295275">
              <a:buSzPct val="76000"/>
              <a:buFont typeface="Wingdings" charset="2"/>
              <a:buChar char=""/>
              <a:defRPr/>
            </a:lvl4pPr>
            <a:lvl5pPr>
              <a:buClr>
                <a:schemeClr val="bg2">
                  <a:lumMod val="25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/>
              </a:defRPr>
            </a:lvl1pPr>
          </a:lstStyle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TAR-logo-base-black.g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r="17026"/>
          <a:stretch/>
        </p:blipFill>
        <p:spPr>
          <a:xfrm>
            <a:off x="-50799" y="0"/>
            <a:ext cx="622667" cy="673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/>
              </a:defRPr>
            </a:lvl1pPr>
          </a:lstStyle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/>
              </a:defRPr>
            </a:lvl1pPr>
          </a:lstStyle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/>
              </a:defRPr>
            </a:lvl1pPr>
          </a:lstStyle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/>
              </a:defRPr>
            </a:lvl1pPr>
          </a:lstStyle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/>
              </a:defRPr>
            </a:lvl1pPr>
          </a:lstStyle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/>
              </a:defRPr>
            </a:lvl1pPr>
          </a:lstStyle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ook Antiqua"/>
              </a:defRPr>
            </a:lvl1pPr>
          </a:lstStyle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838200"/>
            <a:ext cx="9117106" cy="5105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122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latin typeface="Book Antiqua"/>
              </a:rPr>
              <a:t>27/Jan/2015</a:t>
            </a:r>
            <a:endParaRPr lang="en-US" dirty="0"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1" y="6494743"/>
            <a:ext cx="59929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  <a:latin typeface="Book Antiqua"/>
              </a:defRPr>
            </a:lvl1pPr>
          </a:lstStyle>
          <a:p>
            <a:r>
              <a:rPr lang="en-US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6506" y="64788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rgbClr val="263E72"/>
          </a:solidFill>
          <a:effectLst>
            <a:outerShdw blurRad="50800" dist="38100" dir="2700000" algn="tl" rotWithShape="0">
              <a:srgbClr val="EFE7C1">
                <a:alpha val="99000"/>
              </a:srgbClr>
            </a:outerShdw>
          </a:effectLst>
          <a:latin typeface="Book Antiqua"/>
          <a:ea typeface="+mj-ea"/>
          <a:cs typeface="Book Antiqua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/>
          </a:solidFill>
          <a:latin typeface="Book Antiqua"/>
          <a:ea typeface="+mn-ea"/>
          <a:cs typeface="Book Antiqua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/>
          </a:solidFill>
          <a:latin typeface="Book Antiqua"/>
          <a:ea typeface="+mn-ea"/>
          <a:cs typeface="Book Antiqua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/>
          </a:solidFill>
          <a:latin typeface="Book Antiqua"/>
          <a:ea typeface="+mn-ea"/>
          <a:cs typeface="Book Antiqua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/>
          </a:solidFill>
          <a:latin typeface="Book Antiqua"/>
          <a:ea typeface="+mn-ea"/>
          <a:cs typeface="Book Antiqua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/>
          </a:solidFill>
          <a:latin typeface="Book Antiqua"/>
          <a:ea typeface="+mn-ea"/>
          <a:cs typeface="Book Antiqua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gif"/><Relationship Id="rId5" Type="http://schemas.openxmlformats.org/officeDocument/2006/relationships/image" Target="../media/image6.gif"/><Relationship Id="rId6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microsoft.com/office/2007/relationships/hdphoto" Target="../media/hdphoto1.wdp"/><Relationship Id="rId5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3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3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0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254" y="138905"/>
            <a:ext cx="7696199" cy="1737889"/>
          </a:xfrm>
        </p:spPr>
        <p:txBody>
          <a:bodyPr/>
          <a:lstStyle/>
          <a:p>
            <a:r>
              <a:rPr lang="en-US" sz="6000" dirty="0" smtClean="0">
                <a:ln w="18000">
                  <a:solidFill>
                    <a:srgbClr val="B18A1C"/>
                  </a:solidFill>
                  <a:prstDash val="solid"/>
                  <a:miter lim="800000"/>
                </a:ln>
                <a:solidFill>
                  <a:srgbClr val="D9C46D"/>
                </a:solidFill>
              </a:rPr>
              <a:t>Upsilon </a:t>
            </a:r>
            <a:r>
              <a:rPr lang="en-US" sz="6000" dirty="0">
                <a:ln w="18000">
                  <a:solidFill>
                    <a:srgbClr val="B18A1C"/>
                  </a:solidFill>
                  <a:prstDash val="solid"/>
                  <a:miter lim="800000"/>
                </a:ln>
                <a:solidFill>
                  <a:srgbClr val="D9C46D"/>
                </a:solidFill>
              </a:rPr>
              <a:t>results </a:t>
            </a:r>
            <a:r>
              <a:rPr lang="en-US" sz="6000" dirty="0" smtClean="0">
                <a:ln w="18000">
                  <a:solidFill>
                    <a:srgbClr val="B18A1C"/>
                  </a:solidFill>
                  <a:prstDash val="solid"/>
                  <a:miter lim="800000"/>
                </a:ln>
                <a:solidFill>
                  <a:srgbClr val="D9C46D"/>
                </a:solidFill>
              </a:rPr>
              <a:t> from</a:t>
            </a:r>
            <a:br>
              <a:rPr lang="en-US" sz="6000" dirty="0" smtClean="0">
                <a:ln w="18000">
                  <a:solidFill>
                    <a:srgbClr val="B18A1C"/>
                  </a:solidFill>
                  <a:prstDash val="solid"/>
                  <a:miter lim="800000"/>
                </a:ln>
                <a:solidFill>
                  <a:srgbClr val="D9C46D"/>
                </a:solidFill>
              </a:rPr>
            </a:br>
            <a:endParaRPr lang="en-US" sz="6000" dirty="0">
              <a:ln w="18000">
                <a:solidFill>
                  <a:srgbClr val="B18A1C"/>
                </a:solidFill>
                <a:prstDash val="solid"/>
                <a:miter lim="800000"/>
              </a:ln>
              <a:solidFill>
                <a:srgbClr val="D9C46D"/>
              </a:solidFill>
            </a:endParaRPr>
          </a:p>
        </p:txBody>
      </p:sp>
      <p:pic>
        <p:nvPicPr>
          <p:cNvPr id="13" name="Picture 12" descr="Photo Jan 26, 1 24 50 PM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5" b="30659"/>
          <a:stretch/>
        </p:blipFill>
        <p:spPr>
          <a:xfrm rot="10800000">
            <a:off x="-1" y="2627144"/>
            <a:ext cx="9144000" cy="234244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4254" y="1792826"/>
            <a:ext cx="7559645" cy="916641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>
                <a:ln>
                  <a:solidFill>
                    <a:srgbClr val="001852"/>
                  </a:solidFill>
                </a:ln>
                <a:solidFill>
                  <a:srgbClr val="263E72"/>
                </a:solidFill>
              </a:rPr>
              <a:t>A panorama of results from </a:t>
            </a:r>
          </a:p>
          <a:p>
            <a:r>
              <a:rPr lang="en-US" sz="3200" dirty="0" err="1" smtClean="0">
                <a:ln>
                  <a:solidFill>
                    <a:srgbClr val="001852"/>
                  </a:solidFill>
                </a:ln>
                <a:solidFill>
                  <a:srgbClr val="263E72"/>
                </a:solidFill>
              </a:rPr>
              <a:t>p+p</a:t>
            </a:r>
            <a:r>
              <a:rPr lang="en-US" sz="3200" dirty="0" smtClean="0">
                <a:ln>
                  <a:solidFill>
                    <a:srgbClr val="001852"/>
                  </a:solidFill>
                </a:ln>
                <a:solidFill>
                  <a:srgbClr val="263E72"/>
                </a:solidFill>
              </a:rPr>
              <a:t>, </a:t>
            </a:r>
            <a:r>
              <a:rPr lang="en-US" sz="3200" dirty="0" err="1" smtClean="0">
                <a:ln>
                  <a:solidFill>
                    <a:srgbClr val="001852"/>
                  </a:solidFill>
                </a:ln>
                <a:solidFill>
                  <a:srgbClr val="263E72"/>
                </a:solidFill>
              </a:rPr>
              <a:t>d+Au</a:t>
            </a:r>
            <a:r>
              <a:rPr lang="en-US" sz="3200" dirty="0" smtClean="0">
                <a:ln>
                  <a:solidFill>
                    <a:srgbClr val="001852"/>
                  </a:solidFill>
                </a:ln>
                <a:solidFill>
                  <a:srgbClr val="263E72"/>
                </a:solidFill>
              </a:rPr>
              <a:t>, </a:t>
            </a:r>
            <a:r>
              <a:rPr lang="en-US" sz="3200" dirty="0" err="1" smtClean="0">
                <a:ln>
                  <a:solidFill>
                    <a:srgbClr val="001852"/>
                  </a:solidFill>
                </a:ln>
                <a:solidFill>
                  <a:srgbClr val="263E72"/>
                </a:solidFill>
              </a:rPr>
              <a:t>Au+Au</a:t>
            </a:r>
            <a:r>
              <a:rPr lang="en-US" sz="3200" dirty="0" smtClean="0">
                <a:ln>
                  <a:solidFill>
                    <a:srgbClr val="001852"/>
                  </a:solidFill>
                </a:ln>
                <a:solidFill>
                  <a:srgbClr val="263E72"/>
                </a:solidFill>
              </a:rPr>
              <a:t>, and U+U.</a:t>
            </a:r>
            <a:endParaRPr lang="en-US" sz="3200" dirty="0">
              <a:ln>
                <a:solidFill>
                  <a:srgbClr val="001852"/>
                </a:solidFill>
              </a:ln>
              <a:solidFill>
                <a:srgbClr val="263E72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-1" y="4969588"/>
            <a:ext cx="6022033" cy="18667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b="1" kern="120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/>
                <a:ea typeface="+mn-ea"/>
                <a:cs typeface="Book Antiqua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Book Antiqua"/>
                <a:ea typeface="+mn-ea"/>
                <a:cs typeface="Book Antiqua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Book Antiqua"/>
                <a:ea typeface="+mn-ea"/>
                <a:cs typeface="Book Antiqua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Book Antiqua"/>
                <a:ea typeface="+mn-ea"/>
                <a:cs typeface="Book Antiqua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Book Antiqua"/>
                <a:ea typeface="+mn-ea"/>
                <a:cs typeface="Book Antiqua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ln>
                  <a:solidFill>
                    <a:srgbClr val="B18A1C"/>
                  </a:solidFill>
                </a:ln>
                <a:solidFill>
                  <a:srgbClr val="D9C46D"/>
                </a:solidFill>
                <a:effectLst/>
              </a:rPr>
              <a:t>Manuel Calderón de la Barca </a:t>
            </a:r>
            <a:r>
              <a:rPr lang="en-US" sz="2400" dirty="0" smtClean="0">
                <a:ln>
                  <a:solidFill>
                    <a:srgbClr val="B18A1C"/>
                  </a:solidFill>
                </a:ln>
                <a:solidFill>
                  <a:srgbClr val="D9C46D"/>
                </a:solidFill>
                <a:effectLst/>
              </a:rPr>
              <a:t>Sánchez</a:t>
            </a:r>
          </a:p>
          <a:p>
            <a:pPr algn="l"/>
            <a:r>
              <a:rPr lang="en-US" sz="2400" dirty="0" smtClean="0">
                <a:ln>
                  <a:solidFill>
                    <a:srgbClr val="B18A1C"/>
                  </a:solidFill>
                </a:ln>
                <a:solidFill>
                  <a:srgbClr val="D9C46D"/>
                </a:solidFill>
                <a:effectLst/>
              </a:rPr>
              <a:t>for the STAR Collaboration</a:t>
            </a:r>
            <a:endParaRPr lang="en-US" sz="2400" dirty="0" smtClean="0">
              <a:ln>
                <a:solidFill>
                  <a:srgbClr val="B18A1C"/>
                </a:solidFill>
              </a:ln>
              <a:solidFill>
                <a:srgbClr val="D9C46D"/>
              </a:solidFill>
              <a:effectLst/>
            </a:endParaRPr>
          </a:p>
          <a:p>
            <a:pPr algn="l"/>
            <a:r>
              <a:rPr lang="en-US" sz="2000" dirty="0" smtClean="0">
                <a:ln>
                  <a:noFill/>
                </a:ln>
                <a:solidFill>
                  <a:srgbClr val="001852"/>
                </a:solidFill>
                <a:effectLst/>
              </a:rPr>
              <a:t>31</a:t>
            </a:r>
            <a:r>
              <a:rPr lang="en-US" sz="2000" baseline="30000" dirty="0" smtClean="0">
                <a:ln>
                  <a:noFill/>
                </a:ln>
                <a:solidFill>
                  <a:srgbClr val="001852"/>
                </a:solidFill>
                <a:effectLst/>
              </a:rPr>
              <a:t>st</a:t>
            </a:r>
            <a:r>
              <a:rPr lang="en-US" sz="2000" dirty="0" smtClean="0">
                <a:ln>
                  <a:noFill/>
                </a:ln>
                <a:solidFill>
                  <a:srgbClr val="001852"/>
                </a:solidFill>
                <a:effectLst/>
              </a:rPr>
              <a:t> Winter Workshop on Nuclear Dynamics</a:t>
            </a:r>
          </a:p>
          <a:p>
            <a:pPr algn="l"/>
            <a:r>
              <a:rPr lang="en-US" sz="2000" dirty="0" smtClean="0">
                <a:ln>
                  <a:noFill/>
                </a:ln>
                <a:solidFill>
                  <a:srgbClr val="001852"/>
                </a:solidFill>
                <a:effectLst/>
              </a:rPr>
              <a:t>Keystone, CO</a:t>
            </a:r>
          </a:p>
          <a:p>
            <a:pPr algn="l"/>
            <a:r>
              <a:rPr lang="en-US" sz="2400" dirty="0" smtClean="0">
                <a:ln>
                  <a:noFill/>
                </a:ln>
                <a:solidFill>
                  <a:srgbClr val="001852"/>
                </a:solidFill>
              </a:rPr>
              <a:t>27/Jan/2015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rgbClr val="001852"/>
              </a:solidFill>
            </a:endParaRPr>
          </a:p>
        </p:txBody>
      </p:sp>
      <p:pic>
        <p:nvPicPr>
          <p:cNvPr id="9" name="Picture 8" descr="ucdavis_logo_gold_lr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139" y="6298905"/>
            <a:ext cx="3192727" cy="559095"/>
          </a:xfrm>
          <a:prstGeom prst="rect">
            <a:avLst/>
          </a:prstGeom>
        </p:spPr>
      </p:pic>
      <p:pic>
        <p:nvPicPr>
          <p:cNvPr id="5" name="Picture 4" descr="nsf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26" y="6337006"/>
            <a:ext cx="517874" cy="520994"/>
          </a:xfrm>
          <a:prstGeom prst="rect">
            <a:avLst/>
          </a:prstGeom>
        </p:spPr>
      </p:pic>
      <p:pic>
        <p:nvPicPr>
          <p:cNvPr id="6" name="Picture 5" descr="STAR-logo-tran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16" y="879276"/>
            <a:ext cx="3759490" cy="997518"/>
          </a:xfrm>
          <a:prstGeom prst="rect">
            <a:avLst/>
          </a:prstGeom>
        </p:spPr>
      </p:pic>
      <p:pic>
        <p:nvPicPr>
          <p:cNvPr id="4" name="Picture 3" descr="UCD-youthmark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906" y="6298905"/>
            <a:ext cx="436093" cy="55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5213" r="30565"/>
          <a:stretch/>
        </p:blipFill>
        <p:spPr>
          <a:xfrm>
            <a:off x="4731373" y="1055966"/>
            <a:ext cx="4385733" cy="4763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55770" y="5819186"/>
            <a:ext cx="3435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/>
                <a:cs typeface="Book Antiqua"/>
              </a:rPr>
              <a:t>Cold nuclear matter</a:t>
            </a:r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matter findings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" y="914855"/>
            <a:ext cx="4303888" cy="5924291"/>
          </a:xfrm>
        </p:spPr>
        <p:txBody>
          <a:bodyPr>
            <a:normAutofit/>
          </a:bodyPr>
          <a:lstStyle/>
          <a:p>
            <a:r>
              <a:rPr lang="en-US" dirty="0" smtClean="0"/>
              <a:t>Cold Nuclear Matter effects are </a:t>
            </a:r>
            <a:r>
              <a:rPr lang="en-US" dirty="0" smtClean="0"/>
              <a:t>important!</a:t>
            </a:r>
            <a:endParaRPr lang="en-US" dirty="0" smtClean="0"/>
          </a:p>
          <a:p>
            <a:r>
              <a:rPr lang="en-US" dirty="0" smtClean="0"/>
              <a:t>STAR </a:t>
            </a:r>
            <a:r>
              <a:rPr lang="en-US" dirty="0" err="1" smtClean="0"/>
              <a:t>dAu</a:t>
            </a:r>
            <a:r>
              <a:rPr lang="en-US" dirty="0" smtClean="0"/>
              <a:t> results show suppression at y=0</a:t>
            </a:r>
          </a:p>
          <a:p>
            <a:pPr lvl="1"/>
            <a:r>
              <a:rPr lang="en-US" dirty="0" smtClean="0"/>
              <a:t>Not expected from shadowing</a:t>
            </a:r>
          </a:p>
          <a:p>
            <a:pPr lvl="1"/>
            <a:r>
              <a:rPr lang="en-US" dirty="0" smtClean="0"/>
              <a:t>Absorption </a:t>
            </a:r>
            <a:r>
              <a:rPr lang="en-US" dirty="0" smtClean="0"/>
              <a:t>(or other effect) seems </a:t>
            </a:r>
            <a:r>
              <a:rPr lang="en-US" dirty="0" smtClean="0"/>
              <a:t>to be needed</a:t>
            </a:r>
          </a:p>
          <a:p>
            <a:pPr lvl="1"/>
            <a:r>
              <a:rPr lang="en-US" dirty="0" smtClean="0"/>
              <a:t>Similar effect seen in </a:t>
            </a:r>
            <a:r>
              <a:rPr lang="en-US" dirty="0" smtClean="0"/>
              <a:t>at √s~40 by E772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91BE-7F26-3F4C-8DB6-3301647F97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62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Bottomonium</a:t>
            </a:r>
            <a:r>
              <a:rPr lang="en-US" dirty="0" smtClean="0"/>
              <a:t> in Hot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46" y="1109579"/>
            <a:ext cx="2728845" cy="4986421"/>
          </a:xfrm>
        </p:spPr>
        <p:txBody>
          <a:bodyPr>
            <a:normAutofit/>
          </a:bodyPr>
          <a:lstStyle/>
          <a:p>
            <a:pPr marL="91440" indent="-164592">
              <a:buSzPct val="105000"/>
            </a:pPr>
            <a:r>
              <a:rPr lang="en-US" sz="1800" dirty="0"/>
              <a:t>Integrated Luminosity: 1.08 nb</a:t>
            </a:r>
            <a:r>
              <a:rPr lang="en-US" sz="1800" baseline="30000" dirty="0"/>
              <a:t>-1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 marL="91440" indent="-164592">
              <a:buSzPct val="105000"/>
            </a:pPr>
            <a:r>
              <a:rPr lang="en-US" sz="1800" dirty="0" err="1" smtClean="0"/>
              <a:t>Au+Au</a:t>
            </a:r>
            <a:r>
              <a:rPr lang="en-US" sz="1800" dirty="0" smtClean="0"/>
              <a:t> 0-10% Most central</a:t>
            </a:r>
          </a:p>
          <a:p>
            <a:pPr marL="91440" indent="-164592">
              <a:buSzPct val="105000"/>
            </a:pPr>
            <a:r>
              <a:rPr lang="en-US" sz="1800" dirty="0" smtClean="0"/>
              <a:t>No L2 trigger on tower pairs, only L0 single high-tower trigger</a:t>
            </a:r>
          </a:p>
          <a:p>
            <a:pPr marL="91440" lvl="1" indent="-164592">
              <a:spcBef>
                <a:spcPts val="2000"/>
              </a:spcBef>
              <a:buClr>
                <a:schemeClr val="tx2"/>
              </a:buClr>
              <a:buSzPct val="105000"/>
              <a:buFont typeface="Wingdings 2" charset="2"/>
              <a:buChar char="☍"/>
            </a:pPr>
            <a:r>
              <a:rPr lang="en-US" sz="1800" dirty="0" smtClean="0"/>
              <a:t>Yield extracted by subtracting background estimate from data.</a:t>
            </a:r>
            <a:endParaRPr lang="en-US" sz="1600" dirty="0" smtClean="0"/>
          </a:p>
          <a:p>
            <a:pPr marL="91440" lvl="1" indent="-164592">
              <a:spcBef>
                <a:spcPts val="2000"/>
              </a:spcBef>
              <a:buClr>
                <a:schemeClr val="tx2"/>
              </a:buClr>
              <a:buSzPct val="105000"/>
              <a:buFont typeface="Wingdings 2" charset="2"/>
              <a:buChar char="☍"/>
            </a:pPr>
            <a:r>
              <a:rPr lang="en-US" sz="1800" dirty="0"/>
              <a:t>Scaled </a:t>
            </a:r>
            <a:r>
              <a:rPr lang="en-US" sz="1800" dirty="0" err="1"/>
              <a:t>pp</a:t>
            </a:r>
            <a:r>
              <a:rPr lang="en-US" sz="1800" dirty="0"/>
              <a:t> reference fit shown for comparison</a:t>
            </a:r>
          </a:p>
          <a:p>
            <a:pPr marL="91440" lvl="1" indent="-164592">
              <a:spcBef>
                <a:spcPts val="2000"/>
              </a:spcBef>
              <a:buClr>
                <a:schemeClr val="tx2"/>
              </a:buClr>
              <a:buSzPct val="105000"/>
              <a:buFont typeface="Wingdings 2" charset="2"/>
              <a:buChar char="☍"/>
            </a:pPr>
            <a:endParaRPr lang="en-US" sz="1800" dirty="0"/>
          </a:p>
          <a:p>
            <a:pPr marL="91440" indent="-164592">
              <a:buSzPct val="105000"/>
            </a:pPr>
            <a:endParaRPr lang="en-US" sz="1800" dirty="0" smtClean="0"/>
          </a:p>
          <a:p>
            <a:pPr marL="91440" indent="-164592">
              <a:buSzPct val="105000"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 descr="AuAu10_ups_m_AllRap_10Cent0_0pT10_excitedFloa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2" t="9366"/>
          <a:stretch/>
        </p:blipFill>
        <p:spPr>
          <a:xfrm rot="5400000">
            <a:off x="3584431" y="-5239"/>
            <a:ext cx="4868526" cy="62506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65454" y="5573813"/>
            <a:ext cx="13516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100" dirty="0">
                <a:latin typeface="Book Antiqua"/>
                <a:cs typeface="Book Antiqua"/>
              </a:rPr>
              <a:t>PLB 735 (2014) 127</a:t>
            </a:r>
            <a:endParaRPr lang="en-US" sz="11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71656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/>
                <a:ea typeface="Lucida Grande"/>
                <a:cs typeface="Times New Roman"/>
              </a:rPr>
              <a:t>ϒ</a:t>
            </a:r>
            <a:r>
              <a:rPr lang="en-US" dirty="0"/>
              <a:t> </a:t>
            </a:r>
            <a:r>
              <a:rPr lang="en-US" dirty="0" smtClean="0"/>
              <a:t>in STAR, </a:t>
            </a:r>
            <a:r>
              <a:rPr lang="en-US" dirty="0" err="1" smtClean="0"/>
              <a:t>AuAu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" y="3877887"/>
            <a:ext cx="9117106" cy="23825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Invariant </a:t>
            </a:r>
            <a:r>
              <a:rPr lang="en-US" dirty="0" smtClean="0"/>
              <a:t>mass distributions in 3 centrality bins</a:t>
            </a:r>
          </a:p>
          <a:p>
            <a:r>
              <a:rPr lang="en-US" dirty="0" smtClean="0"/>
              <a:t>Possible to separate </a:t>
            </a:r>
            <a:r>
              <a:rPr lang="en-US" dirty="0" smtClean="0"/>
              <a:t>the ground state statistically.</a:t>
            </a:r>
            <a:endParaRPr lang="en-US" dirty="0" smtClean="0"/>
          </a:p>
          <a:p>
            <a:r>
              <a:rPr lang="en-US" dirty="0" smtClean="0"/>
              <a:t>Comparison to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coll</a:t>
            </a:r>
            <a:r>
              <a:rPr lang="en-US" dirty="0"/>
              <a:t>-</a:t>
            </a:r>
            <a:r>
              <a:rPr lang="en-US" dirty="0" smtClean="0"/>
              <a:t>scaled </a:t>
            </a:r>
            <a:r>
              <a:rPr lang="en-US" dirty="0" err="1" smtClean="0"/>
              <a:t>pp</a:t>
            </a:r>
            <a:r>
              <a:rPr lang="en-US" dirty="0" smtClean="0"/>
              <a:t> reference:</a:t>
            </a:r>
          </a:p>
          <a:p>
            <a:pPr lvl="1"/>
            <a:r>
              <a:rPr lang="en-US" dirty="0" smtClean="0"/>
              <a:t>Clear suppression of excited states.</a:t>
            </a:r>
          </a:p>
          <a:p>
            <a:pPr lvl="1"/>
            <a:r>
              <a:rPr lang="en-US" dirty="0" smtClean="0"/>
              <a:t>Suppression of </a:t>
            </a:r>
            <a:r>
              <a:rPr lang="en-US" dirty="0" smtClean="0"/>
              <a:t>the ground </a:t>
            </a:r>
            <a:r>
              <a:rPr lang="en-US" dirty="0" smtClean="0"/>
              <a:t>state </a:t>
            </a:r>
            <a:r>
              <a:rPr lang="en-US" dirty="0" smtClean="0"/>
              <a:t>in the </a:t>
            </a:r>
            <a:r>
              <a:rPr lang="en-US" dirty="0" smtClean="0"/>
              <a:t>most central bin.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 descr="AuAu10_ups_m_AllRap_10Cent0_0pT10_excitedFloa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2" t="9366"/>
          <a:stretch/>
        </p:blipFill>
        <p:spPr>
          <a:xfrm rot="5400000">
            <a:off x="6449968" y="350940"/>
            <a:ext cx="2359167" cy="3028888"/>
          </a:xfrm>
          <a:prstGeom prst="rect">
            <a:avLst/>
          </a:prstGeom>
        </p:spPr>
      </p:pic>
      <p:pic>
        <p:nvPicPr>
          <p:cNvPr id="9" name="Picture 8" descr="AuAu10_ups_m_AllRap_30Cent10_0pT10_excitedFloa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0" t="9167"/>
          <a:stretch/>
        </p:blipFill>
        <p:spPr>
          <a:xfrm rot="5400000">
            <a:off x="3413461" y="343320"/>
            <a:ext cx="2359166" cy="3044127"/>
          </a:xfrm>
          <a:prstGeom prst="rect">
            <a:avLst/>
          </a:prstGeom>
        </p:spPr>
      </p:pic>
      <p:pic>
        <p:nvPicPr>
          <p:cNvPr id="10" name="Picture 9" descr="AuAu10_ups_m_AllRap_60Cent30_0pT10_excitedFloat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0" t="9564"/>
          <a:stretch/>
        </p:blipFill>
        <p:spPr>
          <a:xfrm rot="5400000">
            <a:off x="362701" y="349994"/>
            <a:ext cx="2359167" cy="303078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324574" y="3044969"/>
            <a:ext cx="436942" cy="436942"/>
          </a:xfrm>
          <a:prstGeom prst="ellipse">
            <a:avLst/>
          </a:prstGeom>
          <a:solidFill>
            <a:srgbClr val="263E72">
              <a:alpha val="5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69316" y="3044967"/>
            <a:ext cx="436942" cy="436942"/>
          </a:xfrm>
          <a:prstGeom prst="ellipse">
            <a:avLst/>
          </a:prstGeom>
          <a:solidFill>
            <a:srgbClr val="263E72">
              <a:alpha val="5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85576" y="3044967"/>
            <a:ext cx="436942" cy="436942"/>
          </a:xfrm>
          <a:prstGeom prst="ellipse">
            <a:avLst/>
          </a:prstGeom>
          <a:solidFill>
            <a:srgbClr val="263E72">
              <a:alpha val="5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07423" y="3044965"/>
            <a:ext cx="436942" cy="436942"/>
          </a:xfrm>
          <a:prstGeom prst="ellipse">
            <a:avLst/>
          </a:prstGeom>
          <a:solidFill>
            <a:srgbClr val="263E72">
              <a:alpha val="5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63294" y="2978898"/>
            <a:ext cx="436942" cy="436942"/>
          </a:xfrm>
          <a:prstGeom prst="ellipse">
            <a:avLst/>
          </a:prstGeom>
          <a:solidFill>
            <a:srgbClr val="263E72">
              <a:alpha val="5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34936" y="2978896"/>
            <a:ext cx="436942" cy="436942"/>
          </a:xfrm>
          <a:prstGeom prst="ellipse">
            <a:avLst/>
          </a:prstGeom>
          <a:solidFill>
            <a:srgbClr val="263E72">
              <a:alpha val="5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34936" y="3481907"/>
            <a:ext cx="13516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100" dirty="0">
                <a:latin typeface="Book Antiqua"/>
                <a:cs typeface="Book Antiqua"/>
              </a:rPr>
              <a:t>PLB 735 (2014) 127</a:t>
            </a:r>
            <a:endParaRPr lang="en-US" sz="11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5781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617526"/>
          </a:xfrm>
        </p:spPr>
        <p:txBody>
          <a:bodyPr/>
          <a:lstStyle/>
          <a:p>
            <a:r>
              <a:rPr lang="en-US" sz="4000" dirty="0" smtClean="0"/>
              <a:t>STAR </a:t>
            </a:r>
            <a:r>
              <a:rPr lang="en-US" sz="4000" dirty="0" err="1">
                <a:latin typeface="Times New Roman"/>
                <a:ea typeface="Lucida Grande"/>
                <a:cs typeface="Times New Roman"/>
              </a:rPr>
              <a:t>ϒ</a:t>
            </a:r>
            <a:r>
              <a:rPr lang="en-US" sz="4000" dirty="0">
                <a:latin typeface="Times New Roman"/>
                <a:ea typeface="Lucida Grande"/>
                <a:cs typeface="Times New Roman"/>
              </a:rPr>
              <a:t> </a:t>
            </a:r>
            <a:r>
              <a:rPr lang="en-US" sz="4000" dirty="0" smtClean="0"/>
              <a:t>R</a:t>
            </a:r>
            <a:r>
              <a:rPr lang="en-US" sz="4000" baseline="-25000" dirty="0" smtClean="0"/>
              <a:t>AA</a:t>
            </a:r>
            <a:r>
              <a:rPr lang="en-US" sz="4000" dirty="0" smtClean="0"/>
              <a:t> vs. </a:t>
            </a:r>
            <a:r>
              <a:rPr lang="en-US" sz="4000" dirty="0" err="1" smtClean="0"/>
              <a:t>N</a:t>
            </a:r>
            <a:r>
              <a:rPr lang="en-US" sz="4000" baseline="-25000" dirty="0" err="1" smtClean="0"/>
              <a:t>part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36931"/>
            <a:ext cx="9117106" cy="300706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Left</a:t>
            </a:r>
            <a:r>
              <a:rPr lang="en-US" dirty="0" smtClean="0"/>
              <a:t> </a:t>
            </a:r>
            <a:r>
              <a:rPr lang="en-US" dirty="0" smtClean="0"/>
              <a:t>panel: all data in STAR acceptance |y|&lt;1</a:t>
            </a:r>
          </a:p>
          <a:p>
            <a:pPr lvl="1"/>
            <a:r>
              <a:rPr lang="en-US" dirty="0" err="1" smtClean="0"/>
              <a:t>dAu</a:t>
            </a:r>
            <a:r>
              <a:rPr lang="en-US" dirty="0" smtClean="0"/>
              <a:t>, and two most </a:t>
            </a:r>
            <a:r>
              <a:rPr lang="en-US" dirty="0" smtClean="0"/>
              <a:t>peripheral </a:t>
            </a:r>
            <a:r>
              <a:rPr lang="en-US" dirty="0" err="1" smtClean="0"/>
              <a:t>Au+Au</a:t>
            </a:r>
            <a:r>
              <a:rPr lang="en-US" dirty="0" smtClean="0"/>
              <a:t> </a:t>
            </a:r>
            <a:r>
              <a:rPr lang="en-US" dirty="0" smtClean="0"/>
              <a:t>bins: consistent with no suppression</a:t>
            </a:r>
          </a:p>
          <a:p>
            <a:pPr lvl="1"/>
            <a:r>
              <a:rPr lang="en-US" dirty="0" smtClean="0"/>
              <a:t>Suppression </a:t>
            </a:r>
            <a:r>
              <a:rPr lang="en-US" dirty="0" smtClean="0"/>
              <a:t>in the most </a:t>
            </a:r>
            <a:r>
              <a:rPr lang="en-US" dirty="0" smtClean="0"/>
              <a:t>central </a:t>
            </a:r>
            <a:r>
              <a:rPr lang="en-US" dirty="0" err="1" smtClean="0"/>
              <a:t>Au+</a:t>
            </a:r>
            <a:r>
              <a:rPr lang="en-US" dirty="0" err="1" smtClean="0"/>
              <a:t>Au</a:t>
            </a:r>
            <a:r>
              <a:rPr lang="en-US" dirty="0" smtClean="0"/>
              <a:t> bin: </a:t>
            </a:r>
            <a:r>
              <a:rPr lang="en-US" dirty="0" smtClean="0"/>
              <a:t>Consistent </a:t>
            </a:r>
            <a:r>
              <a:rPr lang="en-US" dirty="0"/>
              <a:t>with </a:t>
            </a:r>
            <a:r>
              <a:rPr lang="en-US" dirty="0" smtClean="0"/>
              <a:t>expectations for hot &amp; cold nuclear matter, however...</a:t>
            </a:r>
          </a:p>
          <a:p>
            <a:r>
              <a:rPr lang="en-US" dirty="0" smtClean="0"/>
              <a:t>Right</a:t>
            </a:r>
            <a:r>
              <a:rPr lang="en-US" dirty="0" smtClean="0"/>
              <a:t> </a:t>
            </a:r>
            <a:r>
              <a:rPr lang="en-US" dirty="0" smtClean="0"/>
              <a:t>panel: bin closest to </a:t>
            </a:r>
            <a:r>
              <a:rPr lang="en-US" dirty="0" err="1" smtClean="0"/>
              <a:t>midrapidity</a:t>
            </a:r>
            <a:r>
              <a:rPr lang="en-US" dirty="0" smtClean="0"/>
              <a:t>, |y|&lt;0.5</a:t>
            </a:r>
          </a:p>
          <a:p>
            <a:pPr lvl="1"/>
            <a:r>
              <a:rPr lang="en-US" dirty="0" err="1" smtClean="0"/>
              <a:t>dAu</a:t>
            </a:r>
            <a:r>
              <a:rPr lang="en-US" dirty="0" smtClean="0"/>
              <a:t> suppression is of the same magnitude as central </a:t>
            </a:r>
            <a:r>
              <a:rPr lang="en-US" dirty="0" err="1" smtClean="0"/>
              <a:t>AuAu</a:t>
            </a:r>
            <a:r>
              <a:rPr lang="en-US" dirty="0" smtClean="0"/>
              <a:t>: Important to understand </a:t>
            </a:r>
            <a:r>
              <a:rPr lang="en-US" dirty="0" err="1" smtClean="0"/>
              <a:t>dAu</a:t>
            </a:r>
            <a:r>
              <a:rPr lang="en-US" dirty="0" smtClean="0"/>
              <a:t> system</a:t>
            </a:r>
          </a:p>
          <a:p>
            <a:r>
              <a:rPr lang="en-US" sz="2200" dirty="0" smtClean="0"/>
              <a:t>Calculations: </a:t>
            </a:r>
          </a:p>
          <a:p>
            <a:pPr lvl="1"/>
            <a:r>
              <a:rPr lang="en-US" dirty="0" smtClean="0"/>
              <a:t>Strickland &amp; </a:t>
            </a:r>
            <a:r>
              <a:rPr lang="en-US" dirty="0" err="1" smtClean="0"/>
              <a:t>Bazow</a:t>
            </a:r>
            <a:r>
              <a:rPr lang="en-US" dirty="0" smtClean="0"/>
              <a:t>: Includes estimate of heavy </a:t>
            </a:r>
            <a:r>
              <a:rPr lang="en-US" dirty="0" err="1" smtClean="0"/>
              <a:t>quarkonium</a:t>
            </a:r>
            <a:r>
              <a:rPr lang="en-US" dirty="0" smtClean="0"/>
              <a:t> potential, Re and </a:t>
            </a:r>
            <a:r>
              <a:rPr lang="en-US" dirty="0" err="1" smtClean="0"/>
              <a:t>Im</a:t>
            </a:r>
            <a:r>
              <a:rPr lang="en-US" dirty="0" smtClean="0"/>
              <a:t>. </a:t>
            </a:r>
            <a:r>
              <a:rPr lang="en-US" dirty="0"/>
              <a:t>E</a:t>
            </a:r>
            <a:r>
              <a:rPr lang="en-US" dirty="0" smtClean="0"/>
              <a:t>volution </a:t>
            </a:r>
            <a:r>
              <a:rPr lang="en-US" dirty="0" smtClean="0"/>
              <a:t>through anisotropic hydro</a:t>
            </a:r>
            <a:r>
              <a:rPr lang="en-US" dirty="0"/>
              <a:t>. (</a:t>
            </a:r>
            <a:r>
              <a:rPr lang="en-US" sz="1600" dirty="0" err="1"/>
              <a:t>Nucl</a:t>
            </a:r>
            <a:r>
              <a:rPr lang="en-US" sz="1600" dirty="0"/>
              <a:t>. Phys. A 879 (2012) 25 </a:t>
            </a:r>
            <a:r>
              <a:rPr lang="en-US" dirty="0" smtClean="0"/>
              <a:t>),  T: 428 – 442 MeV (Depending on 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/s, to match </a:t>
            </a:r>
            <a:r>
              <a:rPr lang="en-US" dirty="0" err="1" smtClean="0"/>
              <a:t>dN</a:t>
            </a:r>
            <a:r>
              <a:rPr lang="en-US" dirty="0" smtClean="0"/>
              <a:t>/d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err="1"/>
              <a:t>Emerick</a:t>
            </a:r>
            <a:r>
              <a:rPr lang="en-US" dirty="0"/>
              <a:t>, Zhao &amp; </a:t>
            </a:r>
            <a:r>
              <a:rPr lang="en-US" dirty="0" smtClean="0"/>
              <a:t>Rapp: attempt to include both Hot &amp; Cold nuclear </a:t>
            </a:r>
            <a:r>
              <a:rPr lang="en-US" dirty="0" smtClean="0"/>
              <a:t>effects. T</a:t>
            </a:r>
            <a:r>
              <a:rPr lang="en-US" baseline="-25000" dirty="0" smtClean="0"/>
              <a:t>0</a:t>
            </a:r>
            <a:r>
              <a:rPr lang="en-US" dirty="0" smtClean="0"/>
              <a:t> = 330 MeV.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 descr="RAARda_models_pp09_new10_MidRa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t="2737"/>
          <a:stretch/>
        </p:blipFill>
        <p:spPr>
          <a:xfrm rot="5400000">
            <a:off x="5257442" y="-22731"/>
            <a:ext cx="3219408" cy="4527230"/>
          </a:xfrm>
          <a:prstGeom prst="rect">
            <a:avLst/>
          </a:prstGeom>
        </p:spPr>
      </p:pic>
      <p:pic>
        <p:nvPicPr>
          <p:cNvPr id="9" name="Picture 8" descr="Fig5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148" y="9687"/>
            <a:ext cx="3231315" cy="45016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14793" y="3745346"/>
            <a:ext cx="13516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100" dirty="0">
                <a:latin typeface="Book Antiqua"/>
                <a:cs typeface="Book Antiqua"/>
              </a:rPr>
              <a:t>PLB 735 (2014) 127</a:t>
            </a:r>
            <a:endParaRPr lang="en-US" sz="11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42165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ϒ</a:t>
            </a:r>
            <a:r>
              <a:rPr lang="en-US" sz="4800" dirty="0"/>
              <a:t> </a:t>
            </a:r>
            <a:r>
              <a:rPr lang="en-US" sz="4800" dirty="0" smtClean="0"/>
              <a:t> </a:t>
            </a:r>
            <a:r>
              <a:rPr lang="en-US" dirty="0" smtClean="0"/>
              <a:t>Ground state R</a:t>
            </a:r>
            <a:r>
              <a:rPr lang="en-US" baseline="-25000" dirty="0" smtClean="0"/>
              <a:t>AA</a:t>
            </a:r>
            <a:r>
              <a:rPr lang="en-US" dirty="0" smtClean="0"/>
              <a:t> in STAR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" y="4331567"/>
            <a:ext cx="9117106" cy="21631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Consistent with no suppression in </a:t>
            </a:r>
            <a:r>
              <a:rPr lang="en-US" dirty="0" err="1" smtClean="0"/>
              <a:t>dAu</a:t>
            </a:r>
            <a:r>
              <a:rPr lang="en-US" dirty="0" smtClean="0"/>
              <a:t> and peripheral </a:t>
            </a:r>
            <a:r>
              <a:rPr lang="en-US" dirty="0" err="1" smtClean="0"/>
              <a:t>AuAu</a:t>
            </a:r>
            <a:endParaRPr lang="en-US" dirty="0" smtClean="0"/>
          </a:p>
          <a:p>
            <a:r>
              <a:rPr lang="en-US" dirty="0" smtClean="0"/>
              <a:t>Suppression in most central collisions</a:t>
            </a:r>
          </a:p>
          <a:p>
            <a:pPr lvl="1"/>
            <a:r>
              <a:rPr lang="fr-FR" i="1" dirty="0"/>
              <a:t>R </a:t>
            </a:r>
            <a:r>
              <a:rPr lang="fr-FR" i="1" baseline="-25000" dirty="0"/>
              <a:t>AA</a:t>
            </a:r>
            <a:r>
              <a:rPr lang="fr-FR" i="1" dirty="0"/>
              <a:t>(</a:t>
            </a:r>
            <a:r>
              <a:rPr lang="fr-FR" dirty="0"/>
              <a:t>1S</a:t>
            </a:r>
            <a:r>
              <a:rPr lang="fr-FR" i="1" dirty="0"/>
              <a:t>) </a:t>
            </a:r>
            <a:r>
              <a:rPr lang="fr-FR" dirty="0"/>
              <a:t>= 0</a:t>
            </a:r>
            <a:r>
              <a:rPr lang="fr-FR" i="1" dirty="0"/>
              <a:t>.</a:t>
            </a:r>
            <a:r>
              <a:rPr lang="fr-FR" dirty="0"/>
              <a:t>66 ± 0</a:t>
            </a:r>
            <a:r>
              <a:rPr lang="fr-FR" i="1" dirty="0"/>
              <a:t>.</a:t>
            </a:r>
            <a:r>
              <a:rPr lang="fr-FR" dirty="0"/>
              <a:t>13</a:t>
            </a:r>
            <a:r>
              <a:rPr lang="fr-FR" i="1" dirty="0"/>
              <a:t>(</a:t>
            </a:r>
            <a:r>
              <a:rPr lang="fr-FR" dirty="0"/>
              <a:t>Au + Au stat.</a:t>
            </a:r>
            <a:r>
              <a:rPr lang="fr-FR" i="1" dirty="0"/>
              <a:t>) </a:t>
            </a:r>
            <a:r>
              <a:rPr lang="fr-FR" dirty="0"/>
              <a:t>± 0</a:t>
            </a:r>
            <a:r>
              <a:rPr lang="fr-FR" i="1" dirty="0"/>
              <a:t>.</a:t>
            </a:r>
            <a:r>
              <a:rPr lang="fr-FR" dirty="0"/>
              <a:t>10</a:t>
            </a:r>
            <a:r>
              <a:rPr lang="fr-FR" i="1" dirty="0"/>
              <a:t>(p </a:t>
            </a:r>
            <a:r>
              <a:rPr lang="fr-FR" dirty="0"/>
              <a:t>+ </a:t>
            </a:r>
            <a:r>
              <a:rPr lang="fr-FR" i="1" dirty="0"/>
              <a:t>p </a:t>
            </a:r>
            <a:r>
              <a:rPr lang="fr-FR" dirty="0"/>
              <a:t>stat.</a:t>
            </a:r>
            <a:r>
              <a:rPr lang="fr-FR" i="1" dirty="0"/>
              <a:t>)</a:t>
            </a:r>
            <a:r>
              <a:rPr lang="fr-FR" baseline="30000" dirty="0"/>
              <a:t>+0</a:t>
            </a:r>
            <a:r>
              <a:rPr lang="fr-FR" i="1" baseline="30000" dirty="0"/>
              <a:t>.</a:t>
            </a:r>
            <a:r>
              <a:rPr lang="fr-FR" baseline="30000" dirty="0"/>
              <a:t>02</a:t>
            </a:r>
            <a:r>
              <a:rPr lang="fr-FR" dirty="0"/>
              <a:t> </a:t>
            </a:r>
            <a:r>
              <a:rPr lang="fr-FR" baseline="-25000" dirty="0"/>
              <a:t>−0</a:t>
            </a:r>
            <a:r>
              <a:rPr lang="fr-FR" i="1" baseline="-25000" dirty="0"/>
              <a:t>.</a:t>
            </a:r>
            <a:r>
              <a:rPr lang="fr-FR" baseline="-25000" dirty="0"/>
              <a:t>05</a:t>
            </a:r>
            <a:r>
              <a:rPr lang="fr-FR" i="1" dirty="0"/>
              <a:t>(</a:t>
            </a:r>
            <a:r>
              <a:rPr lang="fr-FR" dirty="0"/>
              <a:t>Au + Au </a:t>
            </a:r>
            <a:r>
              <a:rPr lang="fr-FR" dirty="0" err="1"/>
              <a:t>syst</a:t>
            </a:r>
            <a:r>
              <a:rPr lang="fr-FR" dirty="0"/>
              <a:t>.</a:t>
            </a:r>
            <a:r>
              <a:rPr lang="fr-FR" i="1" dirty="0"/>
              <a:t>) </a:t>
            </a:r>
            <a:r>
              <a:rPr lang="fr-FR" dirty="0"/>
              <a:t>± 0</a:t>
            </a:r>
            <a:r>
              <a:rPr lang="fr-FR" i="1" dirty="0"/>
              <a:t>.</a:t>
            </a:r>
            <a:r>
              <a:rPr lang="fr-FR" dirty="0"/>
              <a:t>08</a:t>
            </a:r>
            <a:r>
              <a:rPr lang="fr-FR" i="1" dirty="0"/>
              <a:t>(p </a:t>
            </a:r>
            <a:r>
              <a:rPr lang="fr-FR" dirty="0"/>
              <a:t>+ </a:t>
            </a:r>
            <a:r>
              <a:rPr lang="fr-FR" i="1" dirty="0"/>
              <a:t>p </a:t>
            </a:r>
            <a:r>
              <a:rPr lang="fr-FR" dirty="0" err="1"/>
              <a:t>syst</a:t>
            </a:r>
            <a:r>
              <a:rPr lang="fr-FR" dirty="0"/>
              <a:t>.</a:t>
            </a:r>
            <a:r>
              <a:rPr lang="fr-FR" i="1" dirty="0"/>
              <a:t>)</a:t>
            </a:r>
            <a:r>
              <a:rPr lang="fr-FR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Models from Strickland et al., and Liu et al. consistent with central </a:t>
            </a:r>
            <a:r>
              <a:rPr lang="en-US" dirty="0" smtClean="0"/>
              <a:t>suppression</a:t>
            </a:r>
            <a:endParaRPr lang="en-US" dirty="0" smtClean="0"/>
          </a:p>
          <a:p>
            <a:pPr lvl="2"/>
            <a:r>
              <a:rPr lang="en-US" dirty="0" smtClean="0"/>
              <a:t>However, neither model includes any CNM effects.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Picture 8" descr="Fig5c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t="1940"/>
          <a:stretch/>
        </p:blipFill>
        <p:spPr>
          <a:xfrm rot="5400000">
            <a:off x="2643838" y="-46283"/>
            <a:ext cx="3645768" cy="51099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25837" y="3802272"/>
            <a:ext cx="13516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100" dirty="0">
                <a:latin typeface="Book Antiqua"/>
                <a:cs typeface="Book Antiqua"/>
              </a:rPr>
              <a:t>PLB 735 (2014) 127</a:t>
            </a:r>
            <a:endParaRPr lang="en-US" sz="11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23070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testing, |y|&lt;1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4219520" cy="603224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Measurements: vertical line</a:t>
            </a:r>
          </a:p>
          <a:p>
            <a:pPr lvl="1"/>
            <a:r>
              <a:rPr lang="en-US" dirty="0" err="1" smtClean="0"/>
              <a:t>R</a:t>
            </a:r>
            <a:r>
              <a:rPr lang="en-US" baseline="-25000" dirty="0" err="1" smtClean="0"/>
              <a:t>dAu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, 0-10% most central</a:t>
            </a:r>
          </a:p>
          <a:p>
            <a:pPr lvl="2"/>
            <a:r>
              <a:rPr lang="en-US" dirty="0" smtClean="0"/>
              <a:t>pink band: syst. </a:t>
            </a:r>
            <a:r>
              <a:rPr lang="en-US" dirty="0" err="1" smtClean="0"/>
              <a:t>unc</a:t>
            </a:r>
            <a:r>
              <a:rPr lang="en-US" dirty="0" smtClean="0"/>
              <a:t>.</a:t>
            </a:r>
          </a:p>
          <a:p>
            <a:r>
              <a:rPr lang="en-US" dirty="0" smtClean="0"/>
              <a:t>Hypothesis test:</a:t>
            </a:r>
          </a:p>
          <a:p>
            <a:pPr lvl="1"/>
            <a:r>
              <a:rPr lang="en-US" dirty="0" smtClean="0"/>
              <a:t>Run </a:t>
            </a:r>
            <a:r>
              <a:rPr lang="en-US" dirty="0" err="1" smtClean="0"/>
              <a:t>pseudoexperiments</a:t>
            </a:r>
            <a:r>
              <a:rPr lang="en-US" dirty="0" smtClean="0"/>
              <a:t> for various scenarios</a:t>
            </a:r>
          </a:p>
          <a:p>
            <a:pPr lvl="1"/>
            <a:r>
              <a:rPr lang="en-US" dirty="0" smtClean="0"/>
              <a:t>Stat. </a:t>
            </a:r>
            <a:r>
              <a:rPr lang="en-US" dirty="0" err="1" smtClean="0"/>
              <a:t>unc</a:t>
            </a:r>
            <a:r>
              <a:rPr lang="en-US" dirty="0" smtClean="0"/>
              <a:t>.: width of distributions</a:t>
            </a:r>
          </a:p>
          <a:p>
            <a:pPr lvl="2"/>
            <a:r>
              <a:rPr lang="en-US" dirty="0" smtClean="0">
                <a:solidFill>
                  <a:srgbClr val="B18A1C"/>
                </a:solidFill>
              </a:rPr>
              <a:t>No suppression: R</a:t>
            </a:r>
            <a:r>
              <a:rPr lang="en-US" baseline="-25000" dirty="0" smtClean="0">
                <a:solidFill>
                  <a:srgbClr val="B18A1C"/>
                </a:solidFill>
              </a:rPr>
              <a:t>AA</a:t>
            </a:r>
            <a:r>
              <a:rPr lang="en-US" dirty="0" smtClean="0">
                <a:solidFill>
                  <a:srgbClr val="B18A1C"/>
                </a:solidFill>
              </a:rPr>
              <a:t>=1</a:t>
            </a:r>
          </a:p>
          <a:p>
            <a:pPr lvl="2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aseline="30000" dirty="0" err="1" smtClean="0">
                <a:solidFill>
                  <a:schemeClr val="accent6">
                    <a:lumMod val="75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scaling for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dAu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(CNM effect)</a:t>
            </a:r>
          </a:p>
          <a:p>
            <a:pPr lvl="3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for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AuAu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QGP effects only</a:t>
            </a:r>
          </a:p>
          <a:p>
            <a:pPr lvl="3"/>
            <a:r>
              <a:rPr lang="en-US" dirty="0" smtClean="0">
                <a:solidFill>
                  <a:srgbClr val="008000"/>
                </a:solidFill>
              </a:rPr>
              <a:t>Based on Strickland et al.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QGP effects + </a:t>
            </a:r>
            <a:r>
              <a:rPr lang="en-US" dirty="0" err="1">
                <a:solidFill>
                  <a:srgbClr val="0000FF"/>
                </a:solidFill>
              </a:rPr>
              <a:t>A</a:t>
            </a:r>
            <a:r>
              <a:rPr lang="en-US" baseline="300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scaling</a:t>
            </a:r>
          </a:p>
          <a:p>
            <a:r>
              <a:rPr lang="en-US" dirty="0" err="1">
                <a:solidFill>
                  <a:srgbClr val="000000"/>
                </a:solidFill>
              </a:rPr>
              <a:t>A</a:t>
            </a:r>
            <a:r>
              <a:rPr lang="en-US" baseline="300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scaling: </a:t>
            </a:r>
            <a:r>
              <a:rPr lang="en-US" dirty="0" smtClean="0"/>
              <a:t>consistent with </a:t>
            </a:r>
            <a:r>
              <a:rPr lang="en-US" dirty="0" err="1"/>
              <a:t>dAu</a:t>
            </a:r>
            <a:r>
              <a:rPr lang="en-US" dirty="0"/>
              <a:t> </a:t>
            </a:r>
            <a:r>
              <a:rPr lang="en-US" dirty="0" smtClean="0"/>
              <a:t>data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QGP+</a:t>
            </a:r>
            <a:r>
              <a:rPr lang="en-US" dirty="0" err="1">
                <a:solidFill>
                  <a:srgbClr val="000000"/>
                </a:solidFill>
              </a:rPr>
              <a:t>A</a:t>
            </a:r>
            <a:r>
              <a:rPr lang="en-US" baseline="300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scaling: consistent with </a:t>
            </a:r>
            <a:r>
              <a:rPr lang="en-US" dirty="0" err="1" smtClean="0">
                <a:solidFill>
                  <a:srgbClr val="000000"/>
                </a:solidFill>
              </a:rPr>
              <a:t>AuAu</a:t>
            </a:r>
            <a:r>
              <a:rPr lang="en-US" dirty="0" smtClean="0">
                <a:solidFill>
                  <a:srgbClr val="000000"/>
                </a:solidFill>
              </a:rPr>
              <a:t> data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Other scenarios are disfavored.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 descr="MC_Results_nice_AllRa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6012" y="1199244"/>
            <a:ext cx="4570459" cy="47117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14792" y="5865740"/>
            <a:ext cx="13516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100" dirty="0">
                <a:latin typeface="Book Antiqua"/>
                <a:cs typeface="Book Antiqua"/>
              </a:rPr>
              <a:t>PLB 735 (2014) 127</a:t>
            </a:r>
            <a:endParaRPr lang="en-US" sz="11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61577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testing, |y|&lt;0.5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9272"/>
            <a:ext cx="4463942" cy="54891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Hypothesis </a:t>
            </a:r>
            <a:r>
              <a:rPr lang="en-US" dirty="0" smtClean="0"/>
              <a:t>tests:</a:t>
            </a:r>
            <a:endParaRPr lang="en-US" dirty="0"/>
          </a:p>
          <a:p>
            <a:pPr lvl="2"/>
            <a:r>
              <a:rPr lang="en-US" dirty="0" smtClean="0">
                <a:solidFill>
                  <a:srgbClr val="B18A1C"/>
                </a:solidFill>
              </a:rPr>
              <a:t>No </a:t>
            </a:r>
            <a:r>
              <a:rPr lang="en-US" dirty="0">
                <a:solidFill>
                  <a:srgbClr val="B18A1C"/>
                </a:solidFill>
              </a:rPr>
              <a:t>suppression: RAA=1</a:t>
            </a:r>
          </a:p>
          <a:p>
            <a:pPr lvl="2"/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aseline="30000" dirty="0" err="1">
                <a:solidFill>
                  <a:schemeClr val="accent6">
                    <a:lumMod val="75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scaling for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dAu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(CNM effect)</a:t>
            </a:r>
          </a:p>
          <a:p>
            <a:pPr lvl="3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for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AuAu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en-US" dirty="0">
                <a:solidFill>
                  <a:srgbClr val="008000"/>
                </a:solidFill>
              </a:rPr>
              <a:t>QGP effects only</a:t>
            </a:r>
          </a:p>
          <a:p>
            <a:pPr lvl="3"/>
            <a:r>
              <a:rPr lang="en-US" dirty="0">
                <a:solidFill>
                  <a:srgbClr val="008000"/>
                </a:solidFill>
              </a:rPr>
              <a:t>Based on Strickland et al.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QGP effects + </a:t>
            </a:r>
            <a:r>
              <a:rPr lang="en-US" dirty="0" err="1">
                <a:solidFill>
                  <a:srgbClr val="0000FF"/>
                </a:solidFill>
              </a:rPr>
              <a:t>A</a:t>
            </a:r>
            <a:r>
              <a:rPr lang="en-US" baseline="300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scaling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Clear that |y|&lt;0.5 shows large suppression in </a:t>
            </a:r>
            <a:r>
              <a:rPr lang="en-US" dirty="0" err="1" smtClean="0">
                <a:solidFill>
                  <a:srgbClr val="000000"/>
                </a:solidFill>
              </a:rPr>
              <a:t>dAu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Comparable to central </a:t>
            </a:r>
            <a:r>
              <a:rPr lang="en-US" dirty="0" err="1" smtClean="0">
                <a:solidFill>
                  <a:srgbClr val="000000"/>
                </a:solidFill>
              </a:rPr>
              <a:t>AuAu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No particular scenario is favored.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Additional statistics in </a:t>
            </a:r>
            <a:r>
              <a:rPr lang="en-US" dirty="0" err="1" smtClean="0">
                <a:solidFill>
                  <a:srgbClr val="000000"/>
                </a:solidFill>
              </a:rPr>
              <a:t>dAu</a:t>
            </a:r>
            <a:r>
              <a:rPr lang="en-US" dirty="0" smtClean="0">
                <a:solidFill>
                  <a:srgbClr val="000000"/>
                </a:solidFill>
              </a:rPr>
              <a:t> would be beneficial.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 descr="MC_Results_nice_MidRa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4102" y="865579"/>
            <a:ext cx="4539738" cy="46800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35662" y="5475477"/>
            <a:ext cx="13516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100" dirty="0">
                <a:latin typeface="Book Antiqua"/>
                <a:cs typeface="Book Antiqua"/>
              </a:rPr>
              <a:t>PLB 735 (2014) 127</a:t>
            </a:r>
            <a:endParaRPr lang="en-US" sz="11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49044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energy density: U+U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21" y="838200"/>
            <a:ext cx="4521413" cy="31975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RHIC √</a:t>
            </a:r>
            <a:r>
              <a:rPr lang="en-US" dirty="0" err="1"/>
              <a:t>s</a:t>
            </a:r>
            <a:r>
              <a:rPr lang="en-US" baseline="-25000" dirty="0" err="1"/>
              <a:t>NN</a:t>
            </a:r>
            <a:r>
              <a:rPr lang="en-US" dirty="0"/>
              <a:t>=193 </a:t>
            </a:r>
            <a:r>
              <a:rPr lang="en-US" dirty="0" err="1"/>
              <a:t>GeV</a:t>
            </a:r>
            <a:r>
              <a:rPr lang="en-US" dirty="0"/>
              <a:t> U+U data (2012</a:t>
            </a:r>
            <a:r>
              <a:rPr lang="en-US" dirty="0" smtClean="0"/>
              <a:t>)</a:t>
            </a:r>
            <a:endParaRPr lang="en-US" sz="900" dirty="0"/>
          </a:p>
          <a:p>
            <a:r>
              <a:rPr lang="en-US" sz="2000" dirty="0"/>
              <a:t>Reach higher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part</a:t>
            </a:r>
            <a:r>
              <a:rPr lang="en-US" sz="2000" baseline="-25000" dirty="0" smtClean="0"/>
              <a:t>,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coll</a:t>
            </a:r>
            <a:r>
              <a:rPr lang="en-US" sz="2000" dirty="0" smtClean="0"/>
              <a:t>,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ch</a:t>
            </a:r>
            <a:r>
              <a:rPr lang="en-US" sz="2000" dirty="0" smtClean="0"/>
              <a:t>, </a:t>
            </a:r>
            <a:r>
              <a:rPr lang="en-US" sz="2000" dirty="0"/>
              <a:t>than in </a:t>
            </a:r>
            <a:r>
              <a:rPr lang="en-US" sz="2000" dirty="0" err="1"/>
              <a:t>Au+Au</a:t>
            </a:r>
            <a:r>
              <a:rPr lang="en-US" sz="900" dirty="0"/>
              <a:t/>
            </a:r>
            <a:br>
              <a:rPr lang="en-US" sz="900" dirty="0"/>
            </a:br>
            <a:endParaRPr lang="en-US" sz="900" dirty="0"/>
          </a:p>
          <a:p>
            <a:r>
              <a:rPr lang="en-US" sz="2000" dirty="0"/>
              <a:t>Provide higher energy </a:t>
            </a:r>
            <a:r>
              <a:rPr lang="en-US" sz="2000" dirty="0" smtClean="0"/>
              <a:t>density</a:t>
            </a:r>
          </a:p>
          <a:p>
            <a:pPr lvl="1"/>
            <a:r>
              <a:rPr lang="en-US" sz="1800" dirty="0" smtClean="0"/>
              <a:t>Expect ~20% increase for U+U compared to </a:t>
            </a:r>
            <a:r>
              <a:rPr lang="en-US" sz="1800" dirty="0" err="1" smtClean="0"/>
              <a:t>Au+Au</a:t>
            </a:r>
            <a:endParaRPr lang="en-US" sz="1800" dirty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990600"/>
            <a:ext cx="3886200" cy="2778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437" y="3733800"/>
            <a:ext cx="3922163" cy="26645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109" y="4035778"/>
            <a:ext cx="1836949" cy="28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5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U+U </a:t>
            </a:r>
            <a:r>
              <a:rPr lang="en-US" sz="4400" dirty="0" err="1"/>
              <a:t>ϒ</a:t>
            </a:r>
            <a:r>
              <a:rPr lang="en-US" sz="4400" dirty="0"/>
              <a:t> </a:t>
            </a:r>
            <a:r>
              <a:rPr lang="en-US" dirty="0" smtClean="0"/>
              <a:t>peak, spectrum, and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6" y="5021744"/>
            <a:ext cx="4511887" cy="147424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Similar method of yield extraction:</a:t>
            </a:r>
          </a:p>
          <a:p>
            <a:pPr lvl="1"/>
            <a:r>
              <a:rPr lang="en-US" dirty="0" smtClean="0"/>
              <a:t>Likelihood fit.</a:t>
            </a:r>
          </a:p>
          <a:p>
            <a:pPr lvl="1"/>
            <a:r>
              <a:rPr lang="en-US" dirty="0" smtClean="0"/>
              <a:t>Shape of D-Y from </a:t>
            </a:r>
            <a:r>
              <a:rPr lang="en-US" dirty="0" err="1" smtClean="0"/>
              <a:t>pQCD</a:t>
            </a:r>
            <a:r>
              <a:rPr lang="en-US" dirty="0" smtClean="0"/>
              <a:t>, </a:t>
            </a:r>
            <a:r>
              <a:rPr lang="en-US" i="1" dirty="0"/>
              <a:t> </a:t>
            </a:r>
            <a:r>
              <a:rPr lang="en-US" i="1" dirty="0" smtClean="0"/>
              <a:t>  </a:t>
            </a:r>
            <a:r>
              <a:rPr lang="en-US" dirty="0" smtClean="0"/>
              <a:t>  from PYTHIA.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42200" y="832680"/>
            <a:ext cx="4048039" cy="3922177"/>
            <a:chOff x="-1431070" y="990600"/>
            <a:chExt cx="5181600" cy="5020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431070" y="1178610"/>
              <a:ext cx="5181600" cy="483248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-787355" y="990600"/>
              <a:ext cx="4454606" cy="66973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comb. </a:t>
              </a:r>
              <a:r>
                <a:rPr lang="en-US" sz="1400" dirty="0" err="1"/>
                <a:t>bg</a:t>
              </a:r>
              <a:r>
                <a:rPr lang="en-US" sz="1400" dirty="0"/>
                <a:t> subtracted </a:t>
              </a:r>
            </a:p>
            <a:p>
              <a:r>
                <a:rPr lang="en-US" sz="1400" dirty="0" err="1" smtClean="0"/>
                <a:t>e</a:t>
              </a:r>
              <a:r>
                <a:rPr lang="en-US" sz="1400" baseline="30000" dirty="0" err="1" smtClean="0"/>
                <a:t>+</a:t>
              </a:r>
              <a:r>
                <a:rPr lang="en-US" sz="1400" dirty="0" err="1" smtClean="0"/>
                <a:t>e</a:t>
              </a:r>
              <a:r>
                <a:rPr lang="en-US" sz="1400" baseline="30000" dirty="0" smtClean="0"/>
                <a:t>−</a:t>
              </a:r>
              <a:r>
                <a:rPr lang="en-US" sz="1400" dirty="0" smtClean="0"/>
                <a:t> pair invariant mass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639118" y="1809958"/>
              <a:ext cx="1364476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U+U</a:t>
              </a:r>
              <a:br>
                <a:rPr lang="en-US" sz="1400" dirty="0" smtClean="0"/>
              </a:br>
              <a:r>
                <a:rPr lang="en-US" sz="1400" dirty="0" smtClean="0"/>
                <a:t>√</a:t>
              </a:r>
              <a:r>
                <a:rPr lang="en-US" sz="1400" dirty="0" err="1" smtClean="0"/>
                <a:t>s</a:t>
              </a:r>
              <a:r>
                <a:rPr lang="en-US" sz="1400" baseline="-25000" dirty="0" err="1" smtClean="0"/>
                <a:t>NN</a:t>
              </a:r>
              <a:r>
                <a:rPr lang="en-US" sz="1400" dirty="0" smtClean="0"/>
                <a:t>=193 </a:t>
              </a:r>
              <a:r>
                <a:rPr lang="en-US" sz="1400" dirty="0" err="1" smtClean="0"/>
                <a:t>GeV</a:t>
              </a:r>
              <a:r>
                <a:rPr lang="en-US" sz="1400" dirty="0" smtClean="0"/>
                <a:t> </a:t>
              </a:r>
              <a:br>
                <a:rPr lang="en-US" sz="1400" dirty="0" smtClean="0"/>
              </a:br>
              <a:r>
                <a:rPr lang="en-US" sz="1400" dirty="0" smtClean="0"/>
                <a:t>0-60%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89975" y="5112253"/>
              <a:ext cx="1677851" cy="30777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STAR preliminary</a:t>
              </a:r>
              <a:endParaRPr lang="en-US" sz="14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49854" y="1278885"/>
            <a:ext cx="3176653" cy="3014213"/>
            <a:chOff x="4296303" y="1175940"/>
            <a:chExt cx="4389151" cy="41521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6303" y="1175940"/>
              <a:ext cx="4389151" cy="415212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029200" y="4191000"/>
              <a:ext cx="2499880" cy="440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STAR preliminary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543984"/>
              </p:ext>
            </p:extLst>
          </p:nvPr>
        </p:nvGraphicFramePr>
        <p:xfrm>
          <a:off x="4949854" y="4801154"/>
          <a:ext cx="3881536" cy="151982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881536"/>
              </a:tblGrid>
              <a:tr h="346347">
                <a:tc>
                  <a:txBody>
                    <a:bodyPr/>
                    <a:lstStyle/>
                    <a:p>
                      <a:pPr marL="0" marR="0" indent="0" algn="ctr" defTabSz="434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ϒ</a:t>
                      </a:r>
                      <a:r>
                        <a:rPr lang="en-US" sz="1600" dirty="0" smtClean="0"/>
                        <a:t> cross section</a:t>
                      </a:r>
                      <a:r>
                        <a:rPr lang="en-US" sz="1600" dirty="0" smtClean="0">
                          <a:solidFill>
                            <a:srgbClr val="6699FF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(STAR preliminary)</a:t>
                      </a:r>
                    </a:p>
                  </a:txBody>
                  <a:tcPr/>
                </a:tc>
              </a:tr>
              <a:tr h="979679">
                <a:tc>
                  <a:txBody>
                    <a:bodyPr/>
                    <a:lstStyle/>
                    <a:p>
                      <a:pPr marL="0" marR="0" indent="0" algn="l" defTabSz="434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U+U 193 </a:t>
                      </a:r>
                      <a:r>
                        <a:rPr lang="en-US" sz="1600" b="1" dirty="0" err="1" smtClean="0"/>
                        <a:t>GeV</a:t>
                      </a:r>
                      <a:r>
                        <a:rPr lang="en-US" sz="1600" b="1" dirty="0" smtClean="0"/>
                        <a:t>, 0-60% centrality</a:t>
                      </a:r>
                    </a:p>
                    <a:p>
                      <a:endParaRPr lang="en-US" sz="1100" dirty="0" smtClean="0"/>
                    </a:p>
                    <a:p>
                      <a:endParaRPr lang="en-US" sz="1100" dirty="0" smtClean="0"/>
                    </a:p>
                    <a:p>
                      <a:endParaRPr lang="en-US" sz="1100" dirty="0" smtClean="0"/>
                    </a:p>
                    <a:p>
                      <a:endParaRPr lang="en-US" sz="1100" dirty="0" smtClean="0"/>
                    </a:p>
                    <a:p>
                      <a:r>
                        <a:rPr lang="en-US" sz="1100" dirty="0" smtClean="0"/>
                        <a:t>                                                      stat.         </a:t>
                      </a:r>
                      <a:r>
                        <a:rPr lang="en-US" sz="1100" dirty="0" err="1" smtClean="0"/>
                        <a:t>syst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608682"/>
              </p:ext>
            </p:extLst>
          </p:nvPr>
        </p:nvGraphicFramePr>
        <p:xfrm>
          <a:off x="5480289" y="5508026"/>
          <a:ext cx="3226866" cy="686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5" imgW="2324100" imgH="495300" progId="Equation.3">
                  <p:embed/>
                </p:oleObj>
              </mc:Choice>
              <mc:Fallback>
                <p:oleObj name="Equation" r:id="rId5" imgW="23241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80289" y="5508026"/>
                        <a:ext cx="3226866" cy="6863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158028"/>
              </p:ext>
            </p:extLst>
          </p:nvPr>
        </p:nvGraphicFramePr>
        <p:xfrm>
          <a:off x="3674788" y="5721017"/>
          <a:ext cx="349228" cy="308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Equation" r:id="rId7" imgW="215900" imgH="190500" progId="Equation.DSMT4">
                  <p:embed/>
                </p:oleObj>
              </mc:Choice>
              <mc:Fallback>
                <p:oleObj name="Equation" r:id="rId7" imgW="2159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74788" y="5721017"/>
                        <a:ext cx="349228" cy="308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5288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270272" cy="685800"/>
          </a:xfrm>
        </p:spPr>
        <p:txBody>
          <a:bodyPr/>
          <a:lstStyle/>
          <a:p>
            <a:r>
              <a:rPr lang="en-US" sz="4400" dirty="0" err="1"/>
              <a:t>ϒ</a:t>
            </a:r>
            <a:r>
              <a:rPr lang="en-US" sz="4400" dirty="0"/>
              <a:t> </a:t>
            </a:r>
            <a:r>
              <a:rPr lang="en-US" sz="4400" dirty="0" smtClean="0"/>
              <a:t> </a:t>
            </a:r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 at higher energy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5004"/>
            <a:ext cx="9117106" cy="709818"/>
          </a:xfrm>
        </p:spPr>
        <p:txBody>
          <a:bodyPr/>
          <a:lstStyle/>
          <a:p>
            <a:r>
              <a:rPr lang="en-US" dirty="0"/>
              <a:t>Trend in U+U follows and extends </a:t>
            </a:r>
            <a:r>
              <a:rPr lang="en-US" dirty="0" smtClean="0"/>
              <a:t>that from</a:t>
            </a:r>
            <a:r>
              <a:rPr lang="en-US" dirty="0" smtClean="0"/>
              <a:t> </a:t>
            </a:r>
            <a:r>
              <a:rPr lang="en-US" dirty="0" err="1"/>
              <a:t>Au+Au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705" y="877004"/>
            <a:ext cx="4801342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2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3230"/>
            <a:ext cx="8042276" cy="6858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1800"/>
            <a:ext cx="3930304" cy="5105401"/>
          </a:xfrm>
        </p:spPr>
        <p:txBody>
          <a:bodyPr/>
          <a:lstStyle/>
          <a:p>
            <a:r>
              <a:rPr lang="en-US" dirty="0" smtClean="0"/>
              <a:t>Heavy </a:t>
            </a:r>
            <a:r>
              <a:rPr lang="en-US" dirty="0" err="1" smtClean="0"/>
              <a:t>Quarkonium</a:t>
            </a:r>
            <a:r>
              <a:rPr lang="en-US" dirty="0" smtClean="0"/>
              <a:t> in Heavy Ion Collisions</a:t>
            </a:r>
          </a:p>
          <a:p>
            <a:pPr lvl="1"/>
            <a:r>
              <a:rPr lang="en-US" dirty="0" err="1" smtClean="0">
                <a:latin typeface="Times New Roman"/>
                <a:ea typeface="Lucida Grande"/>
                <a:cs typeface="Times New Roman"/>
              </a:rPr>
              <a:t>ϒ</a:t>
            </a:r>
            <a:r>
              <a:rPr lang="en-US" dirty="0" smtClean="0"/>
              <a:t> production</a:t>
            </a:r>
          </a:p>
          <a:p>
            <a:pPr lvl="2"/>
            <a:r>
              <a:rPr lang="en-US" dirty="0" err="1" smtClean="0"/>
              <a:t>pp</a:t>
            </a:r>
            <a:r>
              <a:rPr lang="en-US" dirty="0" smtClean="0"/>
              <a:t>, </a:t>
            </a:r>
            <a:r>
              <a:rPr lang="en-US" dirty="0" err="1" smtClean="0"/>
              <a:t>dAu</a:t>
            </a:r>
            <a:r>
              <a:rPr lang="en-US" dirty="0" smtClean="0"/>
              <a:t>, </a:t>
            </a:r>
            <a:r>
              <a:rPr lang="en-US" dirty="0" err="1" smtClean="0"/>
              <a:t>AuAu</a:t>
            </a:r>
            <a:r>
              <a:rPr lang="en-US" dirty="0" smtClean="0"/>
              <a:t> </a:t>
            </a:r>
            <a:r>
              <a:rPr lang="en-US" dirty="0" smtClean="0"/>
              <a:t>collisions</a:t>
            </a:r>
          </a:p>
          <a:p>
            <a:pPr lvl="3"/>
            <a:r>
              <a:rPr lang="en-US" dirty="0" smtClean="0"/>
              <a:t>Nuclear Modification</a:t>
            </a:r>
            <a:endParaRPr lang="en-US" dirty="0" smtClean="0"/>
          </a:p>
          <a:p>
            <a:pPr lvl="3"/>
            <a:r>
              <a:rPr lang="en-US" dirty="0" smtClean="0"/>
              <a:t>Comparison to models</a:t>
            </a:r>
          </a:p>
          <a:p>
            <a:pPr lvl="3"/>
            <a:r>
              <a:rPr lang="en-US" dirty="0" smtClean="0"/>
              <a:t>Questions from trends in </a:t>
            </a:r>
            <a:r>
              <a:rPr lang="en-US" dirty="0" smtClean="0"/>
              <a:t>data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9" descr="Mocsy_QuarkoniumInMediumDynamics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559" y="1341643"/>
            <a:ext cx="3954806" cy="34079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37254" y="4084124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From A. </a:t>
            </a:r>
            <a:r>
              <a:rPr lang="en-US" sz="1050" dirty="0" err="1" smtClean="0"/>
              <a:t>Mocsy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20040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Suppression </a:t>
            </a:r>
            <a:r>
              <a:rPr lang="en-US" sz="4000" dirty="0" smtClean="0"/>
              <a:t>vs. binding energy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93149"/>
            <a:ext cx="9117106" cy="140159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Overall pattern of sequential suppression </a:t>
            </a:r>
            <a:r>
              <a:rPr lang="en-US" dirty="0" smtClean="0"/>
              <a:t>in hot nuclear matter is </a:t>
            </a:r>
            <a:r>
              <a:rPr lang="en-US" dirty="0" smtClean="0"/>
              <a:t>observed.</a:t>
            </a:r>
          </a:p>
          <a:p>
            <a:pPr lvl="1"/>
            <a:r>
              <a:rPr lang="en-US" dirty="0" smtClean="0"/>
              <a:t>Cold-nuclear matter effects: suppression in mid-rapidity </a:t>
            </a:r>
            <a:r>
              <a:rPr lang="en-US" dirty="0" err="1" smtClean="0"/>
              <a:t>d+Au</a:t>
            </a:r>
            <a:r>
              <a:rPr lang="en-US" dirty="0" smtClean="0"/>
              <a:t> larger than predicted by shadowing/energy loss models.</a:t>
            </a:r>
          </a:p>
          <a:p>
            <a:pPr lvl="1"/>
            <a:r>
              <a:rPr lang="en-US" dirty="0" err="1" smtClean="0"/>
              <a:t>p+Au</a:t>
            </a:r>
            <a:r>
              <a:rPr lang="en-US" dirty="0" smtClean="0"/>
              <a:t> data from 2015 will be useful to shed more light on this.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7" descr="BindingEnergyVsRA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2108" y="55795"/>
            <a:ext cx="4043246" cy="563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2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Outlook: analyses underway</a:t>
            </a:r>
            <a:endParaRPr lang="en-US" dirty="0"/>
          </a:p>
        </p:txBody>
      </p:sp>
      <p:sp>
        <p:nvSpPr>
          <p:cNvPr id="20" name="Content Placeholder 1"/>
          <p:cNvSpPr txBox="1">
            <a:spLocks/>
          </p:cNvSpPr>
          <p:nvPr/>
        </p:nvSpPr>
        <p:spPr bwMode="auto">
          <a:xfrm>
            <a:off x="93579" y="4618664"/>
            <a:ext cx="4490603" cy="199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86000"/>
              <a:buFont typeface="Wingdings" charset="2"/>
              <a:buChar char="²"/>
            </a:pPr>
            <a:r>
              <a:rPr lang="en-US" sz="2000" dirty="0" err="1" smtClean="0">
                <a:latin typeface="Book Antiqua"/>
                <a:cs typeface="Book Antiqua"/>
              </a:rPr>
              <a:t>p+p</a:t>
            </a:r>
            <a:r>
              <a:rPr lang="en-US" sz="2000" dirty="0" smtClean="0">
                <a:latin typeface="Book Antiqua"/>
                <a:cs typeface="Book Antiqua"/>
              </a:rPr>
              <a:t> </a:t>
            </a:r>
            <a:r>
              <a:rPr lang="en-US" sz="2000" dirty="0">
                <a:latin typeface="Book Antiqua"/>
                <a:cs typeface="Book Antiqua"/>
              </a:rPr>
              <a:t>√</a:t>
            </a:r>
            <a:r>
              <a:rPr lang="en-US" sz="2000" dirty="0" smtClean="0">
                <a:latin typeface="Book Antiqua"/>
                <a:cs typeface="Book Antiqua"/>
              </a:rPr>
              <a:t>s=</a:t>
            </a:r>
            <a:r>
              <a:rPr lang="en-US" sz="2000" dirty="0">
                <a:latin typeface="Book Antiqua"/>
                <a:cs typeface="Book Antiqua"/>
              </a:rPr>
              <a:t>500 </a:t>
            </a:r>
            <a:r>
              <a:rPr lang="en-US" sz="2000" dirty="0" err="1" smtClean="0">
                <a:latin typeface="Book Antiqua"/>
                <a:cs typeface="Book Antiqua"/>
              </a:rPr>
              <a:t>GeV</a:t>
            </a:r>
            <a:r>
              <a:rPr lang="en-US" sz="2000" dirty="0">
                <a:latin typeface="Book Antiqua"/>
                <a:cs typeface="Book Antiqua"/>
              </a:rPr>
              <a:t>,</a:t>
            </a:r>
            <a:r>
              <a:rPr lang="en-US" sz="2000" dirty="0" smtClean="0">
                <a:latin typeface="Book Antiqua"/>
                <a:cs typeface="Book Antiqua"/>
              </a:rPr>
              <a:t> </a:t>
            </a:r>
            <a:r>
              <a:rPr lang="en-US" sz="2000" dirty="0" smtClean="0">
                <a:latin typeface="Book Antiqua"/>
                <a:cs typeface="Book Antiqua"/>
              </a:rPr>
              <a:t>2011. L </a:t>
            </a:r>
            <a:r>
              <a:rPr lang="en-US" sz="1800" dirty="0" smtClean="0">
                <a:solidFill>
                  <a:srgbClr val="000000"/>
                </a:solidFill>
                <a:latin typeface="Book Antiqua"/>
                <a:cs typeface="Book Antiqua"/>
              </a:rPr>
              <a:t>~ </a:t>
            </a:r>
            <a:r>
              <a:rPr lang="en-US" sz="1800" dirty="0" smtClean="0">
                <a:solidFill>
                  <a:srgbClr val="000000"/>
                </a:solidFill>
                <a:latin typeface="Book Antiqua"/>
                <a:cs typeface="Book Antiqua"/>
              </a:rPr>
              <a:t>22 pb</a:t>
            </a:r>
            <a:r>
              <a:rPr lang="en-US" sz="1800" baseline="30000" dirty="0" smtClean="0">
                <a:solidFill>
                  <a:srgbClr val="000000"/>
                </a:solidFill>
                <a:latin typeface="Book Antiqua"/>
                <a:cs typeface="Book Antiqua"/>
              </a:rPr>
              <a:t>-1</a:t>
            </a:r>
          </a:p>
          <a:p>
            <a:pPr>
              <a:buSzPct val="86000"/>
              <a:buFont typeface="Wingdings" charset="2"/>
              <a:buChar char="²"/>
            </a:pPr>
            <a:r>
              <a:rPr lang="en-US" sz="1800" dirty="0" smtClean="0">
                <a:solidFill>
                  <a:srgbClr val="000000"/>
                </a:solidFill>
                <a:latin typeface="Book Antiqua"/>
                <a:cs typeface="Book Antiqua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latin typeface="Book Antiqua"/>
                <a:cs typeface="Book Antiqua"/>
              </a:rPr>
              <a:t>-</a:t>
            </a:r>
            <a:r>
              <a:rPr lang="en-US" sz="1800" dirty="0" smtClean="0">
                <a:solidFill>
                  <a:srgbClr val="000000"/>
                </a:solidFill>
                <a:latin typeface="Book Antiqua"/>
                <a:cs typeface="Book Antiqua"/>
              </a:rPr>
              <a:t>section larger than at 200 </a:t>
            </a:r>
            <a:r>
              <a:rPr lang="en-US" sz="1800" dirty="0" err="1" smtClean="0">
                <a:solidFill>
                  <a:srgbClr val="000000"/>
                </a:solidFill>
                <a:latin typeface="Book Antiqua"/>
                <a:cs typeface="Book Antiqua"/>
              </a:rPr>
              <a:t>GeV</a:t>
            </a:r>
            <a:endParaRPr lang="en-US" sz="1800" dirty="0" smtClean="0">
              <a:solidFill>
                <a:srgbClr val="000000"/>
              </a:solidFill>
              <a:latin typeface="Book Antiqua"/>
              <a:cs typeface="Book Antiqua"/>
            </a:endParaRPr>
          </a:p>
          <a:p>
            <a:pPr>
              <a:buSzPct val="86000"/>
              <a:buFont typeface="Wingdings" charset="2"/>
              <a:buChar char="²"/>
            </a:pPr>
            <a:r>
              <a:rPr lang="en-US" sz="1800" dirty="0" smtClean="0">
                <a:solidFill>
                  <a:srgbClr val="000000"/>
                </a:solidFill>
                <a:latin typeface="Book Antiqua"/>
                <a:cs typeface="Book Antiqua"/>
              </a:rPr>
              <a:t>L0</a:t>
            </a:r>
            <a:r>
              <a:rPr lang="en-US" sz="1800" dirty="0" smtClean="0">
                <a:solidFill>
                  <a:srgbClr val="000000"/>
                </a:solidFill>
                <a:latin typeface="Book Antiqua"/>
                <a:cs typeface="Book Antiqua"/>
              </a:rPr>
              <a:t>-only</a:t>
            </a:r>
          </a:p>
          <a:p>
            <a:pPr>
              <a:buSzPct val="86000"/>
              <a:buFont typeface="Wingdings" charset="2"/>
              <a:buChar char="²"/>
            </a:pPr>
            <a:r>
              <a:rPr lang="en-US" sz="1800" dirty="0" smtClean="0">
                <a:solidFill>
                  <a:srgbClr val="000000"/>
                </a:solidFill>
                <a:latin typeface="Book Antiqua"/>
                <a:cs typeface="Book Antiqua"/>
              </a:rPr>
              <a:t>excited</a:t>
            </a:r>
            <a:r>
              <a:rPr lang="en-US" sz="1800" dirty="0" smtClean="0">
                <a:solidFill>
                  <a:srgbClr val="000000"/>
                </a:solidFill>
                <a:latin typeface="Book Antiqua"/>
                <a:cs typeface="Book Antiqua"/>
              </a:rPr>
              <a:t>-to-ground </a:t>
            </a:r>
            <a:r>
              <a:rPr lang="en-US" sz="1800" dirty="0" smtClean="0">
                <a:solidFill>
                  <a:srgbClr val="000000"/>
                </a:solidFill>
                <a:latin typeface="Book Antiqua"/>
                <a:cs typeface="Book Antiqua"/>
              </a:rPr>
              <a:t>state ratio</a:t>
            </a:r>
            <a:endParaRPr lang="en-US" sz="18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503" r="7772"/>
          <a:stretch/>
        </p:blipFill>
        <p:spPr>
          <a:xfrm>
            <a:off x="322788" y="1081998"/>
            <a:ext cx="3674370" cy="3536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105" y="1108734"/>
            <a:ext cx="3841034" cy="3708584"/>
          </a:xfrm>
          <a:prstGeom prst="rect">
            <a:avLst/>
          </a:prstGeom>
        </p:spPr>
      </p:pic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4584182" y="4790582"/>
            <a:ext cx="4490603" cy="182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86000"/>
              <a:buFont typeface="Wingdings" charset="2"/>
              <a:buChar char="²"/>
            </a:pPr>
            <a:r>
              <a:rPr lang="en-US" sz="1800" dirty="0" err="1">
                <a:solidFill>
                  <a:srgbClr val="000000"/>
                </a:solidFill>
                <a:latin typeface="Book Antiqua"/>
                <a:cs typeface="Book Antiqua"/>
              </a:rPr>
              <a:t>p</a:t>
            </a:r>
            <a:r>
              <a:rPr lang="en-US" sz="1800" baseline="-25000" dirty="0" err="1">
                <a:solidFill>
                  <a:srgbClr val="000000"/>
                </a:solidFill>
                <a:latin typeface="Book Antiqua"/>
                <a:cs typeface="Book Antiqua"/>
              </a:rPr>
              <a:t>T</a:t>
            </a:r>
            <a:r>
              <a:rPr lang="en-US" sz="1800" dirty="0">
                <a:solidFill>
                  <a:srgbClr val="000000"/>
                </a:solidFill>
                <a:latin typeface="Book Antiqua"/>
                <a:cs typeface="Book Antiqua"/>
              </a:rPr>
              <a:t> spectrum, </a:t>
            </a:r>
            <a:r>
              <a:rPr lang="en-US" sz="1800" dirty="0" smtClean="0">
                <a:solidFill>
                  <a:srgbClr val="000000"/>
                </a:solidFill>
                <a:latin typeface="Book Antiqua"/>
                <a:cs typeface="Book Antiqua"/>
              </a:rPr>
              <a:t>out to ~10 </a:t>
            </a:r>
            <a:r>
              <a:rPr lang="en-US" sz="1800" dirty="0" err="1" smtClean="0">
                <a:solidFill>
                  <a:srgbClr val="000000"/>
                </a:solidFill>
                <a:latin typeface="Book Antiqua"/>
                <a:cs typeface="Book Antiqua"/>
              </a:rPr>
              <a:t>GeV</a:t>
            </a:r>
            <a:r>
              <a:rPr lang="en-US" sz="1800" dirty="0" smtClean="0">
                <a:solidFill>
                  <a:srgbClr val="000000"/>
                </a:solidFill>
                <a:latin typeface="Book Antiqua"/>
                <a:cs typeface="Book Antiqua"/>
              </a:rPr>
              <a:t>/c</a:t>
            </a:r>
          </a:p>
          <a:p>
            <a:pPr lvl="1">
              <a:buSzPct val="86000"/>
              <a:buFont typeface="Wingdings" charset="2"/>
              <a:buChar char="²"/>
            </a:pPr>
            <a:r>
              <a:rPr lang="en-US" sz="1400" dirty="0" smtClean="0">
                <a:solidFill>
                  <a:srgbClr val="000000"/>
                </a:solidFill>
                <a:latin typeface="Book Antiqua"/>
                <a:cs typeface="Book Antiqua"/>
              </a:rPr>
              <a:t>Stat. error ~10%, up to ~25% at highest </a:t>
            </a:r>
            <a:r>
              <a:rPr lang="en-US" sz="1400" dirty="0" err="1" smtClean="0">
                <a:solidFill>
                  <a:srgbClr val="000000"/>
                </a:solidFill>
                <a:latin typeface="Book Antiqua"/>
                <a:cs typeface="Book Antiqua"/>
              </a:rPr>
              <a:t>p</a:t>
            </a:r>
            <a:r>
              <a:rPr lang="en-US" sz="1400" baseline="-25000" dirty="0" err="1" smtClean="0">
                <a:solidFill>
                  <a:srgbClr val="000000"/>
                </a:solidFill>
                <a:latin typeface="Book Antiqua"/>
                <a:cs typeface="Book Antiqua"/>
              </a:rPr>
              <a:t>T</a:t>
            </a:r>
            <a:endParaRPr lang="en-US" sz="1400" baseline="-25000" dirty="0" smtClean="0">
              <a:solidFill>
                <a:srgbClr val="000000"/>
              </a:solidFill>
              <a:latin typeface="Book Antiqua"/>
              <a:cs typeface="Book Antiqua"/>
            </a:endParaRPr>
          </a:p>
          <a:p>
            <a:pPr lvl="1">
              <a:buSzPct val="86000"/>
              <a:buFont typeface="Wingdings" charset="2"/>
              <a:buChar char="²"/>
            </a:pPr>
            <a:r>
              <a:rPr lang="en-US" sz="1400" dirty="0" smtClean="0">
                <a:solidFill>
                  <a:srgbClr val="000000"/>
                </a:solidFill>
                <a:latin typeface="Book Antiqua"/>
                <a:cs typeface="Book Antiqua"/>
              </a:rPr>
              <a:t>Efficiency/Acceptance corrections under study.</a:t>
            </a:r>
            <a:endParaRPr lang="en-US" sz="14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9944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MTD mod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86200"/>
            <a:ext cx="3943126" cy="2971799"/>
          </a:xfrm>
          <a:prstGeom prst="rect">
            <a:avLst/>
          </a:prstGeom>
        </p:spPr>
      </p:pic>
      <p:pic>
        <p:nvPicPr>
          <p:cNvPr id="16" name="Picture 4" descr="http://drupal.star.bnl.gov/STAR/files/userfiles/247/platform_oct2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018919"/>
            <a:ext cx="3657600" cy="243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Outlook: </a:t>
            </a:r>
            <a:r>
              <a:rPr lang="en-US" sz="4000" dirty="0" err="1" smtClean="0"/>
              <a:t>Muon</a:t>
            </a:r>
            <a:r>
              <a:rPr lang="en-US" sz="4000" dirty="0" smtClean="0"/>
              <a:t> Telescope </a:t>
            </a:r>
            <a:r>
              <a:rPr lang="en-US" sz="4000" dirty="0" smtClean="0"/>
              <a:t>Detector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00600" y="1066800"/>
            <a:ext cx="3581400" cy="22860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Outermost, gas detector</a:t>
            </a:r>
          </a:p>
          <a:p>
            <a:r>
              <a:rPr lang="en-US" sz="2000" dirty="0" smtClean="0"/>
              <a:t>Physics goal: </a:t>
            </a:r>
            <a:r>
              <a:rPr lang="en-US" sz="2000" b="1" dirty="0" smtClean="0"/>
              <a:t>Precision measurement of heavy </a:t>
            </a:r>
            <a:r>
              <a:rPr lang="en-US" sz="2000" b="1" dirty="0" err="1" smtClean="0"/>
              <a:t>quarkonia</a:t>
            </a:r>
            <a:r>
              <a:rPr lang="en-US" sz="2000" b="1" dirty="0" smtClean="0"/>
              <a:t> through the </a:t>
            </a:r>
            <a:r>
              <a:rPr lang="en-US" sz="2000" b="1" dirty="0" err="1" smtClean="0"/>
              <a:t>muon</a:t>
            </a:r>
            <a:r>
              <a:rPr lang="en-US" sz="2000" b="1" dirty="0" smtClean="0"/>
              <a:t> channel</a:t>
            </a:r>
          </a:p>
          <a:p>
            <a:r>
              <a:rPr lang="en-US" sz="2000" dirty="0" smtClean="0"/>
              <a:t>Acceptance: </a:t>
            </a:r>
            <a:br>
              <a:rPr lang="en-US" sz="2000" dirty="0" smtClean="0"/>
            </a:br>
            <a:r>
              <a:rPr lang="en-US" sz="2000" dirty="0" smtClean="0"/>
              <a:t>45% in azimuth, |y|&lt;0.5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966991" y="4038600"/>
            <a:ext cx="3872209" cy="2769411"/>
            <a:chOff x="4662191" y="4038600"/>
            <a:chExt cx="3872209" cy="27694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251996" y="3499396"/>
              <a:ext cx="2743200" cy="382160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251942" y="4114800"/>
              <a:ext cx="15422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ϒ</a:t>
              </a:r>
              <a:r>
                <a:rPr lang="en-US" b="1" dirty="0" smtClean="0">
                  <a:solidFill>
                    <a:srgbClr val="FF0000"/>
                  </a:solidFill>
                </a:rPr>
                <a:t> projection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696200" y="6576773"/>
              <a:ext cx="730259" cy="23123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 anchorCtr="0">
              <a:spAutoFit/>
            </a:bodyPr>
            <a:lstStyle/>
            <a:p>
              <a:r>
                <a:rPr lang="en-US" sz="1400" dirty="0" smtClean="0"/>
                <a:t>&lt;</a:t>
              </a:r>
              <a:r>
                <a:rPr lang="en-US" sz="1400" dirty="0" err="1" smtClean="0"/>
                <a:t>N</a:t>
              </a:r>
              <a:r>
                <a:rPr lang="en-US" sz="1400" baseline="-25000" dirty="0" err="1" smtClean="0"/>
                <a:t>part</a:t>
              </a:r>
              <a:r>
                <a:rPr lang="en-US" sz="1400" dirty="0"/>
                <a:t>&gt;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4562280" y="4246264"/>
              <a:ext cx="479619" cy="2797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1400" dirty="0" smtClean="0"/>
                <a:t>R</a:t>
              </a:r>
              <a:r>
                <a:rPr lang="en-US" sz="1400" baseline="-25000" dirty="0" smtClean="0"/>
                <a:t>AA</a:t>
              </a:r>
              <a:endParaRPr lang="en-US" sz="1400" dirty="0"/>
            </a:p>
          </p:txBody>
        </p:sp>
      </p:grpSp>
      <p:sp>
        <p:nvSpPr>
          <p:cNvPr id="15" name="Rounded Rectangle 14"/>
          <p:cNvSpPr/>
          <p:nvPr/>
        </p:nvSpPr>
        <p:spPr bwMode="auto">
          <a:xfrm>
            <a:off x="990600" y="3429000"/>
            <a:ext cx="7467600" cy="609600"/>
          </a:xfrm>
          <a:prstGeom prst="roundRect">
            <a:avLst>
              <a:gd name="adj" fmla="val 878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Complete in 2014, sampled </a:t>
            </a:r>
            <a:r>
              <a:rPr lang="en-US" sz="2000" dirty="0" smtClean="0">
                <a:solidFill>
                  <a:srgbClr val="000000"/>
                </a:solidFill>
              </a:rPr>
              <a:t>~</a:t>
            </a:r>
            <a:r>
              <a:rPr lang="en-US" sz="2000" dirty="0">
                <a:solidFill>
                  <a:srgbClr val="000000"/>
                </a:solidFill>
              </a:rPr>
              <a:t>13.8 nb</a:t>
            </a:r>
            <a:r>
              <a:rPr lang="en-US" sz="2000" baseline="30000" dirty="0">
                <a:solidFill>
                  <a:srgbClr val="000000"/>
                </a:solidFill>
              </a:rPr>
              <a:t>-1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in </a:t>
            </a:r>
            <a:r>
              <a:rPr lang="en-US" sz="2000" dirty="0" err="1" smtClean="0">
                <a:solidFill>
                  <a:srgbClr val="000000"/>
                </a:solidFill>
              </a:rPr>
              <a:t>Au+Au</a:t>
            </a:r>
            <a:r>
              <a:rPr lang="en-US" sz="2000" dirty="0" smtClean="0">
                <a:solidFill>
                  <a:srgbClr val="000000"/>
                </a:solidFill>
              </a:rPr>
              <a:t> data</a:t>
            </a:r>
            <a:endParaRPr lang="en-US" sz="20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5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4545"/>
            <a:ext cx="5995097" cy="5640668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/>
                <a:ea typeface="Lucida Grande"/>
                <a:cs typeface="Times New Roman"/>
              </a:rPr>
              <a:t>ϒ</a:t>
            </a:r>
            <a:r>
              <a:rPr lang="en-US" dirty="0" smtClean="0"/>
              <a:t>: Measurements in STAR spanning </a:t>
            </a:r>
            <a:r>
              <a:rPr lang="en-US" dirty="0" err="1" smtClean="0"/>
              <a:t>pp</a:t>
            </a:r>
            <a:r>
              <a:rPr lang="en-US" dirty="0" smtClean="0"/>
              <a:t>, </a:t>
            </a:r>
            <a:r>
              <a:rPr lang="en-US" dirty="0" err="1" smtClean="0"/>
              <a:t>dAu</a:t>
            </a:r>
            <a:r>
              <a:rPr lang="en-US" dirty="0" smtClean="0"/>
              <a:t>, A+A</a:t>
            </a:r>
            <a:endParaRPr lang="en-US" dirty="0" smtClean="0"/>
          </a:p>
          <a:p>
            <a:r>
              <a:rPr lang="en-US" dirty="0" err="1" smtClean="0"/>
              <a:t>dAu</a:t>
            </a:r>
            <a:r>
              <a:rPr lang="en-US" dirty="0"/>
              <a:t> </a:t>
            </a:r>
            <a:r>
              <a:rPr lang="en-US" dirty="0" smtClean="0"/>
              <a:t>data </a:t>
            </a:r>
            <a:r>
              <a:rPr lang="en-US" dirty="0" smtClean="0"/>
              <a:t>are now showing intriguing features</a:t>
            </a:r>
          </a:p>
          <a:p>
            <a:pPr lvl="1"/>
            <a:r>
              <a:rPr lang="en-US" dirty="0" smtClean="0"/>
              <a:t>Possible large suppression at y=0 </a:t>
            </a:r>
            <a:endParaRPr lang="en-US" dirty="0" smtClean="0"/>
          </a:p>
          <a:p>
            <a:r>
              <a:rPr lang="en-US" dirty="0" err="1" smtClean="0"/>
              <a:t>AuAu</a:t>
            </a:r>
            <a:r>
              <a:rPr lang="en-US" dirty="0" smtClean="0"/>
              <a:t> </a:t>
            </a:r>
            <a:r>
              <a:rPr lang="en-US" dirty="0" smtClean="0"/>
              <a:t>data: </a:t>
            </a:r>
            <a:r>
              <a:rPr lang="en-US" dirty="0"/>
              <a:t>R</a:t>
            </a:r>
            <a:r>
              <a:rPr lang="en-US" dirty="0" smtClean="0"/>
              <a:t>esults </a:t>
            </a:r>
            <a:r>
              <a:rPr lang="en-US" dirty="0"/>
              <a:t>from STAR </a:t>
            </a:r>
            <a:r>
              <a:rPr lang="en-US" dirty="0" smtClean="0"/>
              <a:t>look </a:t>
            </a:r>
            <a:r>
              <a:rPr lang="en-US" dirty="0"/>
              <a:t>very consistent with sequential suppression picture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Hint that suppression at y=0 in </a:t>
            </a:r>
            <a:r>
              <a:rPr lang="en-US" dirty="0" err="1" smtClean="0"/>
              <a:t>dAu</a:t>
            </a:r>
            <a:r>
              <a:rPr lang="en-US" dirty="0" smtClean="0"/>
              <a:t> is of similar magnitude as central </a:t>
            </a:r>
            <a:r>
              <a:rPr lang="en-US" dirty="0" err="1" smtClean="0"/>
              <a:t>Au+Au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Outlook: Higher statistics </a:t>
            </a:r>
            <a:r>
              <a:rPr lang="en-US" dirty="0" err="1" smtClean="0"/>
              <a:t>p+Au</a:t>
            </a:r>
            <a:r>
              <a:rPr lang="en-US" dirty="0" smtClean="0"/>
              <a:t> run will be very helpful.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 descr="BindingEnergyVsRA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1283" y="2050115"/>
            <a:ext cx="2117351" cy="294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66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5715817"/>
            <a:ext cx="9117106" cy="9187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20573" r="2411" b="-55"/>
          <a:stretch/>
        </p:blipFill>
        <p:spPr>
          <a:xfrm rot="10800000">
            <a:off x="0" y="685798"/>
            <a:ext cx="9144000" cy="5660875"/>
          </a:xfrm>
          <a:prstGeom prst="rect">
            <a:avLst/>
          </a:prstGeom>
        </p:spPr>
      </p:pic>
      <p:pic>
        <p:nvPicPr>
          <p:cNvPr id="9" name="Picture 8" descr="AuAu10_ups_m_AllRap_10Cent0_0pT10_excitedFloat.pdf"/>
          <p:cNvPicPr>
            <a:picLocks noChangeAspect="1"/>
          </p:cNvPicPr>
          <p:nvPr/>
        </p:nvPicPr>
        <p:blipFill rotWithShape="1"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2" t="9366"/>
          <a:stretch/>
        </p:blipFill>
        <p:spPr>
          <a:xfrm rot="5400000">
            <a:off x="2725625" y="274399"/>
            <a:ext cx="2898424" cy="37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62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71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ALICE and CMS compared to Model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1194"/>
            <a:ext cx="3714270" cy="539354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Model from Strickland et al.</a:t>
            </a:r>
          </a:p>
          <a:p>
            <a:pPr lvl="1"/>
            <a:r>
              <a:rPr lang="en-US" dirty="0" smtClean="0"/>
              <a:t>Expect largest suppression “dip” at y=0.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Changing model parameters does not change this feature.</a:t>
            </a:r>
          </a:p>
          <a:p>
            <a:pPr lvl="2"/>
            <a:r>
              <a:rPr lang="en-US" dirty="0" smtClean="0"/>
              <a:t>Change in T profile</a:t>
            </a:r>
          </a:p>
          <a:p>
            <a:pPr lvl="3"/>
            <a:r>
              <a:rPr lang="en-US" dirty="0" smtClean="0"/>
              <a:t>Gaussian profile</a:t>
            </a:r>
          </a:p>
          <a:p>
            <a:pPr lvl="3"/>
            <a:r>
              <a:rPr lang="en-US" dirty="0" smtClean="0"/>
              <a:t>Boost invariant profile</a:t>
            </a:r>
          </a:p>
          <a:p>
            <a:pPr lvl="3"/>
            <a:r>
              <a:rPr lang="en-US" dirty="0" smtClean="0"/>
              <a:t>Widens/narrows dip, but dip remains</a:t>
            </a:r>
          </a:p>
          <a:p>
            <a:pPr lvl="2"/>
            <a:r>
              <a:rPr lang="en-US" dirty="0" smtClean="0"/>
              <a:t>Change in shear viscosity (and therefore initial T)</a:t>
            </a:r>
          </a:p>
          <a:p>
            <a:pPr lvl="3"/>
            <a:r>
              <a:rPr lang="en-US" dirty="0" smtClean="0"/>
              <a:t>Increases/Decreases R</a:t>
            </a:r>
            <a:r>
              <a:rPr lang="en-US" baseline="-25000" dirty="0" smtClean="0"/>
              <a:t>AA</a:t>
            </a:r>
            <a:r>
              <a:rPr lang="en-US" dirty="0" smtClean="0"/>
              <a:t> scale, but dip remains</a:t>
            </a:r>
          </a:p>
          <a:p>
            <a:pPr lvl="1"/>
            <a:r>
              <a:rPr lang="en-US" dirty="0" smtClean="0"/>
              <a:t>Most (all?) models on the market have this behavior.</a:t>
            </a:r>
          </a:p>
          <a:p>
            <a:pPr lvl="2"/>
            <a:r>
              <a:rPr lang="en-US" dirty="0" smtClean="0"/>
              <a:t>Note: this model does not have regeneration...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 descr="Screen Shot 2014-09-19 at 12.00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86" y="1177364"/>
            <a:ext cx="5648319" cy="377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7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54620"/>
            <a:ext cx="8042276" cy="685800"/>
          </a:xfrm>
        </p:spPr>
        <p:txBody>
          <a:bodyPr/>
          <a:lstStyle/>
          <a:p>
            <a:r>
              <a:rPr lang="en-US" sz="4400" dirty="0" smtClean="0"/>
              <a:t>LHC </a:t>
            </a:r>
            <a:r>
              <a:rPr lang="en-US" sz="4400" dirty="0" err="1">
                <a:latin typeface="Times New Roman"/>
                <a:ea typeface="Lucida Grande"/>
                <a:cs typeface="Times New Roman"/>
              </a:rPr>
              <a:t>ϒ</a:t>
            </a:r>
            <a:r>
              <a:rPr lang="en-US" sz="4400" dirty="0">
                <a:latin typeface="Times New Roman"/>
                <a:ea typeface="Lucida Grande"/>
                <a:cs typeface="Times New Roman"/>
              </a:rPr>
              <a:t> </a:t>
            </a:r>
            <a:r>
              <a:rPr lang="en-US" sz="4400" dirty="0"/>
              <a:t>results for </a:t>
            </a:r>
            <a:r>
              <a:rPr lang="en-US" sz="4400" dirty="0" err="1" smtClean="0"/>
              <a:t>R</a:t>
            </a:r>
            <a:r>
              <a:rPr lang="en-US" sz="4400" baseline="-25000" dirty="0" err="1" smtClean="0"/>
              <a:t>pPb</a:t>
            </a:r>
            <a:endParaRPr lang="en-US" sz="44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96367"/>
            <a:ext cx="9117106" cy="252609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Antishadowing</a:t>
            </a:r>
            <a:r>
              <a:rPr lang="en-US" dirty="0" smtClean="0"/>
              <a:t> region is </a:t>
            </a:r>
            <a:r>
              <a:rPr lang="en-US" i="1" dirty="0" smtClean="0"/>
              <a:t>y</a:t>
            </a:r>
            <a:r>
              <a:rPr lang="en-US" dirty="0" smtClean="0"/>
              <a:t>~0 at RHIC, but </a:t>
            </a:r>
            <a:r>
              <a:rPr lang="en-US" i="1" dirty="0" smtClean="0"/>
              <a:t>y</a:t>
            </a:r>
            <a:r>
              <a:rPr lang="en-US" dirty="0" smtClean="0"/>
              <a:t>~-3 at LHC.</a:t>
            </a:r>
          </a:p>
          <a:p>
            <a:r>
              <a:rPr lang="en-US" dirty="0" err="1" smtClean="0"/>
              <a:t>LHCb</a:t>
            </a:r>
            <a:r>
              <a:rPr lang="en-US" dirty="0" smtClean="0"/>
              <a:t>:</a:t>
            </a:r>
            <a:r>
              <a:rPr lang="en-US" dirty="0"/>
              <a:t> </a:t>
            </a:r>
            <a:r>
              <a:rPr lang="en-US" dirty="0" smtClean="0"/>
              <a:t>Slight enhancement at backward rapidity, indication of </a:t>
            </a:r>
            <a:r>
              <a:rPr lang="en-US" dirty="0" err="1" smtClean="0"/>
              <a:t>antishadowing</a:t>
            </a:r>
            <a:endParaRPr lang="en-US" dirty="0" smtClean="0"/>
          </a:p>
          <a:p>
            <a:r>
              <a:rPr lang="en-US" dirty="0" smtClean="0"/>
              <a:t>ALICE: enhancement </a:t>
            </a:r>
            <a:r>
              <a:rPr lang="en-US" dirty="0"/>
              <a:t>at backward rapidity, slight suppression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E. </a:t>
            </a:r>
            <a:r>
              <a:rPr lang="en-US" dirty="0" err="1" smtClean="0"/>
              <a:t>Loss+Shadowing</a:t>
            </a:r>
            <a:r>
              <a:rPr lang="en-US" dirty="0" smtClean="0"/>
              <a:t> (EPS09) consistent with </a:t>
            </a:r>
            <a:r>
              <a:rPr lang="en-US" dirty="0" err="1" smtClean="0"/>
              <a:t>LHCb</a:t>
            </a:r>
            <a:r>
              <a:rPr lang="en-US" dirty="0" smtClean="0"/>
              <a:t> backward </a:t>
            </a:r>
            <a:r>
              <a:rPr lang="en-US" i="1" dirty="0" smtClean="0"/>
              <a:t>y</a:t>
            </a:r>
            <a:r>
              <a:rPr lang="en-US" dirty="0" smtClean="0"/>
              <a:t> data, some tension with ALICE</a:t>
            </a:r>
          </a:p>
          <a:p>
            <a:pPr lvl="2"/>
            <a:r>
              <a:rPr lang="en-US" dirty="0"/>
              <a:t>EPS09 NLO: IJMP E22 (2013) 1330007 </a:t>
            </a:r>
          </a:p>
          <a:p>
            <a:pPr lvl="2"/>
            <a:r>
              <a:rPr lang="es-ES_tradnl" dirty="0"/>
              <a:t>E. </a:t>
            </a:r>
            <a:r>
              <a:rPr lang="es-ES_tradnl" dirty="0" err="1"/>
              <a:t>loss</a:t>
            </a:r>
            <a:r>
              <a:rPr lang="es-ES_tradnl" dirty="0"/>
              <a:t> : JHEP 03 (2013) 122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234" y="726766"/>
            <a:ext cx="4571871" cy="34239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69" y="631180"/>
            <a:ext cx="4502065" cy="326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2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+mn-lt"/>
              </a:rPr>
              <a:t>ϒ</a:t>
            </a:r>
            <a:r>
              <a:rPr lang="en-US" sz="3600" dirty="0"/>
              <a:t> </a:t>
            </a:r>
            <a:r>
              <a:rPr lang="en-US" sz="3600" dirty="0" smtClean="0"/>
              <a:t>in </a:t>
            </a:r>
            <a:r>
              <a:rPr lang="en-US" sz="3600" dirty="0" err="1" smtClean="0"/>
              <a:t>Emerick</a:t>
            </a:r>
            <a:r>
              <a:rPr lang="en-US" sz="3600" dirty="0" smtClean="0"/>
              <a:t>, Zhao, Rapp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15041"/>
            <a:ext cx="5430334" cy="288488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Weak vs. Strong Binding</a:t>
            </a:r>
          </a:p>
          <a:p>
            <a:pPr lvl="1"/>
            <a:r>
              <a:rPr lang="en-US" dirty="0" smtClean="0"/>
              <a:t>Binding energy changes (or not) with T.</a:t>
            </a:r>
          </a:p>
          <a:p>
            <a:pPr lvl="1"/>
            <a:r>
              <a:rPr lang="en-US" dirty="0" smtClean="0"/>
              <a:t>Narrower spectral functions for “Strong” case</a:t>
            </a:r>
          </a:p>
          <a:p>
            <a:pPr lvl="1"/>
            <a:r>
              <a:rPr lang="en-US" dirty="0" smtClean="0"/>
              <a:t>Ratios of </a:t>
            </a:r>
            <a:r>
              <a:rPr lang="en-US" dirty="0" err="1" smtClean="0"/>
              <a:t>correlators</a:t>
            </a:r>
            <a:r>
              <a:rPr lang="en-US" dirty="0" smtClean="0"/>
              <a:t> compared to Lattice: </a:t>
            </a:r>
            <a:r>
              <a:rPr lang="en-US" dirty="0" smtClean="0">
                <a:solidFill>
                  <a:srgbClr val="0000FF"/>
                </a:solidFill>
              </a:rPr>
              <a:t>favor “Strong” binding case</a:t>
            </a:r>
          </a:p>
          <a:p>
            <a:r>
              <a:rPr lang="en-US" dirty="0" smtClean="0"/>
              <a:t>Kinetic Theory Model</a:t>
            </a:r>
          </a:p>
          <a:p>
            <a:pPr lvl="1"/>
            <a:r>
              <a:rPr lang="en-US" dirty="0" smtClean="0"/>
              <a:t>Rate Equation: dissociation + regeneration</a:t>
            </a:r>
          </a:p>
          <a:p>
            <a:pPr lvl="1"/>
            <a:r>
              <a:rPr lang="en-US" dirty="0" smtClean="0"/>
              <a:t>Fireball model: T evolution. </a:t>
            </a:r>
          </a:p>
          <a:p>
            <a:pPr lvl="2"/>
            <a:r>
              <a:rPr lang="en-US" dirty="0" smtClean="0"/>
              <a:t>T ~ 300 MeV @ RHIC</a:t>
            </a:r>
          </a:p>
          <a:p>
            <a:pPr lvl="2"/>
            <a:r>
              <a:rPr lang="en-US" dirty="0" smtClean="0"/>
              <a:t>T ~ 600 MeV @ LHC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91BE-7F26-3F4C-8DB6-3301647F97F5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 descr="TemperatureEvolutionFireballMo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334" y="3731671"/>
            <a:ext cx="3650551" cy="2585079"/>
          </a:xfrm>
          <a:prstGeom prst="rect">
            <a:avLst/>
          </a:prstGeom>
        </p:spPr>
      </p:pic>
      <p:pic>
        <p:nvPicPr>
          <p:cNvPr id="10" name="Picture 9" descr="BindingEnergiesUpsilonWeakStr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89" y="871190"/>
            <a:ext cx="3657825" cy="272334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130585" y="871190"/>
            <a:ext cx="3950300" cy="2843850"/>
            <a:chOff x="5130585" y="871190"/>
            <a:chExt cx="3950300" cy="2843850"/>
          </a:xfrm>
        </p:grpSpPr>
        <p:pic>
          <p:nvPicPr>
            <p:cNvPr id="12" name="Picture 11" descr="Rapp-UpsilonSpectralFunct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585" y="871190"/>
              <a:ext cx="3950300" cy="284385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669431" y="1721289"/>
              <a:ext cx="9285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Strong</a:t>
              </a:r>
            </a:p>
            <a:p>
              <a:r>
                <a:rPr lang="en-US" dirty="0" smtClean="0"/>
                <a:t>Binding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64003" y="871190"/>
            <a:ext cx="3952793" cy="2843850"/>
            <a:chOff x="1903377" y="855699"/>
            <a:chExt cx="4099096" cy="2875972"/>
          </a:xfrm>
        </p:grpSpPr>
        <p:pic>
          <p:nvPicPr>
            <p:cNvPr id="13" name="Picture 12" descr="Rapp-WeakBindingSpectralFuncti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377" y="855699"/>
              <a:ext cx="4099096" cy="287597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494721" y="1721289"/>
              <a:ext cx="9285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Weak</a:t>
              </a:r>
            </a:p>
            <a:p>
              <a:r>
                <a:rPr lang="en-US" dirty="0" smtClean="0"/>
                <a:t>Binding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25346" y="4194395"/>
            <a:ext cx="2461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/>
              <a:t>Emerick</a:t>
            </a:r>
            <a:r>
              <a:rPr lang="tr-TR" sz="1400" dirty="0" smtClean="0"/>
              <a:t>, </a:t>
            </a:r>
            <a:r>
              <a:rPr lang="tr-TR" sz="1400" dirty="0" err="1" smtClean="0"/>
              <a:t>Zhao</a:t>
            </a:r>
            <a:r>
              <a:rPr lang="tr-TR" sz="1400" dirty="0" smtClean="0"/>
              <a:t> &amp; </a:t>
            </a:r>
            <a:r>
              <a:rPr lang="tr-TR" sz="1400" dirty="0" err="1" smtClean="0"/>
              <a:t>Rapp</a:t>
            </a:r>
            <a:r>
              <a:rPr lang="tr-TR" sz="1400" dirty="0" smtClean="0"/>
              <a:t>. </a:t>
            </a:r>
          </a:p>
          <a:p>
            <a:r>
              <a:rPr lang="tr-TR" sz="1400" dirty="0" smtClean="0"/>
              <a:t>EPJ </a:t>
            </a:r>
            <a:r>
              <a:rPr lang="tr-TR" sz="1400" dirty="0"/>
              <a:t>A (2012) 48</a:t>
            </a:r>
            <a:r>
              <a:rPr lang="tr-TR" sz="1400" dirty="0" smtClean="0"/>
              <a:t>:72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675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ϒ</a:t>
            </a:r>
            <a:r>
              <a:rPr lang="en-US" sz="3600" dirty="0" smtClean="0"/>
              <a:t> </a:t>
            </a:r>
            <a:r>
              <a:rPr lang="en-US" sz="3600" dirty="0"/>
              <a:t>in </a:t>
            </a:r>
            <a:r>
              <a:rPr lang="en-US" sz="3600" dirty="0" err="1"/>
              <a:t>Emerick</a:t>
            </a:r>
            <a:r>
              <a:rPr lang="en-US" sz="3600" dirty="0"/>
              <a:t>, Zhao, Rapp </a:t>
            </a:r>
            <a:r>
              <a:rPr lang="en-US" sz="3600" dirty="0" smtClean="0"/>
              <a:t>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90768"/>
            <a:ext cx="3834256" cy="4758273"/>
          </a:xfrm>
        </p:spPr>
        <p:txBody>
          <a:bodyPr>
            <a:normAutofit/>
          </a:bodyPr>
          <a:lstStyle/>
          <a:p>
            <a:r>
              <a:rPr lang="en-US" dirty="0"/>
              <a:t>Comparison to </a:t>
            </a:r>
            <a:r>
              <a:rPr lang="en-US" dirty="0" smtClean="0"/>
              <a:t>data:</a:t>
            </a:r>
            <a:endParaRPr lang="en-US" dirty="0"/>
          </a:p>
          <a:p>
            <a:pPr lvl="1"/>
            <a:r>
              <a:rPr lang="en-US" dirty="0"/>
              <a:t>Mostly consistent with data</a:t>
            </a:r>
          </a:p>
          <a:p>
            <a:pPr lvl="1"/>
            <a:r>
              <a:rPr lang="en-US" dirty="0"/>
              <a:t>Little regeneration: Final result ~ Primordial suppression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Large uncertainty in nuclear absorption. Need </a:t>
            </a:r>
            <a:r>
              <a:rPr lang="en-US" b="1" dirty="0" err="1">
                <a:solidFill>
                  <a:srgbClr val="008000"/>
                </a:solidFill>
              </a:rPr>
              <a:t>dAu</a:t>
            </a:r>
            <a:r>
              <a:rPr lang="en-US" b="1" dirty="0">
                <a:solidFill>
                  <a:srgbClr val="008000"/>
                </a:solidFill>
              </a:rPr>
              <a:t>, </a:t>
            </a:r>
            <a:r>
              <a:rPr lang="en-US" b="1" dirty="0" err="1">
                <a:solidFill>
                  <a:srgbClr val="008000"/>
                </a:solidFill>
              </a:rPr>
              <a:t>pPb</a:t>
            </a:r>
            <a:r>
              <a:rPr lang="en-US" b="1" dirty="0" smtClean="0">
                <a:solidFill>
                  <a:srgbClr val="008000"/>
                </a:solidFill>
              </a:rPr>
              <a:t>.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Based on our preliminary result </a:t>
            </a:r>
            <a:r>
              <a:rPr lang="en-US" b="1" dirty="0" err="1" smtClean="0">
                <a:solidFill>
                  <a:srgbClr val="FF0000"/>
                </a:solidFill>
              </a:rPr>
              <a:t>R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dAu</a:t>
            </a:r>
            <a:r>
              <a:rPr lang="en-US" b="1" dirty="0" smtClean="0">
                <a:solidFill>
                  <a:srgbClr val="FF0000"/>
                </a:solidFill>
              </a:rPr>
              <a:t>=0.78</a:t>
            </a:r>
          </a:p>
          <a:p>
            <a:pPr lvl="2"/>
            <a:r>
              <a:rPr lang="en-US" b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s</a:t>
            </a:r>
            <a:r>
              <a:rPr lang="en-US" b="1" baseline="-25000" dirty="0" smtClean="0">
                <a:solidFill>
                  <a:srgbClr val="008000"/>
                </a:solidFill>
              </a:rPr>
              <a:t>abs</a:t>
            </a:r>
            <a:r>
              <a:rPr lang="en-US" b="1" dirty="0" smtClean="0">
                <a:solidFill>
                  <a:srgbClr val="008000"/>
                </a:solidFill>
              </a:rPr>
              <a:t> ~ 1 – 3.1 </a:t>
            </a:r>
            <a:r>
              <a:rPr lang="en-US" b="1" dirty="0" err="1" smtClean="0">
                <a:solidFill>
                  <a:srgbClr val="008000"/>
                </a:solidFill>
              </a:rPr>
              <a:t>mb</a:t>
            </a:r>
            <a:endParaRPr lang="en-US" b="1" dirty="0" smtClean="0">
              <a:solidFill>
                <a:srgbClr val="008000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91BE-7F26-3F4C-8DB6-3301647F97F5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 descr="Rapp-UpsilonPredictionsST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56" y="1090768"/>
            <a:ext cx="5282850" cy="37500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62338" y="3585262"/>
            <a:ext cx="2461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/>
              <a:t>Emerick</a:t>
            </a:r>
            <a:r>
              <a:rPr lang="tr-TR" sz="1400" dirty="0" smtClean="0"/>
              <a:t>, </a:t>
            </a:r>
            <a:r>
              <a:rPr lang="tr-TR" sz="1400" dirty="0" err="1" smtClean="0"/>
              <a:t>Zhao</a:t>
            </a:r>
            <a:r>
              <a:rPr lang="tr-TR" sz="1400" dirty="0" smtClean="0"/>
              <a:t> &amp; </a:t>
            </a:r>
            <a:r>
              <a:rPr lang="tr-TR" sz="1400" dirty="0" err="1" smtClean="0"/>
              <a:t>Rapp</a:t>
            </a:r>
            <a:r>
              <a:rPr lang="tr-TR" sz="1400" dirty="0" smtClean="0"/>
              <a:t>. </a:t>
            </a:r>
          </a:p>
          <a:p>
            <a:r>
              <a:rPr lang="tr-TR" sz="1400" dirty="0" smtClean="0"/>
              <a:t>EPJ </a:t>
            </a:r>
            <a:r>
              <a:rPr lang="tr-TR" sz="1400" dirty="0"/>
              <a:t>A (2012) 48</a:t>
            </a:r>
            <a:r>
              <a:rPr lang="tr-TR" sz="1400" dirty="0" smtClean="0"/>
              <a:t>:72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34256" y="4906528"/>
            <a:ext cx="52929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ook Antiqua"/>
                <a:cs typeface="Book Antiqua"/>
              </a:rPr>
              <a:t>Suppression due to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/>
                <a:cs typeface="Book Antiqua"/>
              </a:rPr>
              <a:t>cold</a:t>
            </a:r>
            <a:r>
              <a:rPr lang="en-US" dirty="0" smtClean="0">
                <a:latin typeface="Book Antiqua"/>
                <a:cs typeface="Book Antiqua"/>
              </a:rPr>
              <a:t> nuclear matter:</a:t>
            </a:r>
          </a:p>
          <a:p>
            <a:r>
              <a:rPr lang="en-US" dirty="0" smtClean="0">
                <a:latin typeface="Book Antiqua"/>
                <a:cs typeface="Book Antiqua"/>
              </a:rPr>
              <a:t>can bring R</a:t>
            </a:r>
            <a:r>
              <a:rPr lang="en-US" baseline="-25000" dirty="0" smtClean="0">
                <a:latin typeface="Book Antiqua"/>
                <a:cs typeface="Book Antiqua"/>
              </a:rPr>
              <a:t>AA</a:t>
            </a:r>
            <a:r>
              <a:rPr lang="en-US" dirty="0" smtClean="0">
                <a:latin typeface="Book Antiqua"/>
                <a:cs typeface="Book Antiqua"/>
              </a:rPr>
              <a:t> down to ~0.6 </a:t>
            </a:r>
          </a:p>
          <a:p>
            <a:r>
              <a:rPr lang="en-US" dirty="0">
                <a:latin typeface="Book Antiqua"/>
                <a:cs typeface="Book Antiqua"/>
              </a:rPr>
              <a:t>	</a:t>
            </a:r>
            <a:r>
              <a:rPr lang="en-US" dirty="0" smtClean="0">
                <a:latin typeface="Book Antiqua"/>
                <a:cs typeface="Book Antiqua"/>
              </a:rPr>
              <a:t>(most central, </a:t>
            </a:r>
            <a:r>
              <a:rPr lang="en-US" dirty="0" smtClean="0">
                <a:solidFill>
                  <a:srgbClr val="008000"/>
                </a:solidFill>
                <a:latin typeface="Book Antiqua"/>
                <a:cs typeface="Book Antiqua"/>
              </a:rPr>
              <a:t>lower edge of green band</a:t>
            </a:r>
            <a:r>
              <a:rPr lang="en-US" dirty="0" smtClean="0">
                <a:latin typeface="Book Antiqua"/>
                <a:cs typeface="Book Antiqua"/>
              </a:rPr>
              <a:t>).</a:t>
            </a:r>
          </a:p>
          <a:p>
            <a:r>
              <a:rPr lang="en-US" dirty="0" smtClean="0">
                <a:latin typeface="Book Antiqua"/>
                <a:cs typeface="Book Antiqua"/>
              </a:rPr>
              <a:t>Additional suppression needed to bring </a:t>
            </a:r>
          </a:p>
          <a:p>
            <a:r>
              <a:rPr lang="en-US" dirty="0" smtClean="0">
                <a:latin typeface="Book Antiqua"/>
                <a:cs typeface="Book Antiqua"/>
              </a:rPr>
              <a:t>R</a:t>
            </a:r>
            <a:r>
              <a:rPr lang="en-US" baseline="-25000" dirty="0" smtClean="0">
                <a:latin typeface="Book Antiqua"/>
                <a:cs typeface="Book Antiqua"/>
              </a:rPr>
              <a:t>AA</a:t>
            </a:r>
            <a:r>
              <a:rPr lang="en-US" dirty="0" smtClean="0">
                <a:latin typeface="Book Antiqua"/>
                <a:cs typeface="Book Antiqua"/>
              </a:rPr>
              <a:t> down to ~0.4 :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/>
                <a:cs typeface="Book Antiqua"/>
              </a:rPr>
              <a:t>hot</a:t>
            </a:r>
            <a:r>
              <a:rPr lang="en-US" dirty="0" smtClean="0">
                <a:latin typeface="Book Antiqua"/>
                <a:cs typeface="Book Antiqua"/>
              </a:rPr>
              <a:t> nuclear effects</a:t>
            </a:r>
            <a:endParaRPr lang="en-US" dirty="0">
              <a:latin typeface="Book Antiqua"/>
              <a:cs typeface="Book Antiqu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8266" y="2573585"/>
            <a:ext cx="42942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8126507" y="2322905"/>
            <a:ext cx="562129" cy="985981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2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Heavy </a:t>
            </a:r>
            <a:r>
              <a:rPr lang="en-US" sz="4400" dirty="0" err="1" smtClean="0"/>
              <a:t>Quarkonium</a:t>
            </a:r>
            <a:r>
              <a:rPr lang="en-US" sz="4400" dirty="0" smtClean="0"/>
              <a:t>: why?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826000" cy="586618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Heavy </a:t>
            </a:r>
            <a:r>
              <a:rPr lang="en-US" dirty="0" err="1" smtClean="0"/>
              <a:t>quarkonia</a:t>
            </a:r>
            <a:r>
              <a:rPr lang="en-US" dirty="0" smtClean="0"/>
              <a:t> </a:t>
            </a:r>
            <a:r>
              <a:rPr lang="en-US" dirty="0" smtClean="0"/>
              <a:t>are massive, produced early</a:t>
            </a:r>
          </a:p>
          <a:p>
            <a:pPr lvl="1"/>
            <a:r>
              <a:rPr lang="en-US" dirty="0" err="1" smtClean="0"/>
              <a:t>pQCD</a:t>
            </a:r>
            <a:r>
              <a:rPr lang="en-US" dirty="0" smtClean="0"/>
              <a:t> can estimate production</a:t>
            </a:r>
          </a:p>
          <a:p>
            <a:r>
              <a:rPr lang="en-US" dirty="0" smtClean="0"/>
              <a:t>Sensitive to temperature and </a:t>
            </a:r>
            <a:r>
              <a:rPr lang="en-US" dirty="0" err="1" smtClean="0"/>
              <a:t>deconfined</a:t>
            </a:r>
            <a:r>
              <a:rPr lang="en-US" dirty="0" smtClean="0"/>
              <a:t> color fields: input from Lattice QCD</a:t>
            </a:r>
          </a:p>
          <a:p>
            <a:pPr lvl="1"/>
            <a:r>
              <a:rPr lang="en-US" dirty="0" smtClean="0"/>
              <a:t>Debye screening, Landau damping</a:t>
            </a:r>
          </a:p>
          <a:p>
            <a:pPr lvl="2"/>
            <a:r>
              <a:rPr lang="en-US" dirty="0" smtClean="0"/>
              <a:t>Re and </a:t>
            </a:r>
            <a:r>
              <a:rPr lang="en-US" dirty="0" err="1" smtClean="0"/>
              <a:t>Im</a:t>
            </a:r>
            <a:r>
              <a:rPr lang="en-US" dirty="0" smtClean="0"/>
              <a:t> V(r, T)</a:t>
            </a:r>
          </a:p>
          <a:p>
            <a:pPr lvl="1"/>
            <a:r>
              <a:rPr lang="en-US" dirty="0" smtClean="0"/>
              <a:t>Different states have different sizes/binding </a:t>
            </a:r>
            <a:r>
              <a:rPr lang="en-US" dirty="0" smtClean="0"/>
              <a:t>energies</a:t>
            </a:r>
            <a:endParaRPr lang="en-US" dirty="0" smtClean="0"/>
          </a:p>
          <a:p>
            <a:pPr lvl="2"/>
            <a:r>
              <a:rPr lang="en-US" dirty="0" smtClean="0"/>
              <a:t>Expect Sequential suppression</a:t>
            </a:r>
          </a:p>
          <a:p>
            <a:r>
              <a:rPr lang="en-US" dirty="0" smtClean="0"/>
              <a:t>Cold-nuclear </a:t>
            </a:r>
            <a:r>
              <a:rPr lang="en-US" dirty="0" smtClean="0"/>
              <a:t>matter effects</a:t>
            </a:r>
            <a:endParaRPr lang="en-US" dirty="0" smtClean="0"/>
          </a:p>
          <a:p>
            <a:pPr lvl="1"/>
            <a:r>
              <a:rPr lang="en-US" dirty="0" smtClean="0"/>
              <a:t>Initial state effects: e.g. </a:t>
            </a:r>
            <a:r>
              <a:rPr lang="en-US" dirty="0" err="1" smtClean="0"/>
              <a:t>nPDF</a:t>
            </a:r>
            <a:endParaRPr lang="en-US" dirty="0"/>
          </a:p>
          <a:p>
            <a:pPr lvl="1"/>
            <a:r>
              <a:rPr lang="en-US" dirty="0" smtClean="0"/>
              <a:t>Final state: energy loss, absorption</a:t>
            </a:r>
          </a:p>
          <a:p>
            <a:r>
              <a:rPr lang="en-US" dirty="0" smtClean="0"/>
              <a:t>Regeneration</a:t>
            </a:r>
          </a:p>
          <a:p>
            <a:pPr lvl="1"/>
            <a:r>
              <a:rPr lang="en-US" dirty="0" smtClean="0"/>
              <a:t>Uncorrelated </a:t>
            </a:r>
            <a:r>
              <a:rPr lang="en-US" dirty="0" smtClean="0"/>
              <a:t>heavy quarks </a:t>
            </a:r>
            <a:r>
              <a:rPr lang="en-US" dirty="0" smtClean="0"/>
              <a:t>can pair up</a:t>
            </a:r>
          </a:p>
          <a:p>
            <a:r>
              <a:rPr lang="en-US" dirty="0" err="1" smtClean="0"/>
              <a:t>Bottomonium</a:t>
            </a:r>
            <a:r>
              <a:rPr lang="en-US" dirty="0" smtClean="0"/>
              <a:t>: a cleaner probe than </a:t>
            </a:r>
            <a:r>
              <a:rPr lang="en-US" dirty="0" err="1" smtClean="0"/>
              <a:t>charmonium</a:t>
            </a:r>
            <a:r>
              <a:rPr lang="en-US" dirty="0" smtClean="0"/>
              <a:t>...</a:t>
            </a:r>
          </a:p>
          <a:p>
            <a:pPr lvl="1"/>
            <a:r>
              <a:rPr lang="en-US" dirty="0" smtClean="0"/>
              <a:t>3 states are accessible experimentally</a:t>
            </a:r>
          </a:p>
          <a:p>
            <a:pPr lvl="1"/>
            <a:r>
              <a:rPr lang="en-US" dirty="0" smtClean="0"/>
              <a:t>expect small CNM effects </a:t>
            </a:r>
          </a:p>
          <a:p>
            <a:pPr lvl="1"/>
            <a:r>
              <a:rPr lang="en-US" dirty="0" smtClean="0"/>
              <a:t>expect small regeneration effects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 descr="Screen Shot 2015-01-20 at 1.1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89" y="978891"/>
            <a:ext cx="4427217" cy="31297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70038" y="4390286"/>
            <a:ext cx="21787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Burnier</a:t>
            </a:r>
            <a:r>
              <a:rPr lang="en-US" sz="1100" dirty="0" smtClean="0"/>
              <a:t>, </a:t>
            </a:r>
            <a:r>
              <a:rPr lang="en-US" sz="1100" dirty="0" err="1" smtClean="0"/>
              <a:t>Kaczmarek</a:t>
            </a:r>
            <a:r>
              <a:rPr lang="en-US" sz="1100" dirty="0" smtClean="0"/>
              <a:t>, </a:t>
            </a:r>
            <a:r>
              <a:rPr lang="en-US" sz="1100" dirty="0" err="1" smtClean="0"/>
              <a:t>Rothkopf</a:t>
            </a:r>
            <a:endParaRPr lang="en-US" sz="1100" dirty="0" smtClean="0"/>
          </a:p>
          <a:p>
            <a:r>
              <a:rPr lang="en-US" sz="1100" dirty="0"/>
              <a:t>a</a:t>
            </a:r>
            <a:r>
              <a:rPr lang="en-US" sz="1100" dirty="0" smtClean="0"/>
              <a:t>rXiv</a:t>
            </a:r>
            <a:r>
              <a:rPr lang="en-US" sz="1100" dirty="0"/>
              <a:t>:1410.2546</a:t>
            </a:r>
          </a:p>
        </p:txBody>
      </p:sp>
    </p:spTree>
    <p:extLst>
      <p:ext uri="{BB962C8B-B14F-4D97-AF65-F5344CB8AC3E}">
        <p14:creationId xmlns:p14="http://schemas.microsoft.com/office/powerpoint/2010/main" val="3103442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E772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17106" cy="579306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Study </a:t>
            </a:r>
            <a:r>
              <a:rPr lang="en-US" b="1" i="1" dirty="0" smtClean="0"/>
              <a:t>A</a:t>
            </a:r>
            <a:r>
              <a:rPr lang="en-US" b="1" dirty="0" smtClean="0"/>
              <a:t> dependence of </a:t>
            </a:r>
            <a:r>
              <a:rPr lang="en-US" b="1" dirty="0" err="1" smtClean="0">
                <a:latin typeface="Lucida Grande"/>
                <a:ea typeface="Lucida Grande"/>
                <a:cs typeface="Lucida Grande"/>
              </a:rPr>
              <a:t>ϒ</a:t>
            </a:r>
            <a:r>
              <a:rPr lang="en-US" b="1" dirty="0" smtClean="0"/>
              <a:t> family in </a:t>
            </a:r>
            <a:r>
              <a:rPr lang="en-US" b="1" dirty="0" err="1" smtClean="0"/>
              <a:t>pA.</a:t>
            </a:r>
            <a:endParaRPr lang="en-US" b="1" dirty="0" smtClean="0"/>
          </a:p>
          <a:p>
            <a:r>
              <a:rPr lang="en-US" dirty="0" smtClean="0"/>
              <a:t>Fixed nuclear targets: liquid deuterium, C, </a:t>
            </a:r>
            <a:r>
              <a:rPr lang="en-US" dirty="0" err="1" smtClean="0"/>
              <a:t>Ca</a:t>
            </a:r>
            <a:r>
              <a:rPr lang="en-US" dirty="0" smtClean="0"/>
              <a:t>, Fe, W.</a:t>
            </a:r>
          </a:p>
          <a:p>
            <a:r>
              <a:rPr lang="en-US" dirty="0" smtClean="0"/>
              <a:t>proton beam @ 800 </a:t>
            </a:r>
            <a:r>
              <a:rPr lang="en-US" dirty="0" err="1" smtClean="0"/>
              <a:t>GeV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Equivalent √s=√((800+1)</a:t>
            </a:r>
            <a:r>
              <a:rPr lang="en-US" baseline="30000" dirty="0" smtClean="0"/>
              <a:t>2</a:t>
            </a:r>
            <a:r>
              <a:rPr lang="en-US" dirty="0" smtClean="0"/>
              <a:t>-(800)</a:t>
            </a:r>
            <a:r>
              <a:rPr lang="en-US" baseline="30000" dirty="0" smtClean="0"/>
              <a:t>2</a:t>
            </a:r>
            <a:r>
              <a:rPr lang="en-US" dirty="0" smtClean="0"/>
              <a:t>)=√1601 ~ 40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Measured </a:t>
            </a:r>
            <a:r>
              <a:rPr lang="en-US" dirty="0" err="1" smtClean="0"/>
              <a:t>Drell</a:t>
            </a:r>
            <a:r>
              <a:rPr lang="en-US" dirty="0" smtClean="0"/>
              <a:t>-Yan, </a:t>
            </a:r>
            <a:r>
              <a:rPr lang="en-US" dirty="0" err="1">
                <a:latin typeface="Lucida Grande"/>
                <a:ea typeface="Lucida Grande"/>
                <a:cs typeface="Lucida Grande"/>
              </a:rPr>
              <a:t>ϒ</a:t>
            </a:r>
            <a:r>
              <a:rPr lang="en-US" dirty="0" smtClean="0"/>
              <a:t>(1S) and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ϒ</a:t>
            </a:r>
            <a:r>
              <a:rPr lang="en-US" dirty="0" smtClean="0"/>
              <a:t>(2S+3S)</a:t>
            </a:r>
          </a:p>
          <a:p>
            <a:pPr lvl="1"/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 and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dependence.</a:t>
            </a:r>
          </a:p>
          <a:p>
            <a:pPr lvl="1"/>
            <a:endParaRPr lang="en-US" dirty="0"/>
          </a:p>
          <a:p>
            <a:r>
              <a:rPr lang="en-US" dirty="0" smtClean="0"/>
              <a:t>Reminder about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 and rapidity:</a:t>
            </a:r>
          </a:p>
          <a:p>
            <a:pPr lvl="1"/>
            <a:r>
              <a:rPr lang="en-US" dirty="0" smtClean="0"/>
              <a:t>Definition: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F</a:t>
            </a:r>
            <a:r>
              <a:rPr lang="en-US" dirty="0" smtClean="0"/>
              <a:t> =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Z</a:t>
            </a:r>
            <a:r>
              <a:rPr lang="en-US" dirty="0" smtClean="0"/>
              <a:t>/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Z</a:t>
            </a:r>
            <a:r>
              <a:rPr lang="en-US" dirty="0" smtClean="0"/>
              <a:t>(max) (in CM Frame), </a:t>
            </a:r>
            <a:r>
              <a:rPr lang="en-US" i="1" dirty="0" smtClean="0"/>
              <a:t>y</a:t>
            </a:r>
            <a:r>
              <a:rPr lang="en-US" dirty="0" smtClean="0"/>
              <a:t>=1/2 </a:t>
            </a:r>
            <a:r>
              <a:rPr lang="en-US" dirty="0" err="1" smtClean="0"/>
              <a:t>ln</a:t>
            </a:r>
            <a:r>
              <a:rPr lang="en-US" dirty="0" smtClean="0"/>
              <a:t>((</a:t>
            </a:r>
            <a:r>
              <a:rPr lang="en-US" i="1" dirty="0" err="1" smtClean="0"/>
              <a:t>E</a:t>
            </a:r>
            <a:r>
              <a:rPr lang="en-US" dirty="0" err="1" smtClean="0"/>
              <a:t>+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Z</a:t>
            </a:r>
            <a:r>
              <a:rPr lang="en-US" dirty="0" smtClean="0"/>
              <a:t>)/(</a:t>
            </a:r>
            <a:r>
              <a:rPr lang="en-US" i="1" dirty="0" smtClean="0"/>
              <a:t>E</a:t>
            </a:r>
            <a:r>
              <a:rPr lang="en-US" dirty="0" smtClean="0"/>
              <a:t>-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Z</a:t>
            </a:r>
            <a:r>
              <a:rPr lang="en-US" dirty="0" smtClean="0"/>
              <a:t>))</a:t>
            </a:r>
          </a:p>
          <a:p>
            <a:pPr lvl="2"/>
            <a:r>
              <a:rPr lang="en-US" dirty="0" smtClean="0"/>
              <a:t>For two protons at </a:t>
            </a:r>
            <a:r>
              <a:rPr lang="en-US" dirty="0"/>
              <a:t>√s</a:t>
            </a:r>
            <a:r>
              <a:rPr lang="en-US" dirty="0" smtClean="0"/>
              <a:t>=40 </a:t>
            </a:r>
            <a:r>
              <a:rPr lang="en-US" dirty="0" err="1" smtClean="0"/>
              <a:t>GeV</a:t>
            </a:r>
            <a:r>
              <a:rPr lang="en-US" dirty="0" smtClean="0"/>
              <a:t>, </a:t>
            </a:r>
            <a:r>
              <a:rPr lang="en-US" i="1" dirty="0" err="1"/>
              <a:t>p</a:t>
            </a:r>
            <a:r>
              <a:rPr lang="en-US" i="1" baseline="-25000" dirty="0" err="1"/>
              <a:t>Z</a:t>
            </a:r>
            <a:r>
              <a:rPr lang="en-US" dirty="0"/>
              <a:t>(max</a:t>
            </a:r>
            <a:r>
              <a:rPr lang="en-US" dirty="0" smtClean="0"/>
              <a:t>)=19.98 ~20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 = 0 is equivalent to y = 0. (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Z</a:t>
            </a:r>
            <a:r>
              <a:rPr lang="en-US" dirty="0" smtClean="0"/>
              <a:t>=0 gives 0 for both)</a:t>
            </a:r>
          </a:p>
          <a:p>
            <a:pPr lvl="1"/>
            <a:r>
              <a:rPr lang="en-US" dirty="0" smtClean="0"/>
              <a:t>For other values, need </a:t>
            </a:r>
            <a:r>
              <a:rPr lang="en-US" i="1" dirty="0" smtClean="0"/>
              <a:t>E</a:t>
            </a:r>
            <a:r>
              <a:rPr lang="en-US" dirty="0" smtClean="0"/>
              <a:t>, which means we need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T</a:t>
            </a:r>
            <a:r>
              <a:rPr lang="en-US" dirty="0" err="1" smtClean="0"/>
              <a:t>.</a:t>
            </a:r>
            <a:r>
              <a:rPr lang="en-US" dirty="0" smtClean="0"/>
              <a:t>  Assuming </a:t>
            </a:r>
            <a:r>
              <a:rPr lang="en-US" i="1" dirty="0" smtClean="0"/>
              <a:t>p</a:t>
            </a:r>
            <a:r>
              <a:rPr lang="en-US" i="1" baseline="-25000" dirty="0" smtClean="0"/>
              <a:t>T</a:t>
            </a:r>
            <a:r>
              <a:rPr lang="en-US" dirty="0" smtClean="0"/>
              <a:t>~1 </a:t>
            </a:r>
            <a:r>
              <a:rPr lang="en-US" dirty="0" err="1" smtClean="0"/>
              <a:t>GeV</a:t>
            </a:r>
            <a:r>
              <a:rPr lang="en-US" dirty="0" smtClean="0"/>
              <a:t>:</a:t>
            </a:r>
          </a:p>
          <a:p>
            <a:pPr lvl="2"/>
            <a:r>
              <a:rPr lang="en-US" i="1" dirty="0" err="1" smtClean="0"/>
              <a:t>x</a:t>
            </a:r>
            <a:r>
              <a:rPr lang="en-US" i="1" baseline="-25000" dirty="0" err="1" smtClean="0"/>
              <a:t>F</a:t>
            </a:r>
            <a:r>
              <a:rPr lang="en-US" dirty="0" smtClean="0"/>
              <a:t> = 0.1,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Z</a:t>
            </a:r>
            <a:r>
              <a:rPr lang="en-US" dirty="0" smtClean="0"/>
              <a:t>=2 </a:t>
            </a:r>
            <a:r>
              <a:rPr lang="en-US" dirty="0" err="1" smtClean="0"/>
              <a:t>GeV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dirty="0" smtClean="0"/>
              <a:t>=10.247, </a:t>
            </a:r>
            <a:r>
              <a:rPr lang="en-US" i="1" dirty="0" smtClean="0"/>
              <a:t>y</a:t>
            </a:r>
            <a:r>
              <a:rPr lang="en-US" dirty="0" smtClean="0"/>
              <a:t>=0.198 ~ 0.2</a:t>
            </a:r>
          </a:p>
          <a:p>
            <a:pPr lvl="2"/>
            <a:r>
              <a:rPr lang="en-US" i="1" dirty="0" err="1"/>
              <a:t>x</a:t>
            </a:r>
            <a:r>
              <a:rPr lang="en-US" i="1" baseline="-25000" dirty="0" err="1"/>
              <a:t>F</a:t>
            </a:r>
            <a:r>
              <a:rPr lang="en-US" dirty="0"/>
              <a:t> = </a:t>
            </a:r>
            <a:r>
              <a:rPr lang="en-US" dirty="0" smtClean="0"/>
              <a:t>0.2, </a:t>
            </a:r>
            <a:r>
              <a:rPr lang="en-US" i="1" dirty="0" err="1"/>
              <a:t>p</a:t>
            </a:r>
            <a:r>
              <a:rPr lang="en-US" i="1" baseline="-25000" dirty="0" err="1"/>
              <a:t>Z</a:t>
            </a:r>
            <a:r>
              <a:rPr lang="en-US" dirty="0" smtClean="0"/>
              <a:t>=4 </a:t>
            </a:r>
            <a:r>
              <a:rPr lang="en-US" dirty="0" err="1"/>
              <a:t>GeV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=</a:t>
            </a:r>
            <a:r>
              <a:rPr lang="en-US" dirty="0" smtClean="0"/>
              <a:t>10.817, </a:t>
            </a:r>
            <a:r>
              <a:rPr lang="en-US" i="1" dirty="0"/>
              <a:t>y</a:t>
            </a:r>
            <a:r>
              <a:rPr lang="en-US" dirty="0"/>
              <a:t>=</a:t>
            </a:r>
            <a:r>
              <a:rPr lang="en-US" dirty="0" smtClean="0"/>
              <a:t>0.388 ~ 0.4</a:t>
            </a:r>
            <a:endParaRPr lang="en-US" dirty="0"/>
          </a:p>
          <a:p>
            <a:pPr lvl="2"/>
            <a:r>
              <a:rPr lang="en-US" i="1" dirty="0" err="1"/>
              <a:t>x</a:t>
            </a:r>
            <a:r>
              <a:rPr lang="en-US" i="1" baseline="-25000" dirty="0" err="1"/>
              <a:t>F</a:t>
            </a:r>
            <a:r>
              <a:rPr lang="en-US" dirty="0"/>
              <a:t> = </a:t>
            </a:r>
            <a:r>
              <a:rPr lang="en-US" dirty="0" smtClean="0"/>
              <a:t>0.3, </a:t>
            </a:r>
            <a:r>
              <a:rPr lang="en-US" i="1" dirty="0" err="1"/>
              <a:t>p</a:t>
            </a:r>
            <a:r>
              <a:rPr lang="en-US" i="1" baseline="-25000" dirty="0" err="1"/>
              <a:t>Z</a:t>
            </a:r>
            <a:r>
              <a:rPr lang="en-US" dirty="0" smtClean="0"/>
              <a:t>=6 </a:t>
            </a:r>
            <a:r>
              <a:rPr lang="en-US" dirty="0" err="1"/>
              <a:t>GeV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=</a:t>
            </a:r>
            <a:r>
              <a:rPr lang="en-US" dirty="0" smtClean="0"/>
              <a:t>11.704, </a:t>
            </a:r>
            <a:r>
              <a:rPr lang="en-US" i="1" dirty="0"/>
              <a:t>y</a:t>
            </a:r>
            <a:r>
              <a:rPr lang="en-US" dirty="0"/>
              <a:t>=</a:t>
            </a:r>
            <a:r>
              <a:rPr lang="en-US" dirty="0" smtClean="0"/>
              <a:t>0.566 ~ 0.6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596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Au+Au</a:t>
            </a:r>
            <a:r>
              <a:rPr lang="en-US" dirty="0" smtClean="0"/>
              <a:t> 2011 Upsilons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6948"/>
            <a:ext cx="4197684" cy="456665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/>
              <a:t>Au+Au</a:t>
            </a:r>
            <a:r>
              <a:rPr lang="en-US" sz="2800" dirty="0"/>
              <a:t> √</a:t>
            </a:r>
            <a:r>
              <a:rPr lang="en-US" sz="2800" dirty="0" err="1"/>
              <a:t>s</a:t>
            </a:r>
            <a:r>
              <a:rPr lang="en-US" sz="2800" baseline="-25000" dirty="0" err="1"/>
              <a:t>NN</a:t>
            </a:r>
            <a:r>
              <a:rPr lang="en-US" sz="2800" dirty="0"/>
              <a:t>=200 </a:t>
            </a:r>
            <a:r>
              <a:rPr lang="en-US" sz="2800" dirty="0" err="1"/>
              <a:t>GeV</a:t>
            </a:r>
            <a:r>
              <a:rPr lang="en-US" sz="2800" dirty="0"/>
              <a:t>, 2011</a:t>
            </a: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L ~ 2.8 nb</a:t>
            </a:r>
            <a:r>
              <a:rPr lang="en-US" baseline="30000" dirty="0">
                <a:solidFill>
                  <a:srgbClr val="000000"/>
                </a:solidFill>
              </a:rPr>
              <a:t>-1</a:t>
            </a:r>
          </a:p>
          <a:p>
            <a:r>
              <a:rPr lang="en-US" dirty="0">
                <a:solidFill>
                  <a:srgbClr val="000000"/>
                </a:solidFill>
              </a:rPr>
              <a:t>same setup as in 2010</a:t>
            </a:r>
          </a:p>
          <a:p>
            <a:r>
              <a:rPr lang="en-US" dirty="0">
                <a:solidFill>
                  <a:srgbClr val="000000"/>
                </a:solidFill>
              </a:rPr>
              <a:t>factor of ~3 in statistics.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t="7298"/>
          <a:stretch/>
        </p:blipFill>
        <p:spPr>
          <a:xfrm rot="5400000">
            <a:off x="4204408" y="1405191"/>
            <a:ext cx="4600095" cy="482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8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</a:t>
            </a:r>
            <a:r>
              <a:rPr lang="en-US" dirty="0" err="1" smtClean="0">
                <a:latin typeface="Times New Roman"/>
                <a:ea typeface="Lucida Grande"/>
                <a:cs typeface="Times New Roman"/>
              </a:rPr>
              <a:t>ϒ</a:t>
            </a:r>
            <a:r>
              <a:rPr lang="en-US" dirty="0" smtClean="0">
                <a:latin typeface="Times New Roman"/>
                <a:ea typeface="Lucida Grande"/>
                <a:cs typeface="Times New Roman"/>
              </a:rPr>
              <a:t> in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0501"/>
            <a:ext cx="4605143" cy="5674005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STAR: electron channel</a:t>
            </a:r>
          </a:p>
          <a:p>
            <a:r>
              <a:rPr lang="en-US" dirty="0" smtClean="0"/>
              <a:t>Analysis steps:</a:t>
            </a:r>
          </a:p>
          <a:p>
            <a:pPr lvl="1"/>
            <a:r>
              <a:rPr lang="en-US" dirty="0" smtClean="0"/>
              <a:t>Triggering: L0, L2 (</a:t>
            </a:r>
            <a:r>
              <a:rPr lang="en-US" dirty="0" err="1" smtClean="0"/>
              <a:t>pp</a:t>
            </a:r>
            <a:r>
              <a:rPr lang="en-US" dirty="0" smtClean="0"/>
              <a:t>, </a:t>
            </a:r>
            <a:r>
              <a:rPr lang="en-US" dirty="0" err="1" smtClean="0"/>
              <a:t>dAu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TPC tracking, </a:t>
            </a:r>
            <a:r>
              <a:rPr lang="en-US" dirty="0" smtClean="0"/>
              <a:t>e-ID via </a:t>
            </a:r>
            <a:r>
              <a:rPr lang="en-US" i="1" dirty="0" err="1" smtClean="0"/>
              <a:t>dE</a:t>
            </a:r>
            <a:r>
              <a:rPr lang="en-US" i="1" dirty="0" smtClean="0"/>
              <a:t>/dx</a:t>
            </a:r>
            <a:endParaRPr lang="en-US" i="1" dirty="0" smtClean="0"/>
          </a:p>
          <a:p>
            <a:pPr lvl="1"/>
            <a:r>
              <a:rPr lang="en-US" dirty="0" smtClean="0"/>
              <a:t>TPC-EMC match, e-</a:t>
            </a:r>
            <a:r>
              <a:rPr lang="en-US" dirty="0" smtClean="0"/>
              <a:t>ID via </a:t>
            </a:r>
            <a:r>
              <a:rPr lang="en-US" i="1" dirty="0" smtClean="0"/>
              <a:t>E/p</a:t>
            </a:r>
            <a:endParaRPr lang="en-US" i="1" dirty="0" smtClean="0"/>
          </a:p>
          <a:p>
            <a:r>
              <a:rPr lang="en-US" dirty="0" smtClean="0"/>
              <a:t>Datasets</a:t>
            </a:r>
          </a:p>
          <a:p>
            <a:pPr lvl="1"/>
            <a:r>
              <a:rPr lang="en-US" dirty="0" err="1" smtClean="0"/>
              <a:t>pp</a:t>
            </a:r>
            <a:r>
              <a:rPr lang="en-US" dirty="0" smtClean="0"/>
              <a:t>, 200 </a:t>
            </a:r>
            <a:r>
              <a:rPr lang="en-US" dirty="0" err="1" smtClean="0"/>
              <a:t>GeV</a:t>
            </a:r>
            <a:r>
              <a:rPr lang="en-US" dirty="0" smtClean="0"/>
              <a:t> (2009 Run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err="1" smtClean="0"/>
              <a:t>d+Au</a:t>
            </a:r>
            <a:r>
              <a:rPr lang="en-US" dirty="0" smtClean="0"/>
              <a:t> 200 </a:t>
            </a:r>
            <a:r>
              <a:rPr lang="en-US" dirty="0" err="1" smtClean="0"/>
              <a:t>GeV</a:t>
            </a:r>
            <a:r>
              <a:rPr lang="en-US" dirty="0" smtClean="0"/>
              <a:t> (2008 </a:t>
            </a:r>
            <a:r>
              <a:rPr lang="en-US" dirty="0" smtClean="0"/>
              <a:t>Run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Au+Au</a:t>
            </a:r>
            <a:r>
              <a:rPr lang="en-US" dirty="0" smtClean="0"/>
              <a:t> 200 </a:t>
            </a:r>
            <a:r>
              <a:rPr lang="en-US" dirty="0" err="1" smtClean="0"/>
              <a:t>GeV</a:t>
            </a:r>
            <a:r>
              <a:rPr lang="en-US" dirty="0" smtClean="0"/>
              <a:t> (2010 Run)</a:t>
            </a:r>
          </a:p>
          <a:p>
            <a:pPr lvl="1"/>
            <a:r>
              <a:rPr lang="en-US" dirty="0" smtClean="0"/>
              <a:t>U+U 193 </a:t>
            </a:r>
            <a:r>
              <a:rPr lang="en-US" dirty="0" err="1" smtClean="0"/>
              <a:t>GeV</a:t>
            </a:r>
            <a:r>
              <a:rPr lang="en-US" dirty="0" smtClean="0"/>
              <a:t> (2012 Run, </a:t>
            </a:r>
            <a:r>
              <a:rPr lang="en-US" dirty="0" err="1" smtClean="0"/>
              <a:t>prel</a:t>
            </a:r>
            <a:r>
              <a:rPr lang="en-US" dirty="0" smtClean="0"/>
              <a:t>.)</a:t>
            </a:r>
            <a:endParaRPr lang="en-US" dirty="0"/>
          </a:p>
          <a:p>
            <a:r>
              <a:rPr lang="en-US" dirty="0" err="1" smtClean="0"/>
              <a:t>pp</a:t>
            </a:r>
            <a:r>
              <a:rPr lang="en-US" dirty="0" smtClean="0"/>
              <a:t>, </a:t>
            </a:r>
            <a:r>
              <a:rPr lang="en-US" dirty="0" err="1" smtClean="0"/>
              <a:t>d+Au</a:t>
            </a:r>
            <a:r>
              <a:rPr lang="en-US" dirty="0" smtClean="0"/>
              <a:t>, </a:t>
            </a:r>
            <a:r>
              <a:rPr lang="en-US" dirty="0" err="1" smtClean="0"/>
              <a:t>Au+Au</a:t>
            </a:r>
            <a:r>
              <a:rPr lang="en-US" dirty="0" smtClean="0"/>
              <a:t> Results:</a:t>
            </a:r>
          </a:p>
          <a:p>
            <a:pPr lvl="3"/>
            <a:r>
              <a:rPr lang="en-US" dirty="0"/>
              <a:t>STAR: </a:t>
            </a:r>
            <a:r>
              <a:rPr lang="hu-HU" dirty="0"/>
              <a:t>PLB 735 (2014) 127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9" descr="upsEventView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61" y="685800"/>
            <a:ext cx="3093846" cy="3134488"/>
          </a:xfrm>
          <a:prstGeom prst="rect">
            <a:avLst/>
          </a:prstGeom>
        </p:spPr>
      </p:pic>
      <p:pic>
        <p:nvPicPr>
          <p:cNvPr id="11" name="Picture 10" descr="upsEventView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62" y="3723514"/>
            <a:ext cx="3093844" cy="31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45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ea typeface="Lucida Grande"/>
                <a:cs typeface="Times New Roman"/>
              </a:rPr>
              <a:t>ϒ</a:t>
            </a:r>
            <a:r>
              <a:rPr lang="en-US" dirty="0" smtClean="0"/>
              <a:t> in </a:t>
            </a:r>
            <a:r>
              <a:rPr lang="en-US" dirty="0" err="1" smtClean="0"/>
              <a:t>pp</a:t>
            </a:r>
            <a:r>
              <a:rPr lang="en-US" dirty="0" smtClean="0"/>
              <a:t> collisions in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38200"/>
            <a:ext cx="4493503" cy="551210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Results on cross sections</a:t>
            </a:r>
          </a:p>
          <a:p>
            <a:pPr lvl="3"/>
            <a:r>
              <a:rPr lang="en-US" dirty="0" smtClean="0"/>
              <a:t>STAR: </a:t>
            </a:r>
            <a:r>
              <a:rPr lang="hu-HU" dirty="0" smtClean="0"/>
              <a:t>PLB </a:t>
            </a:r>
            <a:r>
              <a:rPr lang="hu-HU" dirty="0"/>
              <a:t>735 (2014) </a:t>
            </a:r>
            <a:r>
              <a:rPr lang="hu-HU" dirty="0" smtClean="0"/>
              <a:t>127</a:t>
            </a:r>
          </a:p>
          <a:p>
            <a:pPr lvl="3"/>
            <a:r>
              <a:rPr lang="hu-HU" dirty="0" smtClean="0"/>
              <a:t>PHENIX:  PR</a:t>
            </a:r>
            <a:r>
              <a:rPr lang="en-US" dirty="0" smtClean="0"/>
              <a:t>C </a:t>
            </a:r>
            <a:r>
              <a:rPr lang="en-US" dirty="0"/>
              <a:t>87, 044909 (2013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STAR data:</a:t>
            </a:r>
          </a:p>
          <a:p>
            <a:pPr lvl="2"/>
            <a:r>
              <a:rPr lang="en-US" dirty="0" smtClean="0"/>
              <a:t>20 pb</a:t>
            </a:r>
            <a:r>
              <a:rPr lang="en-US" baseline="30000" dirty="0" smtClean="0"/>
              <a:t>-1</a:t>
            </a:r>
            <a:r>
              <a:rPr lang="en-US" dirty="0" smtClean="0"/>
              <a:t>, all from </a:t>
            </a:r>
            <a:r>
              <a:rPr lang="en-US" dirty="0" err="1" smtClean="0"/>
              <a:t>pp</a:t>
            </a:r>
            <a:r>
              <a:rPr lang="en-US" dirty="0" smtClean="0"/>
              <a:t> run 2009.</a:t>
            </a:r>
          </a:p>
          <a:p>
            <a:pPr lvl="2"/>
            <a:r>
              <a:rPr lang="en-US" dirty="0" smtClean="0"/>
              <a:t>Improvement over 2006 run:</a:t>
            </a:r>
          </a:p>
          <a:p>
            <a:pPr lvl="3"/>
            <a:r>
              <a:rPr lang="en-US" dirty="0" smtClean="0"/>
              <a:t>Less inner </a:t>
            </a:r>
            <a:r>
              <a:rPr lang="en-US" dirty="0" smtClean="0"/>
              <a:t>material</a:t>
            </a:r>
          </a:p>
          <a:p>
            <a:r>
              <a:rPr lang="en-US" dirty="0" smtClean="0"/>
              <a:t>Unlike-sign and like-sign data are fit simultaneously, likelihood fit</a:t>
            </a:r>
          </a:p>
          <a:p>
            <a:pPr lvl="1"/>
            <a:r>
              <a:rPr lang="en-US" dirty="0" smtClean="0"/>
              <a:t>Shape of </a:t>
            </a:r>
            <a:r>
              <a:rPr lang="en-US" dirty="0" err="1" smtClean="0"/>
              <a:t>Drell</a:t>
            </a:r>
            <a:r>
              <a:rPr lang="en-US" dirty="0" smtClean="0"/>
              <a:t>-Yan </a:t>
            </a:r>
            <a:r>
              <a:rPr lang="en-US" dirty="0" smtClean="0"/>
              <a:t>from NLO </a:t>
            </a:r>
            <a:r>
              <a:rPr lang="en-US" dirty="0" err="1" smtClean="0"/>
              <a:t>pQCD</a:t>
            </a:r>
            <a:r>
              <a:rPr lang="en-US" dirty="0" smtClean="0"/>
              <a:t> (R. Vogt)</a:t>
            </a:r>
          </a:p>
          <a:p>
            <a:pPr lvl="1"/>
            <a:r>
              <a:rPr lang="en-US" dirty="0" smtClean="0"/>
              <a:t>Shape of      from PYTHIA.</a:t>
            </a:r>
            <a:endParaRPr lang="en-US" dirty="0" smtClean="0"/>
          </a:p>
          <a:p>
            <a:r>
              <a:rPr lang="en-US" dirty="0" smtClean="0"/>
              <a:t>Calculations:</a:t>
            </a:r>
          </a:p>
          <a:p>
            <a:pPr lvl="2"/>
            <a:r>
              <a:rPr lang="en-US" dirty="0" smtClean="0"/>
              <a:t>CEM: R. Vogt</a:t>
            </a:r>
          </a:p>
          <a:p>
            <a:pPr lvl="2"/>
            <a:r>
              <a:rPr lang="en-US" dirty="0" smtClean="0"/>
              <a:t>CSM: </a:t>
            </a:r>
            <a:r>
              <a:rPr lang="en-US" dirty="0" err="1" smtClean="0"/>
              <a:t>Lansberg</a:t>
            </a:r>
            <a:r>
              <a:rPr lang="en-US" dirty="0" smtClean="0"/>
              <a:t> &amp; Brodsky</a:t>
            </a:r>
          </a:p>
          <a:p>
            <a:r>
              <a:rPr lang="en-US" dirty="0" smtClean="0"/>
              <a:t>Data ~ in between CEM and CSM predictions.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 descr="dSigmady_CS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4031" y="3333520"/>
            <a:ext cx="3448000" cy="3607040"/>
          </a:xfrm>
          <a:prstGeom prst="rect">
            <a:avLst/>
          </a:prstGeom>
        </p:spPr>
      </p:pic>
      <p:pic>
        <p:nvPicPr>
          <p:cNvPr id="8" name="Picture 7" descr="pp09Mid_ups_lineshapes_0pt10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/>
          <a:stretch/>
        </p:blipFill>
        <p:spPr>
          <a:xfrm rot="5400000">
            <a:off x="5297391" y="92189"/>
            <a:ext cx="2875261" cy="4064387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135362"/>
              </p:ext>
            </p:extLst>
          </p:nvPr>
        </p:nvGraphicFramePr>
        <p:xfrm>
          <a:off x="1721184" y="4063333"/>
          <a:ext cx="349228" cy="308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5" imgW="215900" imgH="190500" progId="Equation.DSMT4">
                  <p:embed/>
                </p:oleObj>
              </mc:Choice>
              <mc:Fallback>
                <p:oleObj name="Equation" r:id="rId5" imgW="2159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1184" y="4063333"/>
                        <a:ext cx="349228" cy="308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975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/>
                <a:ea typeface="Lucida Grande"/>
                <a:cs typeface="Times New Roman"/>
              </a:rPr>
              <a:t>ϒ</a:t>
            </a:r>
            <a:r>
              <a:rPr lang="en-US" dirty="0"/>
              <a:t> </a:t>
            </a:r>
            <a:r>
              <a:rPr lang="en-US" dirty="0" smtClean="0"/>
              <a:t>in d-Au in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536402" cy="5105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STAR </a:t>
            </a:r>
            <a:r>
              <a:rPr lang="en-US" dirty="0" err="1" smtClean="0"/>
              <a:t>dAu</a:t>
            </a:r>
            <a:r>
              <a:rPr lang="en-US" dirty="0" smtClean="0"/>
              <a:t> cross section and comparison to pp.</a:t>
            </a:r>
          </a:p>
          <a:p>
            <a:pPr lvl="1"/>
            <a:r>
              <a:rPr lang="en-US" dirty="0" smtClean="0"/>
              <a:t>Note: </a:t>
            </a:r>
            <a:r>
              <a:rPr lang="en-US" dirty="0" err="1" smtClean="0"/>
              <a:t>dAu</a:t>
            </a:r>
            <a:r>
              <a:rPr lang="en-US" dirty="0" smtClean="0"/>
              <a:t> scaled down by 10</a:t>
            </a:r>
            <a:r>
              <a:rPr lang="en-US" baseline="30000" dirty="0" smtClean="0"/>
              <a:t>3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Int. Luminosity: 28.2 nb</a:t>
            </a:r>
            <a:r>
              <a:rPr lang="en-US" baseline="30000" dirty="0" smtClean="0"/>
              <a:t>-1</a:t>
            </a:r>
            <a:endParaRPr lang="en-US" baseline="30000" dirty="0"/>
          </a:p>
          <a:p>
            <a:r>
              <a:rPr lang="en-US" dirty="0" err="1" smtClean="0"/>
              <a:t>Midrapidity</a:t>
            </a:r>
            <a:r>
              <a:rPr lang="en-US" dirty="0" smtClean="0"/>
              <a:t> point is lower than expectations from CEM.</a:t>
            </a:r>
          </a:p>
          <a:p>
            <a:pPr lvl="1"/>
            <a:r>
              <a:rPr lang="en-US" dirty="0" smtClean="0"/>
              <a:t>Calculation includes shadowing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oes not include estimate of nuclear absorption</a:t>
            </a:r>
          </a:p>
          <a:p>
            <a:r>
              <a:rPr lang="en-US" dirty="0" err="1" smtClean="0"/>
              <a:t>pp</a:t>
            </a:r>
            <a:r>
              <a:rPr lang="en-US" dirty="0" smtClean="0"/>
              <a:t> data also lower than prediction, </a:t>
            </a:r>
          </a:p>
          <a:p>
            <a:pPr lvl="1"/>
            <a:r>
              <a:rPr lang="en-US" dirty="0" smtClean="0"/>
              <a:t>compare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dAu</a:t>
            </a:r>
            <a:r>
              <a:rPr lang="en-US" dirty="0" smtClean="0"/>
              <a:t>, where many theoretical and experimental uncertainties cancel.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 descr="dSigmady_NL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5840" y="586363"/>
            <a:ext cx="4311616" cy="45104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58358" y="5006011"/>
            <a:ext cx="13516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100" dirty="0">
                <a:latin typeface="Book Antiqua"/>
                <a:cs typeface="Book Antiqua"/>
              </a:rPr>
              <a:t>PLB 735 (2014) 127</a:t>
            </a:r>
            <a:endParaRPr lang="en-US" sz="11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72117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/>
                <a:ea typeface="Lucida Grande"/>
                <a:cs typeface="Times New Roman"/>
              </a:rPr>
              <a:t>ϒ</a:t>
            </a:r>
            <a:r>
              <a:rPr lang="en-US" dirty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dAu</a:t>
            </a:r>
            <a:r>
              <a:rPr lang="en-US" dirty="0" smtClean="0"/>
              <a:t> in STAR, near y=0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524048" cy="564066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Invariant mass distribution in </a:t>
            </a:r>
            <a:r>
              <a:rPr lang="en-US" dirty="0" err="1" smtClean="0"/>
              <a:t>dAu</a:t>
            </a:r>
            <a:r>
              <a:rPr lang="en-US" dirty="0" smtClean="0"/>
              <a:t> at |</a:t>
            </a:r>
            <a:r>
              <a:rPr lang="en-US" i="1" dirty="0" smtClean="0"/>
              <a:t>y</a:t>
            </a:r>
            <a:r>
              <a:rPr lang="en-US" dirty="0" smtClean="0"/>
              <a:t>|&lt;0.5</a:t>
            </a:r>
          </a:p>
          <a:p>
            <a:pPr lvl="1"/>
            <a:r>
              <a:rPr lang="en-US" dirty="0" smtClean="0"/>
              <a:t>Scaled </a:t>
            </a:r>
            <a:r>
              <a:rPr lang="en-US" dirty="0" err="1" smtClean="0"/>
              <a:t>pp</a:t>
            </a:r>
            <a:r>
              <a:rPr lang="en-US" dirty="0" smtClean="0"/>
              <a:t> reference fit shown for comparison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err="1" smtClean="0"/>
              <a:t>R</a:t>
            </a:r>
            <a:r>
              <a:rPr lang="en-US" baseline="-25000" dirty="0" err="1" smtClean="0"/>
              <a:t>dAu</a:t>
            </a:r>
            <a:r>
              <a:rPr lang="en-US" dirty="0" smtClean="0"/>
              <a:t> vs. </a:t>
            </a:r>
            <a:r>
              <a:rPr lang="en-US" i="1" dirty="0" smtClean="0"/>
              <a:t>y</a:t>
            </a:r>
          </a:p>
          <a:p>
            <a:pPr lvl="1"/>
            <a:r>
              <a:rPr lang="en-US" dirty="0" smtClean="0"/>
              <a:t>Model comparison:</a:t>
            </a:r>
          </a:p>
          <a:p>
            <a:pPr lvl="2"/>
            <a:r>
              <a:rPr lang="en-US" dirty="0" smtClean="0"/>
              <a:t>Shadowing, EPS09</a:t>
            </a:r>
          </a:p>
          <a:p>
            <a:pPr lvl="3"/>
            <a:r>
              <a:rPr lang="en-US" dirty="0" smtClean="0"/>
              <a:t>R. Vogt</a:t>
            </a:r>
          </a:p>
          <a:p>
            <a:pPr lvl="2"/>
            <a:r>
              <a:rPr lang="en-US" dirty="0" smtClean="0"/>
              <a:t>Energy loss</a:t>
            </a:r>
          </a:p>
          <a:p>
            <a:pPr lvl="2"/>
            <a:r>
              <a:rPr lang="en-US" dirty="0" smtClean="0"/>
              <a:t>Energy loss + shadowing</a:t>
            </a:r>
          </a:p>
          <a:p>
            <a:pPr lvl="3"/>
            <a:r>
              <a:rPr lang="en-US" dirty="0" err="1" smtClean="0"/>
              <a:t>Arleo</a:t>
            </a:r>
            <a:r>
              <a:rPr lang="en-US" dirty="0" smtClean="0"/>
              <a:t> &amp; </a:t>
            </a:r>
            <a:r>
              <a:rPr lang="en-US" dirty="0" err="1" smtClean="0"/>
              <a:t>Peigné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i="1" dirty="0" smtClean="0"/>
              <a:t>y</a:t>
            </a:r>
            <a:r>
              <a:rPr lang="en-US" dirty="0" smtClean="0"/>
              <a:t>~0 is right in the middle of the </a:t>
            </a:r>
            <a:r>
              <a:rPr lang="en-US" dirty="0" err="1" smtClean="0"/>
              <a:t>antishadowing</a:t>
            </a:r>
            <a:r>
              <a:rPr lang="en-US" dirty="0" smtClean="0"/>
              <a:t> region</a:t>
            </a:r>
          </a:p>
          <a:p>
            <a:pPr lvl="1"/>
            <a:r>
              <a:rPr lang="en-US" dirty="0" smtClean="0"/>
              <a:t>Expect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dAu</a:t>
            </a:r>
            <a:r>
              <a:rPr lang="en-US" dirty="0" smtClean="0"/>
              <a:t> &gt; 1 (small effect)</a:t>
            </a:r>
          </a:p>
          <a:p>
            <a:pPr lvl="1"/>
            <a:r>
              <a:rPr lang="en-US" dirty="0" smtClean="0"/>
              <a:t>Observe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dAu</a:t>
            </a:r>
            <a:r>
              <a:rPr lang="en-US" dirty="0" smtClean="0"/>
              <a:t> &lt; 1</a:t>
            </a:r>
          </a:p>
          <a:p>
            <a:pPr lvl="1"/>
            <a:r>
              <a:rPr lang="en-US" dirty="0" smtClean="0"/>
              <a:t>Absorption seems to be important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dAu08Mid_ups_lineshape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8859"/>
          <a:stretch/>
        </p:blipFill>
        <p:spPr>
          <a:xfrm rot="5400000">
            <a:off x="4936502" y="273346"/>
            <a:ext cx="2866145" cy="3691054"/>
          </a:xfrm>
          <a:prstGeom prst="rect">
            <a:avLst/>
          </a:prstGeom>
        </p:spPr>
      </p:pic>
      <p:pic>
        <p:nvPicPr>
          <p:cNvPr id="9" name="Picture 8" descr="RdAuVsRa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02819" y="3758219"/>
            <a:ext cx="2951360" cy="30425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39899" y="3566305"/>
            <a:ext cx="13516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100" dirty="0">
                <a:latin typeface="Book Antiqua"/>
                <a:cs typeface="Book Antiqua"/>
              </a:rPr>
              <a:t>PLB 735 (2014) 127</a:t>
            </a:r>
            <a:endParaRPr lang="en-US" sz="11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042403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p+A</a:t>
            </a:r>
            <a:r>
              <a:rPr lang="en-US" sz="3200" dirty="0" smtClean="0"/>
              <a:t> Upsilon results:  </a:t>
            </a:r>
            <a:r>
              <a:rPr lang="en-US" sz="3200" dirty="0" smtClean="0"/>
              <a:t>E772 @ √s~40 </a:t>
            </a:r>
            <a:r>
              <a:rPr lang="en-US" sz="3200" dirty="0" err="1" smtClean="0"/>
              <a:t>GeV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72526"/>
            <a:ext cx="9117106" cy="11396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Suppression is the same for 1S and 2S+3S</a:t>
            </a:r>
            <a:r>
              <a:rPr lang="en-US" dirty="0" smtClean="0"/>
              <a:t> (within errors).</a:t>
            </a:r>
          </a:p>
          <a:p>
            <a:pPr lvl="1"/>
            <a:r>
              <a:rPr lang="en-US" dirty="0" err="1" smtClean="0"/>
              <a:t>Drell</a:t>
            </a:r>
            <a:r>
              <a:rPr lang="en-US" dirty="0" smtClean="0"/>
              <a:t>-Yan is not suppressed, follows </a:t>
            </a:r>
            <a:r>
              <a:rPr lang="en-US" i="1" dirty="0" smtClean="0"/>
              <a:t>A</a:t>
            </a:r>
            <a:r>
              <a:rPr lang="en-US" dirty="0" smtClean="0"/>
              <a:t> scaling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Manuel Calderón de la Barca Sánchez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Screen Shot 2013-03-05 at 5.25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389"/>
            <a:ext cx="5270500" cy="4445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269753" y="811390"/>
            <a:ext cx="3847353" cy="4561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tx2"/>
              </a:buClr>
              <a:buSzPct val="110000"/>
              <a:buFont typeface="Wingdings 2" charset="2"/>
              <a:buChar char="☍"/>
              <a:defRPr sz="2400" kern="1200">
                <a:solidFill>
                  <a:schemeClr val="tx1"/>
                </a:solidFill>
                <a:latin typeface="Book Antiqua"/>
                <a:ea typeface="+mn-ea"/>
                <a:cs typeface="Book Antiqua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70000"/>
              <a:buFont typeface="Wingdings" charset="2"/>
              <a:buChar char=""/>
              <a:defRPr sz="2200" kern="1200">
                <a:solidFill>
                  <a:schemeClr val="tx1"/>
                </a:solidFill>
                <a:latin typeface="Book Antiqua"/>
                <a:ea typeface="+mn-ea"/>
                <a:cs typeface="Book Antiqua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75000"/>
              <a:buFont typeface="Wingdings" charset="2"/>
              <a:buChar char=""/>
              <a:defRPr sz="2000" kern="1200">
                <a:solidFill>
                  <a:schemeClr val="tx1"/>
                </a:solidFill>
                <a:latin typeface="Book Antiqua"/>
                <a:ea typeface="+mn-ea"/>
                <a:cs typeface="Book Antiqua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76000"/>
              <a:buFont typeface="Wingdings" charset="2"/>
              <a:buChar char=""/>
              <a:defRPr sz="1800" kern="1200">
                <a:solidFill>
                  <a:schemeClr val="tx1"/>
                </a:solidFill>
                <a:latin typeface="Book Antiqua"/>
                <a:ea typeface="+mn-ea"/>
                <a:cs typeface="Book Antiqua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bg2">
                  <a:lumMod val="2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/>
                </a:solidFill>
                <a:latin typeface="Book Antiqua"/>
                <a:ea typeface="+mn-ea"/>
                <a:cs typeface="Book Antiqua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Ratio of nuclear targets normalized to deuterium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Suppression seen with increasing A.</a:t>
            </a:r>
          </a:p>
          <a:p>
            <a:r>
              <a:rPr lang="en-US" dirty="0" smtClean="0"/>
              <a:t>A dependence: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STAR result is in the same range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for </a:t>
            </a:r>
            <a:r>
              <a:rPr lang="en-US" dirty="0" err="1">
                <a:latin typeface="Symbol" charset="2"/>
                <a:cs typeface="Symbol" charset="2"/>
              </a:rPr>
              <a:t>s</a:t>
            </a:r>
            <a:r>
              <a:rPr lang="en-US" baseline="-25000" dirty="0" err="1"/>
              <a:t>dAu</a:t>
            </a:r>
            <a:r>
              <a:rPr lang="en-US" dirty="0"/>
              <a:t> = (2 A)</a:t>
            </a:r>
            <a:r>
              <a:rPr lang="en-US" baseline="30000" dirty="0" err="1">
                <a:latin typeface="Symbol" charset="2"/>
                <a:cs typeface="Symbol" charset="2"/>
              </a:rPr>
              <a:t>a</a:t>
            </a:r>
            <a:r>
              <a:rPr lang="en-US" dirty="0" err="1">
                <a:latin typeface="Symbol" charset="2"/>
                <a:cs typeface="Symbol" charset="2"/>
              </a:rPr>
              <a:t>s</a:t>
            </a:r>
            <a:r>
              <a:rPr lang="en-US" baseline="-25000" dirty="0" err="1"/>
              <a:t>pp</a:t>
            </a:r>
            <a:r>
              <a:rPr lang="en-US" dirty="0"/>
              <a:t> : </a:t>
            </a:r>
          </a:p>
          <a:p>
            <a:pPr lvl="2"/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 =</a:t>
            </a:r>
            <a:r>
              <a:rPr lang="en-US" dirty="0" err="1"/>
              <a:t>ln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/>
              <a:t>dAu</a:t>
            </a:r>
            <a:r>
              <a:rPr lang="en-US" dirty="0" smtClean="0"/>
              <a:t> </a:t>
            </a:r>
            <a:r>
              <a:rPr lang="en-US" dirty="0"/>
              <a:t>/</a:t>
            </a:r>
            <a:r>
              <a:rPr lang="en-US" dirty="0" err="1">
                <a:latin typeface="Symbol" charset="2"/>
                <a:cs typeface="Symbol" charset="2"/>
              </a:rPr>
              <a:t>s</a:t>
            </a:r>
            <a:r>
              <a:rPr lang="en-US" baseline="-25000" dirty="0" err="1"/>
              <a:t>pp</a:t>
            </a:r>
            <a:r>
              <a:rPr lang="en-US" dirty="0"/>
              <a:t> </a:t>
            </a:r>
            <a:r>
              <a:rPr lang="en-US" dirty="0" smtClean="0"/>
              <a:t>)/</a:t>
            </a:r>
            <a:r>
              <a:rPr lang="en-US" dirty="0" err="1" smtClean="0"/>
              <a:t>ln</a:t>
            </a:r>
            <a:r>
              <a:rPr lang="en-US" dirty="0" smtClean="0"/>
              <a:t> </a:t>
            </a:r>
            <a:r>
              <a:rPr lang="en-US" dirty="0"/>
              <a:t>(2A)</a:t>
            </a:r>
          </a:p>
          <a:p>
            <a:pPr lvl="2"/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/>
              <a:t> ~</a:t>
            </a:r>
            <a:r>
              <a:rPr lang="en-US" dirty="0" smtClean="0"/>
              <a:t> 0.9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063820"/>
              </p:ext>
            </p:extLst>
          </p:nvPr>
        </p:nvGraphicFramePr>
        <p:xfrm>
          <a:off x="7636320" y="2441020"/>
          <a:ext cx="1497495" cy="48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" name="Equation" r:id="rId5" imgW="787400" imgH="254000" progId="Equation.DSMT4">
                  <p:embed/>
                </p:oleObj>
              </mc:Choice>
              <mc:Fallback>
                <p:oleObj name="Equation" r:id="rId5" imgW="7874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36320" y="2441020"/>
                        <a:ext cx="1497495" cy="48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004880"/>
              </p:ext>
            </p:extLst>
          </p:nvPr>
        </p:nvGraphicFramePr>
        <p:xfrm>
          <a:off x="5869578" y="2948359"/>
          <a:ext cx="2256929" cy="738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6" name="Equation" r:id="rId7" imgW="1358900" imgH="444500" progId="Equation.DSMT4">
                  <p:embed/>
                </p:oleObj>
              </mc:Choice>
              <mc:Fallback>
                <p:oleObj name="Equation" r:id="rId7" imgW="13589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69578" y="2948359"/>
                        <a:ext cx="2256929" cy="738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863" y="4885481"/>
            <a:ext cx="1667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Book Antiqua"/>
                <a:cs typeface="Book Antiqua"/>
              </a:rPr>
              <a:t>PRL 66 (1991) 2285</a:t>
            </a:r>
            <a:endParaRPr lang="en-US" sz="14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83295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Comparison: STAR &amp; E772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039947" cy="564066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For a similar comparison,  separate </a:t>
            </a:r>
            <a:r>
              <a:rPr lang="en-US" dirty="0" err="1" smtClean="0">
                <a:latin typeface="Times New Roman"/>
                <a:ea typeface="Lucida Grande"/>
                <a:cs typeface="Times New Roman"/>
              </a:rPr>
              <a:t>ϒ</a:t>
            </a:r>
            <a:r>
              <a:rPr lang="en-US" dirty="0" smtClean="0">
                <a:latin typeface="Times New Roman"/>
                <a:ea typeface="Lucida Grande"/>
                <a:cs typeface="Times New Roman"/>
              </a:rPr>
              <a:t>(</a:t>
            </a:r>
            <a:r>
              <a:rPr lang="en-US" dirty="0" smtClean="0"/>
              <a:t>1S) state</a:t>
            </a:r>
          </a:p>
          <a:p>
            <a:pPr lvl="1"/>
            <a:r>
              <a:rPr lang="en-US" dirty="0" smtClean="0"/>
              <a:t>Increases the statistical uncertainty compared to sum </a:t>
            </a:r>
            <a:r>
              <a:rPr lang="en-US" dirty="0" err="1" smtClean="0">
                <a:latin typeface="Times New Roman"/>
                <a:ea typeface="Lucida Grande"/>
                <a:cs typeface="Times New Roman"/>
              </a:rPr>
              <a:t>ϒ</a:t>
            </a:r>
            <a:r>
              <a:rPr lang="en-US" dirty="0" smtClean="0">
                <a:ea typeface="Lucida Grande"/>
              </a:rPr>
              <a:t>(1S+2S+3S)</a:t>
            </a:r>
            <a:endParaRPr lang="en-US" dirty="0"/>
          </a:p>
          <a:p>
            <a:pPr lvl="1"/>
            <a:r>
              <a:rPr lang="en-US" dirty="0" err="1" smtClean="0"/>
              <a:t>Use|y</a:t>
            </a:r>
            <a:r>
              <a:rPr lang="en-US" dirty="0" smtClean="0"/>
              <a:t>|&lt; 1, check A dependence.</a:t>
            </a:r>
          </a:p>
          <a:p>
            <a:pPr lvl="1"/>
            <a:r>
              <a:rPr lang="en-US" dirty="0" smtClean="0"/>
              <a:t>Also compare y or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 dependence.</a:t>
            </a:r>
          </a:p>
          <a:p>
            <a:r>
              <a:rPr lang="en-US" dirty="0" smtClean="0"/>
              <a:t>STAR result: consistent with </a:t>
            </a:r>
            <a:r>
              <a:rPr lang="en-US" i="1" dirty="0" smtClean="0"/>
              <a:t>A</a:t>
            </a:r>
            <a:r>
              <a:rPr lang="en-US" dirty="0" smtClean="0"/>
              <a:t> trend from E772.</a:t>
            </a:r>
          </a:p>
          <a:p>
            <a:r>
              <a:rPr lang="en-US" dirty="0" smtClean="0"/>
              <a:t>Large suppression seen near </a:t>
            </a:r>
            <a:r>
              <a:rPr lang="en-US" i="1" dirty="0" smtClean="0"/>
              <a:t>x</a:t>
            </a:r>
            <a:r>
              <a:rPr lang="en-US" baseline="-25000" dirty="0" smtClean="0"/>
              <a:t>F</a:t>
            </a:r>
            <a:r>
              <a:rPr lang="en-US" dirty="0" smtClean="0"/>
              <a:t>~0 by E772,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~0.9.</a:t>
            </a:r>
          </a:p>
          <a:p>
            <a:pPr lvl="1"/>
            <a:r>
              <a:rPr lang="en-US" dirty="0" smtClean="0"/>
              <a:t>Same as STAR |y|&lt;0.5 points.</a:t>
            </a:r>
          </a:p>
          <a:p>
            <a:r>
              <a:rPr lang="en-US" dirty="0" smtClean="0"/>
              <a:t>Shadowing, or </a:t>
            </a:r>
            <a:r>
              <a:rPr lang="en-US" dirty="0" err="1" smtClean="0"/>
              <a:t>shadowing+E</a:t>
            </a:r>
            <a:r>
              <a:rPr lang="en-US" dirty="0" smtClean="0"/>
              <a:t>. Loss cannot explain suppression at y=0.</a:t>
            </a:r>
          </a:p>
          <a:p>
            <a:r>
              <a:rPr lang="en-US" dirty="0" smtClean="0"/>
              <a:t>Effect goes away in the forward y bins.</a:t>
            </a:r>
            <a:endParaRPr lang="en-US" dirty="0"/>
          </a:p>
          <a:p>
            <a:r>
              <a:rPr lang="en-US" dirty="0" smtClean="0"/>
              <a:t>A higher-statistics </a:t>
            </a:r>
            <a:r>
              <a:rPr lang="en-US" dirty="0" err="1" smtClean="0"/>
              <a:t>d+Au</a:t>
            </a:r>
            <a:r>
              <a:rPr lang="en-US" dirty="0" smtClean="0"/>
              <a:t> run would help.</a:t>
            </a:r>
          </a:p>
          <a:p>
            <a:pPr lvl="1"/>
            <a:r>
              <a:rPr lang="en-US" dirty="0" smtClean="0"/>
              <a:t>Note: </a:t>
            </a:r>
            <a:r>
              <a:rPr lang="en-US" dirty="0" err="1" smtClean="0"/>
              <a:t>dAu</a:t>
            </a:r>
            <a:r>
              <a:rPr lang="en-US" dirty="0" smtClean="0"/>
              <a:t> 2008 run was first attempt at measuring </a:t>
            </a:r>
            <a:r>
              <a:rPr lang="en-US" dirty="0" err="1" smtClean="0"/>
              <a:t>bottomonium</a:t>
            </a:r>
            <a:r>
              <a:rPr lang="en-US" dirty="0" smtClean="0"/>
              <a:t> in cold nuclear matter, can revisit with higher statistics</a:t>
            </a:r>
          </a:p>
          <a:p>
            <a:pPr lvl="1"/>
            <a:r>
              <a:rPr lang="en-US" dirty="0" smtClean="0"/>
              <a:t>2015 plan for a </a:t>
            </a:r>
            <a:r>
              <a:rPr lang="en-US" dirty="0" err="1" smtClean="0"/>
              <a:t>p+A</a:t>
            </a:r>
            <a:r>
              <a:rPr lang="en-US" dirty="0" smtClean="0"/>
              <a:t> run at RHIC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27/Jan/2015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 descr="E772_comparison_allRa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90162" y="642456"/>
            <a:ext cx="3249178" cy="3349607"/>
          </a:xfrm>
          <a:prstGeom prst="rect">
            <a:avLst/>
          </a:prstGeom>
        </p:spPr>
      </p:pic>
      <p:pic>
        <p:nvPicPr>
          <p:cNvPr id="10" name="Picture 9" descr="Fig3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43729" y="3898169"/>
            <a:ext cx="2900992" cy="29906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89327" y="3811044"/>
            <a:ext cx="13516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100" dirty="0">
                <a:latin typeface="Book Antiqua"/>
                <a:cs typeface="Book Antiqua"/>
              </a:rPr>
              <a:t>PLB 735 (2014) 127</a:t>
            </a:r>
            <a:endParaRPr lang="en-US" sz="11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01830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64517</TotalTime>
  <Words>2775</Words>
  <Application>Microsoft Macintosh PowerPoint</Application>
  <PresentationFormat>On-screen Show (4:3)</PresentationFormat>
  <Paragraphs>405</Paragraphs>
  <Slides>31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Breeze</vt:lpstr>
      <vt:lpstr>Equation</vt:lpstr>
      <vt:lpstr>MathType 6.0 Equation</vt:lpstr>
      <vt:lpstr>Upsilon results  from </vt:lpstr>
      <vt:lpstr>Outline</vt:lpstr>
      <vt:lpstr>Heavy Quarkonium: why?</vt:lpstr>
      <vt:lpstr>Measuring ϒ in STAR</vt:lpstr>
      <vt:lpstr>ϒ in pp collisions in STAR</vt:lpstr>
      <vt:lpstr>ϒ in d-Au in STAR</vt:lpstr>
      <vt:lpstr>ϒ RdAu in STAR, near y=0</vt:lpstr>
      <vt:lpstr>p+A Upsilon results:  E772 @ √s~40 GeV</vt:lpstr>
      <vt:lpstr>Comparison: STAR &amp; E772</vt:lpstr>
      <vt:lpstr>Cold matter findings</vt:lpstr>
      <vt:lpstr>Bottomonium in Hot Matter</vt:lpstr>
      <vt:lpstr>ϒ in STAR, AuAu </vt:lpstr>
      <vt:lpstr>STAR ϒ RAA vs. Npart</vt:lpstr>
      <vt:lpstr>ϒ  Ground state RAA in STAR</vt:lpstr>
      <vt:lpstr>Hypothesis testing, |y|&lt;1</vt:lpstr>
      <vt:lpstr>Hypothesis testing, |y|&lt;0.5</vt:lpstr>
      <vt:lpstr>Higher energy density: U+U</vt:lpstr>
      <vt:lpstr>U+U ϒ peak, spectrum, and s</vt:lpstr>
      <vt:lpstr>ϒ  RAA at higher energy density</vt:lpstr>
      <vt:lpstr>Suppression vs. binding energy</vt:lpstr>
      <vt:lpstr>Outlook: analyses underway</vt:lpstr>
      <vt:lpstr>Outlook: Muon Telescope Detector</vt:lpstr>
      <vt:lpstr>Conclusions</vt:lpstr>
      <vt:lpstr>Thank you!</vt:lpstr>
      <vt:lpstr>Backup</vt:lpstr>
      <vt:lpstr>ALICE and CMS compared to Model</vt:lpstr>
      <vt:lpstr>LHC ϒ results for RpPb</vt:lpstr>
      <vt:lpstr>ϒ in Emerick, Zhao, Rapp model</vt:lpstr>
      <vt:lpstr>ϒ in Emerick, Zhao, Rapp model</vt:lpstr>
      <vt:lpstr>E772 Setup</vt:lpstr>
      <vt:lpstr>Au+Au 2011 Upsilons</vt:lpstr>
    </vt:vector>
  </TitlesOfParts>
  <Company>UC Davis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Calderón de la Barca Sánchez</dc:creator>
  <cp:lastModifiedBy>Manuel Calderón de la Barca Sánchez</cp:lastModifiedBy>
  <cp:revision>439</cp:revision>
  <dcterms:created xsi:type="dcterms:W3CDTF">2012-08-22T01:31:12Z</dcterms:created>
  <dcterms:modified xsi:type="dcterms:W3CDTF">2015-01-27T06:03:10Z</dcterms:modified>
</cp:coreProperties>
</file>