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97" r:id="rId2"/>
    <p:sldId id="334" r:id="rId3"/>
    <p:sldId id="340" r:id="rId4"/>
    <p:sldId id="339" r:id="rId5"/>
    <p:sldId id="336" r:id="rId6"/>
    <p:sldId id="337" r:id="rId7"/>
    <p:sldId id="341" r:id="rId8"/>
    <p:sldId id="352" r:id="rId9"/>
    <p:sldId id="343" r:id="rId10"/>
    <p:sldId id="342" r:id="rId11"/>
    <p:sldId id="344" r:id="rId12"/>
    <p:sldId id="345" r:id="rId13"/>
    <p:sldId id="338" r:id="rId14"/>
    <p:sldId id="346" r:id="rId15"/>
    <p:sldId id="347" r:id="rId16"/>
    <p:sldId id="348" r:id="rId17"/>
    <p:sldId id="349" r:id="rId18"/>
    <p:sldId id="350" r:id="rId19"/>
    <p:sldId id="351" r:id="rId20"/>
    <p:sldId id="362" r:id="rId21"/>
    <p:sldId id="363" r:id="rId22"/>
    <p:sldId id="371" r:id="rId23"/>
    <p:sldId id="302" r:id="rId24"/>
    <p:sldId id="355" r:id="rId25"/>
    <p:sldId id="356" r:id="rId26"/>
    <p:sldId id="357" r:id="rId27"/>
    <p:sldId id="315" r:id="rId28"/>
    <p:sldId id="316" r:id="rId29"/>
    <p:sldId id="358" r:id="rId30"/>
    <p:sldId id="359" r:id="rId31"/>
    <p:sldId id="360" r:id="rId32"/>
    <p:sldId id="361" r:id="rId33"/>
    <p:sldId id="364" r:id="rId34"/>
    <p:sldId id="366" r:id="rId35"/>
    <p:sldId id="365" r:id="rId36"/>
    <p:sldId id="367" r:id="rId37"/>
    <p:sldId id="368" r:id="rId38"/>
    <p:sldId id="369" r:id="rId39"/>
    <p:sldId id="370" r:id="rId40"/>
    <p:sldId id="373" r:id="rId41"/>
    <p:sldId id="374" r:id="rId42"/>
    <p:sldId id="372" r:id="rId43"/>
    <p:sldId id="354" r:id="rId44"/>
    <p:sldId id="353" r:id="rId45"/>
    <p:sldId id="32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46D"/>
    <a:srgbClr val="B18A1C"/>
    <a:srgbClr val="001852"/>
    <a:srgbClr val="263E72"/>
    <a:srgbClr val="EFE7C1"/>
    <a:srgbClr val="536792"/>
    <a:srgbClr val="C1CA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1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7D048-571D-9248-BCF2-2D079D13D1C3}" type="datetimeFigureOut">
              <a:rPr lang="en-US" smtClean="0"/>
              <a:t>8/19/14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4A3DF-DF69-0A41-8A9E-CF1A9201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9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D3992-681A-CA4D-9244-BA5D0286FFA0}" type="datetimeFigureOut">
              <a:rPr lang="en-US" smtClean="0"/>
              <a:t>8/19/14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AC957-E01B-0C4F-9E43-38B8509D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2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Absorption | final-state effect, after cc that forms and the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has been produced, pair breaks up in matter due to interactions with nucleons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C957-E01B-0C4F-9E43-38B8509D87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2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different &lt;ET&gt;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3.5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14.7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765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PbPb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C957-E01B-0C4F-9E43-38B8509D87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6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AuAu</a:t>
            </a:r>
            <a:r>
              <a:rPr lang="en-US" dirty="0" smtClean="0"/>
              <a:t> stat, </a:t>
            </a:r>
            <a:r>
              <a:rPr lang="en-US" dirty="0" err="1" smtClean="0"/>
              <a:t>pp</a:t>
            </a:r>
            <a:r>
              <a:rPr lang="en-US" dirty="0" smtClean="0"/>
              <a:t> stat, </a:t>
            </a:r>
            <a:r>
              <a:rPr lang="en-US" dirty="0" err="1" smtClean="0"/>
              <a:t>AuAu</a:t>
            </a:r>
            <a:r>
              <a:rPr lang="en-US" dirty="0" smtClean="0"/>
              <a:t> </a:t>
            </a:r>
            <a:r>
              <a:rPr lang="en-US" dirty="0" err="1" smtClean="0"/>
              <a:t>syst</a:t>
            </a:r>
            <a:r>
              <a:rPr lang="en-US" dirty="0" smtClean="0"/>
              <a:t>, </a:t>
            </a:r>
            <a:r>
              <a:rPr lang="en-US" dirty="0" err="1" smtClean="0"/>
              <a:t>pp</a:t>
            </a:r>
            <a:r>
              <a:rPr lang="en-US" dirty="0" smtClean="0"/>
              <a:t> syst.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C957-E01B-0C4F-9E43-38B8509D87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5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0"/>
            <a:ext cx="7696199" cy="209550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b="1" kern="1200" cap="none" spc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/>
                <a:ea typeface="+mj-ea"/>
                <a:cs typeface="Book Antiqua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121" y="47595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b="1" kern="12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/>
                <a:ea typeface="+mn-ea"/>
                <a:cs typeface="Book Antiqu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Book Antiqua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875" y="605"/>
            <a:ext cx="9128125" cy="673100"/>
          </a:xfrm>
          <a:prstGeom prst="rect">
            <a:avLst/>
          </a:prstGeom>
          <a:gradFill flip="none" rotWithShape="1">
            <a:gsLst>
              <a:gs pos="0">
                <a:srgbClr val="001852"/>
              </a:gs>
              <a:gs pos="4000">
                <a:srgbClr val="536792"/>
              </a:gs>
              <a:gs pos="11000">
                <a:srgbClr val="C1CAD9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00185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9250" indent="-349250">
              <a:buClr>
                <a:schemeClr val="tx2"/>
              </a:buClr>
              <a:buFont typeface="Wingdings 2" charset="2"/>
              <a:buChar char="☍"/>
              <a:defRPr/>
            </a:lvl1pPr>
            <a:lvl2pPr marL="685800" indent="-336550">
              <a:buSzPct val="70000"/>
              <a:buFont typeface="Wingdings" charset="2"/>
              <a:buChar char=""/>
              <a:defRPr/>
            </a:lvl2pPr>
            <a:lvl3pPr marL="968375" indent="-282575">
              <a:buClr>
                <a:schemeClr val="tx2"/>
              </a:buClr>
              <a:buSzPct val="75000"/>
              <a:buFont typeface="Wingdings" charset="2"/>
              <a:buChar char=""/>
              <a:defRPr/>
            </a:lvl3pPr>
            <a:lvl4pPr marL="1263650" indent="-295275">
              <a:buSzPct val="76000"/>
              <a:buFont typeface="Wingdings" charset="2"/>
              <a:buChar char=""/>
              <a:defRPr/>
            </a:lvl4pPr>
            <a:lvl5pPr>
              <a:buClr>
                <a:schemeClr val="bg2">
                  <a:lumMod val="2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CD-youthmark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12700"/>
            <a:ext cx="4953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ook Antiqua"/>
              </a:defRPr>
            </a:lvl1pPr>
          </a:lstStyle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6858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38200"/>
            <a:ext cx="9117106" cy="5105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1220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latin typeface="Book Antiqua"/>
              </a:rPr>
              <a:t>3/7/13</a:t>
            </a:r>
            <a:endParaRPr lang="en-US" dirty="0"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6494743"/>
            <a:ext cx="5992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Book Antiqua"/>
              </a:defRPr>
            </a:lvl1pPr>
          </a:lstStyle>
          <a:p>
            <a:r>
              <a:rPr lang="en-US" smtClean="0"/>
              <a:t>Manuel Calderón de la Barca Sánchez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6506" y="64788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/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CD-youthmark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" y="12700"/>
            <a:ext cx="495300" cy="635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rgbClr val="263E72"/>
          </a:solidFill>
          <a:effectLst>
            <a:outerShdw blurRad="50800" dist="38100" dir="2700000" algn="tl" rotWithShape="0">
              <a:srgbClr val="EFE7C1">
                <a:alpha val="99000"/>
              </a:srgbClr>
            </a:outerShdw>
          </a:effectLst>
          <a:latin typeface="Book Antiqua"/>
          <a:ea typeface="+mj-ea"/>
          <a:cs typeface="Book Antiqua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/>
          </a:solidFill>
          <a:latin typeface="Book Antiqua"/>
          <a:ea typeface="+mn-ea"/>
          <a:cs typeface="Book Antiqua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/>
          </a:solidFill>
          <a:latin typeface="Book Antiqua"/>
          <a:ea typeface="+mn-ea"/>
          <a:cs typeface="Book Antiqua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/>
          </a:solidFill>
          <a:latin typeface="Book Antiqua"/>
          <a:ea typeface="+mn-ea"/>
          <a:cs typeface="Book Antiqua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/>
          </a:solidFill>
          <a:latin typeface="Book Antiqua"/>
          <a:ea typeface="+mn-ea"/>
          <a:cs typeface="Book Antiqua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/>
          </a:solidFill>
          <a:latin typeface="Book Antiqua"/>
          <a:ea typeface="+mn-ea"/>
          <a:cs typeface="Book Antiqua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4.gif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4675_TetonPanoram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" y="1866900"/>
            <a:ext cx="9144000" cy="310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254" y="138905"/>
            <a:ext cx="7696199" cy="1737889"/>
          </a:xfrm>
        </p:spPr>
        <p:txBody>
          <a:bodyPr/>
          <a:lstStyle/>
          <a:p>
            <a:r>
              <a:rPr lang="en-US" sz="6000" dirty="0" smtClean="0">
                <a:ln w="18000">
                  <a:solidFill>
                    <a:srgbClr val="B18A1C"/>
                  </a:solidFill>
                  <a:prstDash val="solid"/>
                  <a:miter lim="800000"/>
                </a:ln>
                <a:solidFill>
                  <a:srgbClr val="D9C46D"/>
                </a:solidFill>
              </a:rPr>
              <a:t>A panorama of </a:t>
            </a:r>
            <a:r>
              <a:rPr lang="en-US" sz="6000" dirty="0" err="1" smtClean="0">
                <a:ln w="18000">
                  <a:solidFill>
                    <a:srgbClr val="B18A1C"/>
                  </a:solidFill>
                  <a:prstDash val="solid"/>
                  <a:miter lim="800000"/>
                </a:ln>
                <a:solidFill>
                  <a:srgbClr val="D9C46D"/>
                </a:solidFill>
              </a:rPr>
              <a:t>bottomonium</a:t>
            </a:r>
            <a:r>
              <a:rPr lang="en-US" sz="6000" dirty="0" smtClean="0">
                <a:ln w="18000">
                  <a:solidFill>
                    <a:srgbClr val="B18A1C"/>
                  </a:solidFill>
                  <a:prstDash val="solid"/>
                  <a:miter lim="800000"/>
                </a:ln>
                <a:solidFill>
                  <a:srgbClr val="D9C46D"/>
                </a:solidFill>
              </a:rPr>
              <a:t> results</a:t>
            </a:r>
            <a:endParaRPr lang="en-US" sz="6000" dirty="0">
              <a:ln w="18000">
                <a:solidFill>
                  <a:srgbClr val="B18A1C"/>
                </a:solidFill>
                <a:prstDash val="solid"/>
                <a:miter lim="800000"/>
              </a:ln>
              <a:solidFill>
                <a:srgbClr val="D9C46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6186" y="1792826"/>
            <a:ext cx="6498159" cy="91664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n>
                  <a:solidFill>
                    <a:srgbClr val="B18A1C"/>
                  </a:solidFill>
                </a:ln>
                <a:solidFill>
                  <a:srgbClr val="D9C46D"/>
                </a:solidFill>
              </a:rPr>
              <a:t>with focus on STAR and CMS.</a:t>
            </a:r>
            <a:endParaRPr lang="en-US" sz="3200" dirty="0">
              <a:ln>
                <a:solidFill>
                  <a:srgbClr val="B18A1C"/>
                </a:solidFill>
              </a:ln>
              <a:solidFill>
                <a:srgbClr val="D9C46D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" y="4969588"/>
            <a:ext cx="6022033" cy="186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b="1" kern="12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/>
                <a:ea typeface="+mn-ea"/>
                <a:cs typeface="Book Antiqua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Book Antiqua"/>
                <a:ea typeface="+mn-ea"/>
                <a:cs typeface="Book Antiqua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Book Antiqua"/>
                <a:ea typeface="+mn-ea"/>
                <a:cs typeface="Book Antiqua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Book Antiqua"/>
                <a:ea typeface="+mn-ea"/>
                <a:cs typeface="Book Antiqua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Book Antiqua"/>
                <a:ea typeface="+mn-ea"/>
                <a:cs typeface="Book Antiqua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ln>
                  <a:solidFill>
                    <a:srgbClr val="B18A1C"/>
                  </a:solidFill>
                </a:ln>
                <a:solidFill>
                  <a:srgbClr val="B18A1C"/>
                </a:solidFill>
                <a:effectLst/>
              </a:rPr>
              <a:t>Manuel Calder</a:t>
            </a:r>
            <a:r>
              <a:rPr lang="en-US" sz="2400" dirty="0" smtClean="0">
                <a:ln>
                  <a:solidFill>
                    <a:srgbClr val="B18A1C"/>
                  </a:solidFill>
                </a:ln>
                <a:solidFill>
                  <a:srgbClr val="B18A1C"/>
                </a:solidFill>
                <a:effectLst/>
              </a:rPr>
              <a:t>ón de la Barca Sánchez</a:t>
            </a:r>
          </a:p>
          <a:p>
            <a:pPr algn="l"/>
            <a:r>
              <a:rPr lang="en-US" sz="2000" dirty="0" smtClean="0">
                <a:ln>
                  <a:noFill/>
                </a:ln>
                <a:solidFill>
                  <a:srgbClr val="001852"/>
                </a:solidFill>
                <a:effectLst/>
              </a:rPr>
              <a:t>INT Workshop on Heavy </a:t>
            </a:r>
            <a:r>
              <a:rPr lang="en-US" sz="2000" dirty="0">
                <a:ln>
                  <a:noFill/>
                </a:ln>
                <a:solidFill>
                  <a:srgbClr val="001852"/>
                </a:solidFill>
                <a:effectLst/>
              </a:rPr>
              <a:t>Flavor and Electromagnetic Probes in </a:t>
            </a:r>
            <a:r>
              <a:rPr lang="en-US" sz="2000" dirty="0" smtClean="0">
                <a:ln>
                  <a:noFill/>
                </a:ln>
                <a:solidFill>
                  <a:srgbClr val="001852"/>
                </a:solidFill>
                <a:effectLst/>
              </a:rPr>
              <a:t>Heavy-Ion Collisions</a:t>
            </a:r>
          </a:p>
          <a:p>
            <a:pPr algn="l"/>
            <a:r>
              <a:rPr lang="en-US" sz="2000" dirty="0" smtClean="0">
                <a:ln>
                  <a:noFill/>
                </a:ln>
                <a:solidFill>
                  <a:srgbClr val="001852"/>
                </a:solidFill>
                <a:effectLst/>
              </a:rPr>
              <a:t>University of Washington</a:t>
            </a:r>
          </a:p>
          <a:p>
            <a:pPr algn="l"/>
            <a:r>
              <a:rPr lang="en-US" sz="2400" dirty="0" smtClean="0">
                <a:ln>
                  <a:noFill/>
                </a:ln>
                <a:solidFill>
                  <a:srgbClr val="001852"/>
                </a:solidFill>
              </a:rPr>
              <a:t>19/Sep</a:t>
            </a:r>
            <a:r>
              <a:rPr lang="en-US" sz="2400" dirty="0" smtClean="0">
                <a:ln>
                  <a:noFill/>
                </a:ln>
                <a:solidFill>
                  <a:srgbClr val="001852"/>
                </a:solidFill>
              </a:rPr>
              <a:t>/2014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1852"/>
              </a:solidFill>
            </a:endParaRPr>
          </a:p>
        </p:txBody>
      </p:sp>
      <p:pic>
        <p:nvPicPr>
          <p:cNvPr id="4" name="Picture 3" descr="UCD-youthmar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06" y="6298905"/>
            <a:ext cx="436093" cy="559094"/>
          </a:xfrm>
          <a:prstGeom prst="rect">
            <a:avLst/>
          </a:prstGeom>
        </p:spPr>
      </p:pic>
      <p:pic>
        <p:nvPicPr>
          <p:cNvPr id="9" name="Picture 8" descr="ucdavis_logo_gold_lr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39" y="6298905"/>
            <a:ext cx="3192727" cy="559095"/>
          </a:xfrm>
          <a:prstGeom prst="rect">
            <a:avLst/>
          </a:prstGeom>
        </p:spPr>
      </p:pic>
      <p:pic>
        <p:nvPicPr>
          <p:cNvPr id="5" name="Picture 4" descr="nsf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99" y="5479356"/>
            <a:ext cx="797465" cy="802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2311" y="4692589"/>
            <a:ext cx="26653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D9C46D"/>
                </a:solidFill>
              </a:rPr>
              <a:t>Sunrise in Grand Teton National Park</a:t>
            </a:r>
            <a:endParaRPr lang="en-US" sz="1100" dirty="0">
              <a:solidFill>
                <a:srgbClr val="D9C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STAR &amp; E772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3981691" cy="54194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For a similar comparison,  separate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(</a:t>
            </a:r>
            <a:r>
              <a:rPr lang="en-US" dirty="0" smtClean="0"/>
              <a:t>1S) stat</a:t>
            </a:r>
          </a:p>
          <a:p>
            <a:pPr lvl="1"/>
            <a:r>
              <a:rPr lang="en-US" dirty="0" smtClean="0"/>
              <a:t>Increases the statistical uncertainty compared to sum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>
                <a:ea typeface="Lucida Grande"/>
              </a:rPr>
              <a:t>(1S+2S+3S)</a:t>
            </a:r>
            <a:endParaRPr lang="en-US" dirty="0"/>
          </a:p>
          <a:p>
            <a:pPr lvl="1"/>
            <a:r>
              <a:rPr lang="en-US" dirty="0" err="1" smtClean="0"/>
              <a:t>Use|y</a:t>
            </a:r>
            <a:r>
              <a:rPr lang="en-US" dirty="0" smtClean="0"/>
              <a:t>|&lt; 1, check A dependence.</a:t>
            </a:r>
          </a:p>
          <a:p>
            <a:pPr lvl="1"/>
            <a:r>
              <a:rPr lang="en-US" dirty="0" smtClean="0"/>
              <a:t>Also compare y or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dependence.</a:t>
            </a:r>
          </a:p>
          <a:p>
            <a:r>
              <a:rPr lang="en-US" dirty="0" smtClean="0"/>
              <a:t>STAR result: consistent with A trend from E772.</a:t>
            </a:r>
          </a:p>
          <a:p>
            <a:r>
              <a:rPr lang="en-US" dirty="0" smtClean="0"/>
              <a:t>Large suppression seen near xF~0 by E772,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~0.9.</a:t>
            </a:r>
          </a:p>
          <a:p>
            <a:pPr lvl="1"/>
            <a:r>
              <a:rPr lang="en-US" dirty="0" smtClean="0"/>
              <a:t>Same as STAR |y|&lt;0.5 points.</a:t>
            </a:r>
          </a:p>
          <a:p>
            <a:r>
              <a:rPr lang="en-US" dirty="0" smtClean="0"/>
              <a:t>Shadowing, or </a:t>
            </a:r>
            <a:r>
              <a:rPr lang="en-US" dirty="0" err="1" smtClean="0"/>
              <a:t>shadowing+E</a:t>
            </a:r>
            <a:r>
              <a:rPr lang="en-US" dirty="0" smtClean="0"/>
              <a:t>. Loss cannot explain suppression at y=0.</a:t>
            </a:r>
          </a:p>
          <a:p>
            <a:r>
              <a:rPr lang="en-US" dirty="0" smtClean="0"/>
              <a:t>Effect goes away in the forward y bins.</a:t>
            </a:r>
            <a:endParaRPr lang="en-US" dirty="0"/>
          </a:p>
          <a:p>
            <a:r>
              <a:rPr lang="en-US" dirty="0" smtClean="0"/>
              <a:t>A higher-statistics </a:t>
            </a:r>
            <a:r>
              <a:rPr lang="en-US" dirty="0" err="1" smtClean="0"/>
              <a:t>d+Au</a:t>
            </a:r>
            <a:r>
              <a:rPr lang="en-US" dirty="0" smtClean="0"/>
              <a:t> run would help.</a:t>
            </a:r>
          </a:p>
          <a:p>
            <a:pPr lvl="1"/>
            <a:r>
              <a:rPr lang="en-US" dirty="0" smtClean="0"/>
              <a:t>Note: </a:t>
            </a:r>
            <a:r>
              <a:rPr lang="en-US" dirty="0" err="1" smtClean="0"/>
              <a:t>dAu</a:t>
            </a:r>
            <a:r>
              <a:rPr lang="en-US" dirty="0" smtClean="0"/>
              <a:t> 2008 run was first attempt at measuring </a:t>
            </a:r>
            <a:r>
              <a:rPr lang="en-US" dirty="0" err="1" smtClean="0"/>
              <a:t>bottomonium</a:t>
            </a:r>
            <a:r>
              <a:rPr lang="en-US" dirty="0" smtClean="0"/>
              <a:t> in cold nuclear matter, can revisit with higher statistics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E772_comparison_all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0162" y="642456"/>
            <a:ext cx="3249178" cy="3349607"/>
          </a:xfrm>
          <a:prstGeom prst="rect">
            <a:avLst/>
          </a:prstGeom>
        </p:spPr>
      </p:pic>
      <p:pic>
        <p:nvPicPr>
          <p:cNvPr id="10" name="Picture 9" descr="Fig3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3729" y="3898169"/>
            <a:ext cx="2900992" cy="299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0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smtClean="0"/>
              <a:t>dependence in E772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5889"/>
            <a:ext cx="4923190" cy="5268222"/>
          </a:xfrm>
        </p:spPr>
        <p:txBody>
          <a:bodyPr>
            <a:normAutofit/>
          </a:bodyPr>
          <a:lstStyle/>
          <a:p>
            <a:r>
              <a:rPr lang="en-US" dirty="0" smtClean="0"/>
              <a:t>Not trivial either.</a:t>
            </a:r>
          </a:p>
          <a:p>
            <a:pPr lvl="1"/>
            <a:r>
              <a:rPr lang="en-US" dirty="0" smtClean="0"/>
              <a:t>Suppression largest at  ~1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Gives way to large enhancement above 3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Might follow up later in STAR: but </a:t>
            </a:r>
            <a:r>
              <a:rPr lang="en-US" dirty="0" smtClean="0"/>
              <a:t>again, need </a:t>
            </a:r>
            <a:r>
              <a:rPr lang="en-US" dirty="0" smtClean="0"/>
              <a:t>more statistics.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Screen Shot 2013-03-05 at 6.1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14" y="1235049"/>
            <a:ext cx="3831791" cy="46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1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R</a:t>
            </a:r>
            <a:r>
              <a:rPr lang="en-US" sz="3600" baseline="-25000" dirty="0" err="1" smtClean="0"/>
              <a:t>pPb</a:t>
            </a:r>
            <a:r>
              <a:rPr lang="en-US" sz="3600" dirty="0"/>
              <a:t>:</a:t>
            </a:r>
            <a:r>
              <a:rPr lang="en-US" sz="3600" dirty="0" smtClean="0"/>
              <a:t> what to look for at </a:t>
            </a:r>
            <a:r>
              <a:rPr lang="en-US" sz="3600" dirty="0" smtClean="0"/>
              <a:t>LHC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40136"/>
            <a:ext cx="9117106" cy="257206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Expectations From </a:t>
            </a:r>
            <a:r>
              <a:rPr lang="en-US" dirty="0" smtClean="0"/>
              <a:t>Ramona’s calculations for LHC</a:t>
            </a:r>
          </a:p>
          <a:p>
            <a:r>
              <a:rPr lang="en-US" dirty="0" smtClean="0"/>
              <a:t>Left: fixed PDF, varying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abs </a:t>
            </a:r>
            <a:r>
              <a:rPr lang="en-US" dirty="0" smtClean="0"/>
              <a:t>: absorption has little effect</a:t>
            </a:r>
          </a:p>
          <a:p>
            <a:r>
              <a:rPr lang="en-US" dirty="0" smtClean="0"/>
              <a:t>Right: fixed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/>
              <a:t>abs</a:t>
            </a:r>
            <a:r>
              <a:rPr lang="en-US" dirty="0" smtClean="0"/>
              <a:t>, vary the PDF : effect on </a:t>
            </a:r>
            <a:r>
              <a:rPr lang="en-US" dirty="0" err="1" smtClean="0"/>
              <a:t>pPb</a:t>
            </a:r>
            <a:r>
              <a:rPr lang="en-US" dirty="0" smtClean="0"/>
              <a:t> </a:t>
            </a:r>
            <a:r>
              <a:rPr lang="en-US" dirty="0" err="1" smtClean="0"/>
              <a:t>nPDF</a:t>
            </a:r>
            <a:r>
              <a:rPr lang="en-US" dirty="0" smtClean="0"/>
              <a:t> is large </a:t>
            </a:r>
          </a:p>
          <a:p>
            <a:r>
              <a:rPr lang="en-US" dirty="0"/>
              <a:t>A</a:t>
            </a:r>
            <a:r>
              <a:rPr lang="en-US" dirty="0" smtClean="0"/>
              <a:t>t LHC, kinematics of initial gluons different than at RHIC</a:t>
            </a:r>
          </a:p>
          <a:p>
            <a:pPr lvl="1"/>
            <a:r>
              <a:rPr lang="en-US" dirty="0" smtClean="0"/>
              <a:t>Lower-x gluons: stronger shadowing.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Expect suppression </a:t>
            </a:r>
            <a:r>
              <a:rPr lang="en-US" dirty="0" smtClean="0">
                <a:solidFill>
                  <a:srgbClr val="0000FF"/>
                </a:solidFill>
              </a:rPr>
              <a:t>at </a:t>
            </a:r>
            <a:r>
              <a:rPr lang="en-US" dirty="0" err="1" smtClean="0">
                <a:solidFill>
                  <a:srgbClr val="0000FF"/>
                </a:solidFill>
              </a:rPr>
              <a:t>midrapidity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at LHC from shadowing alone.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Larger uncertainty from gluon PDF than from absorption at LHC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Screen Shot 2013-03-05 at 5.0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0" y="751950"/>
            <a:ext cx="8594725" cy="31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4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 err="1" smtClean="0"/>
              <a:t>pPb</a:t>
            </a:r>
            <a:r>
              <a:rPr lang="en-US" dirty="0" smtClean="0"/>
              <a:t> at LHC with 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3978535" cy="57673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CMS Upsilon dataset for </a:t>
            </a:r>
            <a:r>
              <a:rPr lang="en-US" dirty="0" err="1" smtClean="0"/>
              <a:t>pPb</a:t>
            </a:r>
            <a:endParaRPr lang="en-US" dirty="0" smtClean="0"/>
          </a:p>
          <a:p>
            <a:pPr lvl="1"/>
            <a:r>
              <a:rPr lang="en-US" dirty="0" smtClean="0"/>
              <a:t>31 nb</a:t>
            </a:r>
            <a:r>
              <a:rPr lang="en-US" baseline="30000" dirty="0" smtClean="0"/>
              <a:t>-1</a:t>
            </a:r>
            <a:r>
              <a:rPr lang="en-US" dirty="0" smtClean="0"/>
              <a:t> @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=5.02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2"/>
            <a:r>
              <a:rPr lang="en-US" dirty="0" smtClean="0"/>
              <a:t>From two datasets:</a:t>
            </a:r>
          </a:p>
          <a:p>
            <a:pPr lvl="3"/>
            <a:r>
              <a:rPr lang="en-US" dirty="0" err="1" smtClean="0"/>
              <a:t>Pb+p</a:t>
            </a:r>
            <a:r>
              <a:rPr lang="en-US" dirty="0" smtClean="0"/>
              <a:t>, ~18 nb</a:t>
            </a:r>
            <a:r>
              <a:rPr lang="en-US" baseline="30000" dirty="0" smtClean="0"/>
              <a:t>-1</a:t>
            </a:r>
          </a:p>
          <a:p>
            <a:pPr lvl="3"/>
            <a:r>
              <a:rPr lang="en-US" dirty="0" err="1" smtClean="0"/>
              <a:t>p+Pb</a:t>
            </a:r>
            <a:r>
              <a:rPr lang="en-US" dirty="0" smtClean="0"/>
              <a:t>, ~12 nb</a:t>
            </a:r>
            <a:r>
              <a:rPr lang="en-US" baseline="30000" dirty="0" smtClean="0"/>
              <a:t>-1</a:t>
            </a:r>
          </a:p>
          <a:p>
            <a:pPr lvl="3"/>
            <a:r>
              <a:rPr lang="en-US" dirty="0" smtClean="0"/>
              <a:t>Energy of p beam: 4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4"/>
            <a:r>
              <a:rPr lang="en-US" dirty="0" err="1" smtClean="0"/>
              <a:t>Pb</a:t>
            </a:r>
            <a:r>
              <a:rPr lang="en-US" dirty="0" smtClean="0"/>
              <a:t> beam: 4 x Z/A = 1.58 </a:t>
            </a:r>
            <a:r>
              <a:rPr lang="en-US" dirty="0" err="1" smtClean="0"/>
              <a:t>eV</a:t>
            </a:r>
            <a:endParaRPr lang="en-US" dirty="0" smtClean="0"/>
          </a:p>
          <a:p>
            <a:r>
              <a:rPr lang="en-US" dirty="0" smtClean="0"/>
              <a:t>Observables: </a:t>
            </a:r>
          </a:p>
          <a:p>
            <a:pPr lvl="1"/>
            <a:r>
              <a:rPr lang="en-US" dirty="0" smtClean="0"/>
              <a:t>Double ratio, single ratio</a:t>
            </a:r>
          </a:p>
          <a:p>
            <a:pPr lvl="1"/>
            <a:r>
              <a:rPr lang="en-US" dirty="0" smtClean="0"/>
              <a:t>“Self-normalized” yields</a:t>
            </a:r>
          </a:p>
          <a:p>
            <a:pPr lvl="1"/>
            <a:r>
              <a:rPr lang="en-US" dirty="0" smtClean="0"/>
              <a:t>Study as a function of event activity</a:t>
            </a:r>
          </a:p>
          <a:p>
            <a:pPr lvl="2"/>
            <a:r>
              <a:rPr lang="en-US" dirty="0" smtClean="0"/>
              <a:t>Look at activity close to or far from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dirty="0" smtClean="0"/>
              <a:t>meson.</a:t>
            </a:r>
          </a:p>
          <a:p>
            <a:pPr lvl="3"/>
            <a:r>
              <a:rPr lang="en-US" dirty="0" smtClean="0"/>
              <a:t>Close: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tracks</a:t>
            </a:r>
            <a:endParaRPr lang="en-US" baseline="-25000" dirty="0" smtClean="0"/>
          </a:p>
          <a:p>
            <a:pPr lvl="3"/>
            <a:r>
              <a:rPr lang="en-US" dirty="0" smtClean="0"/>
              <a:t>Far: E</a:t>
            </a:r>
            <a:r>
              <a:rPr lang="en-US" baseline="-25000" dirty="0" smtClean="0"/>
              <a:t>T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119" y="685800"/>
            <a:ext cx="4057431" cy="38674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95535" y="4566504"/>
            <a:ext cx="1574157" cy="633913"/>
          </a:xfrm>
          <a:prstGeom prst="rect">
            <a:avLst/>
          </a:prstGeom>
          <a:gradFill flip="none" rotWithShape="1">
            <a:gsLst>
              <a:gs pos="0">
                <a:srgbClr val="EFE7C1"/>
              </a:gs>
              <a:gs pos="100000">
                <a:srgbClr val="263E7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ϒ</a:t>
            </a:r>
            <a:endParaRPr lang="en-US" sz="2000" dirty="0" smtClean="0">
              <a:solidFill>
                <a:srgbClr val="001852"/>
              </a:solidFill>
              <a:latin typeface="Times New Roman"/>
              <a:ea typeface="Lucida Grande"/>
              <a:cs typeface="Times New Roman"/>
            </a:endParaRPr>
          </a:p>
          <a:p>
            <a:pPr algn="ctr"/>
            <a:r>
              <a:rPr lang="en-US" sz="2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(-1.93, 1.93)</a:t>
            </a:r>
            <a:endParaRPr lang="en-US" sz="2000" dirty="0">
              <a:solidFill>
                <a:srgbClr val="00185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9709" y="5705464"/>
            <a:ext cx="1772580" cy="863357"/>
          </a:xfrm>
          <a:prstGeom prst="rect">
            <a:avLst/>
          </a:prstGeom>
          <a:gradFill flip="none" rotWithShape="1">
            <a:gsLst>
              <a:gs pos="0">
                <a:srgbClr val="EFE7C1"/>
              </a:gs>
              <a:gs pos="100000">
                <a:srgbClr val="263E7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N</a:t>
            </a:r>
            <a:r>
              <a:rPr lang="en-US" sz="2000" baseline="-25000" dirty="0" err="1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tracks</a:t>
            </a:r>
            <a:endParaRPr lang="en-US" sz="2000" baseline="-25000" dirty="0" smtClean="0">
              <a:solidFill>
                <a:srgbClr val="001852"/>
              </a:solidFill>
              <a:latin typeface="Times New Roman"/>
              <a:ea typeface="Lucida Grande"/>
              <a:cs typeface="Times New Roman"/>
            </a:endParaRPr>
          </a:p>
          <a:p>
            <a:pPr algn="ctr"/>
            <a:r>
              <a:rPr lang="en-US" sz="2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(-2.4, 2.4)</a:t>
            </a:r>
            <a:endParaRPr lang="en-US" sz="2000" dirty="0">
              <a:solidFill>
                <a:srgbClr val="00185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5233" y="5705464"/>
            <a:ext cx="982044" cy="863357"/>
          </a:xfrm>
          <a:prstGeom prst="rect">
            <a:avLst/>
          </a:prstGeom>
          <a:gradFill flip="none" rotWithShape="1">
            <a:gsLst>
              <a:gs pos="0">
                <a:srgbClr val="EFE7C1"/>
              </a:gs>
              <a:gs pos="100000">
                <a:srgbClr val="263E7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E</a:t>
            </a:r>
            <a:r>
              <a:rPr lang="en-US" sz="2000" baseline="-25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T</a:t>
            </a:r>
          </a:p>
          <a:p>
            <a:pPr algn="ctr"/>
            <a:r>
              <a:rPr lang="en-US" sz="16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(-5.2, -4)</a:t>
            </a:r>
            <a:endParaRPr lang="en-US" sz="1600" dirty="0">
              <a:solidFill>
                <a:srgbClr val="00185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7932" y="5689296"/>
            <a:ext cx="982044" cy="863357"/>
          </a:xfrm>
          <a:prstGeom prst="rect">
            <a:avLst/>
          </a:prstGeom>
          <a:gradFill flip="none" rotWithShape="1">
            <a:gsLst>
              <a:gs pos="0">
                <a:srgbClr val="EFE7C1"/>
              </a:gs>
              <a:gs pos="100000">
                <a:srgbClr val="263E7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E</a:t>
            </a:r>
            <a:r>
              <a:rPr lang="en-US" sz="2000" baseline="-250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T</a:t>
            </a:r>
          </a:p>
          <a:p>
            <a:pPr algn="ctr"/>
            <a:r>
              <a:rPr lang="en-US" sz="1600" dirty="0" smtClean="0">
                <a:solidFill>
                  <a:srgbClr val="001852"/>
                </a:solidFill>
                <a:latin typeface="Times New Roman"/>
                <a:ea typeface="Lucida Grande"/>
                <a:cs typeface="Times New Roman"/>
              </a:rPr>
              <a:t>(4, 5.2)</a:t>
            </a:r>
            <a:endParaRPr lang="en-US" sz="1600" dirty="0">
              <a:solidFill>
                <a:srgbClr val="001852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59965" y="5689296"/>
            <a:ext cx="5770807" cy="0"/>
          </a:xfrm>
          <a:prstGeom prst="straightConnector1">
            <a:avLst/>
          </a:prstGeom>
          <a:ln>
            <a:solidFill>
              <a:srgbClr val="263E7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59973" y="5200417"/>
            <a:ext cx="32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9" name="Teardrop 28"/>
          <p:cNvSpPr/>
          <p:nvPr/>
        </p:nvSpPr>
        <p:spPr>
          <a:xfrm rot="15230917">
            <a:off x="7750771" y="5433103"/>
            <a:ext cx="514322" cy="544722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29"/>
          <p:cNvSpPr/>
          <p:nvPr/>
        </p:nvSpPr>
        <p:spPr>
          <a:xfrm rot="19805256">
            <a:off x="6218780" y="5608696"/>
            <a:ext cx="256194" cy="374313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9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 Double ratio,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pPb</a:t>
            </a:r>
            <a:r>
              <a:rPr lang="en-US" dirty="0" smtClean="0">
                <a:latin typeface="Times New Roman"/>
                <a:ea typeface="Lucida Grande"/>
                <a:cs typeface="Times New Roman"/>
              </a:rPr>
              <a:t> and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71139"/>
            <a:ext cx="4453129" cy="5172854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pp</a:t>
            </a:r>
            <a:r>
              <a:rPr lang="en-US" dirty="0" smtClean="0"/>
              <a:t> reference for single ratio: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pp</a:t>
            </a:r>
            <a:r>
              <a:rPr lang="en-US" dirty="0" smtClean="0"/>
              <a:t> data at the same energy</a:t>
            </a:r>
          </a:p>
          <a:p>
            <a:pPr lvl="1"/>
            <a:r>
              <a:rPr lang="en-US" dirty="0" smtClean="0"/>
              <a:t>Solution: use results from 1.9, 2.76, and 7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2"/>
            <a:r>
              <a:rPr lang="en-US" dirty="0" smtClean="0"/>
              <a:t>No significant dependence is observed vs. √s</a:t>
            </a:r>
          </a:p>
          <a:p>
            <a:r>
              <a:rPr lang="en-US" dirty="0" smtClean="0"/>
              <a:t>Key feature of double ratio:</a:t>
            </a:r>
          </a:p>
          <a:p>
            <a:pPr lvl="1"/>
            <a:r>
              <a:rPr lang="en-US" dirty="0" smtClean="0"/>
              <a:t>All initial-state effects should cancel</a:t>
            </a:r>
          </a:p>
          <a:p>
            <a:pPr lvl="2"/>
            <a:r>
              <a:rPr lang="en-US" dirty="0" smtClean="0"/>
              <a:t>e.g. shadowing affects excited and ground state in the same way</a:t>
            </a:r>
          </a:p>
          <a:p>
            <a:r>
              <a:rPr lang="en-US" dirty="0" smtClean="0"/>
              <a:t>Observation: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ouble ratio &lt; 1 in </a:t>
            </a:r>
            <a:r>
              <a:rPr lang="en-US" dirty="0" err="1" smtClean="0"/>
              <a:t>pPb</a:t>
            </a:r>
            <a:endParaRPr lang="en-US" dirty="0" smtClean="0"/>
          </a:p>
          <a:p>
            <a:pPr lvl="1"/>
            <a:r>
              <a:rPr lang="en-US" dirty="0" smtClean="0"/>
              <a:t>Double ratio in </a:t>
            </a:r>
            <a:r>
              <a:rPr lang="en-US" dirty="0" err="1" smtClean="0"/>
              <a:t>pPb</a:t>
            </a:r>
            <a:r>
              <a:rPr lang="en-US" dirty="0" smtClean="0"/>
              <a:t> higher than in </a:t>
            </a:r>
            <a:r>
              <a:rPr lang="en-US" dirty="0" err="1" smtClean="0"/>
              <a:t>PbPb</a:t>
            </a:r>
            <a:endParaRPr lang="en-US" dirty="0" smtClean="0"/>
          </a:p>
          <a:p>
            <a:pPr lvl="1"/>
            <a:r>
              <a:rPr lang="en-US" dirty="0" smtClean="0"/>
              <a:t>Similar for 2S than for 3S</a:t>
            </a:r>
          </a:p>
          <a:p>
            <a:r>
              <a:rPr lang="en-US" dirty="0" smtClean="0"/>
              <a:t>Implication: possible presence of final state effects in </a:t>
            </a:r>
            <a:r>
              <a:rPr lang="en-US" dirty="0" err="1" smtClean="0"/>
              <a:t>pPb</a:t>
            </a:r>
            <a:r>
              <a:rPr lang="en-US" dirty="0" smtClean="0"/>
              <a:t> which affect excited states more than ground state</a:t>
            </a:r>
          </a:p>
          <a:p>
            <a:pPr lvl="1"/>
            <a:r>
              <a:rPr lang="en-US" dirty="0" smtClean="0"/>
              <a:t>Note: double ratio = 1 does not imply absence of final-state effects</a:t>
            </a:r>
          </a:p>
          <a:p>
            <a:pPr lvl="1"/>
            <a:r>
              <a:rPr lang="en-US" dirty="0" smtClean="0"/>
              <a:t>They could modify excited and ground state equally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29" y="714401"/>
            <a:ext cx="4663977" cy="448988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260846"/>
              </p:ext>
            </p:extLst>
          </p:nvPr>
        </p:nvGraphicFramePr>
        <p:xfrm>
          <a:off x="900223" y="685801"/>
          <a:ext cx="1877702" cy="103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4" imgW="1663700" imgH="914400" progId="Equation.DSMT4">
                  <p:embed/>
                </p:oleObj>
              </mc:Choice>
              <mc:Fallback>
                <p:oleObj name="Equation" r:id="rId4" imgW="16637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223" y="685801"/>
                        <a:ext cx="1877702" cy="103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12164" y="5330074"/>
            <a:ext cx="4831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Expect small</a:t>
            </a:r>
            <a:r>
              <a:rPr lang="en-US" dirty="0" smtClean="0"/>
              <a:t> </a:t>
            </a:r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>
                <a:latin typeface="Book Antiqua"/>
                <a:ea typeface="Lucida Grande"/>
                <a:cs typeface="Book Antiqua"/>
              </a:rPr>
              <a:t> 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absorption in </a:t>
            </a:r>
            <a:r>
              <a:rPr lang="en-US" dirty="0" err="1" smtClean="0">
                <a:latin typeface="Book Antiqua"/>
                <a:ea typeface="Lucida Grande"/>
                <a:cs typeface="Book Antiqua"/>
              </a:rPr>
              <a:t>hadronic</a:t>
            </a:r>
            <a:r>
              <a:rPr lang="en-US" dirty="0" smtClean="0">
                <a:latin typeface="Book Antiqua"/>
                <a:ea typeface="Lucida Grande"/>
                <a:cs typeface="Book Antiqua"/>
              </a:rPr>
              <a:t> matter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/>
              <a:t>	</a:t>
            </a:r>
            <a:r>
              <a:rPr lang="en-US" sz="1600" dirty="0" smtClean="0"/>
              <a:t>Lin &amp; </a:t>
            </a:r>
            <a:r>
              <a:rPr lang="en-US" sz="1600" dirty="0" err="1" smtClean="0"/>
              <a:t>Ko</a:t>
            </a:r>
            <a:r>
              <a:rPr lang="en-US" sz="1600" dirty="0" smtClean="0"/>
              <a:t>, PLB </a:t>
            </a:r>
            <a:r>
              <a:rPr lang="en-US" sz="1600" dirty="0"/>
              <a:t>503 (2001) </a:t>
            </a:r>
            <a:r>
              <a:rPr lang="en-US" sz="1600" dirty="0" smtClean="0"/>
              <a:t>104</a:t>
            </a:r>
            <a:endParaRPr lang="en-US" dirty="0" smtClean="0"/>
          </a:p>
          <a:p>
            <a:r>
              <a:rPr lang="en-US" dirty="0" smtClean="0">
                <a:latin typeface="Book Antiqua"/>
                <a:cs typeface="Book Antiqua"/>
              </a:rPr>
              <a:t>Note: depends on radius.</a:t>
            </a:r>
          </a:p>
          <a:p>
            <a:r>
              <a:rPr lang="en-US" dirty="0" smtClean="0">
                <a:latin typeface="Book Antiqua"/>
                <a:cs typeface="Book Antiqua"/>
              </a:rPr>
              <a:t>Hence, larger absorption for 2S and 3S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58748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ratios vs. event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48317"/>
            <a:ext cx="9117106" cy="204683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|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h</a:t>
            </a:r>
            <a:r>
              <a:rPr lang="en-US" baseline="30000" dirty="0" smtClean="0"/>
              <a:t>|&gt;4</a:t>
            </a:r>
            <a:r>
              <a:rPr lang="en-US" dirty="0" smtClean="0"/>
              <a:t>, Far activity:</a:t>
            </a:r>
          </a:p>
          <a:p>
            <a:pPr lvl="1"/>
            <a:r>
              <a:rPr lang="en-US" dirty="0" smtClean="0"/>
              <a:t>Single ratios vary very little as the activity increases</a:t>
            </a:r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track</a:t>
            </a:r>
            <a:r>
              <a:rPr lang="en-US" baseline="30000" dirty="0" err="1" smtClean="0"/>
              <a:t>|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h</a:t>
            </a:r>
            <a:r>
              <a:rPr lang="en-US" baseline="30000" dirty="0" smtClean="0"/>
              <a:t>|&lt;2.4</a:t>
            </a:r>
            <a:r>
              <a:rPr lang="en-US" dirty="0" smtClean="0"/>
              <a:t>, Near activity:</a:t>
            </a:r>
          </a:p>
          <a:p>
            <a:pPr lvl="1"/>
            <a:r>
              <a:rPr lang="en-US" dirty="0" smtClean="0"/>
              <a:t>Single ratios decrease significantly with increasing activity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Interplay between produced and surrounding event</a:t>
            </a:r>
            <a:r>
              <a:rPr lang="en-US" dirty="0" smtClean="0">
                <a:solidFill>
                  <a:srgbClr val="FF0000"/>
                </a:solidFill>
              </a:rPr>
              <a:t>, both in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pPb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Additional multiplicity produced with the ground state? </a:t>
            </a:r>
          </a:p>
          <a:p>
            <a:pPr lvl="2"/>
            <a:r>
              <a:rPr lang="en-US" dirty="0" smtClean="0"/>
              <a:t>Final-state interactions breaking up the excited states?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3" y="685800"/>
            <a:ext cx="3988546" cy="372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155" y="685800"/>
            <a:ext cx="3989683" cy="3737172"/>
          </a:xfrm>
          <a:prstGeom prst="rect">
            <a:avLst/>
          </a:prstGeom>
        </p:spPr>
      </p:pic>
      <p:sp>
        <p:nvSpPr>
          <p:cNvPr id="10" name="Teardrop 9"/>
          <p:cNvSpPr/>
          <p:nvPr/>
        </p:nvSpPr>
        <p:spPr>
          <a:xfrm rot="15230917">
            <a:off x="3951121" y="4532103"/>
            <a:ext cx="306279" cy="403132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583135" y="4163195"/>
            <a:ext cx="16910" cy="367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53816" y="4206061"/>
            <a:ext cx="16912" cy="324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ardrop 13"/>
          <p:cNvSpPr/>
          <p:nvPr/>
        </p:nvSpPr>
        <p:spPr>
          <a:xfrm rot="19805256">
            <a:off x="8015321" y="4782510"/>
            <a:ext cx="256194" cy="374313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5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Single ratios vs. activity from </a:t>
            </a:r>
            <a:r>
              <a:rPr lang="en-US" sz="3200" dirty="0" err="1" smtClean="0"/>
              <a:t>pp</a:t>
            </a:r>
            <a:r>
              <a:rPr lang="en-US" sz="3200" dirty="0" smtClean="0"/>
              <a:t> to </a:t>
            </a:r>
            <a:r>
              <a:rPr lang="en-US" sz="3200" dirty="0" err="1" smtClean="0"/>
              <a:t>PbPb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15490"/>
            <a:ext cx="9117106" cy="17246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Span large range in event activity variables, 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pPb</a:t>
            </a:r>
            <a:r>
              <a:rPr lang="en-US" dirty="0" smtClean="0"/>
              <a:t>, </a:t>
            </a:r>
            <a:r>
              <a:rPr lang="en-US" dirty="0" err="1" smtClean="0"/>
              <a:t>PbPb</a:t>
            </a:r>
            <a:endParaRPr lang="en-US" dirty="0" smtClean="0"/>
          </a:p>
          <a:p>
            <a:r>
              <a:rPr lang="en-US" dirty="0" smtClean="0"/>
              <a:t>Overlap is limited between </a:t>
            </a:r>
            <a:r>
              <a:rPr lang="en-US" dirty="0" err="1" smtClean="0"/>
              <a:t>pPb</a:t>
            </a:r>
            <a:r>
              <a:rPr lang="en-US" dirty="0" smtClean="0"/>
              <a:t> and </a:t>
            </a:r>
            <a:r>
              <a:rPr lang="en-US" dirty="0" err="1" smtClean="0"/>
              <a:t>PbPb</a:t>
            </a:r>
            <a:endParaRPr lang="en-US" dirty="0" smtClean="0"/>
          </a:p>
          <a:p>
            <a:pPr lvl="1"/>
            <a:r>
              <a:rPr lang="en-US" dirty="0" smtClean="0"/>
              <a:t>Need additional data to investigate the dependence in the three systems.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9" y="684578"/>
            <a:ext cx="4043334" cy="3830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55" y="683356"/>
            <a:ext cx="4037296" cy="38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Self-normalized yield, motivation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2928"/>
            <a:ext cx="9117106" cy="2416856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 smtClean="0"/>
              <a:t>Allows us to look at scaling of cross section with activity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/>
              <a:t>PbPb</a:t>
            </a:r>
            <a:r>
              <a:rPr lang="en-US" dirty="0"/>
              <a:t>, activity connected to 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r>
              <a:rPr lang="en-US" dirty="0"/>
              <a:t> via </a:t>
            </a:r>
            <a:r>
              <a:rPr lang="en-US" dirty="0" err="1"/>
              <a:t>Glauber</a:t>
            </a:r>
            <a:r>
              <a:rPr lang="en-US" dirty="0"/>
              <a:t> model</a:t>
            </a:r>
          </a:p>
          <a:p>
            <a:pPr lvl="1"/>
            <a:r>
              <a:rPr lang="en-US" dirty="0" smtClean="0"/>
              <a:t>A simple binary-nucleon-nucleon collision </a:t>
            </a:r>
            <a:r>
              <a:rPr lang="en-US" dirty="0" err="1" smtClean="0"/>
              <a:t>ansatz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In a given event, the yield of  scales with binary collisions</a:t>
            </a:r>
          </a:p>
          <a:p>
            <a:pPr lvl="2"/>
            <a:r>
              <a:rPr lang="en-US" dirty="0" smtClean="0"/>
              <a:t>In the same event, the activity of the event also scales with binary collisions</a:t>
            </a:r>
          </a:p>
          <a:p>
            <a:pPr lvl="2"/>
            <a:r>
              <a:rPr lang="en-US" dirty="0" smtClean="0"/>
              <a:t>Leads to linear scaling of yields with activity, assuming no other effects</a:t>
            </a:r>
          </a:p>
          <a:p>
            <a:pPr lvl="1"/>
            <a:r>
              <a:rPr lang="en-US" dirty="0"/>
              <a:t>Similar connection for </a:t>
            </a:r>
            <a:r>
              <a:rPr lang="en-US" dirty="0" err="1" smtClean="0"/>
              <a:t>pPb</a:t>
            </a:r>
            <a:r>
              <a:rPr lang="en-US" dirty="0"/>
              <a:t> </a:t>
            </a:r>
            <a:r>
              <a:rPr lang="en-US" dirty="0" smtClean="0"/>
              <a:t>is also common paradigm: still deal with nucleon-nucleon </a:t>
            </a:r>
            <a:r>
              <a:rPr lang="en-US" dirty="0" err="1" smtClean="0"/>
              <a:t>collisons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 err="1">
                <a:solidFill>
                  <a:srgbClr val="FF0000"/>
                </a:solidFill>
              </a:rPr>
              <a:t>pp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does this hold?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Screen Shot 2011-11-22 at 3.13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1"/>
          <a:stretch/>
        </p:blipFill>
        <p:spPr>
          <a:xfrm>
            <a:off x="2648712" y="3153610"/>
            <a:ext cx="2950440" cy="30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Self-normalized yields: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4040"/>
            <a:ext cx="9117106" cy="27648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, Far activity                  Note: x-axis is also self-normalized.</a:t>
            </a:r>
          </a:p>
          <a:p>
            <a:r>
              <a:rPr lang="en-US" dirty="0" smtClean="0"/>
              <a:t>Close to linear scaling is observed for all systems, all states.</a:t>
            </a:r>
          </a:p>
          <a:p>
            <a:pPr lvl="2"/>
            <a:r>
              <a:rPr lang="en-US" dirty="0"/>
              <a:t>Suppression in </a:t>
            </a:r>
            <a:r>
              <a:rPr lang="en-US" dirty="0" err="1"/>
              <a:t>PbPb</a:t>
            </a:r>
            <a:r>
              <a:rPr lang="en-US" dirty="0"/>
              <a:t> for high E</a:t>
            </a:r>
            <a:r>
              <a:rPr lang="en-US" baseline="-25000" dirty="0"/>
              <a:t>T</a:t>
            </a:r>
            <a:r>
              <a:rPr lang="en-US" dirty="0"/>
              <a:t>: central </a:t>
            </a:r>
            <a:r>
              <a:rPr lang="en-US" dirty="0" smtClean="0"/>
              <a:t>events.</a:t>
            </a:r>
          </a:p>
          <a:p>
            <a:r>
              <a:rPr lang="en-US" dirty="0" err="1" smtClean="0"/>
              <a:t>pPb</a:t>
            </a:r>
            <a:r>
              <a:rPr lang="en-US" dirty="0" smtClean="0"/>
              <a:t>, </a:t>
            </a:r>
            <a:r>
              <a:rPr lang="en-US" dirty="0" err="1" smtClean="0"/>
              <a:t>pp</a:t>
            </a:r>
            <a:r>
              <a:rPr lang="en-US" dirty="0" smtClean="0"/>
              <a:t> follow very closely line with slope 1 (dashed line)</a:t>
            </a:r>
          </a:p>
          <a:p>
            <a:pPr lvl="2"/>
            <a:r>
              <a:rPr lang="en-US" dirty="0" smtClean="0"/>
              <a:t>Fit gives slope consistent with 1 within errors.</a:t>
            </a:r>
          </a:p>
          <a:p>
            <a:pPr lvl="2"/>
            <a:r>
              <a:rPr lang="en-US" dirty="0" smtClean="0"/>
              <a:t>All systems, all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 states.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15576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 rot="15230917">
            <a:off x="3207627" y="3997596"/>
            <a:ext cx="306279" cy="403132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39641" y="3628688"/>
            <a:ext cx="16910" cy="3673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3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Self-normalized yields</a:t>
            </a:r>
            <a:r>
              <a:rPr lang="en-US" dirty="0"/>
              <a:t>:</a:t>
            </a:r>
            <a:r>
              <a:rPr lang="en-US" dirty="0" smtClean="0"/>
              <a:t> Near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32110"/>
            <a:ext cx="9117106" cy="2846757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N</a:t>
            </a:r>
            <a:r>
              <a:rPr lang="en-US" baseline="-25000" dirty="0" err="1" smtClean="0"/>
              <a:t>tracks</a:t>
            </a:r>
            <a:r>
              <a:rPr lang="en-US" dirty="0" smtClean="0"/>
              <a:t>, Near activity</a:t>
            </a:r>
          </a:p>
          <a:p>
            <a:r>
              <a:rPr lang="en-US" dirty="0" smtClean="0"/>
              <a:t>Significant differences among systems and among states!</a:t>
            </a:r>
          </a:p>
          <a:p>
            <a:pPr lvl="1"/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(1S) production scaling: stronger than linear in pp.</a:t>
            </a:r>
          </a:p>
          <a:p>
            <a:pPr lvl="1"/>
            <a:r>
              <a:rPr lang="en-US" dirty="0" err="1" smtClean="0"/>
              <a:t>pp</a:t>
            </a:r>
            <a:r>
              <a:rPr lang="en-US" dirty="0" smtClean="0"/>
              <a:t>: indications that slope is smaller for 2S and for 3S.</a:t>
            </a:r>
          </a:p>
          <a:p>
            <a:r>
              <a:rPr lang="en-US" dirty="0" smtClean="0"/>
              <a:t>All states, even in </a:t>
            </a:r>
            <a:r>
              <a:rPr lang="en-US" dirty="0" err="1" smtClean="0"/>
              <a:t>pp</a:t>
            </a:r>
            <a:r>
              <a:rPr lang="en-US" dirty="0" smtClean="0"/>
              <a:t>, regardless of whether activity is far or near, show increase relative yield in higher activity events.</a:t>
            </a:r>
          </a:p>
          <a:p>
            <a:pPr lvl="1"/>
            <a:r>
              <a:rPr lang="en-US" dirty="0" smtClean="0"/>
              <a:t>Number of </a:t>
            </a:r>
            <a:r>
              <a:rPr lang="en-US" dirty="0" err="1" smtClean="0"/>
              <a:t>parton-parton</a:t>
            </a:r>
            <a:r>
              <a:rPr lang="en-US" dirty="0" smtClean="0"/>
              <a:t> collision scaling? Multi-</a:t>
            </a:r>
            <a:r>
              <a:rPr lang="en-US" dirty="0" err="1" smtClean="0"/>
              <a:t>parton</a:t>
            </a:r>
            <a:r>
              <a:rPr lang="en-US" dirty="0" smtClean="0"/>
              <a:t> interactions in </a:t>
            </a:r>
            <a:r>
              <a:rPr lang="en-US" dirty="0" err="1" smtClean="0"/>
              <a:t>pp</a:t>
            </a:r>
            <a:r>
              <a:rPr lang="en-US" dirty="0" smtClean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4" y="725722"/>
            <a:ext cx="9144000" cy="290638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142285" y="3216351"/>
            <a:ext cx="16912" cy="324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ardrop 8"/>
          <p:cNvSpPr/>
          <p:nvPr/>
        </p:nvSpPr>
        <p:spPr>
          <a:xfrm rot="19805256">
            <a:off x="3003790" y="3792800"/>
            <a:ext cx="256194" cy="374313"/>
          </a:xfrm>
          <a:prstGeom prst="teardrop">
            <a:avLst>
              <a:gd name="adj" fmla="val 200000"/>
            </a:avLst>
          </a:prstGeom>
          <a:gradFill flip="none" rotWithShape="1">
            <a:gsLst>
              <a:gs pos="0">
                <a:srgbClr val="EFE7C1"/>
              </a:gs>
              <a:gs pos="69000">
                <a:srgbClr val="263E72"/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3230"/>
            <a:ext cx="8042276" cy="6858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1800"/>
            <a:ext cx="3930304" cy="5105401"/>
          </a:xfrm>
        </p:spPr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Quarkonium</a:t>
            </a:r>
            <a:endParaRPr lang="en-US" dirty="0" smtClean="0"/>
          </a:p>
          <a:p>
            <a:pPr lvl="1"/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 production</a:t>
            </a:r>
          </a:p>
          <a:p>
            <a:pPr lvl="2"/>
            <a:r>
              <a:rPr lang="en-US" dirty="0" err="1" smtClean="0"/>
              <a:t>pp</a:t>
            </a:r>
            <a:r>
              <a:rPr lang="en-US" dirty="0" smtClean="0"/>
              <a:t>, p(d)A collisions</a:t>
            </a:r>
          </a:p>
          <a:p>
            <a:pPr lvl="3"/>
            <a:r>
              <a:rPr lang="en-US" dirty="0" smtClean="0"/>
              <a:t>RHIC &amp; LHC</a:t>
            </a:r>
          </a:p>
          <a:p>
            <a:pPr lvl="3"/>
            <a:r>
              <a:rPr lang="en-US" dirty="0" smtClean="0"/>
              <a:t>Comparison to models</a:t>
            </a:r>
          </a:p>
          <a:p>
            <a:pPr lvl="3"/>
            <a:r>
              <a:rPr lang="en-US" dirty="0" smtClean="0"/>
              <a:t>Questions from trends in data</a:t>
            </a:r>
          </a:p>
          <a:p>
            <a:pPr lvl="2"/>
            <a:r>
              <a:rPr lang="en-US" dirty="0" smtClean="0"/>
              <a:t>AA collisions</a:t>
            </a:r>
          </a:p>
          <a:p>
            <a:pPr lvl="3"/>
            <a:r>
              <a:rPr lang="en-US" dirty="0" smtClean="0"/>
              <a:t>Ditto...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IMG_495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r="4769"/>
          <a:stretch/>
        </p:blipFill>
        <p:spPr>
          <a:xfrm>
            <a:off x="3930304" y="1351800"/>
            <a:ext cx="5186802" cy="38534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6382" y="5215653"/>
            <a:ext cx="3932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Two </a:t>
            </a:r>
            <a:r>
              <a:rPr lang="en-US" dirty="0" smtClean="0"/>
              <a:t>beautiful and massive objects</a:t>
            </a:r>
          </a:p>
          <a:p>
            <a:r>
              <a:rPr lang="en-US" dirty="0" smtClean="0"/>
              <a:t>that roam freely </a:t>
            </a:r>
            <a:r>
              <a:rPr lang="en-US" dirty="0"/>
              <a:t>a colorful field.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0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</a:t>
            </a:r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dirty="0" smtClean="0"/>
              <a:t>results for </a:t>
            </a:r>
            <a:r>
              <a:rPr lang="en-US" dirty="0" err="1" smtClean="0"/>
              <a:t>pPb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19658"/>
            <a:ext cx="9117106" cy="1423943"/>
          </a:xfrm>
        </p:spPr>
        <p:txBody>
          <a:bodyPr/>
          <a:lstStyle/>
          <a:p>
            <a:r>
              <a:rPr lang="en-US" dirty="0"/>
              <a:t>arXiv:1405.5152</a:t>
            </a:r>
          </a:p>
          <a:p>
            <a:r>
              <a:rPr lang="en-US" dirty="0" smtClean="0"/>
              <a:t>Signal seen in </a:t>
            </a:r>
            <a:r>
              <a:rPr lang="en-US" dirty="0" err="1" smtClean="0"/>
              <a:t>LHCb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4758405" cy="3768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95" y="791964"/>
            <a:ext cx="4448075" cy="352287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76667"/>
              </p:ext>
            </p:extLst>
          </p:nvPr>
        </p:nvGraphicFramePr>
        <p:xfrm>
          <a:off x="3509439" y="4596403"/>
          <a:ext cx="529317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392"/>
                <a:gridCol w="1764392"/>
                <a:gridCol w="17643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Signal yield</a:t>
                      </a:r>
                      <a:endParaRPr lang="en-US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Forward (</a:t>
                      </a:r>
                      <a:r>
                        <a:rPr lang="en-US" dirty="0" err="1" smtClean="0"/>
                        <a:t>pPb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Backward (</a:t>
                      </a:r>
                      <a:r>
                        <a:rPr lang="en-US" dirty="0" err="1" smtClean="0"/>
                        <a:t>Pbp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/>
                          <a:ea typeface="Lucida Grande"/>
                          <a:cs typeface="Times New Roman"/>
                        </a:rPr>
                        <a:t>ϒ</a:t>
                      </a:r>
                      <a:r>
                        <a:rPr lang="en-US" dirty="0" smtClean="0">
                          <a:latin typeface="+mn-lt"/>
                          <a:ea typeface="+mn-ea"/>
                          <a:cs typeface="+mn-cs"/>
                        </a:rPr>
                        <a:t>(1S)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189±16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72±14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/>
                          <a:ea typeface="Lucida Grande"/>
                          <a:cs typeface="Times New Roman"/>
                        </a:rPr>
                        <a:t>ϒ</a:t>
                      </a:r>
                      <a:r>
                        <a:rPr lang="en-US" dirty="0" smtClean="0">
                          <a:latin typeface="+mn-lt"/>
                          <a:ea typeface="+mn-ea"/>
                          <a:cs typeface="+mn-cs"/>
                        </a:rPr>
                        <a:t>(2S)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41±9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17±10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/>
                          <a:ea typeface="Lucida Grande"/>
                          <a:cs typeface="Times New Roman"/>
                        </a:rPr>
                        <a:t>ϒ</a:t>
                      </a:r>
                      <a:r>
                        <a:rPr lang="en-US" dirty="0" smtClean="0">
                          <a:latin typeface="+mn-lt"/>
                          <a:ea typeface="+mn-ea"/>
                          <a:cs typeface="+mn-cs"/>
                        </a:rPr>
                        <a:t>(3S)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13±7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4±8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17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54620"/>
            <a:ext cx="8042276" cy="685800"/>
          </a:xfrm>
        </p:spPr>
        <p:txBody>
          <a:bodyPr/>
          <a:lstStyle/>
          <a:p>
            <a:r>
              <a:rPr lang="en-US" sz="4400" dirty="0" err="1"/>
              <a:t>LHCb</a:t>
            </a:r>
            <a:r>
              <a:rPr lang="en-US" sz="4400" dirty="0"/>
              <a:t> </a:t>
            </a:r>
            <a:r>
              <a:rPr lang="en-US" sz="44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4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400" dirty="0"/>
              <a:t>results for </a:t>
            </a:r>
            <a:r>
              <a:rPr lang="en-US" sz="4400" dirty="0" err="1" smtClean="0"/>
              <a:t>R</a:t>
            </a:r>
            <a:r>
              <a:rPr lang="en-US" sz="4400" baseline="-25000" dirty="0" err="1" smtClean="0"/>
              <a:t>pPb</a:t>
            </a:r>
            <a:endParaRPr lang="en-US" sz="44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96367"/>
            <a:ext cx="9117106" cy="25260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Used interpolated </a:t>
            </a:r>
            <a:r>
              <a:rPr lang="en-US" dirty="0" err="1" smtClean="0"/>
              <a:t>pp</a:t>
            </a:r>
            <a:r>
              <a:rPr lang="en-US" dirty="0" smtClean="0"/>
              <a:t> reference</a:t>
            </a:r>
          </a:p>
          <a:p>
            <a:r>
              <a:rPr lang="en-US" dirty="0" smtClean="0"/>
              <a:t>Slight enhancement at negative rapidity, indication of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r>
              <a:rPr lang="en-US" dirty="0" smtClean="0"/>
              <a:t>Slight suppression at forward rapidity</a:t>
            </a:r>
          </a:p>
          <a:p>
            <a:r>
              <a:rPr lang="en-US" dirty="0" smtClean="0"/>
              <a:t>Different theoretical models are consistent with data, within uncertainties</a:t>
            </a:r>
          </a:p>
          <a:p>
            <a:pPr lvl="2"/>
            <a:r>
              <a:rPr lang="en-US" dirty="0"/>
              <a:t>EPS09 NLO: IJMP E22 (2013) 1330007 </a:t>
            </a:r>
          </a:p>
          <a:p>
            <a:pPr lvl="2"/>
            <a:r>
              <a:rPr lang="es-ES_tradnl" dirty="0"/>
              <a:t>E. </a:t>
            </a:r>
            <a:r>
              <a:rPr lang="es-ES_tradnl" dirty="0" err="1"/>
              <a:t>loss</a:t>
            </a:r>
            <a:r>
              <a:rPr lang="es-ES_tradnl" dirty="0"/>
              <a:t> : JHEP 03 (2013) 122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111"/>
            <a:ext cx="4545235" cy="3410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234" y="726766"/>
            <a:ext cx="4571871" cy="34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</a:t>
            </a:r>
            <a:r>
              <a:rPr lang="en-US" sz="48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8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800" dirty="0"/>
              <a:t>results for </a:t>
            </a:r>
            <a:r>
              <a:rPr lang="en-US" sz="4800" dirty="0" err="1"/>
              <a:t>R</a:t>
            </a:r>
            <a:r>
              <a:rPr lang="en-US" sz="4800" baseline="-25000" dirty="0" err="1"/>
              <a:t>pPb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96366"/>
            <a:ext cx="9117106" cy="241583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ALICE sees no enhancement at backward rapidity, slight suppression.</a:t>
            </a:r>
          </a:p>
          <a:p>
            <a:pPr lvl="1"/>
            <a:r>
              <a:rPr lang="en-US" dirty="0" smtClean="0"/>
              <a:t>EPS09 NLO expects </a:t>
            </a:r>
            <a:r>
              <a:rPr lang="en-US" dirty="0" err="1" smtClean="0"/>
              <a:t>antishadowing</a:t>
            </a:r>
            <a:r>
              <a:rPr lang="en-US" dirty="0" smtClean="0"/>
              <a:t>. </a:t>
            </a:r>
            <a:r>
              <a:rPr lang="en-US" dirty="0" err="1" smtClean="0"/>
              <a:t>ELoss</a:t>
            </a:r>
            <a:r>
              <a:rPr lang="en-US" dirty="0" smtClean="0"/>
              <a:t> + EPS09 also expects enhancement.</a:t>
            </a:r>
          </a:p>
          <a:p>
            <a:r>
              <a:rPr lang="en-US" dirty="0" smtClean="0"/>
              <a:t>Forward rapidity data:</a:t>
            </a:r>
          </a:p>
          <a:p>
            <a:pPr lvl="1"/>
            <a:r>
              <a:rPr lang="en-US" dirty="0" smtClean="0"/>
              <a:t>EPS09 NLO expects only modest suppression</a:t>
            </a:r>
          </a:p>
          <a:p>
            <a:pPr lvl="1"/>
            <a:r>
              <a:rPr lang="en-US" dirty="0" smtClean="0"/>
              <a:t>Including </a:t>
            </a:r>
            <a:r>
              <a:rPr lang="en-US" dirty="0"/>
              <a:t>E. Loss </a:t>
            </a:r>
            <a:r>
              <a:rPr lang="en-US" dirty="0" smtClean="0"/>
              <a:t>lowers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pPb</a:t>
            </a:r>
            <a:r>
              <a:rPr lang="en-US" dirty="0" smtClean="0"/>
              <a:t>, data near lower end of prediction </a:t>
            </a:r>
          </a:p>
          <a:p>
            <a:r>
              <a:rPr lang="en-US" dirty="0" smtClean="0"/>
              <a:t>Note: </a:t>
            </a:r>
            <a:r>
              <a:rPr lang="en-US" dirty="0" smtClean="0">
                <a:solidFill>
                  <a:srgbClr val="3366FF"/>
                </a:solidFill>
              </a:rPr>
              <a:t>ALICE data in both cases lower than </a:t>
            </a:r>
            <a:r>
              <a:rPr lang="en-US" dirty="0" err="1" smtClean="0">
                <a:solidFill>
                  <a:srgbClr val="3366FF"/>
                </a:solidFill>
              </a:rPr>
              <a:t>LHCb</a:t>
            </a:r>
            <a:r>
              <a:rPr lang="en-US" dirty="0" smtClean="0">
                <a:solidFill>
                  <a:srgbClr val="3366FF"/>
                </a:solidFill>
              </a:rPr>
              <a:t> data.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34" y="685801"/>
            <a:ext cx="4502065" cy="326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85801"/>
            <a:ext cx="4495738" cy="32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4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dAu</a:t>
            </a:r>
            <a:r>
              <a:rPr lang="en-US" dirty="0" smtClean="0"/>
              <a:t>, </a:t>
            </a:r>
            <a:r>
              <a:rPr lang="en-US" dirty="0" err="1" smtClean="0"/>
              <a:t>pPb</a:t>
            </a:r>
            <a:r>
              <a:rPr lang="en-US" dirty="0" smtClean="0"/>
              <a:t> 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" y="914855"/>
            <a:ext cx="4945068" cy="59242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Cold Nuclear Matter effects are important</a:t>
            </a:r>
            <a:endParaRPr lang="en-US" dirty="0" smtClean="0"/>
          </a:p>
          <a:p>
            <a:r>
              <a:rPr lang="en-US" dirty="0" smtClean="0"/>
              <a:t>STAR </a:t>
            </a:r>
            <a:r>
              <a:rPr lang="en-US" dirty="0" err="1" smtClean="0"/>
              <a:t>dAu</a:t>
            </a:r>
            <a:r>
              <a:rPr lang="en-US" dirty="0" smtClean="0"/>
              <a:t> results show suppression at y=0</a:t>
            </a:r>
            <a:endParaRPr lang="en-US" dirty="0" smtClean="0"/>
          </a:p>
          <a:p>
            <a:pPr lvl="1"/>
            <a:r>
              <a:rPr lang="en-US" dirty="0" smtClean="0"/>
              <a:t>Not expected from shadowing</a:t>
            </a:r>
          </a:p>
          <a:p>
            <a:pPr lvl="1"/>
            <a:r>
              <a:rPr lang="en-US" dirty="0" smtClean="0"/>
              <a:t>Absorption seems to be needed</a:t>
            </a:r>
          </a:p>
          <a:p>
            <a:pPr lvl="1"/>
            <a:r>
              <a:rPr lang="en-US" dirty="0" smtClean="0"/>
              <a:t>Similar effect seen in E772</a:t>
            </a:r>
            <a:endParaRPr lang="en-US" dirty="0" smtClean="0"/>
          </a:p>
          <a:p>
            <a:r>
              <a:rPr lang="en-US" dirty="0" smtClean="0"/>
              <a:t>CMS </a:t>
            </a:r>
            <a:r>
              <a:rPr lang="en-US" dirty="0" err="1" smtClean="0"/>
              <a:t>pPb</a:t>
            </a:r>
            <a:r>
              <a:rPr lang="en-US" dirty="0" smtClean="0"/>
              <a:t> results:</a:t>
            </a:r>
          </a:p>
          <a:p>
            <a:pPr lvl="1"/>
            <a:r>
              <a:rPr lang="en-US" dirty="0" smtClean="0"/>
              <a:t>Evidence for final state effects in </a:t>
            </a:r>
            <a:r>
              <a:rPr lang="en-US" dirty="0" err="1" smtClean="0"/>
              <a:t>pPb</a:t>
            </a:r>
            <a:r>
              <a:rPr lang="en-US" dirty="0" smtClean="0"/>
              <a:t>: suppress excited states relative to ground state</a:t>
            </a:r>
          </a:p>
          <a:p>
            <a:r>
              <a:rPr lang="en-US" dirty="0" smtClean="0"/>
              <a:t>CMS event activity study:</a:t>
            </a:r>
          </a:p>
          <a:p>
            <a:pPr lvl="1"/>
            <a:r>
              <a:rPr lang="en-US" dirty="0" smtClean="0"/>
              <a:t>single ratios affected by nearby activity</a:t>
            </a:r>
          </a:p>
          <a:p>
            <a:pPr lvl="2"/>
            <a:r>
              <a:rPr lang="en-US" dirty="0" smtClean="0"/>
              <a:t>final-state breakup of excited state?</a:t>
            </a:r>
          </a:p>
          <a:p>
            <a:pPr lvl="1"/>
            <a:r>
              <a:rPr lang="en-US" dirty="0" smtClean="0"/>
              <a:t>self-normalized yields increase vs. activity</a:t>
            </a:r>
          </a:p>
          <a:p>
            <a:pPr lvl="2"/>
            <a:r>
              <a:rPr lang="en-US" dirty="0" smtClean="0"/>
              <a:t>multi-</a:t>
            </a:r>
            <a:r>
              <a:rPr lang="en-US" dirty="0" err="1" smtClean="0"/>
              <a:t>parton</a:t>
            </a:r>
            <a:r>
              <a:rPr lang="en-US" dirty="0" smtClean="0"/>
              <a:t> interactions in </a:t>
            </a:r>
            <a:r>
              <a:rPr lang="en-US" dirty="0" err="1" smtClean="0"/>
              <a:t>pp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3/7/13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1BE-7F26-3F4C-8DB6-3301647F97F5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69" y="914855"/>
            <a:ext cx="3576422" cy="541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6245" y="863882"/>
            <a:ext cx="3435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/>
                <a:cs typeface="Book Antiqua"/>
              </a:rPr>
              <a:t>Cold nuclear matter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5686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Bottomonium</a:t>
            </a:r>
            <a:r>
              <a:rPr lang="en-US" dirty="0" smtClean="0"/>
              <a:t> in Hot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1242" y="5682231"/>
            <a:ext cx="4965863" cy="631979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“Morning glory” pool: a hot spring with a balmy temperature of 70 C.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IMG_54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9" y="813121"/>
            <a:ext cx="7293446" cy="48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6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/>
              <a:t> </a:t>
            </a:r>
            <a:r>
              <a:rPr lang="en-US" dirty="0" smtClean="0"/>
              <a:t>in STAR, </a:t>
            </a:r>
            <a:r>
              <a:rPr lang="en-US" dirty="0" err="1" smtClean="0"/>
              <a:t>AuAu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" y="3877887"/>
            <a:ext cx="9117106" cy="23825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Invariant mass distributions in 3 centrality bins</a:t>
            </a:r>
          </a:p>
          <a:p>
            <a:r>
              <a:rPr lang="en-US" dirty="0" smtClean="0"/>
              <a:t>Possible to separate ground state.</a:t>
            </a:r>
          </a:p>
          <a:p>
            <a:r>
              <a:rPr lang="en-US" dirty="0" smtClean="0"/>
              <a:t>Comparison 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/>
              <a:t>-</a:t>
            </a:r>
            <a:r>
              <a:rPr lang="en-US" dirty="0" smtClean="0"/>
              <a:t>scaled </a:t>
            </a:r>
            <a:r>
              <a:rPr lang="en-US" dirty="0" err="1" smtClean="0"/>
              <a:t>pp</a:t>
            </a:r>
            <a:r>
              <a:rPr lang="en-US" dirty="0" smtClean="0"/>
              <a:t> reference:</a:t>
            </a:r>
          </a:p>
          <a:p>
            <a:pPr lvl="1"/>
            <a:r>
              <a:rPr lang="en-US" dirty="0" smtClean="0"/>
              <a:t>Clear suppression of excited states.</a:t>
            </a:r>
          </a:p>
          <a:p>
            <a:pPr lvl="1"/>
            <a:r>
              <a:rPr lang="en-US" dirty="0" smtClean="0"/>
              <a:t>Suppression of ground state in most central bin.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AuAu10_ups_m_AllRap_10Cent0_0pT10_excitedFloa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9366"/>
          <a:stretch/>
        </p:blipFill>
        <p:spPr>
          <a:xfrm rot="5400000">
            <a:off x="6449968" y="350940"/>
            <a:ext cx="2359167" cy="3028888"/>
          </a:xfrm>
          <a:prstGeom prst="rect">
            <a:avLst/>
          </a:prstGeom>
        </p:spPr>
      </p:pic>
      <p:pic>
        <p:nvPicPr>
          <p:cNvPr id="9" name="Picture 8" descr="AuAu10_ups_m_AllRap_30Cent10_0pT10_excitedFloa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9167"/>
          <a:stretch/>
        </p:blipFill>
        <p:spPr>
          <a:xfrm rot="5400000">
            <a:off x="3413461" y="343320"/>
            <a:ext cx="2359166" cy="3044127"/>
          </a:xfrm>
          <a:prstGeom prst="rect">
            <a:avLst/>
          </a:prstGeom>
        </p:spPr>
      </p:pic>
      <p:pic>
        <p:nvPicPr>
          <p:cNvPr id="10" name="Picture 9" descr="AuAu10_ups_m_AllRap_60Cent30_0pT10_excitedFloa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9564"/>
          <a:stretch/>
        </p:blipFill>
        <p:spPr>
          <a:xfrm rot="5400000">
            <a:off x="362701" y="349994"/>
            <a:ext cx="2359167" cy="303078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324574" y="3044969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69316" y="3044967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85576" y="3044967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07423" y="3044965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63294" y="2978898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34936" y="2978896"/>
            <a:ext cx="436942" cy="436942"/>
          </a:xfrm>
          <a:prstGeom prst="ellipse">
            <a:avLst/>
          </a:prstGeom>
          <a:solidFill>
            <a:srgbClr val="263E72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1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617526"/>
          </a:xfrm>
        </p:spPr>
        <p:txBody>
          <a:bodyPr/>
          <a:lstStyle/>
          <a:p>
            <a:r>
              <a:rPr lang="en-US" sz="4000" dirty="0" smtClean="0"/>
              <a:t>STAR </a:t>
            </a:r>
            <a:r>
              <a:rPr lang="en-US" sz="40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0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000" dirty="0" smtClean="0"/>
              <a:t>R</a:t>
            </a:r>
            <a:r>
              <a:rPr lang="en-US" sz="4000" baseline="-25000" dirty="0" smtClean="0"/>
              <a:t>AA</a:t>
            </a:r>
            <a:r>
              <a:rPr lang="en-US" sz="4000" dirty="0" smtClean="0"/>
              <a:t> vs. </a:t>
            </a:r>
            <a:r>
              <a:rPr lang="en-US" sz="4000" dirty="0" err="1" smtClean="0"/>
              <a:t>N</a:t>
            </a:r>
            <a:r>
              <a:rPr lang="en-US" sz="4000" baseline="-25000" dirty="0" err="1" smtClean="0"/>
              <a:t>part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36931"/>
            <a:ext cx="9117106" cy="300706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Right panel: all data in STAR acceptance |y|&lt;1</a:t>
            </a:r>
          </a:p>
          <a:p>
            <a:pPr lvl="1"/>
            <a:r>
              <a:rPr lang="en-US" dirty="0" err="1" smtClean="0"/>
              <a:t>dAu</a:t>
            </a:r>
            <a:r>
              <a:rPr lang="en-US" dirty="0" smtClean="0"/>
              <a:t>, and two most peripheral bins: consistent with no suppression</a:t>
            </a:r>
          </a:p>
          <a:p>
            <a:pPr lvl="1"/>
            <a:r>
              <a:rPr lang="en-US" dirty="0" smtClean="0"/>
              <a:t>Suppression most central </a:t>
            </a:r>
            <a:r>
              <a:rPr lang="en-US" dirty="0" err="1" smtClean="0"/>
              <a:t>Au+Au</a:t>
            </a:r>
            <a:r>
              <a:rPr lang="en-US" dirty="0" smtClean="0"/>
              <a:t>: Consistent </a:t>
            </a:r>
            <a:r>
              <a:rPr lang="en-US" dirty="0"/>
              <a:t>with </a:t>
            </a:r>
            <a:r>
              <a:rPr lang="en-US" dirty="0" smtClean="0"/>
              <a:t>expectations for hot &amp; cold nuclear matter, however...</a:t>
            </a:r>
          </a:p>
          <a:p>
            <a:r>
              <a:rPr lang="en-US" dirty="0" smtClean="0"/>
              <a:t>Left panel: bin closest to </a:t>
            </a:r>
            <a:r>
              <a:rPr lang="en-US" dirty="0" err="1" smtClean="0"/>
              <a:t>midrapidity</a:t>
            </a:r>
            <a:r>
              <a:rPr lang="en-US" dirty="0" smtClean="0"/>
              <a:t>, |y|&lt;0.5</a:t>
            </a:r>
          </a:p>
          <a:p>
            <a:pPr lvl="1"/>
            <a:r>
              <a:rPr lang="en-US" dirty="0" err="1" smtClean="0"/>
              <a:t>dAu</a:t>
            </a:r>
            <a:r>
              <a:rPr lang="en-US" dirty="0" smtClean="0"/>
              <a:t> suppression is of the same magnitude as central </a:t>
            </a:r>
            <a:r>
              <a:rPr lang="en-US" dirty="0" err="1" smtClean="0"/>
              <a:t>AuAu</a:t>
            </a:r>
            <a:r>
              <a:rPr lang="en-US" dirty="0" smtClean="0"/>
              <a:t>: Important to understand </a:t>
            </a:r>
            <a:r>
              <a:rPr lang="en-US" dirty="0" err="1" smtClean="0"/>
              <a:t>dAu</a:t>
            </a:r>
            <a:r>
              <a:rPr lang="en-US" dirty="0" smtClean="0"/>
              <a:t> system</a:t>
            </a:r>
          </a:p>
          <a:p>
            <a:r>
              <a:rPr lang="en-US" sz="2500" dirty="0" smtClean="0"/>
              <a:t>Calculations: </a:t>
            </a:r>
          </a:p>
          <a:p>
            <a:pPr lvl="1"/>
            <a:r>
              <a:rPr lang="en-US" sz="2500" dirty="0" smtClean="0"/>
              <a:t>Strickland &amp; </a:t>
            </a:r>
            <a:r>
              <a:rPr lang="en-US" sz="2500" dirty="0" err="1" smtClean="0"/>
              <a:t>Bazow</a:t>
            </a:r>
            <a:r>
              <a:rPr lang="en-US" sz="2500" dirty="0" smtClean="0"/>
              <a:t>: Includes estimate of heavy </a:t>
            </a:r>
            <a:r>
              <a:rPr lang="en-US" sz="2500" dirty="0" err="1" smtClean="0"/>
              <a:t>quarkonium</a:t>
            </a:r>
            <a:r>
              <a:rPr lang="en-US" sz="2500" dirty="0" smtClean="0"/>
              <a:t> potential, Re and </a:t>
            </a:r>
            <a:r>
              <a:rPr lang="en-US" sz="2500" dirty="0" err="1" smtClean="0"/>
              <a:t>Im</a:t>
            </a:r>
            <a:r>
              <a:rPr lang="en-US" sz="2500" dirty="0" smtClean="0"/>
              <a:t>. Models evolution through anisotropic hydro</a:t>
            </a:r>
            <a:r>
              <a:rPr lang="en-US" sz="2500" dirty="0"/>
              <a:t>. (</a:t>
            </a:r>
            <a:r>
              <a:rPr lang="en-US" sz="1800" dirty="0" err="1"/>
              <a:t>Nucl</a:t>
            </a:r>
            <a:r>
              <a:rPr lang="en-US" sz="1800" dirty="0"/>
              <a:t>. Phys. A 879 (2012) 25 </a:t>
            </a:r>
            <a:r>
              <a:rPr lang="en-US" sz="2500" dirty="0" smtClean="0"/>
              <a:t>)</a:t>
            </a:r>
          </a:p>
          <a:p>
            <a:pPr lvl="1"/>
            <a:r>
              <a:rPr lang="en-US" sz="2500" dirty="0" err="1"/>
              <a:t>Emerick</a:t>
            </a:r>
            <a:r>
              <a:rPr lang="en-US" sz="2500" dirty="0"/>
              <a:t>, Zhao &amp; </a:t>
            </a:r>
            <a:r>
              <a:rPr lang="en-US" sz="2500" dirty="0" smtClean="0"/>
              <a:t>Rapp: attempt to include both Hot &amp; Cold nuclear effects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 descr="RAARda_models_pp09_new10_MidRa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737"/>
          <a:stretch/>
        </p:blipFill>
        <p:spPr>
          <a:xfrm rot="5400000">
            <a:off x="5257442" y="-22731"/>
            <a:ext cx="3219408" cy="4527230"/>
          </a:xfrm>
          <a:prstGeom prst="rect">
            <a:avLst/>
          </a:prstGeom>
        </p:spPr>
      </p:pic>
      <p:pic>
        <p:nvPicPr>
          <p:cNvPr id="9" name="Picture 8" descr="Fig5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148" y="9687"/>
            <a:ext cx="3231315" cy="45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+mn-lt"/>
              </a:rPr>
              <a:t>ϒ</a:t>
            </a:r>
            <a:r>
              <a:rPr lang="en-US" sz="3600" dirty="0"/>
              <a:t> </a:t>
            </a:r>
            <a:r>
              <a:rPr lang="en-US" sz="3600" dirty="0" smtClean="0"/>
              <a:t>in </a:t>
            </a:r>
            <a:r>
              <a:rPr lang="en-US" sz="3600" dirty="0" err="1" smtClean="0"/>
              <a:t>Emerick</a:t>
            </a:r>
            <a:r>
              <a:rPr lang="en-US" sz="3600" dirty="0" smtClean="0"/>
              <a:t>, Zhao, Rapp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5041"/>
            <a:ext cx="5430334" cy="28848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Weak vs. Strong Binding</a:t>
            </a:r>
          </a:p>
          <a:p>
            <a:pPr lvl="1"/>
            <a:r>
              <a:rPr lang="en-US" dirty="0" smtClean="0"/>
              <a:t>Binding energy changes (or not) with T.</a:t>
            </a:r>
          </a:p>
          <a:p>
            <a:pPr lvl="1"/>
            <a:r>
              <a:rPr lang="en-US" dirty="0" smtClean="0"/>
              <a:t>Narrower spectral functions for “Strong” case</a:t>
            </a:r>
          </a:p>
          <a:p>
            <a:pPr lvl="1"/>
            <a:r>
              <a:rPr lang="en-US" dirty="0" smtClean="0"/>
              <a:t>Ratios of </a:t>
            </a:r>
            <a:r>
              <a:rPr lang="en-US" dirty="0" err="1" smtClean="0"/>
              <a:t>correlators</a:t>
            </a:r>
            <a:r>
              <a:rPr lang="en-US" dirty="0" smtClean="0"/>
              <a:t> compared to Lattice: </a:t>
            </a:r>
            <a:r>
              <a:rPr lang="en-US" dirty="0" smtClean="0">
                <a:solidFill>
                  <a:srgbClr val="0000FF"/>
                </a:solidFill>
              </a:rPr>
              <a:t>favor “Strong” binding case</a:t>
            </a:r>
          </a:p>
          <a:p>
            <a:r>
              <a:rPr lang="en-US" dirty="0" smtClean="0"/>
              <a:t>Kinetic Theory Model</a:t>
            </a:r>
          </a:p>
          <a:p>
            <a:pPr lvl="1"/>
            <a:r>
              <a:rPr lang="en-US" dirty="0" smtClean="0"/>
              <a:t>Rate Equation: dissociation + regeneration</a:t>
            </a:r>
          </a:p>
          <a:p>
            <a:pPr lvl="1"/>
            <a:r>
              <a:rPr lang="en-US" dirty="0" smtClean="0"/>
              <a:t>Fireball model: T evolution. </a:t>
            </a:r>
            <a:endParaRPr lang="en-US" dirty="0" smtClean="0"/>
          </a:p>
          <a:p>
            <a:pPr lvl="2"/>
            <a:r>
              <a:rPr lang="en-US" dirty="0" smtClean="0"/>
              <a:t>T </a:t>
            </a:r>
            <a:r>
              <a:rPr lang="en-US" dirty="0" smtClean="0"/>
              <a:t>~ 300 </a:t>
            </a:r>
            <a:r>
              <a:rPr lang="en-US" dirty="0" smtClean="0"/>
              <a:t>MeV @ RHIC</a:t>
            </a:r>
          </a:p>
          <a:p>
            <a:pPr lvl="2"/>
            <a:r>
              <a:rPr lang="en-US" dirty="0" smtClean="0"/>
              <a:t>T ~ 600 MeV @ LHC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1BE-7F26-3F4C-8DB6-3301647F97F5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TemperatureEvolutionFireball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34" y="3731671"/>
            <a:ext cx="3650551" cy="2585079"/>
          </a:xfrm>
          <a:prstGeom prst="rect">
            <a:avLst/>
          </a:prstGeom>
        </p:spPr>
      </p:pic>
      <p:pic>
        <p:nvPicPr>
          <p:cNvPr id="10" name="Picture 9" descr="BindingEnergiesUpsilonWeakStr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9" y="871190"/>
            <a:ext cx="3657825" cy="27233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130585" y="871190"/>
            <a:ext cx="3950300" cy="2843850"/>
            <a:chOff x="5130585" y="871190"/>
            <a:chExt cx="3950300" cy="2843850"/>
          </a:xfrm>
        </p:grpSpPr>
        <p:pic>
          <p:nvPicPr>
            <p:cNvPr id="12" name="Picture 11" descr="Rapp-UpsilonSpectralFunc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585" y="871190"/>
              <a:ext cx="3950300" cy="28438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69431" y="1721289"/>
              <a:ext cx="928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Strong</a:t>
              </a:r>
            </a:p>
            <a:p>
              <a:r>
                <a:rPr lang="en-US" dirty="0" smtClean="0"/>
                <a:t>Binding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64003" y="871190"/>
            <a:ext cx="3952793" cy="2843850"/>
            <a:chOff x="1903377" y="855699"/>
            <a:chExt cx="4099096" cy="2875972"/>
          </a:xfrm>
        </p:grpSpPr>
        <p:pic>
          <p:nvPicPr>
            <p:cNvPr id="13" name="Picture 12" descr="Rapp-WeakBindingSpectralFuncti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377" y="855699"/>
              <a:ext cx="4099096" cy="28759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94721" y="1721289"/>
              <a:ext cx="928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Weak</a:t>
              </a:r>
            </a:p>
            <a:p>
              <a:r>
                <a:rPr lang="en-US" dirty="0" smtClean="0"/>
                <a:t>Binding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625346" y="4194395"/>
            <a:ext cx="24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/>
              <a:t>Emerick</a:t>
            </a:r>
            <a:r>
              <a:rPr lang="tr-TR" sz="1400" dirty="0" smtClean="0"/>
              <a:t>, </a:t>
            </a:r>
            <a:r>
              <a:rPr lang="tr-TR" sz="1400" dirty="0" err="1" smtClean="0"/>
              <a:t>Zhao</a:t>
            </a:r>
            <a:r>
              <a:rPr lang="tr-TR" sz="1400" dirty="0" smtClean="0"/>
              <a:t> &amp; </a:t>
            </a:r>
            <a:r>
              <a:rPr lang="tr-TR" sz="1400" dirty="0" err="1" smtClean="0"/>
              <a:t>Rapp</a:t>
            </a:r>
            <a:r>
              <a:rPr lang="tr-TR" sz="1400" dirty="0" smtClean="0"/>
              <a:t>. </a:t>
            </a:r>
          </a:p>
          <a:p>
            <a:r>
              <a:rPr lang="tr-TR" sz="1400" dirty="0" smtClean="0"/>
              <a:t>EPJ </a:t>
            </a:r>
            <a:r>
              <a:rPr lang="tr-TR" sz="1400" dirty="0"/>
              <a:t>A (2012) 48</a:t>
            </a:r>
            <a:r>
              <a:rPr lang="tr-TR" sz="1400" dirty="0" smtClean="0"/>
              <a:t>:72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675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ϒ</a:t>
            </a:r>
            <a:r>
              <a:rPr lang="en-US" sz="3600" dirty="0" smtClean="0"/>
              <a:t> </a:t>
            </a:r>
            <a:r>
              <a:rPr lang="en-US" sz="3600" dirty="0"/>
              <a:t>in </a:t>
            </a:r>
            <a:r>
              <a:rPr lang="en-US" sz="3600" dirty="0" err="1"/>
              <a:t>Emerick</a:t>
            </a:r>
            <a:r>
              <a:rPr lang="en-US" sz="3600" dirty="0"/>
              <a:t>, Zhao, Rapp </a:t>
            </a:r>
            <a:r>
              <a:rPr lang="en-US" sz="3600" dirty="0" smtClean="0"/>
              <a:t>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90768"/>
            <a:ext cx="3834256" cy="4758273"/>
          </a:xfrm>
        </p:spPr>
        <p:txBody>
          <a:bodyPr>
            <a:normAutofit/>
          </a:bodyPr>
          <a:lstStyle/>
          <a:p>
            <a:r>
              <a:rPr lang="en-US" dirty="0"/>
              <a:t>Comparison to </a:t>
            </a:r>
            <a:r>
              <a:rPr lang="en-US" dirty="0" smtClean="0"/>
              <a:t>data:</a:t>
            </a:r>
            <a:endParaRPr lang="en-US" dirty="0"/>
          </a:p>
          <a:p>
            <a:pPr lvl="1"/>
            <a:r>
              <a:rPr lang="en-US" dirty="0"/>
              <a:t>Mostly consistent with data</a:t>
            </a:r>
          </a:p>
          <a:p>
            <a:pPr lvl="1"/>
            <a:r>
              <a:rPr lang="en-US" dirty="0"/>
              <a:t>Little regeneration: Final result ~ Primordial suppression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Large uncertainty in nuclear absorption. Need </a:t>
            </a:r>
            <a:r>
              <a:rPr lang="en-US" b="1" dirty="0" err="1">
                <a:solidFill>
                  <a:srgbClr val="008000"/>
                </a:solidFill>
              </a:rPr>
              <a:t>dAu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>
                <a:solidFill>
                  <a:srgbClr val="008000"/>
                </a:solidFill>
              </a:rPr>
              <a:t>pPb</a:t>
            </a:r>
            <a:r>
              <a:rPr lang="en-US" b="1" dirty="0" smtClean="0">
                <a:solidFill>
                  <a:srgbClr val="008000"/>
                </a:solidFill>
              </a:rPr>
              <a:t>.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Based on our preliminary result </a:t>
            </a:r>
            <a:r>
              <a:rPr lang="en-US" b="1" dirty="0" err="1" smtClean="0">
                <a:solidFill>
                  <a:srgbClr val="FF0000"/>
                </a:solidFill>
              </a:rPr>
              <a:t>R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dAu</a:t>
            </a:r>
            <a:r>
              <a:rPr lang="en-US" b="1" dirty="0" smtClean="0">
                <a:solidFill>
                  <a:srgbClr val="FF0000"/>
                </a:solidFill>
              </a:rPr>
              <a:t>=0.78</a:t>
            </a:r>
          </a:p>
          <a:p>
            <a:pPr lvl="2"/>
            <a:r>
              <a:rPr lang="en-US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b="1" baseline="-25000" dirty="0" smtClean="0">
                <a:solidFill>
                  <a:srgbClr val="008000"/>
                </a:solidFill>
              </a:rPr>
              <a:t>abs</a:t>
            </a:r>
            <a:r>
              <a:rPr lang="en-US" b="1" dirty="0" smtClean="0">
                <a:solidFill>
                  <a:srgbClr val="008000"/>
                </a:solidFill>
              </a:rPr>
              <a:t> ~ 1 – 3.1 </a:t>
            </a:r>
            <a:r>
              <a:rPr lang="en-US" b="1" dirty="0" err="1" smtClean="0">
                <a:solidFill>
                  <a:srgbClr val="008000"/>
                </a:solidFill>
              </a:rPr>
              <a:t>mb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91BE-7F26-3F4C-8DB6-3301647F97F5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Rapp-UpsilonPredictionsST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56" y="1090768"/>
            <a:ext cx="5282850" cy="37500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2338" y="3585262"/>
            <a:ext cx="24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/>
              <a:t>Emerick</a:t>
            </a:r>
            <a:r>
              <a:rPr lang="tr-TR" sz="1400" dirty="0" smtClean="0"/>
              <a:t>, </a:t>
            </a:r>
            <a:r>
              <a:rPr lang="tr-TR" sz="1400" dirty="0" err="1" smtClean="0"/>
              <a:t>Zhao</a:t>
            </a:r>
            <a:r>
              <a:rPr lang="tr-TR" sz="1400" dirty="0" smtClean="0"/>
              <a:t> &amp; </a:t>
            </a:r>
            <a:r>
              <a:rPr lang="tr-TR" sz="1400" dirty="0" err="1" smtClean="0"/>
              <a:t>Rapp</a:t>
            </a:r>
            <a:r>
              <a:rPr lang="tr-TR" sz="1400" dirty="0" smtClean="0"/>
              <a:t>. </a:t>
            </a:r>
          </a:p>
          <a:p>
            <a:r>
              <a:rPr lang="tr-TR" sz="1400" dirty="0" smtClean="0"/>
              <a:t>EPJ </a:t>
            </a:r>
            <a:r>
              <a:rPr lang="tr-TR" sz="1400" dirty="0"/>
              <a:t>A (2012) 48</a:t>
            </a:r>
            <a:r>
              <a:rPr lang="tr-TR" sz="1400" dirty="0" smtClean="0"/>
              <a:t>:72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4256" y="4906528"/>
            <a:ext cx="52929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Suppression due to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/>
                <a:cs typeface="Book Antiqua"/>
              </a:rPr>
              <a:t>cold</a:t>
            </a:r>
            <a:r>
              <a:rPr lang="en-US" dirty="0" smtClean="0">
                <a:latin typeface="Book Antiqua"/>
                <a:cs typeface="Book Antiqua"/>
              </a:rPr>
              <a:t> nuclear matter:</a:t>
            </a:r>
          </a:p>
          <a:p>
            <a:r>
              <a:rPr lang="en-US" dirty="0" smtClean="0">
                <a:latin typeface="Book Antiqua"/>
                <a:cs typeface="Book Antiqua"/>
              </a:rPr>
              <a:t>can bring R</a:t>
            </a:r>
            <a:r>
              <a:rPr lang="en-US" baseline="-25000" dirty="0" smtClean="0">
                <a:latin typeface="Book Antiqua"/>
                <a:cs typeface="Book Antiqua"/>
              </a:rPr>
              <a:t>AA</a:t>
            </a:r>
            <a:r>
              <a:rPr lang="en-US" dirty="0" smtClean="0">
                <a:latin typeface="Book Antiqua"/>
                <a:cs typeface="Book Antiqua"/>
              </a:rPr>
              <a:t> down to ~0.6 </a:t>
            </a:r>
          </a:p>
          <a:p>
            <a:r>
              <a:rPr lang="en-US" dirty="0">
                <a:latin typeface="Book Antiqua"/>
                <a:cs typeface="Book Antiqua"/>
              </a:rPr>
              <a:t>	</a:t>
            </a:r>
            <a:r>
              <a:rPr lang="en-US" dirty="0" smtClean="0">
                <a:latin typeface="Book Antiqua"/>
                <a:cs typeface="Book Antiqua"/>
              </a:rPr>
              <a:t>(most central, </a:t>
            </a:r>
            <a:r>
              <a:rPr lang="en-US" dirty="0" smtClean="0">
                <a:solidFill>
                  <a:srgbClr val="008000"/>
                </a:solidFill>
                <a:latin typeface="Book Antiqua"/>
                <a:cs typeface="Book Antiqua"/>
              </a:rPr>
              <a:t>lower edge of green band</a:t>
            </a:r>
            <a:r>
              <a:rPr lang="en-US" dirty="0" smtClean="0">
                <a:latin typeface="Book Antiqua"/>
                <a:cs typeface="Book Antiqua"/>
              </a:rPr>
              <a:t>).</a:t>
            </a:r>
          </a:p>
          <a:p>
            <a:r>
              <a:rPr lang="en-US" dirty="0" smtClean="0">
                <a:latin typeface="Book Antiqua"/>
                <a:cs typeface="Book Antiqua"/>
              </a:rPr>
              <a:t>Additional suppression needed to bring </a:t>
            </a:r>
          </a:p>
          <a:p>
            <a:r>
              <a:rPr lang="en-US" dirty="0" smtClean="0">
                <a:latin typeface="Book Antiqua"/>
                <a:cs typeface="Book Antiqua"/>
              </a:rPr>
              <a:t>R</a:t>
            </a:r>
            <a:r>
              <a:rPr lang="en-US" baseline="-25000" dirty="0" smtClean="0">
                <a:latin typeface="Book Antiqua"/>
                <a:cs typeface="Book Antiqua"/>
              </a:rPr>
              <a:t>AA</a:t>
            </a:r>
            <a:r>
              <a:rPr lang="en-US" dirty="0" smtClean="0">
                <a:latin typeface="Book Antiqua"/>
                <a:cs typeface="Book Antiqua"/>
              </a:rPr>
              <a:t> down to ~0.4 :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/>
                <a:cs typeface="Book Antiqua"/>
              </a:rPr>
              <a:t>hot</a:t>
            </a:r>
            <a:r>
              <a:rPr lang="en-US" dirty="0" smtClean="0">
                <a:latin typeface="Book Antiqua"/>
                <a:cs typeface="Book Antiqua"/>
              </a:rPr>
              <a:t> nuclear effects</a:t>
            </a:r>
            <a:endParaRPr lang="en-US" dirty="0">
              <a:latin typeface="Book Antiqua"/>
              <a:cs typeface="Book Antiqu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8266" y="2573585"/>
            <a:ext cx="42942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>
            <a:off x="8126507" y="2322905"/>
            <a:ext cx="562129" cy="98598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2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ϒ</a:t>
            </a:r>
            <a:r>
              <a:rPr lang="en-US" sz="4800" dirty="0"/>
              <a:t> </a:t>
            </a:r>
            <a:r>
              <a:rPr lang="en-US" sz="4800" dirty="0" smtClean="0"/>
              <a:t> </a:t>
            </a:r>
            <a:r>
              <a:rPr lang="en-US" dirty="0" smtClean="0"/>
              <a:t>Ground state R</a:t>
            </a:r>
            <a:r>
              <a:rPr lang="en-US" baseline="-25000" dirty="0" smtClean="0"/>
              <a:t>AA</a:t>
            </a:r>
            <a:r>
              <a:rPr lang="en-US" dirty="0" smtClean="0"/>
              <a:t> in STAR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" y="4480700"/>
            <a:ext cx="9117106" cy="17496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Consistent with no suppression in </a:t>
            </a:r>
            <a:r>
              <a:rPr lang="en-US" dirty="0" err="1" smtClean="0"/>
              <a:t>dAu</a:t>
            </a:r>
            <a:r>
              <a:rPr lang="en-US" dirty="0" smtClean="0"/>
              <a:t> and peripheral </a:t>
            </a:r>
            <a:r>
              <a:rPr lang="en-US" dirty="0" err="1" smtClean="0"/>
              <a:t>AuAu</a:t>
            </a:r>
            <a:endParaRPr lang="en-US" dirty="0" smtClean="0"/>
          </a:p>
          <a:p>
            <a:r>
              <a:rPr lang="en-US" dirty="0" smtClean="0"/>
              <a:t>Suppression in most central collisions</a:t>
            </a:r>
          </a:p>
          <a:p>
            <a:pPr lvl="1"/>
            <a:r>
              <a:rPr lang="fr-FR" i="1" dirty="0"/>
              <a:t>R </a:t>
            </a:r>
            <a:r>
              <a:rPr lang="fr-FR" i="1" baseline="-25000" dirty="0"/>
              <a:t>AA</a:t>
            </a:r>
            <a:r>
              <a:rPr lang="fr-FR" i="1" dirty="0"/>
              <a:t>(</a:t>
            </a:r>
            <a:r>
              <a:rPr lang="fr-FR" dirty="0"/>
              <a:t>1S</a:t>
            </a:r>
            <a:r>
              <a:rPr lang="fr-FR" i="1" dirty="0"/>
              <a:t>) </a:t>
            </a:r>
            <a:r>
              <a:rPr lang="fr-FR" dirty="0"/>
              <a:t>= 0</a:t>
            </a:r>
            <a:r>
              <a:rPr lang="fr-FR" i="1" dirty="0"/>
              <a:t>.</a:t>
            </a:r>
            <a:r>
              <a:rPr lang="fr-FR" dirty="0"/>
              <a:t>66 ± 0</a:t>
            </a:r>
            <a:r>
              <a:rPr lang="fr-FR" i="1" dirty="0"/>
              <a:t>.</a:t>
            </a:r>
            <a:r>
              <a:rPr lang="fr-FR" dirty="0"/>
              <a:t>13</a:t>
            </a:r>
            <a:r>
              <a:rPr lang="fr-FR" i="1" dirty="0"/>
              <a:t>(</a:t>
            </a:r>
            <a:r>
              <a:rPr lang="fr-FR" dirty="0"/>
              <a:t>Au + Au stat.</a:t>
            </a:r>
            <a:r>
              <a:rPr lang="fr-FR" i="1" dirty="0"/>
              <a:t>) </a:t>
            </a:r>
            <a:r>
              <a:rPr lang="fr-FR" dirty="0"/>
              <a:t>± 0</a:t>
            </a:r>
            <a:r>
              <a:rPr lang="fr-FR" i="1" dirty="0"/>
              <a:t>.</a:t>
            </a:r>
            <a:r>
              <a:rPr lang="fr-FR" dirty="0"/>
              <a:t>10</a:t>
            </a:r>
            <a:r>
              <a:rPr lang="fr-FR" i="1" dirty="0"/>
              <a:t>(p </a:t>
            </a:r>
            <a:r>
              <a:rPr lang="fr-FR" dirty="0"/>
              <a:t>+ </a:t>
            </a:r>
            <a:r>
              <a:rPr lang="fr-FR" i="1" dirty="0"/>
              <a:t>p </a:t>
            </a:r>
            <a:r>
              <a:rPr lang="fr-FR" dirty="0"/>
              <a:t>stat.</a:t>
            </a:r>
            <a:r>
              <a:rPr lang="fr-FR" i="1" dirty="0"/>
              <a:t>)</a:t>
            </a:r>
            <a:r>
              <a:rPr lang="fr-FR" baseline="30000" dirty="0"/>
              <a:t>+0</a:t>
            </a:r>
            <a:r>
              <a:rPr lang="fr-FR" i="1" baseline="30000" dirty="0"/>
              <a:t>.</a:t>
            </a:r>
            <a:r>
              <a:rPr lang="fr-FR" baseline="30000" dirty="0"/>
              <a:t>02</a:t>
            </a:r>
            <a:r>
              <a:rPr lang="fr-FR" dirty="0"/>
              <a:t> </a:t>
            </a:r>
            <a:r>
              <a:rPr lang="fr-FR" baseline="-25000" dirty="0"/>
              <a:t>−0</a:t>
            </a:r>
            <a:r>
              <a:rPr lang="fr-FR" i="1" baseline="-25000" dirty="0"/>
              <a:t>.</a:t>
            </a:r>
            <a:r>
              <a:rPr lang="fr-FR" baseline="-25000" dirty="0"/>
              <a:t>05</a:t>
            </a:r>
            <a:r>
              <a:rPr lang="fr-FR" i="1" dirty="0"/>
              <a:t>(</a:t>
            </a:r>
            <a:r>
              <a:rPr lang="fr-FR" dirty="0"/>
              <a:t>Au + Au </a:t>
            </a:r>
            <a:r>
              <a:rPr lang="fr-FR" dirty="0" err="1"/>
              <a:t>syst</a:t>
            </a:r>
            <a:r>
              <a:rPr lang="fr-FR" dirty="0"/>
              <a:t>.</a:t>
            </a:r>
            <a:r>
              <a:rPr lang="fr-FR" i="1" dirty="0"/>
              <a:t>) </a:t>
            </a:r>
            <a:r>
              <a:rPr lang="fr-FR" dirty="0"/>
              <a:t>± 0</a:t>
            </a:r>
            <a:r>
              <a:rPr lang="fr-FR" i="1" dirty="0"/>
              <a:t>.</a:t>
            </a:r>
            <a:r>
              <a:rPr lang="fr-FR" dirty="0"/>
              <a:t>08</a:t>
            </a:r>
            <a:r>
              <a:rPr lang="fr-FR" i="1" dirty="0"/>
              <a:t>(p </a:t>
            </a:r>
            <a:r>
              <a:rPr lang="fr-FR" dirty="0"/>
              <a:t>+ </a:t>
            </a:r>
            <a:r>
              <a:rPr lang="fr-FR" i="1" dirty="0"/>
              <a:t>p </a:t>
            </a:r>
            <a:r>
              <a:rPr lang="fr-FR" dirty="0" err="1"/>
              <a:t>syst</a:t>
            </a:r>
            <a:r>
              <a:rPr lang="fr-FR" dirty="0"/>
              <a:t>.</a:t>
            </a:r>
            <a:r>
              <a:rPr lang="fr-FR" i="1" dirty="0"/>
              <a:t>)</a:t>
            </a:r>
            <a:r>
              <a:rPr lang="fr-FR" dirty="0"/>
              <a:t>. </a:t>
            </a:r>
            <a:endParaRPr lang="en-US" dirty="0" smtClean="0"/>
          </a:p>
          <a:p>
            <a:pPr lvl="1"/>
            <a:r>
              <a:rPr lang="en-US" dirty="0" smtClean="0"/>
              <a:t>Models from Strickland et al., and Liu et al. consistent with central suppression</a:t>
            </a:r>
          </a:p>
          <a:p>
            <a:pPr lvl="2"/>
            <a:r>
              <a:rPr lang="en-US" dirty="0" smtClean="0"/>
              <a:t>However, neither model includes any CNM effects.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 descr="Fig5c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940"/>
          <a:stretch/>
        </p:blipFill>
        <p:spPr>
          <a:xfrm rot="5400000">
            <a:off x="2643838" y="-46283"/>
            <a:ext cx="3645768" cy="51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0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Heavy </a:t>
            </a:r>
            <a:r>
              <a:rPr lang="en-US" sz="4400" dirty="0" err="1" smtClean="0"/>
              <a:t>Quarkonium</a:t>
            </a:r>
            <a:r>
              <a:rPr lang="en-US" sz="4400" dirty="0" smtClean="0"/>
              <a:t>: why?</a:t>
            </a:r>
            <a:endParaRPr lang="en-US" sz="4400" dirty="0"/>
          </a:p>
        </p:txBody>
      </p:sp>
      <p:pic>
        <p:nvPicPr>
          <p:cNvPr id="9" name="Picture 8" descr="IMG_48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66" y="685800"/>
            <a:ext cx="4562840" cy="3041893"/>
          </a:xfrm>
          <a:prstGeom prst="rect">
            <a:avLst/>
          </a:prstGeom>
        </p:spPr>
      </p:pic>
      <p:pic>
        <p:nvPicPr>
          <p:cNvPr id="7" name="Picture 6" descr="Mocsy_QuarkoniumInMediumDynamics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66" y="3572672"/>
            <a:ext cx="3192611" cy="2751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3975" y="6062237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From A. </a:t>
            </a:r>
            <a:r>
              <a:rPr lang="en-US" sz="1050" dirty="0" err="1" smtClean="0"/>
              <a:t>Mocsy</a:t>
            </a:r>
            <a:endParaRPr lang="en-US" sz="10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484363" cy="586618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States are massive, produced early</a:t>
            </a:r>
          </a:p>
          <a:p>
            <a:pPr lvl="1"/>
            <a:r>
              <a:rPr lang="en-US" dirty="0" err="1" smtClean="0"/>
              <a:t>pQCD</a:t>
            </a:r>
            <a:r>
              <a:rPr lang="en-US" dirty="0" smtClean="0"/>
              <a:t> can estimate production</a:t>
            </a:r>
          </a:p>
          <a:p>
            <a:r>
              <a:rPr lang="en-US" dirty="0" smtClean="0"/>
              <a:t>Sensitive to temperature and </a:t>
            </a:r>
            <a:r>
              <a:rPr lang="en-US" dirty="0" err="1" smtClean="0"/>
              <a:t>deconfined</a:t>
            </a:r>
            <a:r>
              <a:rPr lang="en-US" dirty="0" smtClean="0"/>
              <a:t> color fields: input from Lattice QCD</a:t>
            </a:r>
          </a:p>
          <a:p>
            <a:pPr lvl="1"/>
            <a:r>
              <a:rPr lang="en-US" dirty="0" smtClean="0"/>
              <a:t>Debye screening, Landau damping</a:t>
            </a:r>
          </a:p>
          <a:p>
            <a:pPr lvl="2"/>
            <a:r>
              <a:rPr lang="en-US" dirty="0" smtClean="0"/>
              <a:t>Re and </a:t>
            </a:r>
            <a:r>
              <a:rPr lang="en-US" dirty="0" err="1" smtClean="0"/>
              <a:t>Im</a:t>
            </a:r>
            <a:r>
              <a:rPr lang="en-US" dirty="0" smtClean="0"/>
              <a:t> V(r, T)</a:t>
            </a:r>
          </a:p>
          <a:p>
            <a:pPr lvl="1"/>
            <a:r>
              <a:rPr lang="en-US" dirty="0" smtClean="0"/>
              <a:t>Different states have different sizes/binding energy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equential suppression</a:t>
            </a:r>
          </a:p>
          <a:p>
            <a:r>
              <a:rPr lang="en-US" dirty="0" smtClean="0"/>
              <a:t>Cold-nuclear matter</a:t>
            </a:r>
          </a:p>
          <a:p>
            <a:pPr lvl="1"/>
            <a:r>
              <a:rPr lang="en-US" dirty="0" smtClean="0"/>
              <a:t>Initial state effects: e.g. </a:t>
            </a:r>
            <a:r>
              <a:rPr lang="en-US" dirty="0" err="1" smtClean="0"/>
              <a:t>nPDF</a:t>
            </a:r>
            <a:endParaRPr lang="en-US" dirty="0"/>
          </a:p>
          <a:p>
            <a:pPr lvl="1"/>
            <a:r>
              <a:rPr lang="en-US" dirty="0" smtClean="0"/>
              <a:t>Final state: energy loss, absorption</a:t>
            </a:r>
          </a:p>
          <a:p>
            <a:r>
              <a:rPr lang="en-US" dirty="0" smtClean="0"/>
              <a:t>Regeneration</a:t>
            </a:r>
          </a:p>
          <a:p>
            <a:pPr lvl="1"/>
            <a:r>
              <a:rPr lang="en-US" dirty="0" smtClean="0"/>
              <a:t>Uncorrelated heavy-quarks can pair up</a:t>
            </a:r>
          </a:p>
          <a:p>
            <a:r>
              <a:rPr lang="en-US" dirty="0" err="1" smtClean="0"/>
              <a:t>Bottomonium</a:t>
            </a:r>
            <a:r>
              <a:rPr lang="en-US" dirty="0" smtClean="0"/>
              <a:t>: a cleaner probe than </a:t>
            </a:r>
            <a:r>
              <a:rPr lang="en-US" dirty="0" err="1" smtClean="0"/>
              <a:t>charmonium</a:t>
            </a:r>
            <a:r>
              <a:rPr lang="en-US" dirty="0" smtClean="0"/>
              <a:t>...</a:t>
            </a:r>
          </a:p>
          <a:p>
            <a:pPr lvl="1"/>
            <a:r>
              <a:rPr lang="en-US" dirty="0" smtClean="0"/>
              <a:t>3 states are accessible experimentally</a:t>
            </a:r>
          </a:p>
          <a:p>
            <a:pPr lvl="1"/>
            <a:r>
              <a:rPr lang="en-US" dirty="0" smtClean="0"/>
              <a:t>expect small CNM effects </a:t>
            </a:r>
          </a:p>
          <a:p>
            <a:pPr lvl="1"/>
            <a:r>
              <a:rPr lang="en-US" dirty="0" smtClean="0"/>
              <a:t>expect small regeneration effects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testing, |y|&lt;1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4219520" cy="60322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Measurements: vertical line</a:t>
            </a:r>
          </a:p>
          <a:p>
            <a:pPr lvl="1"/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, 0-10% most central</a:t>
            </a:r>
          </a:p>
          <a:p>
            <a:pPr lvl="2"/>
            <a:r>
              <a:rPr lang="en-US" dirty="0" smtClean="0"/>
              <a:t>pink band: syst. </a:t>
            </a:r>
            <a:r>
              <a:rPr lang="en-US" dirty="0" err="1" smtClean="0"/>
              <a:t>unc</a:t>
            </a:r>
            <a:r>
              <a:rPr lang="en-US" dirty="0" smtClean="0"/>
              <a:t>.</a:t>
            </a:r>
          </a:p>
          <a:p>
            <a:r>
              <a:rPr lang="en-US" dirty="0" smtClean="0"/>
              <a:t>Hypothesis test: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pseudoexperiments</a:t>
            </a:r>
            <a:r>
              <a:rPr lang="en-US" dirty="0" smtClean="0"/>
              <a:t> for various scenarios</a:t>
            </a:r>
          </a:p>
          <a:p>
            <a:pPr lvl="1"/>
            <a:r>
              <a:rPr lang="en-US" dirty="0" smtClean="0"/>
              <a:t>Stat. </a:t>
            </a:r>
            <a:r>
              <a:rPr lang="en-US" dirty="0" err="1" smtClean="0"/>
              <a:t>unc</a:t>
            </a:r>
            <a:r>
              <a:rPr lang="en-US" dirty="0" smtClean="0"/>
              <a:t>.: width of distributions</a:t>
            </a:r>
          </a:p>
          <a:p>
            <a:pPr lvl="2"/>
            <a:r>
              <a:rPr lang="en-US" dirty="0" smtClean="0">
                <a:solidFill>
                  <a:srgbClr val="B18A1C"/>
                </a:solidFill>
              </a:rPr>
              <a:t>No suppression: RAA=1</a:t>
            </a:r>
          </a:p>
          <a:p>
            <a:pPr lvl="2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30000" dirty="0" err="1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scaling for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dAu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(CNM effect)</a:t>
            </a:r>
          </a:p>
          <a:p>
            <a:pPr lvl="3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AuAu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QGP effects only</a:t>
            </a:r>
          </a:p>
          <a:p>
            <a:pPr lvl="3"/>
            <a:r>
              <a:rPr lang="en-US" dirty="0" smtClean="0">
                <a:solidFill>
                  <a:srgbClr val="008000"/>
                </a:solidFill>
              </a:rPr>
              <a:t>Based on Strickland et al.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QGP effects + </a:t>
            </a:r>
            <a:r>
              <a:rPr lang="en-US" dirty="0" err="1">
                <a:solidFill>
                  <a:srgbClr val="0000FF"/>
                </a:solidFill>
              </a:rPr>
              <a:t>A</a:t>
            </a:r>
            <a:r>
              <a:rPr lang="en-US" baseline="30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scaling</a:t>
            </a:r>
          </a:p>
          <a:p>
            <a:r>
              <a:rPr lang="en-US" dirty="0" err="1">
                <a:solidFill>
                  <a:srgbClr val="000000"/>
                </a:solidFill>
              </a:rPr>
              <a:t>A</a:t>
            </a:r>
            <a:r>
              <a:rPr lang="en-US" baseline="30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scaling: </a:t>
            </a:r>
            <a:r>
              <a:rPr lang="en-US" dirty="0" smtClean="0"/>
              <a:t>consistent with </a:t>
            </a:r>
            <a:r>
              <a:rPr lang="en-US" dirty="0" err="1"/>
              <a:t>dAu</a:t>
            </a:r>
            <a:r>
              <a:rPr lang="en-US" dirty="0"/>
              <a:t> </a:t>
            </a:r>
            <a:r>
              <a:rPr lang="en-US" dirty="0" smtClean="0"/>
              <a:t>data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QGP+</a:t>
            </a:r>
            <a:r>
              <a:rPr lang="en-US" dirty="0" err="1">
                <a:solidFill>
                  <a:srgbClr val="000000"/>
                </a:solidFill>
              </a:rPr>
              <a:t>A</a:t>
            </a:r>
            <a:r>
              <a:rPr lang="en-US" baseline="30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scaling: consistent with </a:t>
            </a:r>
            <a:r>
              <a:rPr lang="en-US" dirty="0" err="1" smtClean="0">
                <a:solidFill>
                  <a:srgbClr val="000000"/>
                </a:solidFill>
              </a:rPr>
              <a:t>AuAu</a:t>
            </a:r>
            <a:r>
              <a:rPr lang="en-US" dirty="0" smtClean="0">
                <a:solidFill>
                  <a:srgbClr val="000000"/>
                </a:solidFill>
              </a:rPr>
              <a:t> data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Other scenarios are disfavored.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 descr="MC_Results_nice_All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6012" y="1199244"/>
            <a:ext cx="4570459" cy="47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 testing, |y|&lt;0.5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9272"/>
            <a:ext cx="4463942" cy="54891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Hypothesis </a:t>
            </a:r>
            <a:r>
              <a:rPr lang="en-US" dirty="0" smtClean="0"/>
              <a:t>tests:</a:t>
            </a:r>
            <a:endParaRPr lang="en-US" dirty="0"/>
          </a:p>
          <a:p>
            <a:pPr lvl="2"/>
            <a:r>
              <a:rPr lang="en-US" dirty="0" smtClean="0">
                <a:solidFill>
                  <a:srgbClr val="B18A1C"/>
                </a:solidFill>
              </a:rPr>
              <a:t>No </a:t>
            </a:r>
            <a:r>
              <a:rPr lang="en-US" dirty="0">
                <a:solidFill>
                  <a:srgbClr val="B18A1C"/>
                </a:solidFill>
              </a:rPr>
              <a:t>suppression: RAA=1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30000" dirty="0" err="1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scaling for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dAu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(CNM effect)</a:t>
            </a:r>
          </a:p>
          <a:p>
            <a:pPr lvl="3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AuAu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rgbClr val="008000"/>
                </a:solidFill>
              </a:rPr>
              <a:t>QGP effects only</a:t>
            </a:r>
          </a:p>
          <a:p>
            <a:pPr lvl="3"/>
            <a:r>
              <a:rPr lang="en-US" dirty="0">
                <a:solidFill>
                  <a:srgbClr val="008000"/>
                </a:solidFill>
              </a:rPr>
              <a:t>Based on Strickland et al.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QGP effects + </a:t>
            </a:r>
            <a:r>
              <a:rPr lang="en-US" dirty="0" err="1">
                <a:solidFill>
                  <a:srgbClr val="0000FF"/>
                </a:solidFill>
              </a:rPr>
              <a:t>A</a:t>
            </a:r>
            <a:r>
              <a:rPr lang="en-US" baseline="30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scaling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Clear that |y|&lt;0.5 shows large suppression in </a:t>
            </a:r>
            <a:r>
              <a:rPr lang="en-US" dirty="0" err="1" smtClean="0">
                <a:solidFill>
                  <a:srgbClr val="000000"/>
                </a:solidFill>
              </a:rPr>
              <a:t>dAu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Comparable to central </a:t>
            </a:r>
            <a:r>
              <a:rPr lang="en-US" dirty="0" err="1" smtClean="0">
                <a:solidFill>
                  <a:srgbClr val="000000"/>
                </a:solidFill>
              </a:rPr>
              <a:t>AuAu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No particular scenario is favored.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Additional statistics in </a:t>
            </a:r>
            <a:r>
              <a:rPr lang="en-US" dirty="0" err="1" smtClean="0">
                <a:solidFill>
                  <a:srgbClr val="000000"/>
                </a:solidFill>
              </a:rPr>
              <a:t>dAu</a:t>
            </a:r>
            <a:r>
              <a:rPr lang="en-US" dirty="0" smtClean="0">
                <a:solidFill>
                  <a:srgbClr val="000000"/>
                </a:solidFill>
              </a:rPr>
              <a:t> would be beneficial.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 descr="MC_Results_nice_Mid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4102" y="865579"/>
            <a:ext cx="4539738" cy="46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ϒ</a:t>
            </a:r>
            <a:r>
              <a:rPr lang="en-US" sz="4800" dirty="0"/>
              <a:t>  </a:t>
            </a:r>
            <a:r>
              <a:rPr lang="en-US" dirty="0" smtClean="0"/>
              <a:t>in CMS </a:t>
            </a:r>
            <a:r>
              <a:rPr lang="en-US" dirty="0" err="1" smtClean="0"/>
              <a:t>PbPb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03" y="4892267"/>
            <a:ext cx="9117106" cy="1492216"/>
          </a:xfrm>
        </p:spPr>
        <p:txBody>
          <a:bodyPr/>
          <a:lstStyle/>
          <a:p>
            <a:r>
              <a:rPr lang="en-US" dirty="0" smtClean="0"/>
              <a:t>Clear suppression of all states in </a:t>
            </a:r>
            <a:r>
              <a:rPr lang="en-US" dirty="0" err="1" smtClean="0"/>
              <a:t>PbPb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overlay5_masspeak_H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0550" y="596876"/>
            <a:ext cx="4206467" cy="4384314"/>
          </a:xfrm>
          <a:prstGeom prst="rect">
            <a:avLst/>
          </a:prstGeom>
        </p:spPr>
      </p:pic>
      <p:pic>
        <p:nvPicPr>
          <p:cNvPr id="9" name="Picture 8" descr="ppFitPt4.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842" y="604713"/>
            <a:ext cx="3835800" cy="39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2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CMS </a:t>
            </a:r>
            <a:r>
              <a:rPr lang="en-US" sz="48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8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800" dirty="0"/>
              <a:t>R</a:t>
            </a:r>
            <a:r>
              <a:rPr lang="en-US" sz="4800" baseline="-25000" dirty="0"/>
              <a:t>AA</a:t>
            </a:r>
            <a:r>
              <a:rPr lang="en-US" sz="4800" dirty="0"/>
              <a:t> vs. </a:t>
            </a:r>
            <a:r>
              <a:rPr lang="en-US" sz="4800" dirty="0" err="1"/>
              <a:t>N</a:t>
            </a:r>
            <a:r>
              <a:rPr lang="en-US" sz="4800" baseline="-25000" dirty="0" err="1"/>
              <a:t>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820"/>
            <a:ext cx="4052807" cy="55563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Centrality integrated:</a:t>
            </a:r>
          </a:p>
          <a:p>
            <a:pPr lvl="1"/>
            <a:r>
              <a:rPr lang="sv-SE" dirty="0">
                <a:solidFill>
                  <a:srgbClr val="FF0000"/>
                </a:solidFill>
              </a:rPr>
              <a:t>(1S) : </a:t>
            </a:r>
            <a:r>
              <a:rPr lang="sv-SE" dirty="0" smtClean="0">
                <a:solidFill>
                  <a:srgbClr val="FF0000"/>
                </a:solidFill>
              </a:rPr>
              <a:t>0.56 ± </a:t>
            </a:r>
            <a:r>
              <a:rPr lang="sv-SE" dirty="0">
                <a:solidFill>
                  <a:srgbClr val="FF0000"/>
                </a:solidFill>
              </a:rPr>
              <a:t>0.08 ±</a:t>
            </a:r>
            <a:r>
              <a:rPr lang="sv-SE" dirty="0" smtClean="0">
                <a:solidFill>
                  <a:srgbClr val="FF0000"/>
                </a:solidFill>
              </a:rPr>
              <a:t> 0.07</a:t>
            </a:r>
            <a:endParaRPr lang="sv-SE" dirty="0">
              <a:solidFill>
                <a:srgbClr val="FF0000"/>
              </a:solidFill>
            </a:endParaRPr>
          </a:p>
          <a:p>
            <a:pPr lvl="1"/>
            <a:r>
              <a:rPr lang="sv-SE" dirty="0" smtClean="0">
                <a:solidFill>
                  <a:srgbClr val="008000"/>
                </a:solidFill>
              </a:rPr>
              <a:t></a:t>
            </a:r>
            <a:r>
              <a:rPr lang="sv-SE" dirty="0">
                <a:solidFill>
                  <a:srgbClr val="008000"/>
                </a:solidFill>
              </a:rPr>
              <a:t>(2S) : 0.12 ±</a:t>
            </a:r>
            <a:r>
              <a:rPr lang="sv-SE" dirty="0" smtClean="0">
                <a:solidFill>
                  <a:srgbClr val="008000"/>
                </a:solidFill>
              </a:rPr>
              <a:t> </a:t>
            </a:r>
            <a:r>
              <a:rPr lang="sv-SE" dirty="0">
                <a:solidFill>
                  <a:srgbClr val="008000"/>
                </a:solidFill>
              </a:rPr>
              <a:t>0.04 ±</a:t>
            </a:r>
            <a:r>
              <a:rPr lang="sv-SE" dirty="0" smtClean="0">
                <a:solidFill>
                  <a:srgbClr val="008000"/>
                </a:solidFill>
              </a:rPr>
              <a:t> 0.02</a:t>
            </a:r>
            <a:endParaRPr lang="sv-SE" dirty="0">
              <a:solidFill>
                <a:srgbClr val="008000"/>
              </a:solidFill>
            </a:endParaRPr>
          </a:p>
          <a:p>
            <a:pPr lvl="1"/>
            <a:r>
              <a:rPr lang="sv-SE" b="1" dirty="0" smtClean="0"/>
              <a:t></a:t>
            </a:r>
            <a:r>
              <a:rPr lang="sv-SE" b="1" dirty="0"/>
              <a:t>(3S) : &lt; 0.10 @ 95% </a:t>
            </a:r>
            <a:r>
              <a:rPr lang="sv-SE" b="1" dirty="0" smtClean="0"/>
              <a:t>CL</a:t>
            </a:r>
          </a:p>
          <a:p>
            <a:r>
              <a:rPr lang="en-US" dirty="0"/>
              <a:t>Observation of sequential suppression.</a:t>
            </a:r>
          </a:p>
          <a:p>
            <a:r>
              <a:rPr lang="en-US" dirty="0" smtClean="0"/>
              <a:t>Comparison to STAR 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r>
              <a:rPr lang="sv-SE" dirty="0"/>
              <a:t>(</a:t>
            </a:r>
            <a:r>
              <a:rPr lang="sv-SE" dirty="0" smtClean="0"/>
              <a:t>1S), |y|&lt;1 :</a:t>
            </a:r>
          </a:p>
          <a:p>
            <a:pPr lvl="1"/>
            <a:r>
              <a:rPr lang="en-US" dirty="0"/>
              <a:t>0</a:t>
            </a:r>
            <a:r>
              <a:rPr lang="en-US" i="1" dirty="0"/>
              <a:t>.</a:t>
            </a:r>
            <a:r>
              <a:rPr lang="en-US" dirty="0"/>
              <a:t>88±0</a:t>
            </a:r>
            <a:r>
              <a:rPr lang="en-US" i="1" dirty="0"/>
              <a:t>.</a:t>
            </a:r>
            <a:r>
              <a:rPr lang="en-US" dirty="0"/>
              <a:t>09±0</a:t>
            </a:r>
            <a:r>
              <a:rPr lang="en-US" i="1" dirty="0"/>
              <a:t>.</a:t>
            </a:r>
            <a:r>
              <a:rPr lang="en-US" dirty="0"/>
              <a:t>13</a:t>
            </a:r>
            <a:r>
              <a:rPr lang="en-US" baseline="30000" dirty="0" smtClean="0"/>
              <a:t>+0</a:t>
            </a:r>
            <a:r>
              <a:rPr lang="en-US" i="1" baseline="30000" dirty="0" smtClean="0"/>
              <a:t>.</a:t>
            </a:r>
            <a:r>
              <a:rPr lang="en-US" baseline="30000" dirty="0" smtClean="0"/>
              <a:t>03</a:t>
            </a:r>
            <a:r>
              <a:rPr lang="en-US" baseline="-25000" dirty="0" smtClean="0"/>
              <a:t>−</a:t>
            </a:r>
            <a:r>
              <a:rPr lang="en-US" baseline="-25000" dirty="0"/>
              <a:t>0</a:t>
            </a:r>
            <a:r>
              <a:rPr lang="en-US" i="1" baseline="-25000" dirty="0"/>
              <a:t>.</a:t>
            </a:r>
            <a:r>
              <a:rPr lang="en-US" baseline="-25000" dirty="0"/>
              <a:t>07</a:t>
            </a:r>
            <a:r>
              <a:rPr lang="en-US" dirty="0"/>
              <a:t> ±</a:t>
            </a:r>
            <a:r>
              <a:rPr lang="en-US" dirty="0" smtClean="0"/>
              <a:t>0</a:t>
            </a:r>
            <a:r>
              <a:rPr lang="en-US" i="1" dirty="0" smtClean="0"/>
              <a:t>.</a:t>
            </a:r>
            <a:r>
              <a:rPr lang="en-US" dirty="0" smtClean="0"/>
              <a:t>11</a:t>
            </a:r>
          </a:p>
          <a:p>
            <a:pPr lvl="1"/>
            <a:r>
              <a:rPr lang="en-US" dirty="0" smtClean="0"/>
              <a:t>More suppression at LHC compared to RHIC</a:t>
            </a:r>
          </a:p>
          <a:p>
            <a:r>
              <a:rPr lang="en-US" dirty="0" smtClean="0"/>
              <a:t>If directly produced fraction is ~51%: result consistent with suppression of excited states only.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07" y="1234474"/>
            <a:ext cx="5091193" cy="48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7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PbPb</a:t>
            </a:r>
            <a:r>
              <a:rPr lang="en-US" dirty="0" smtClean="0"/>
              <a:t> and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36595"/>
            <a:ext cx="9117106" cy="16014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Models from Strickland et al. and </a:t>
            </a:r>
            <a:r>
              <a:rPr lang="en-US" dirty="0" err="1" smtClean="0"/>
              <a:t>Emerick</a:t>
            </a:r>
            <a:r>
              <a:rPr lang="en-US" dirty="0" smtClean="0"/>
              <a:t> et al. consistent with data.</a:t>
            </a:r>
          </a:p>
          <a:p>
            <a:pPr lvl="1"/>
            <a:r>
              <a:rPr lang="en-US" dirty="0" smtClean="0"/>
              <a:t>Suppression level is similar in both models</a:t>
            </a:r>
          </a:p>
          <a:p>
            <a:pPr lvl="1"/>
            <a:r>
              <a:rPr lang="en-US" dirty="0" smtClean="0"/>
              <a:t>EZR model: Regeneration component is small for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upsilon_RAA_Strickl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953" y="656846"/>
            <a:ext cx="3799430" cy="3960067"/>
          </a:xfrm>
          <a:prstGeom prst="rect">
            <a:avLst/>
          </a:prstGeom>
        </p:spPr>
      </p:pic>
      <p:pic>
        <p:nvPicPr>
          <p:cNvPr id="8" name="Picture 7" descr="Raa_S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087" y="702000"/>
            <a:ext cx="3755210" cy="39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results...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5" y="805609"/>
            <a:ext cx="4874979" cy="39052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CMS showed sequential suppression</a:t>
            </a:r>
          </a:p>
          <a:p>
            <a:pPr lvl="1"/>
            <a:r>
              <a:rPr lang="en-US" dirty="0" smtClean="0"/>
              <a:t>Models are consistent with this picture</a:t>
            </a:r>
          </a:p>
          <a:p>
            <a:r>
              <a:rPr lang="en-US" dirty="0" err="1" smtClean="0"/>
              <a:t>LHCb</a:t>
            </a:r>
            <a:r>
              <a:rPr lang="en-US" dirty="0" smtClean="0"/>
              <a:t> shows results consistent with shadowing, can also have some E. loss, but both ok within uncertainties</a:t>
            </a:r>
          </a:p>
          <a:p>
            <a:r>
              <a:rPr lang="en-US" dirty="0" smtClean="0"/>
              <a:t>The beauty peaks were painting a compelling picture.</a:t>
            </a:r>
          </a:p>
          <a:p>
            <a:endParaRPr lang="en-US" dirty="0"/>
          </a:p>
          <a:p>
            <a:r>
              <a:rPr lang="en-US" dirty="0" smtClean="0"/>
              <a:t>... but then things got murky...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IMG_4586-HDR-SurpriseLak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51" y="939882"/>
            <a:ext cx="4064655" cy="2692229"/>
          </a:xfrm>
          <a:prstGeom prst="rect">
            <a:avLst/>
          </a:prstGeom>
        </p:spPr>
      </p:pic>
      <p:pic>
        <p:nvPicPr>
          <p:cNvPr id="8" name="Picture 7" descr="IMG_53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/>
          <a:stretch/>
        </p:blipFill>
        <p:spPr>
          <a:xfrm>
            <a:off x="5048433" y="3468257"/>
            <a:ext cx="4095567" cy="259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0971" y="5692633"/>
            <a:ext cx="155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Beauty  Pool</a:t>
            </a:r>
            <a:endParaRPr lang="en-US" dirty="0"/>
          </a:p>
        </p:txBody>
      </p:sp>
      <p:pic>
        <p:nvPicPr>
          <p:cNvPr id="10" name="Picture 9" descr="IMG_499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/>
          <a:stretch/>
        </p:blipFill>
        <p:spPr>
          <a:xfrm>
            <a:off x="5052451" y="3468258"/>
            <a:ext cx="4095567" cy="2594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3661" y="5720826"/>
            <a:ext cx="158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Volcano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</a:t>
            </a:r>
            <a:r>
              <a:rPr lang="en-US" sz="44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4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400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5819"/>
            <a:ext cx="4092494" cy="4987782"/>
          </a:xfrm>
        </p:spPr>
        <p:txBody>
          <a:bodyPr/>
          <a:lstStyle/>
          <a:p>
            <a:r>
              <a:rPr lang="en-US" dirty="0" smtClean="0"/>
              <a:t>ALICE Measures </a:t>
            </a:r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dirty="0" smtClean="0">
                <a:ea typeface="Lucida Grande"/>
              </a:rPr>
              <a:t>in </a:t>
            </a:r>
            <a:r>
              <a:rPr lang="en-US" dirty="0" err="1" smtClean="0">
                <a:ea typeface="Lucida Grande"/>
              </a:rPr>
              <a:t>PbPb</a:t>
            </a:r>
            <a:endParaRPr lang="en-US" dirty="0" smtClean="0">
              <a:ea typeface="Lucida Grande"/>
            </a:endParaRPr>
          </a:p>
          <a:p>
            <a:pPr lvl="1"/>
            <a:r>
              <a:rPr lang="en-US" dirty="0" smtClean="0">
                <a:ea typeface="Lucida Grande"/>
              </a:rPr>
              <a:t>Forward rapidity region</a:t>
            </a:r>
          </a:p>
          <a:p>
            <a:pPr lvl="2"/>
            <a:r>
              <a:rPr lang="en-US" dirty="0" smtClean="0">
                <a:ea typeface="Lucida Grande"/>
              </a:rPr>
              <a:t>2.5 &lt; y &lt; 4</a:t>
            </a:r>
          </a:p>
          <a:p>
            <a:pPr lvl="2"/>
            <a:r>
              <a:rPr lang="en-US" dirty="0" smtClean="0">
                <a:ea typeface="Lucida Grande"/>
              </a:rPr>
              <a:t>Note: CMS, |y|&lt;2.4</a:t>
            </a:r>
          </a:p>
          <a:p>
            <a:r>
              <a:rPr lang="en-US" dirty="0" smtClean="0">
                <a:ea typeface="Lucida Grande"/>
              </a:rPr>
              <a:t>Fit to 1S to extract yield in </a:t>
            </a:r>
            <a:r>
              <a:rPr lang="en-US" dirty="0" err="1" smtClean="0">
                <a:ea typeface="Lucida Grande"/>
              </a:rPr>
              <a:t>PbPb</a:t>
            </a:r>
            <a:endParaRPr lang="en-US" dirty="0" smtClean="0">
              <a:ea typeface="Lucida Grande"/>
            </a:endParaRPr>
          </a:p>
          <a:p>
            <a:pPr marL="349250" lvl="1" indent="-349250">
              <a:spcBef>
                <a:spcPts val="2000"/>
              </a:spcBef>
              <a:buClr>
                <a:schemeClr val="tx2"/>
              </a:buClr>
              <a:buSzPct val="110000"/>
              <a:buFont typeface="Wingdings 2" charset="2"/>
              <a:buChar char="☍"/>
            </a:pPr>
            <a:r>
              <a:rPr lang="en-US" dirty="0">
                <a:ea typeface="Lucida Grande"/>
              </a:rPr>
              <a:t>Uses </a:t>
            </a:r>
            <a:r>
              <a:rPr lang="en-US" dirty="0" err="1">
                <a:ea typeface="Lucida Grande"/>
              </a:rPr>
              <a:t>LHCb</a:t>
            </a:r>
            <a:r>
              <a:rPr lang="en-US" dirty="0">
                <a:ea typeface="Lucida Grande"/>
              </a:rPr>
              <a:t> </a:t>
            </a:r>
            <a:r>
              <a:rPr lang="en-US" dirty="0" err="1">
                <a:ea typeface="Lucida Grande"/>
              </a:rPr>
              <a:t>pp</a:t>
            </a:r>
            <a:r>
              <a:rPr lang="en-US" dirty="0">
                <a:ea typeface="Lucida Grande"/>
              </a:rPr>
              <a:t> for reference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13210" y="721314"/>
            <a:ext cx="202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arXiv:1405.4493</a:t>
            </a:r>
            <a:endParaRPr lang="en-US" dirty="0"/>
          </a:p>
        </p:txBody>
      </p:sp>
      <p:pic>
        <p:nvPicPr>
          <p:cNvPr id="8" name="Picture 7" descr="Screen Shot 2014-09-18 at 11.4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4" y="1090646"/>
            <a:ext cx="5024612" cy="35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8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44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400" dirty="0"/>
              <a:t>R</a:t>
            </a:r>
            <a:r>
              <a:rPr lang="en-US" sz="4400" baseline="-25000" dirty="0"/>
              <a:t>AA</a:t>
            </a:r>
            <a:r>
              <a:rPr lang="en-US" sz="4400" dirty="0"/>
              <a:t> vs</a:t>
            </a:r>
            <a:r>
              <a:rPr lang="en-US" sz="4400" dirty="0" smtClean="0"/>
              <a:t>. </a:t>
            </a:r>
            <a:r>
              <a:rPr lang="en-US" sz="4400" dirty="0" err="1" smtClean="0"/>
              <a:t>Npart</a:t>
            </a:r>
            <a:r>
              <a:rPr lang="en-US" sz="4400" dirty="0" smtClean="0"/>
              <a:t>, forward 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0221"/>
            <a:ext cx="9117106" cy="1683380"/>
          </a:xfrm>
        </p:spPr>
        <p:txBody>
          <a:bodyPr/>
          <a:lstStyle/>
          <a:p>
            <a:r>
              <a:rPr lang="en-US" dirty="0" smtClean="0"/>
              <a:t>Comparison between CMS and ALICE</a:t>
            </a:r>
          </a:p>
          <a:p>
            <a:pPr lvl="1"/>
            <a:r>
              <a:rPr lang="en-US" sz="2400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sz="2400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2400" dirty="0" smtClean="0"/>
              <a:t>R</a:t>
            </a:r>
            <a:r>
              <a:rPr lang="en-US" sz="2400" baseline="-25000" dirty="0" smtClean="0"/>
              <a:t>AA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more suppression at forward </a:t>
            </a:r>
            <a:r>
              <a:rPr lang="en-US" sz="2400" dirty="0" err="1" smtClean="0">
                <a:solidFill>
                  <a:srgbClr val="FF0000"/>
                </a:solidFill>
              </a:rPr>
              <a:t>rapidities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  <a:r>
              <a:rPr lang="en-US" sz="2400" dirty="0" smtClean="0"/>
              <a:t> </a:t>
            </a:r>
          </a:p>
          <a:p>
            <a:pPr lvl="2"/>
            <a:r>
              <a:rPr lang="en-US" dirty="0" smtClean="0"/>
              <a:t>Energy density, T should be smaller at forward y. What gives?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 descr="Screen Shot 2014-09-18 at 11.5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0618"/>
            <a:ext cx="4421652" cy="3055548"/>
          </a:xfrm>
          <a:prstGeom prst="rect">
            <a:avLst/>
          </a:prstGeom>
        </p:spPr>
      </p:pic>
      <p:pic>
        <p:nvPicPr>
          <p:cNvPr id="9" name="Picture 8" descr="Screen Shot 2014-09-18 at 11.5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26" y="863308"/>
            <a:ext cx="4521219" cy="30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Comparison to dynamical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1194"/>
            <a:ext cx="3714270" cy="53935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Model from Strickland et al.</a:t>
            </a:r>
          </a:p>
          <a:p>
            <a:pPr lvl="1"/>
            <a:r>
              <a:rPr lang="en-US" dirty="0" smtClean="0"/>
              <a:t>Expect largest suppression “dip” at y=0.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Changing model parameters does not change this feature.</a:t>
            </a:r>
          </a:p>
          <a:p>
            <a:pPr lvl="2"/>
            <a:r>
              <a:rPr lang="en-US" dirty="0" smtClean="0"/>
              <a:t>Change in T profile</a:t>
            </a:r>
          </a:p>
          <a:p>
            <a:pPr lvl="3"/>
            <a:r>
              <a:rPr lang="en-US" dirty="0" smtClean="0"/>
              <a:t>Gaussian profile</a:t>
            </a:r>
          </a:p>
          <a:p>
            <a:pPr lvl="3"/>
            <a:r>
              <a:rPr lang="en-US" dirty="0" smtClean="0"/>
              <a:t>Boost invariant profile</a:t>
            </a:r>
          </a:p>
          <a:p>
            <a:pPr lvl="3"/>
            <a:r>
              <a:rPr lang="en-US" dirty="0" smtClean="0"/>
              <a:t>Widens/narrows dip, but dip remains</a:t>
            </a:r>
          </a:p>
          <a:p>
            <a:pPr lvl="2"/>
            <a:r>
              <a:rPr lang="en-US" dirty="0" smtClean="0"/>
              <a:t>Change in shear viscosity (and therefore initial T)</a:t>
            </a:r>
          </a:p>
          <a:p>
            <a:pPr lvl="3"/>
            <a:r>
              <a:rPr lang="en-US" dirty="0" smtClean="0"/>
              <a:t>Increases/Decreases R</a:t>
            </a:r>
            <a:r>
              <a:rPr lang="en-US" baseline="-25000" dirty="0" smtClean="0"/>
              <a:t>AA</a:t>
            </a:r>
            <a:r>
              <a:rPr lang="en-US" dirty="0" smtClean="0"/>
              <a:t> scale, but dip remains</a:t>
            </a:r>
          </a:p>
          <a:p>
            <a:pPr lvl="1"/>
            <a:r>
              <a:rPr lang="en-US" dirty="0" smtClean="0"/>
              <a:t>Most (all?) models on the market have this behavior.</a:t>
            </a:r>
          </a:p>
          <a:p>
            <a:pPr lvl="2"/>
            <a:r>
              <a:rPr lang="en-US" dirty="0" smtClean="0"/>
              <a:t>Note: this model does not have regeneration...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 descr="Screen Shot 2014-09-19 at 12.0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86" y="1177364"/>
            <a:ext cx="5648319" cy="37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Comparison to transport/regeneration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3673304" cy="5105401"/>
          </a:xfrm>
        </p:spPr>
        <p:txBody>
          <a:bodyPr/>
          <a:lstStyle/>
          <a:p>
            <a:r>
              <a:rPr lang="en-US" dirty="0" smtClean="0"/>
              <a:t>Model from </a:t>
            </a:r>
            <a:r>
              <a:rPr lang="en-US" dirty="0" err="1" smtClean="0"/>
              <a:t>Emerick</a:t>
            </a:r>
            <a:r>
              <a:rPr lang="en-US" dirty="0" smtClean="0"/>
              <a:t> et al.</a:t>
            </a:r>
          </a:p>
          <a:p>
            <a:pPr lvl="1"/>
            <a:r>
              <a:rPr lang="en-US" dirty="0" smtClean="0"/>
              <a:t>Includes a regeneration component, albeit small</a:t>
            </a:r>
          </a:p>
          <a:p>
            <a:pPr lvl="1"/>
            <a:r>
              <a:rPr lang="en-US" dirty="0" smtClean="0"/>
              <a:t>Includes absorption component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Yet, model cannot account for stronger suppression at forward rapidity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Picture 7" descr="Screen Shot 2014-09-19 at 12.0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86" y="1138601"/>
            <a:ext cx="5644003" cy="38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3598073" cy="567400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STAR: electron channel</a:t>
            </a:r>
          </a:p>
          <a:p>
            <a:r>
              <a:rPr lang="en-US" dirty="0" smtClean="0"/>
              <a:t>CMS, PHENIX, ALICE: </a:t>
            </a:r>
            <a:r>
              <a:rPr lang="en-US" dirty="0" err="1" smtClean="0"/>
              <a:t>dimuon</a:t>
            </a:r>
            <a:r>
              <a:rPr lang="en-US" dirty="0" smtClean="0"/>
              <a:t> channel</a:t>
            </a:r>
          </a:p>
          <a:p>
            <a:endParaRPr lang="en-US" dirty="0"/>
          </a:p>
          <a:p>
            <a:r>
              <a:rPr lang="en-US" dirty="0" smtClean="0"/>
              <a:t>Experimental Results:</a:t>
            </a:r>
          </a:p>
          <a:p>
            <a:pPr lvl="3"/>
            <a:r>
              <a:rPr lang="en-US" dirty="0"/>
              <a:t>STAR: </a:t>
            </a:r>
            <a:r>
              <a:rPr lang="hu-HU" dirty="0"/>
              <a:t>PLB 735 (2014) 127</a:t>
            </a:r>
          </a:p>
          <a:p>
            <a:pPr lvl="3"/>
            <a:r>
              <a:rPr lang="hu-HU" dirty="0"/>
              <a:t>PHENIX:  PR</a:t>
            </a:r>
            <a:r>
              <a:rPr lang="en-US" dirty="0"/>
              <a:t>C 87, 044909 (2013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CMS:</a:t>
            </a:r>
          </a:p>
          <a:p>
            <a:pPr lvl="4"/>
            <a:r>
              <a:rPr lang="en-US" dirty="0"/>
              <a:t>PRL 109 222301 (2012</a:t>
            </a:r>
            <a:r>
              <a:rPr lang="en-US" dirty="0" smtClean="0"/>
              <a:t>)</a:t>
            </a:r>
          </a:p>
          <a:p>
            <a:pPr lvl="4"/>
            <a:r>
              <a:rPr lang="en-US" dirty="0"/>
              <a:t>JHEP 04 103 (2014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ALICE:</a:t>
            </a:r>
          </a:p>
          <a:p>
            <a:pPr lvl="4"/>
            <a:r>
              <a:rPr lang="en-US" dirty="0"/>
              <a:t>arXiv:1405.4493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Manuel Calderón de la Barca Sánchez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pp09Mid_ups_lineshapes_0pt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/>
          <a:stretch/>
        </p:blipFill>
        <p:spPr>
          <a:xfrm rot="5400000">
            <a:off x="5282975" y="167133"/>
            <a:ext cx="2774527" cy="392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79" y="3515393"/>
            <a:ext cx="3465929" cy="33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4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works,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37332"/>
            <a:ext cx="9117106" cy="18062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CMS results on R</a:t>
            </a:r>
            <a:r>
              <a:rPr lang="en-US" baseline="-25000" dirty="0" smtClean="0"/>
              <a:t>AA</a:t>
            </a:r>
            <a:r>
              <a:rPr lang="en-US" dirty="0" smtClean="0"/>
              <a:t> vs.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y with first </a:t>
            </a:r>
            <a:r>
              <a:rPr lang="en-US" dirty="0" err="1" smtClean="0"/>
              <a:t>PbPb</a:t>
            </a:r>
            <a:r>
              <a:rPr lang="en-US" dirty="0" smtClean="0"/>
              <a:t> run, limited statistics</a:t>
            </a:r>
          </a:p>
          <a:p>
            <a:pPr lvl="1"/>
            <a:r>
              <a:rPr lang="en-US" dirty="0" smtClean="0"/>
              <a:t> </a:t>
            </a:r>
            <a:r>
              <a:rPr lang="en-US" sz="1600" dirty="0"/>
              <a:t>JHEP 1205 (2012) </a:t>
            </a:r>
            <a:r>
              <a:rPr lang="en-US" sz="1600" dirty="0" smtClean="0"/>
              <a:t>063</a:t>
            </a:r>
          </a:p>
          <a:p>
            <a:pPr lvl="1"/>
            <a:r>
              <a:rPr lang="en-US" dirty="0" smtClean="0"/>
              <a:t>No indication of smaller R</a:t>
            </a:r>
            <a:r>
              <a:rPr lang="en-US" baseline="-25000" dirty="0" smtClean="0"/>
              <a:t>AA</a:t>
            </a:r>
            <a:r>
              <a:rPr lang="en-US" dirty="0" smtClean="0"/>
              <a:t> at higher y.</a:t>
            </a:r>
          </a:p>
          <a:p>
            <a:r>
              <a:rPr lang="en-US" dirty="0" smtClean="0"/>
              <a:t>In progress,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y dependence with higher statistics and finer bins.</a:t>
            </a:r>
          </a:p>
          <a:p>
            <a:pPr lvl="1"/>
            <a:r>
              <a:rPr lang="en-US" dirty="0" smtClean="0"/>
              <a:t>150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b</a:t>
            </a:r>
            <a:r>
              <a:rPr lang="en-US" baseline="30000" dirty="0" smtClean="0"/>
              <a:t>-1</a:t>
            </a:r>
            <a:r>
              <a:rPr lang="en-US" dirty="0" smtClean="0"/>
              <a:t>, compared to 7.3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b</a:t>
            </a:r>
            <a:r>
              <a:rPr lang="en-US" baseline="30000" dirty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 descr="upsilon_RAA_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1032" y="737792"/>
            <a:ext cx="3329162" cy="3469917"/>
          </a:xfrm>
          <a:prstGeom prst="rect">
            <a:avLst/>
          </a:prstGeom>
        </p:spPr>
      </p:pic>
      <p:pic>
        <p:nvPicPr>
          <p:cNvPr id="9" name="Picture 8" descr="upsilon_RAA_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7089" y="741653"/>
            <a:ext cx="3146564" cy="3279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83580" y="2976692"/>
            <a:ext cx="807971" cy="1911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ALICE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093466" y="2526093"/>
            <a:ext cx="2580870" cy="136545"/>
          </a:xfrm>
          <a:prstGeom prst="rect">
            <a:avLst/>
          </a:prstGeom>
          <a:solidFill>
            <a:srgbClr val="008000">
              <a:alpha val="22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2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 plots vs. binding energy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93149"/>
            <a:ext cx="9117106" cy="8504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Overall pattern of sequential suppression is observed.</a:t>
            </a:r>
          </a:p>
          <a:p>
            <a:pPr lvl="1"/>
            <a:r>
              <a:rPr lang="en-US" dirty="0" smtClean="0"/>
              <a:t>But there are important details that do not fit.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 descr="raaVSdE_minbias_allOni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692" y="604929"/>
            <a:ext cx="3825542" cy="3987283"/>
          </a:xfrm>
          <a:prstGeom prst="rect">
            <a:avLst/>
          </a:prstGeom>
        </p:spPr>
      </p:pic>
      <p:pic>
        <p:nvPicPr>
          <p:cNvPr id="8" name="Picture 7" descr="BindingEnergyVsRA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337" y="130968"/>
            <a:ext cx="3660804" cy="50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2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545"/>
            <a:ext cx="9117106" cy="5640668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: an observable that is throwing surprises!</a:t>
            </a:r>
          </a:p>
          <a:p>
            <a:r>
              <a:rPr lang="en-US" dirty="0" err="1" smtClean="0"/>
              <a:t>dAu</a:t>
            </a:r>
            <a:r>
              <a:rPr lang="en-US" dirty="0" smtClean="0"/>
              <a:t>, </a:t>
            </a:r>
            <a:r>
              <a:rPr lang="en-US" dirty="0" err="1" smtClean="0"/>
              <a:t>pPb</a:t>
            </a:r>
            <a:r>
              <a:rPr lang="en-US" dirty="0" smtClean="0"/>
              <a:t> data are now showing intriguing features</a:t>
            </a:r>
          </a:p>
          <a:p>
            <a:pPr lvl="1"/>
            <a:r>
              <a:rPr lang="en-US" dirty="0" smtClean="0"/>
              <a:t>Possible large suppression at y=0 at RHIC</a:t>
            </a:r>
          </a:p>
          <a:p>
            <a:pPr lvl="1"/>
            <a:r>
              <a:rPr lang="en-US" dirty="0" smtClean="0"/>
              <a:t>Final state modifications of excited state compared to ground state</a:t>
            </a:r>
          </a:p>
          <a:p>
            <a:pPr lvl="2"/>
            <a:r>
              <a:rPr lang="en-US" dirty="0" smtClean="0"/>
              <a:t>Double ratio &lt; 1 in </a:t>
            </a:r>
            <a:r>
              <a:rPr lang="en-US" dirty="0" err="1" smtClean="0"/>
              <a:t>pPb</a:t>
            </a:r>
            <a:endParaRPr lang="en-US" dirty="0" smtClean="0"/>
          </a:p>
          <a:p>
            <a:r>
              <a:rPr lang="en-US" dirty="0" err="1" smtClean="0"/>
              <a:t>pp</a:t>
            </a:r>
            <a:r>
              <a:rPr lang="en-US" dirty="0" smtClean="0"/>
              <a:t> data vs. event activity: </a:t>
            </a:r>
          </a:p>
          <a:p>
            <a:pPr lvl="1"/>
            <a:r>
              <a:rPr lang="en-US" dirty="0" smtClean="0"/>
              <a:t>single ratios decrease when activity is near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breakup of excited states? higher multiplicity when ground state is produced? </a:t>
            </a:r>
          </a:p>
          <a:p>
            <a:pPr lvl="1"/>
            <a:r>
              <a:rPr lang="en-US" dirty="0" smtClean="0"/>
              <a:t>Increase of self-normalized yield: multi-</a:t>
            </a:r>
            <a:r>
              <a:rPr lang="en-US" dirty="0" err="1" smtClean="0"/>
              <a:t>parton</a:t>
            </a:r>
            <a:r>
              <a:rPr lang="en-US" dirty="0" smtClean="0"/>
              <a:t> interactions?</a:t>
            </a:r>
          </a:p>
          <a:p>
            <a:r>
              <a:rPr lang="en-US" dirty="0" err="1" smtClean="0"/>
              <a:t>AuAu</a:t>
            </a:r>
            <a:r>
              <a:rPr lang="en-US" dirty="0" smtClean="0"/>
              <a:t> data: </a:t>
            </a:r>
            <a:r>
              <a:rPr lang="en-US" dirty="0"/>
              <a:t>The first results from STAR and CMS looked very consistent with sequential suppression picture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But forward rapidity data challenges our closely held beliefs!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6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715817"/>
            <a:ext cx="9117106" cy="918725"/>
          </a:xfrm>
        </p:spPr>
        <p:txBody>
          <a:bodyPr/>
          <a:lstStyle/>
          <a:p>
            <a:r>
              <a:rPr lang="en-US" dirty="0" smtClean="0"/>
              <a:t>Here’s to the continued exploration of beautiful peaks, and that we find a crisp, clear vista of the QCD landscape</a:t>
            </a:r>
            <a:endParaRPr lang="en-US" dirty="0"/>
          </a:p>
        </p:txBody>
      </p:sp>
      <p:pic>
        <p:nvPicPr>
          <p:cNvPr id="8" name="Picture 7" descr="IMG_474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7022"/>
          <a:stretch/>
        </p:blipFill>
        <p:spPr>
          <a:xfrm>
            <a:off x="0" y="685799"/>
            <a:ext cx="9144000" cy="50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7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E772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17106" cy="579306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Study </a:t>
            </a:r>
            <a:r>
              <a:rPr lang="en-US" b="1" i="1" dirty="0" smtClean="0"/>
              <a:t>A</a:t>
            </a:r>
            <a:r>
              <a:rPr lang="en-US" b="1" dirty="0" smtClean="0"/>
              <a:t> dependence of </a:t>
            </a:r>
            <a:r>
              <a:rPr lang="en-US" b="1" dirty="0" err="1" smtClean="0">
                <a:latin typeface="Lucida Grande"/>
                <a:ea typeface="Lucida Grande"/>
                <a:cs typeface="Lucida Grande"/>
              </a:rPr>
              <a:t>ϒ</a:t>
            </a:r>
            <a:r>
              <a:rPr lang="en-US" b="1" dirty="0" smtClean="0"/>
              <a:t> family in </a:t>
            </a:r>
            <a:r>
              <a:rPr lang="en-US" b="1" dirty="0" err="1" smtClean="0"/>
              <a:t>pA.</a:t>
            </a:r>
            <a:endParaRPr lang="en-US" b="1" dirty="0" smtClean="0"/>
          </a:p>
          <a:p>
            <a:r>
              <a:rPr lang="en-US" dirty="0" smtClean="0"/>
              <a:t>Fixed nuclear targets: liquid deuterium, C, </a:t>
            </a:r>
            <a:r>
              <a:rPr lang="en-US" dirty="0" err="1" smtClean="0"/>
              <a:t>Ca</a:t>
            </a:r>
            <a:r>
              <a:rPr lang="en-US" dirty="0" smtClean="0"/>
              <a:t>, Fe, W.</a:t>
            </a:r>
          </a:p>
          <a:p>
            <a:r>
              <a:rPr lang="en-US" dirty="0" smtClean="0"/>
              <a:t>proton beam @ 800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Equivalent √s=√((800+1)</a:t>
            </a:r>
            <a:r>
              <a:rPr lang="en-US" baseline="30000" dirty="0" smtClean="0"/>
              <a:t>2</a:t>
            </a:r>
            <a:r>
              <a:rPr lang="en-US" dirty="0" smtClean="0"/>
              <a:t>-(800)</a:t>
            </a:r>
            <a:r>
              <a:rPr lang="en-US" baseline="30000" dirty="0" smtClean="0"/>
              <a:t>2</a:t>
            </a:r>
            <a:r>
              <a:rPr lang="en-US" dirty="0" smtClean="0"/>
              <a:t>)=√1601 ~ 40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Measured </a:t>
            </a:r>
            <a:r>
              <a:rPr lang="en-US" dirty="0" err="1" smtClean="0"/>
              <a:t>Drell</a:t>
            </a:r>
            <a:r>
              <a:rPr lang="en-US" dirty="0" smtClean="0"/>
              <a:t>-Yan,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ϒ</a:t>
            </a:r>
            <a:r>
              <a:rPr lang="en-US" dirty="0" smtClean="0"/>
              <a:t>(1S) and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ϒ</a:t>
            </a:r>
            <a:r>
              <a:rPr lang="en-US" dirty="0" smtClean="0"/>
              <a:t>(2S+3S)</a:t>
            </a:r>
          </a:p>
          <a:p>
            <a:pPr lvl="1"/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dependence.</a:t>
            </a:r>
          </a:p>
          <a:p>
            <a:pPr lvl="1"/>
            <a:endParaRPr lang="en-US" dirty="0"/>
          </a:p>
          <a:p>
            <a:r>
              <a:rPr lang="en-US" dirty="0" smtClean="0"/>
              <a:t>Reminder about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and rapidity:</a:t>
            </a:r>
          </a:p>
          <a:p>
            <a:pPr lvl="1"/>
            <a:r>
              <a:rPr lang="en-US" dirty="0" smtClean="0"/>
              <a:t>Definition: 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F</a:t>
            </a:r>
            <a:r>
              <a:rPr lang="en-US" dirty="0" smtClean="0"/>
              <a:t> =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/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(max) (in CM Frame), </a:t>
            </a:r>
            <a:r>
              <a:rPr lang="en-US" i="1" dirty="0" smtClean="0"/>
              <a:t>y</a:t>
            </a:r>
            <a:r>
              <a:rPr lang="en-US" dirty="0" smtClean="0"/>
              <a:t>=1/2 </a:t>
            </a:r>
            <a:r>
              <a:rPr lang="en-US" dirty="0" err="1" smtClean="0"/>
              <a:t>ln</a:t>
            </a:r>
            <a:r>
              <a:rPr lang="en-US" dirty="0" smtClean="0"/>
              <a:t>((</a:t>
            </a:r>
            <a:r>
              <a:rPr lang="en-US" i="1" dirty="0" err="1" smtClean="0"/>
              <a:t>E</a:t>
            </a:r>
            <a:r>
              <a:rPr lang="en-US" dirty="0" err="1" smtClean="0"/>
              <a:t>+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)/(</a:t>
            </a:r>
            <a:r>
              <a:rPr lang="en-US" i="1" dirty="0" smtClean="0"/>
              <a:t>E</a:t>
            </a:r>
            <a:r>
              <a:rPr lang="en-US" dirty="0" smtClean="0"/>
              <a:t>-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))</a:t>
            </a:r>
          </a:p>
          <a:p>
            <a:pPr lvl="2"/>
            <a:r>
              <a:rPr lang="en-US" dirty="0" smtClean="0"/>
              <a:t>For two protons at </a:t>
            </a:r>
            <a:r>
              <a:rPr lang="en-US" dirty="0"/>
              <a:t>√s</a:t>
            </a:r>
            <a:r>
              <a:rPr lang="en-US" dirty="0" smtClean="0"/>
              <a:t>=40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i="1" dirty="0" err="1"/>
              <a:t>p</a:t>
            </a:r>
            <a:r>
              <a:rPr lang="en-US" i="1" baseline="-25000" dirty="0" err="1"/>
              <a:t>Z</a:t>
            </a:r>
            <a:r>
              <a:rPr lang="en-US" dirty="0"/>
              <a:t>(max</a:t>
            </a:r>
            <a:r>
              <a:rPr lang="en-US" dirty="0" smtClean="0"/>
              <a:t>)=19.98 ~20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= 0 is equivalent to y = 0. (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=0 gives 0 for both)</a:t>
            </a:r>
          </a:p>
          <a:p>
            <a:pPr lvl="1"/>
            <a:r>
              <a:rPr lang="en-US" dirty="0" smtClean="0"/>
              <a:t>For other values, need </a:t>
            </a:r>
            <a:r>
              <a:rPr lang="en-US" i="1" dirty="0" smtClean="0"/>
              <a:t>E</a:t>
            </a:r>
            <a:r>
              <a:rPr lang="en-US" dirty="0" smtClean="0"/>
              <a:t>, which means we need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T</a:t>
            </a:r>
            <a:r>
              <a:rPr lang="en-US" dirty="0" err="1" smtClean="0"/>
              <a:t>.</a:t>
            </a:r>
            <a:r>
              <a:rPr lang="en-US" dirty="0" smtClean="0"/>
              <a:t>  Assuming </a:t>
            </a:r>
            <a:r>
              <a:rPr lang="en-US" i="1" dirty="0" smtClean="0"/>
              <a:t>p</a:t>
            </a:r>
            <a:r>
              <a:rPr lang="en-US" i="1" baseline="-25000" dirty="0" smtClean="0"/>
              <a:t>T</a:t>
            </a:r>
            <a:r>
              <a:rPr lang="en-US" dirty="0" smtClean="0"/>
              <a:t>~1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2"/>
            <a:r>
              <a:rPr lang="en-US" i="1" dirty="0" err="1" smtClean="0"/>
              <a:t>x</a:t>
            </a:r>
            <a:r>
              <a:rPr lang="en-US" i="1" baseline="-25000" dirty="0" err="1" smtClean="0"/>
              <a:t>F</a:t>
            </a:r>
            <a:r>
              <a:rPr lang="en-US" dirty="0" smtClean="0"/>
              <a:t> = 0.1,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=2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dirty="0" smtClean="0"/>
              <a:t>=10.247, </a:t>
            </a:r>
            <a:r>
              <a:rPr lang="en-US" i="1" dirty="0" smtClean="0"/>
              <a:t>y</a:t>
            </a:r>
            <a:r>
              <a:rPr lang="en-US" dirty="0" smtClean="0"/>
              <a:t>=0.198 ~ 0.2</a:t>
            </a:r>
          </a:p>
          <a:p>
            <a:pPr lvl="2"/>
            <a:r>
              <a:rPr lang="en-US" i="1" dirty="0" err="1"/>
              <a:t>x</a:t>
            </a:r>
            <a:r>
              <a:rPr lang="en-US" i="1" baseline="-25000" dirty="0" err="1"/>
              <a:t>F</a:t>
            </a:r>
            <a:r>
              <a:rPr lang="en-US" dirty="0"/>
              <a:t> = </a:t>
            </a:r>
            <a:r>
              <a:rPr lang="en-US" dirty="0" smtClean="0"/>
              <a:t>0.2, </a:t>
            </a:r>
            <a:r>
              <a:rPr lang="en-US" i="1" dirty="0" err="1"/>
              <a:t>p</a:t>
            </a:r>
            <a:r>
              <a:rPr lang="en-US" i="1" baseline="-25000" dirty="0" err="1"/>
              <a:t>Z</a:t>
            </a:r>
            <a:r>
              <a:rPr lang="en-US" dirty="0" smtClean="0"/>
              <a:t>=4 </a:t>
            </a:r>
            <a:r>
              <a:rPr lang="en-US" dirty="0" err="1"/>
              <a:t>GeV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=</a:t>
            </a:r>
            <a:r>
              <a:rPr lang="en-US" dirty="0" smtClean="0"/>
              <a:t>10.817, </a:t>
            </a:r>
            <a:r>
              <a:rPr lang="en-US" i="1" dirty="0"/>
              <a:t>y</a:t>
            </a:r>
            <a:r>
              <a:rPr lang="en-US" dirty="0"/>
              <a:t>=</a:t>
            </a:r>
            <a:r>
              <a:rPr lang="en-US" dirty="0" smtClean="0"/>
              <a:t>0.388 ~ 0.4</a:t>
            </a:r>
            <a:endParaRPr lang="en-US" dirty="0"/>
          </a:p>
          <a:p>
            <a:pPr lvl="2"/>
            <a:r>
              <a:rPr lang="en-US" i="1" dirty="0" err="1"/>
              <a:t>x</a:t>
            </a:r>
            <a:r>
              <a:rPr lang="en-US" i="1" baseline="-25000" dirty="0" err="1"/>
              <a:t>F</a:t>
            </a:r>
            <a:r>
              <a:rPr lang="en-US" dirty="0"/>
              <a:t> = </a:t>
            </a:r>
            <a:r>
              <a:rPr lang="en-US" dirty="0" smtClean="0"/>
              <a:t>0.3, </a:t>
            </a:r>
            <a:r>
              <a:rPr lang="en-US" i="1" dirty="0" err="1"/>
              <a:t>p</a:t>
            </a:r>
            <a:r>
              <a:rPr lang="en-US" i="1" baseline="-25000" dirty="0" err="1"/>
              <a:t>Z</a:t>
            </a:r>
            <a:r>
              <a:rPr lang="en-US" dirty="0" smtClean="0"/>
              <a:t>=6 </a:t>
            </a:r>
            <a:r>
              <a:rPr lang="en-US" dirty="0" err="1"/>
              <a:t>GeV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dirty="0"/>
              <a:t>=</a:t>
            </a:r>
            <a:r>
              <a:rPr lang="en-US" dirty="0" smtClean="0"/>
              <a:t>11.704, </a:t>
            </a:r>
            <a:r>
              <a:rPr lang="en-US" i="1" dirty="0"/>
              <a:t>y</a:t>
            </a:r>
            <a:r>
              <a:rPr lang="en-US" dirty="0"/>
              <a:t>=</a:t>
            </a:r>
            <a:r>
              <a:rPr lang="en-US" dirty="0" smtClean="0"/>
              <a:t>0.566 ~ 0.6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9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 smtClean="0"/>
              <a:t> in </a:t>
            </a:r>
            <a:r>
              <a:rPr lang="en-US" dirty="0" err="1" smtClean="0"/>
              <a:t>pp</a:t>
            </a:r>
            <a:r>
              <a:rPr lang="en-US" dirty="0" smtClean="0"/>
              <a:t> collisions at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219798" cy="551210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Results on cross sections</a:t>
            </a:r>
          </a:p>
          <a:p>
            <a:pPr lvl="3"/>
            <a:r>
              <a:rPr lang="en-US" dirty="0" smtClean="0"/>
              <a:t>STAR: </a:t>
            </a:r>
            <a:r>
              <a:rPr lang="hu-HU" dirty="0" smtClean="0"/>
              <a:t>PLB </a:t>
            </a:r>
            <a:r>
              <a:rPr lang="hu-HU" dirty="0"/>
              <a:t>735 (2014) </a:t>
            </a:r>
            <a:r>
              <a:rPr lang="hu-HU" dirty="0" smtClean="0"/>
              <a:t>127</a:t>
            </a:r>
          </a:p>
          <a:p>
            <a:pPr lvl="3"/>
            <a:r>
              <a:rPr lang="hu-HU" dirty="0" smtClean="0"/>
              <a:t>PHENIX:  PR</a:t>
            </a:r>
            <a:r>
              <a:rPr lang="en-US" dirty="0" smtClean="0"/>
              <a:t>C </a:t>
            </a:r>
            <a:r>
              <a:rPr lang="en-US" dirty="0"/>
              <a:t>87, 044909 (2013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STAR data:</a:t>
            </a:r>
          </a:p>
          <a:p>
            <a:pPr lvl="2"/>
            <a:r>
              <a:rPr lang="en-US" dirty="0" smtClean="0"/>
              <a:t>20 pb</a:t>
            </a:r>
            <a:r>
              <a:rPr lang="en-US" baseline="30000" dirty="0" smtClean="0"/>
              <a:t>-1</a:t>
            </a:r>
            <a:r>
              <a:rPr lang="en-US" dirty="0" smtClean="0"/>
              <a:t>, all from </a:t>
            </a:r>
            <a:r>
              <a:rPr lang="en-US" dirty="0" err="1" smtClean="0"/>
              <a:t>pp</a:t>
            </a:r>
            <a:r>
              <a:rPr lang="en-US" dirty="0" smtClean="0"/>
              <a:t> run 2009.</a:t>
            </a:r>
          </a:p>
          <a:p>
            <a:pPr lvl="2"/>
            <a:r>
              <a:rPr lang="en-US" dirty="0" smtClean="0"/>
              <a:t>Improvement over 2006:</a:t>
            </a:r>
          </a:p>
          <a:p>
            <a:pPr lvl="3"/>
            <a:r>
              <a:rPr lang="en-US" dirty="0" smtClean="0"/>
              <a:t>Less inner material</a:t>
            </a:r>
          </a:p>
          <a:p>
            <a:r>
              <a:rPr lang="en-US" dirty="0" smtClean="0"/>
              <a:t>Calculations:</a:t>
            </a:r>
          </a:p>
          <a:p>
            <a:pPr lvl="2"/>
            <a:r>
              <a:rPr lang="en-US" dirty="0" smtClean="0"/>
              <a:t>CEM: R. Vogt</a:t>
            </a:r>
          </a:p>
          <a:p>
            <a:pPr lvl="2"/>
            <a:r>
              <a:rPr lang="en-US" dirty="0" smtClean="0"/>
              <a:t>CSM: </a:t>
            </a:r>
            <a:r>
              <a:rPr lang="en-US" dirty="0" err="1" smtClean="0"/>
              <a:t>Lansberg</a:t>
            </a:r>
            <a:r>
              <a:rPr lang="en-US" dirty="0" smtClean="0"/>
              <a:t> &amp; Brodsky</a:t>
            </a:r>
          </a:p>
          <a:p>
            <a:r>
              <a:rPr lang="en-US" dirty="0" smtClean="0"/>
              <a:t>Data ~ in between CEM and CSM predictions.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dSigmady_C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3319" y="734679"/>
            <a:ext cx="4488645" cy="46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/>
              <a:t> </a:t>
            </a:r>
            <a:r>
              <a:rPr lang="en-US" dirty="0" smtClean="0"/>
              <a:t>in d-Au at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299167" cy="51054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STAR </a:t>
            </a:r>
            <a:r>
              <a:rPr lang="en-US" dirty="0" err="1" smtClean="0"/>
              <a:t>dAu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/>
              <a:t>Note: Scaled by 10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err="1" smtClean="0"/>
              <a:t>Midrapidity</a:t>
            </a:r>
            <a:r>
              <a:rPr lang="en-US" dirty="0" smtClean="0"/>
              <a:t> point is lower than expectations from CEM.</a:t>
            </a:r>
          </a:p>
          <a:p>
            <a:pPr lvl="1"/>
            <a:r>
              <a:rPr lang="en-US" dirty="0" smtClean="0"/>
              <a:t>Calculation includes shadowing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not include estimate of nuclear absorption</a:t>
            </a:r>
          </a:p>
          <a:p>
            <a:r>
              <a:rPr lang="en-US" dirty="0" err="1" smtClean="0"/>
              <a:t>pp</a:t>
            </a:r>
            <a:r>
              <a:rPr lang="en-US" dirty="0" smtClean="0"/>
              <a:t> data is also lower than prediction, </a:t>
            </a:r>
          </a:p>
          <a:p>
            <a:pPr lvl="1"/>
            <a:r>
              <a:rPr lang="en-US" dirty="0" smtClean="0"/>
              <a:t>compare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, where many theoretical and experimental uncertainties cancel.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dSigmady_NL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8605" y="586363"/>
            <a:ext cx="4311616" cy="45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7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Lucida Grande"/>
                <a:cs typeface="Times New Roman"/>
              </a:rPr>
              <a:t>ϒ</a:t>
            </a:r>
            <a:r>
              <a:rPr lang="en-US" dirty="0"/>
              <a:t>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at RHIC, near y=0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524048" cy="56406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Invariant mass distribution in </a:t>
            </a:r>
            <a:r>
              <a:rPr lang="en-US" dirty="0" err="1" smtClean="0"/>
              <a:t>dAu</a:t>
            </a:r>
            <a:r>
              <a:rPr lang="en-US" dirty="0" smtClean="0"/>
              <a:t> at |y|&lt;0.5</a:t>
            </a:r>
          </a:p>
          <a:p>
            <a:pPr lvl="1"/>
            <a:r>
              <a:rPr lang="en-US" dirty="0" smtClean="0"/>
              <a:t>Scaled </a:t>
            </a:r>
            <a:r>
              <a:rPr lang="en-US" dirty="0" err="1" smtClean="0"/>
              <a:t>pp</a:t>
            </a:r>
            <a:r>
              <a:rPr lang="en-US" dirty="0" smtClean="0"/>
              <a:t> reference fit shown for comparison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err="1" smtClean="0"/>
              <a:t>RdAu</a:t>
            </a:r>
            <a:r>
              <a:rPr lang="en-US" dirty="0" smtClean="0"/>
              <a:t> vs. y</a:t>
            </a:r>
          </a:p>
          <a:p>
            <a:pPr lvl="1"/>
            <a:r>
              <a:rPr lang="en-US" dirty="0" smtClean="0"/>
              <a:t>Model comparison:</a:t>
            </a:r>
          </a:p>
          <a:p>
            <a:pPr lvl="2"/>
            <a:r>
              <a:rPr lang="en-US" dirty="0" smtClean="0"/>
              <a:t>Shadowing, EPS09</a:t>
            </a:r>
          </a:p>
          <a:p>
            <a:pPr lvl="3"/>
            <a:r>
              <a:rPr lang="en-US" dirty="0" smtClean="0"/>
              <a:t>R. Vogt</a:t>
            </a:r>
          </a:p>
          <a:p>
            <a:pPr lvl="2"/>
            <a:r>
              <a:rPr lang="en-US" dirty="0" smtClean="0"/>
              <a:t>Energy loss</a:t>
            </a:r>
          </a:p>
          <a:p>
            <a:pPr lvl="2"/>
            <a:r>
              <a:rPr lang="en-US" dirty="0" smtClean="0"/>
              <a:t>Energy loss + shadowing</a:t>
            </a:r>
          </a:p>
          <a:p>
            <a:pPr lvl="3"/>
            <a:r>
              <a:rPr lang="en-US" dirty="0" err="1" smtClean="0"/>
              <a:t>Arleo</a:t>
            </a:r>
            <a:r>
              <a:rPr lang="en-US" dirty="0" smtClean="0"/>
              <a:t> &amp; </a:t>
            </a:r>
            <a:r>
              <a:rPr lang="en-US" dirty="0" err="1" smtClean="0"/>
              <a:t>Peign</a:t>
            </a:r>
            <a:r>
              <a:rPr lang="en-US" dirty="0" err="1" smtClean="0"/>
              <a:t>é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y~0 is right in the middle of the </a:t>
            </a:r>
            <a:r>
              <a:rPr lang="en-US" dirty="0" err="1" smtClean="0"/>
              <a:t>antishadowing</a:t>
            </a:r>
            <a:r>
              <a:rPr lang="en-US" dirty="0" smtClean="0"/>
              <a:t> region</a:t>
            </a:r>
          </a:p>
          <a:p>
            <a:pPr lvl="1"/>
            <a:r>
              <a:rPr lang="en-US" dirty="0" smtClean="0"/>
              <a:t>Expect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&gt; 1 (small effect)</a:t>
            </a:r>
          </a:p>
          <a:p>
            <a:pPr lvl="1"/>
            <a:r>
              <a:rPr lang="en-US" dirty="0" smtClean="0"/>
              <a:t>Observe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&lt; 1</a:t>
            </a:r>
          </a:p>
          <a:p>
            <a:pPr lvl="1"/>
            <a:r>
              <a:rPr lang="en-US" dirty="0" smtClean="0"/>
              <a:t>Absorption seems to be important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Manuel Calderón de la Barca Sánchez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dAu08Mid_ups_lineshap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8859"/>
          <a:stretch/>
        </p:blipFill>
        <p:spPr>
          <a:xfrm rot="5400000">
            <a:off x="4936502" y="273346"/>
            <a:ext cx="2866145" cy="3691054"/>
          </a:xfrm>
          <a:prstGeom prst="rect">
            <a:avLst/>
          </a:prstGeom>
        </p:spPr>
      </p:pic>
      <p:pic>
        <p:nvPicPr>
          <p:cNvPr id="9" name="Picture 8" descr="RdAuVsR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2819" y="3758219"/>
            <a:ext cx="2951360" cy="30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Model from </a:t>
            </a:r>
            <a:r>
              <a:rPr lang="en-US" sz="3200" dirty="0"/>
              <a:t>A. </a:t>
            </a:r>
            <a:r>
              <a:rPr lang="en-US" sz="3200" dirty="0" err="1"/>
              <a:t>Rakotozafindrabe</a:t>
            </a:r>
            <a:r>
              <a:rPr lang="en-US" sz="3200" dirty="0"/>
              <a:t>, et </a:t>
            </a:r>
            <a:r>
              <a:rPr lang="en-US" sz="3200" dirty="0" smtClean="0"/>
              <a:t>al.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48520"/>
            <a:ext cx="9117106" cy="207715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Shadowing/</a:t>
            </a:r>
            <a:r>
              <a:rPr lang="en-US" b="1" dirty="0" err="1" smtClean="0">
                <a:solidFill>
                  <a:srgbClr val="008000"/>
                </a:solidFill>
              </a:rPr>
              <a:t>Antishadowing</a:t>
            </a:r>
            <a:r>
              <a:rPr lang="en-US" b="1" dirty="0" smtClean="0">
                <a:solidFill>
                  <a:srgbClr val="008000"/>
                </a:solidFill>
              </a:rPr>
              <a:t> of gluon </a:t>
            </a:r>
            <a:r>
              <a:rPr lang="en-US" b="1" dirty="0" err="1" smtClean="0">
                <a:solidFill>
                  <a:srgbClr val="008000"/>
                </a:solidFill>
              </a:rPr>
              <a:t>nPDF</a:t>
            </a:r>
            <a:r>
              <a:rPr lang="en-US" b="1" dirty="0" smtClean="0">
                <a:solidFill>
                  <a:srgbClr val="008000"/>
                </a:solidFill>
              </a:rPr>
              <a:t>: green </a:t>
            </a:r>
            <a:r>
              <a:rPr lang="en-US" b="1" dirty="0" smtClean="0">
                <a:solidFill>
                  <a:srgbClr val="008000"/>
                </a:solidFill>
              </a:rPr>
              <a:t>band</a:t>
            </a:r>
          </a:p>
          <a:p>
            <a:pPr lvl="1"/>
            <a:r>
              <a:rPr lang="en-US" dirty="0" smtClean="0"/>
              <a:t>Note: STAR data on plot were preliminary.</a:t>
            </a:r>
            <a:endParaRPr lang="en-US" dirty="0" smtClean="0"/>
          </a:p>
          <a:p>
            <a:r>
              <a:rPr lang="en-US" dirty="0" smtClean="0"/>
              <a:t>EMC effect (right panel)</a:t>
            </a:r>
          </a:p>
          <a:p>
            <a:pPr lvl="1"/>
            <a:r>
              <a:rPr lang="en-US" dirty="0" smtClean="0"/>
              <a:t>Also expects slight enhancement at mid-rapidity.</a:t>
            </a:r>
          </a:p>
          <a:p>
            <a:r>
              <a:rPr lang="en-US" dirty="0" smtClean="0"/>
              <a:t>Must include additional absorption (red lines)</a:t>
            </a:r>
          </a:p>
          <a:p>
            <a:pPr lvl="1"/>
            <a:r>
              <a:rPr lang="en-US" dirty="0" smtClean="0"/>
              <a:t>Why </a:t>
            </a:r>
            <a:r>
              <a:rPr lang="en-US" dirty="0"/>
              <a:t>does absorption still give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&gt;1? : </a:t>
            </a:r>
            <a:r>
              <a:rPr lang="en-US" dirty="0" smtClean="0"/>
              <a:t>Heard that a</a:t>
            </a:r>
            <a:r>
              <a:rPr lang="en-US" dirty="0" smtClean="0"/>
              <a:t>bsorption </a:t>
            </a:r>
            <a:r>
              <a:rPr lang="en-US" dirty="0" smtClean="0"/>
              <a:t>in this </a:t>
            </a:r>
            <a:r>
              <a:rPr lang="en-US" dirty="0" smtClean="0"/>
              <a:t>calculation </a:t>
            </a:r>
            <a:r>
              <a:rPr lang="en-US" dirty="0" smtClean="0"/>
              <a:t>needed </a:t>
            </a:r>
            <a:r>
              <a:rPr lang="en-US" dirty="0" smtClean="0"/>
              <a:t>updating/revisiting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Manuel Calderón de la Barca Sánchez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Screen Shot 2012-11-10 at 3.2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5" y="685800"/>
            <a:ext cx="4333717" cy="2862720"/>
          </a:xfrm>
          <a:prstGeom prst="rect">
            <a:avLst/>
          </a:prstGeom>
        </p:spPr>
      </p:pic>
      <p:pic>
        <p:nvPicPr>
          <p:cNvPr id="10" name="Picture 9" descr="Screen Shot 2012-11-10 at 3.2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88" y="685800"/>
            <a:ext cx="4389504" cy="2862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9902" y="3558222"/>
            <a:ext cx="19444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Rakotozafindrabe</a:t>
            </a:r>
            <a:r>
              <a:rPr lang="en-US" sz="1400" dirty="0" smtClean="0"/>
              <a:t>, </a:t>
            </a:r>
            <a:endParaRPr lang="en-US" sz="1400" dirty="0"/>
          </a:p>
          <a:p>
            <a:r>
              <a:rPr lang="en-US" sz="1400" dirty="0" smtClean="0"/>
              <a:t>E. </a:t>
            </a:r>
            <a:r>
              <a:rPr lang="en-US" sz="1400" dirty="0" err="1" smtClean="0"/>
              <a:t>Ferreiro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F. </a:t>
            </a:r>
            <a:r>
              <a:rPr lang="en-US" sz="1400" dirty="0" err="1" smtClean="0"/>
              <a:t>Fleuret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J.P. </a:t>
            </a:r>
            <a:r>
              <a:rPr lang="en-US" sz="1400" dirty="0" err="1" smtClean="0"/>
              <a:t>Lansberg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N. </a:t>
            </a:r>
            <a:r>
              <a:rPr lang="en-US" sz="1400" dirty="0" err="1" smtClean="0"/>
              <a:t>Matagne</a:t>
            </a:r>
            <a:r>
              <a:rPr lang="en-US" sz="1400" dirty="0" smtClean="0"/>
              <a:t>, </a:t>
            </a:r>
            <a:endParaRPr lang="en-US" sz="1400" dirty="0"/>
          </a:p>
          <a:p>
            <a:r>
              <a:rPr lang="en-US" sz="1400" dirty="0" smtClean="0"/>
              <a:t>arXiv</a:t>
            </a:r>
            <a:r>
              <a:rPr lang="en-US" sz="1400" dirty="0"/>
              <a:t>:1207.3193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209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Yields vs. Mass Number in E772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72526"/>
            <a:ext cx="9117106" cy="11396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Suppression is the same for 1S and 2S+3S</a:t>
            </a:r>
            <a:r>
              <a:rPr lang="en-US" dirty="0" smtClean="0"/>
              <a:t> (within errors).</a:t>
            </a:r>
          </a:p>
          <a:p>
            <a:pPr lvl="1"/>
            <a:r>
              <a:rPr lang="en-US" dirty="0" err="1" smtClean="0"/>
              <a:t>Drell</a:t>
            </a:r>
            <a:r>
              <a:rPr lang="en-US" dirty="0" smtClean="0"/>
              <a:t>-Yan is not suppressed, follows </a:t>
            </a:r>
            <a:r>
              <a:rPr lang="en-US" i="1" dirty="0" smtClean="0"/>
              <a:t>A</a:t>
            </a:r>
            <a:r>
              <a:rPr lang="en-US" dirty="0" smtClean="0"/>
              <a:t> scaling.</a:t>
            </a:r>
          </a:p>
          <a:p>
            <a:pPr lvl="1"/>
            <a:r>
              <a:rPr lang="en-US" dirty="0" smtClean="0"/>
              <a:t>Suppression is not as large as for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=0.92±0.008)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3/7/13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Manuel Calderón de la Barca Sánchez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Screen Shot 2013-03-05 at 5.2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389"/>
            <a:ext cx="5270500" cy="4445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269753" y="811390"/>
            <a:ext cx="3847353" cy="4561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tx2"/>
              </a:buClr>
              <a:buSzPct val="110000"/>
              <a:buFont typeface="Wingdings 2" charset="2"/>
              <a:buChar char="☍"/>
              <a:defRPr sz="24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70000"/>
              <a:buFont typeface="Wingdings" charset="2"/>
              <a:buChar char=""/>
              <a:defRPr sz="22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75000"/>
              <a:buFont typeface="Wingdings" charset="2"/>
              <a:buChar char=""/>
              <a:defRPr sz="20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76000"/>
              <a:buFont typeface="Wingdings" charset="2"/>
              <a:buChar char=""/>
              <a:defRPr sz="1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bg2">
                  <a:lumMod val="2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Book Antiqua"/>
                <a:ea typeface="+mn-ea"/>
                <a:cs typeface="Book Antiqua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Ratio of nuclear targets normalized to deuterium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Suppression seen with increasing A.</a:t>
            </a:r>
          </a:p>
          <a:p>
            <a:r>
              <a:rPr lang="en-US" dirty="0" smtClean="0"/>
              <a:t>A dependence: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STAR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result is in the same range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for 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dAu</a:t>
            </a:r>
            <a:r>
              <a:rPr lang="en-US" dirty="0"/>
              <a:t> = (2 A)</a:t>
            </a:r>
            <a:r>
              <a:rPr lang="en-US" baseline="30000" dirty="0" err="1">
                <a:latin typeface="Symbol" charset="2"/>
                <a:cs typeface="Symbol" charset="2"/>
              </a:rPr>
              <a:t>a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pp</a:t>
            </a:r>
            <a:r>
              <a:rPr lang="en-US" dirty="0"/>
              <a:t> : 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</a:t>
            </a:r>
            <a:r>
              <a:rPr lang="en-US" dirty="0" err="1"/>
              <a:t>ln</a:t>
            </a:r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dAu</a:t>
            </a:r>
            <a:r>
              <a:rPr lang="en-US" dirty="0" smtClean="0"/>
              <a:t> </a:t>
            </a:r>
            <a:r>
              <a:rPr lang="en-US" dirty="0"/>
              <a:t>/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pp</a:t>
            </a:r>
            <a:r>
              <a:rPr lang="en-US" dirty="0"/>
              <a:t> </a:t>
            </a:r>
            <a:r>
              <a:rPr lang="en-US" dirty="0" smtClean="0"/>
              <a:t>)/</a:t>
            </a:r>
            <a:r>
              <a:rPr lang="en-US" dirty="0" err="1" smtClean="0"/>
              <a:t>ln</a:t>
            </a:r>
            <a:r>
              <a:rPr lang="en-US" dirty="0" smtClean="0"/>
              <a:t> </a:t>
            </a:r>
            <a:r>
              <a:rPr lang="en-US" dirty="0"/>
              <a:t>(2A)</a:t>
            </a:r>
          </a:p>
          <a:p>
            <a:pPr lvl="2"/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~</a:t>
            </a:r>
            <a:r>
              <a:rPr lang="en-US" dirty="0" smtClean="0"/>
              <a:t> </a:t>
            </a:r>
            <a:r>
              <a:rPr lang="en-US" dirty="0" smtClean="0"/>
              <a:t>0.9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063820"/>
              </p:ext>
            </p:extLst>
          </p:nvPr>
        </p:nvGraphicFramePr>
        <p:xfrm>
          <a:off x="7636320" y="2441020"/>
          <a:ext cx="1497495" cy="4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9" name="Equation" r:id="rId4" imgW="787400" imgH="254000" progId="Equation.DSMT4">
                  <p:embed/>
                </p:oleObj>
              </mc:Choice>
              <mc:Fallback>
                <p:oleObj name="Equation" r:id="rId4" imgW="787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36320" y="2441020"/>
                        <a:ext cx="1497495" cy="48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004880"/>
              </p:ext>
            </p:extLst>
          </p:nvPr>
        </p:nvGraphicFramePr>
        <p:xfrm>
          <a:off x="5869578" y="2948359"/>
          <a:ext cx="2256929" cy="738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0" name="Equation" r:id="rId6" imgW="1358900" imgH="444500" progId="Equation.DSMT4">
                  <p:embed/>
                </p:oleObj>
              </mc:Choice>
              <mc:Fallback>
                <p:oleObj name="Equation" r:id="rId6" imgW="13589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9578" y="2948359"/>
                        <a:ext cx="2256929" cy="738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295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55342</TotalTime>
  <Words>3862</Words>
  <Application>Microsoft Macintosh PowerPoint</Application>
  <PresentationFormat>On-screen Show (4:3)</PresentationFormat>
  <Paragraphs>576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Breeze</vt:lpstr>
      <vt:lpstr>Equation</vt:lpstr>
      <vt:lpstr>MathType 6.0 Equation</vt:lpstr>
      <vt:lpstr>A panorama of bottomonium results</vt:lpstr>
      <vt:lpstr>Outline</vt:lpstr>
      <vt:lpstr>Heavy Quarkonium: why?</vt:lpstr>
      <vt:lpstr>Measuring ϒ</vt:lpstr>
      <vt:lpstr>ϒ in pp collisions at RHIC</vt:lpstr>
      <vt:lpstr>ϒ in d-Au at RHIC</vt:lpstr>
      <vt:lpstr>ϒ RdAu at RHIC, near y=0</vt:lpstr>
      <vt:lpstr>Model from A. Rakotozafindrabe, et al.</vt:lpstr>
      <vt:lpstr>Yields vs. Mass Number in E772</vt:lpstr>
      <vt:lpstr>Comparison: STAR &amp; E772</vt:lpstr>
      <vt:lpstr>Note: pT dependence in E772</vt:lpstr>
      <vt:lpstr>RpPb: what to look for at LHC</vt:lpstr>
      <vt:lpstr>ϒ in pPb at LHC with CMS</vt:lpstr>
      <vt:lpstr>ϒ Double ratio, pPb and pp</vt:lpstr>
      <vt:lpstr>Single ratios vs. event activity</vt:lpstr>
      <vt:lpstr>Single ratios vs. activity from pp to PbPb</vt:lpstr>
      <vt:lpstr>Self-normalized yield, motivation</vt:lpstr>
      <vt:lpstr>Self-normalized yields: Far</vt:lpstr>
      <vt:lpstr>Self-normalized yields: Near</vt:lpstr>
      <vt:lpstr>LHCb ϒ results for pPb</vt:lpstr>
      <vt:lpstr>LHCb ϒ results for RpPb</vt:lpstr>
      <vt:lpstr>ALICE ϒ results for RpPb</vt:lpstr>
      <vt:lpstr>dAu, pPb Summary</vt:lpstr>
      <vt:lpstr>Bottomonium in Hot Matter</vt:lpstr>
      <vt:lpstr>ϒ in STAR, AuAu</vt:lpstr>
      <vt:lpstr>STAR ϒ RAA vs. Npart</vt:lpstr>
      <vt:lpstr>ϒ in Emerick, Zhao, Rapp model</vt:lpstr>
      <vt:lpstr>ϒ in Emerick, Zhao, Rapp model</vt:lpstr>
      <vt:lpstr>ϒ  Ground state RAA in STAR</vt:lpstr>
      <vt:lpstr>Hypothesis testing, |y|&lt;1</vt:lpstr>
      <vt:lpstr>Hypothesis testing, |y|&lt;0.5</vt:lpstr>
      <vt:lpstr>ϒ  in CMS PbPb</vt:lpstr>
      <vt:lpstr>CMS ϒ RAA vs. Npart</vt:lpstr>
      <vt:lpstr>CMS PbPb and models</vt:lpstr>
      <vt:lpstr>LHC results...</vt:lpstr>
      <vt:lpstr>ALICE ϒ Results</vt:lpstr>
      <vt:lpstr>ϒ RAA vs. Npart, forward y</vt:lpstr>
      <vt:lpstr>Comparison to dynamical model</vt:lpstr>
      <vt:lpstr>Comparison to transport/regeneration</vt:lpstr>
      <vt:lpstr>In the works, pT and y</vt:lpstr>
      <vt:lpstr>Summary plots vs. binding energy</vt:lpstr>
      <vt:lpstr>Conclusions</vt:lpstr>
      <vt:lpstr>Thanks!</vt:lpstr>
      <vt:lpstr>Additional</vt:lpstr>
      <vt:lpstr>E772 Setup</vt:lpstr>
    </vt:vector>
  </TitlesOfParts>
  <Company>UC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Calderón de la Barca Sánchez</dc:creator>
  <cp:lastModifiedBy>Manuel Calderón de la Barca Sánchez</cp:lastModifiedBy>
  <cp:revision>390</cp:revision>
  <dcterms:created xsi:type="dcterms:W3CDTF">2012-08-22T01:31:12Z</dcterms:created>
  <dcterms:modified xsi:type="dcterms:W3CDTF">2014-09-19T20:53:40Z</dcterms:modified>
</cp:coreProperties>
</file>