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5" r:id="rId10"/>
    <p:sldId id="282" r:id="rId11"/>
    <p:sldId id="267" r:id="rId12"/>
    <p:sldId id="271" r:id="rId13"/>
    <p:sldId id="272" r:id="rId14"/>
    <p:sldId id="273" r:id="rId15"/>
    <p:sldId id="274" r:id="rId16"/>
    <p:sldId id="275" r:id="rId17"/>
    <p:sldId id="284" r:id="rId18"/>
    <p:sldId id="277" r:id="rId19"/>
    <p:sldId id="278" r:id="rId20"/>
    <p:sldId id="283" r:id="rId21"/>
    <p:sldId id="280" r:id="rId22"/>
    <p:sldId id="281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2F19-0C17-1C4C-8BFE-6FAD80F74DCA}" type="datetimeFigureOut">
              <a:rPr lang="en-US" smtClean="0"/>
              <a:t>5/29/12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4468-F83E-2B42-9E69-D2AF5FBE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E36C-0F25-B34F-8772-9DDC7D5E840B}" type="datetimeFigureOut">
              <a:rPr lang="en-US" smtClean="0"/>
              <a:t>5/29/12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6389-BF0E-CF47-A696-E764BEBB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33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rgbClr val="0000CC"/>
                </a:solidFill>
                <a:latin typeface="Arial" charset="0"/>
              </a:rPr>
              <a:t>Color singlet model: direct NNLO still misses the high-</a:t>
            </a:r>
            <a:r>
              <a:rPr lang="en-US" altLang="zh-CN" sz="2000" dirty="0" err="1" smtClean="0">
                <a:solidFill>
                  <a:srgbClr val="0000CC"/>
                </a:solidFill>
                <a:latin typeface="Arial" charset="0"/>
              </a:rPr>
              <a:t>p</a:t>
            </a:r>
            <a:r>
              <a:rPr lang="en-US" altLang="zh-CN" sz="2000" baseline="-25000" dirty="0" err="1" smtClean="0">
                <a:solidFill>
                  <a:srgbClr val="0000CC"/>
                </a:solidFill>
                <a:latin typeface="Arial" charset="0"/>
              </a:rPr>
              <a:t>T</a:t>
            </a:r>
            <a:r>
              <a:rPr lang="en-US" altLang="zh-CN" sz="2000" dirty="0" smtClean="0">
                <a:solidFill>
                  <a:srgbClr val="0000CC"/>
                </a:solidFill>
                <a:latin typeface="Arial" charset="0"/>
              </a:rPr>
              <a:t> part</a:t>
            </a:r>
            <a:r>
              <a:rPr lang="en-US" altLang="zh-CN" dirty="0" smtClean="0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P. </a:t>
            </a:r>
            <a:r>
              <a:rPr lang="en-US" altLang="zh-CN" sz="1200" dirty="0" err="1" smtClean="0">
                <a:solidFill>
                  <a:srgbClr val="0000CC"/>
                </a:solidFill>
                <a:latin typeface="Arial" charset="0"/>
              </a:rPr>
              <a:t>Artoisenet</a:t>
            </a:r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 et al., Phys. Rev. </a:t>
            </a:r>
            <a:r>
              <a:rPr lang="en-US" altLang="zh-CN" sz="1200" dirty="0" err="1" smtClean="0">
                <a:solidFill>
                  <a:srgbClr val="0000CC"/>
                </a:solidFill>
                <a:latin typeface="Arial" charset="0"/>
              </a:rPr>
              <a:t>Lett</a:t>
            </a:r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. 101, 152001 (2008), and J.P. </a:t>
            </a:r>
            <a:r>
              <a:rPr lang="en-US" altLang="zh-CN" sz="1200" dirty="0" err="1" smtClean="0">
                <a:solidFill>
                  <a:srgbClr val="0000CC"/>
                </a:solidFill>
                <a:latin typeface="Arial" charset="0"/>
              </a:rPr>
              <a:t>Lansberg</a:t>
            </a:r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 private communication.</a:t>
            </a:r>
            <a:r>
              <a:rPr lang="en-US" altLang="zh-CN" dirty="0" smtClean="0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eaLnBrk="1" hangingPunct="1"/>
            <a:endParaRPr lang="en-US" altLang="zh-CN" dirty="0" smtClean="0">
              <a:solidFill>
                <a:srgbClr val="0000CC"/>
              </a:solidFill>
              <a:latin typeface="Arial" charset="0"/>
            </a:endParaRPr>
          </a:p>
          <a:p>
            <a:pPr eaLnBrk="1" hangingPunct="1"/>
            <a:r>
              <a:rPr lang="en-US" altLang="zh-CN" sz="2000" dirty="0" smtClean="0">
                <a:solidFill>
                  <a:srgbClr val="0000CC"/>
                </a:solidFill>
                <a:latin typeface="Arial" charset="0"/>
              </a:rPr>
              <a:t>NLO CS+CO describes the data</a:t>
            </a:r>
            <a:endParaRPr lang="en-US" altLang="zh-CN" sz="2000" baseline="-25000" dirty="0" smtClean="0">
              <a:solidFill>
                <a:srgbClr val="0000CC"/>
              </a:solidFill>
              <a:latin typeface="Arial" charset="0"/>
            </a:endParaRPr>
          </a:p>
          <a:p>
            <a:pPr eaLnBrk="1" hangingPunct="1"/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Y.-Q. Ma, K. Wang, and K.-T. Chao, Phys. Rev. D84,</a:t>
            </a:r>
          </a:p>
          <a:p>
            <a:pPr eaLnBrk="1" hangingPunct="1"/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51 114001 (2011), and private communication</a:t>
            </a:r>
          </a:p>
          <a:p>
            <a:pPr eaLnBrk="1" hangingPunct="1"/>
            <a:endParaRPr lang="en-US" altLang="zh-CN" sz="2000" dirty="0" smtClean="0">
              <a:solidFill>
                <a:srgbClr val="0000CC"/>
              </a:solidFill>
              <a:latin typeface="Arial" charset="0"/>
            </a:endParaRPr>
          </a:p>
          <a:p>
            <a:pPr eaLnBrk="1" hangingPunct="1"/>
            <a:r>
              <a:rPr lang="en-US" altLang="zh-CN" sz="2000" dirty="0" smtClean="0">
                <a:solidFill>
                  <a:srgbClr val="0000CC"/>
                </a:solidFill>
                <a:latin typeface="Arial" charset="0"/>
              </a:rPr>
              <a:t>CEM can also reasonably explain the spectra down to ~1 </a:t>
            </a:r>
            <a:r>
              <a:rPr lang="en-US" altLang="zh-CN" sz="2000" dirty="0" err="1" smtClean="0">
                <a:solidFill>
                  <a:srgbClr val="0000CC"/>
                </a:solidFill>
                <a:latin typeface="Arial" charset="0"/>
              </a:rPr>
              <a:t>GeV</a:t>
            </a:r>
            <a:r>
              <a:rPr lang="en-US" altLang="zh-CN" sz="2000" dirty="0" smtClean="0">
                <a:solidFill>
                  <a:srgbClr val="0000CC"/>
                </a:solidFill>
                <a:latin typeface="Arial" charset="0"/>
              </a:rPr>
              <a:t>/c</a:t>
            </a:r>
          </a:p>
          <a:p>
            <a:pPr eaLnBrk="1" hangingPunct="1"/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M. </a:t>
            </a:r>
            <a:r>
              <a:rPr lang="en-US" altLang="zh-CN" sz="1200" dirty="0" err="1" smtClean="0">
                <a:solidFill>
                  <a:srgbClr val="0000CC"/>
                </a:solidFill>
                <a:latin typeface="Arial" charset="0"/>
              </a:rPr>
              <a:t>Bedjidian</a:t>
            </a:r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 et al., </a:t>
            </a:r>
            <a:r>
              <a:rPr lang="en-US" altLang="zh-CN" sz="1200" dirty="0" err="1" smtClean="0">
                <a:solidFill>
                  <a:srgbClr val="0000CC"/>
                </a:solidFill>
                <a:latin typeface="Arial" charset="0"/>
              </a:rPr>
              <a:t>hep-ph</a:t>
            </a:r>
            <a:r>
              <a:rPr lang="en-US" altLang="zh-CN" sz="1200" dirty="0" smtClean="0">
                <a:solidFill>
                  <a:srgbClr val="0000CC"/>
                </a:solidFill>
                <a:latin typeface="Arial" charset="0"/>
              </a:rPr>
              <a:t>/0311048, and R. Vogt private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6389-BF0E-CF47-A696-E764BEBB0A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</a:t>
            </a:r>
            <a:r>
              <a:rPr lang="en-US" baseline="0" dirty="0" smtClean="0"/>
              <a:t> our how much of our charm is due to our beauty...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76389-BF0E-CF47-A696-E764BEBB0A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0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36000">
              <a:schemeClr val="bg1"/>
            </a:gs>
            <a:gs pos="88000">
              <a:prstClr val="white"/>
            </a:gs>
            <a:gs pos="61000">
              <a:schemeClr val="accent1"/>
            </a:gs>
          </a:gsLst>
          <a:lin ang="15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7394" y="5084360"/>
            <a:ext cx="5236606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R-logo-tran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8520" cy="944193"/>
          </a:xfrm>
          <a:prstGeom prst="rect">
            <a:avLst/>
          </a:prstGeom>
        </p:spPr>
      </p:pic>
      <p:pic>
        <p:nvPicPr>
          <p:cNvPr id="14" name="Picture 13" descr="expanded_logo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65" y="6178848"/>
            <a:ext cx="2454935" cy="6280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R-logo-base-black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98" y="52044"/>
            <a:ext cx="1700918" cy="1311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bg1"/>
            </a:gs>
            <a:gs pos="100000">
              <a:prstClr val="white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398" y="66001"/>
            <a:ext cx="8027602" cy="1036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80" y="1409632"/>
            <a:ext cx="8920720" cy="4627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" y="6615501"/>
            <a:ext cx="1493183" cy="242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4211" y="6615501"/>
            <a:ext cx="3930083" cy="220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897" y="6615501"/>
            <a:ext cx="743103" cy="242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fld id="{41352751-A75A-DB4F-872F-206F9F2B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400" kern="1200">
          <a:solidFill>
            <a:srgbClr val="000000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2400" kern="1200">
          <a:solidFill>
            <a:srgbClr val="000000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59" y="1422960"/>
            <a:ext cx="6408017" cy="3285865"/>
          </a:xfrm>
        </p:spPr>
        <p:txBody>
          <a:bodyPr/>
          <a:lstStyle/>
          <a:p>
            <a:r>
              <a:rPr lang="en-US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Quarkonia</a:t>
            </a:r>
            <a:r>
              <a:rPr lang="en-US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open heavy flavor production at STAR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700" y="5065070"/>
            <a:ext cx="4714300" cy="975842"/>
          </a:xfrm>
        </p:spPr>
        <p:txBody>
          <a:bodyPr>
            <a:noAutofit/>
          </a:bodyPr>
          <a:lstStyle/>
          <a:p>
            <a:pPr algn="r"/>
            <a:r>
              <a:rPr lang="en-US" sz="2000" b="1" dirty="0" smtClean="0">
                <a:solidFill>
                  <a:srgbClr val="000000"/>
                </a:solidFill>
              </a:rPr>
              <a:t>Manuel Calderón de la Barca Sánchez</a:t>
            </a:r>
          </a:p>
          <a:p>
            <a:pPr algn="r"/>
            <a:r>
              <a:rPr lang="en-US" sz="2000" b="1" dirty="0" smtClean="0">
                <a:solidFill>
                  <a:srgbClr val="000000"/>
                </a:solidFill>
              </a:rPr>
              <a:t>UC Davis</a:t>
            </a:r>
          </a:p>
          <a:p>
            <a:pPr algn="r"/>
            <a:r>
              <a:rPr lang="en-US" sz="2000" b="1" dirty="0" smtClean="0">
                <a:solidFill>
                  <a:srgbClr val="000000"/>
                </a:solidFill>
              </a:rPr>
              <a:t>STAR Collaboration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758228"/>
            <a:ext cx="4714300" cy="1146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2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20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  <a:effectLst/>
              </a:rPr>
              <a:t>Hard Probes 2012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effectLst/>
              </a:rPr>
              <a:t>Cagliari, Sardinia, Italy.</a:t>
            </a:r>
          </a:p>
          <a:p>
            <a:pPr algn="l"/>
            <a:r>
              <a:rPr lang="en-US" sz="2000" dirty="0" smtClean="0">
                <a:solidFill>
                  <a:srgbClr val="000000"/>
                </a:solidFill>
                <a:effectLst/>
              </a:rPr>
              <a:t>30/May/2012</a:t>
            </a:r>
          </a:p>
          <a:p>
            <a:pPr algn="l"/>
            <a:endParaRPr lang="en-US" sz="20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6" name="Picture 5" descr="j02021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2" y="1407470"/>
            <a:ext cx="242620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heavier! </a:t>
            </a:r>
            <a:r>
              <a:rPr lang="en-US" dirty="0" err="1" smtClean="0"/>
              <a:t>ϒ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2762"/>
            <a:ext cx="4716976" cy="4627632"/>
          </a:xfrm>
        </p:spPr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Collisions, Reference data</a:t>
            </a:r>
          </a:p>
          <a:p>
            <a:r>
              <a:rPr lang="en-US" dirty="0" smtClean="0"/>
              <a:t>2006: </a:t>
            </a:r>
            <a:r>
              <a:rPr lang="da-DK" dirty="0"/>
              <a:t>∫L </a:t>
            </a:r>
            <a:r>
              <a:rPr lang="da-DK" dirty="0" err="1"/>
              <a:t>dt</a:t>
            </a:r>
            <a:r>
              <a:rPr lang="da-DK" dirty="0"/>
              <a:t> = 7.9 ± 0.6 </a:t>
            </a:r>
            <a:r>
              <a:rPr lang="da-DK" dirty="0" smtClean="0"/>
              <a:t>/</a:t>
            </a:r>
            <a:r>
              <a:rPr lang="da-DK" dirty="0" err="1" smtClean="0"/>
              <a:t>pb</a:t>
            </a:r>
            <a:endParaRPr lang="da-DK" dirty="0" smtClean="0"/>
          </a:p>
          <a:p>
            <a:pPr lvl="1"/>
            <a:r>
              <a:rPr lang="en-US" sz="2400" dirty="0">
                <a:latin typeface="Optima"/>
                <a:cs typeface="Optima"/>
              </a:rPr>
              <a:t>N</a:t>
            </a:r>
            <a:r>
              <a:rPr lang="en-US" sz="2400" baseline="-25000" dirty="0">
                <a:latin typeface="Optima"/>
                <a:cs typeface="Optima"/>
                <a:sym typeface="Symbol" charset="0"/>
              </a:rPr>
              <a:t></a:t>
            </a:r>
            <a:r>
              <a:rPr lang="en-US" sz="2400" dirty="0">
                <a:latin typeface="Optima"/>
                <a:cs typeface="Optima"/>
                <a:sym typeface="Symbol" charset="0"/>
              </a:rPr>
              <a:t>(total)= 67±22(stat.)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lvl="1"/>
            <a:endParaRPr lang="da-DK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51888"/>
            <a:ext cx="2666999" cy="25003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70" y="3345245"/>
            <a:ext cx="3620348" cy="6617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3" y="5530461"/>
            <a:ext cx="127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Phys. Rev. D </a:t>
            </a:r>
            <a:r>
              <a:rPr lang="en-US" sz="1400" b="1" dirty="0" smtClean="0"/>
              <a:t>82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(2010) 12004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81600" y="1420602"/>
            <a:ext cx="3962399" cy="138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/>
              <a:t>2009 data: </a:t>
            </a:r>
            <a:r>
              <a:rPr lang="da-DK" sz="2400" dirty="0" smtClean="0"/>
              <a:t>∫L </a:t>
            </a:r>
            <a:r>
              <a:rPr lang="da-DK" sz="2400" dirty="0" err="1" smtClean="0"/>
              <a:t>dt</a:t>
            </a:r>
            <a:r>
              <a:rPr lang="da-DK" sz="2400" dirty="0" smtClean="0"/>
              <a:t> ~ 20 /</a:t>
            </a:r>
            <a:r>
              <a:rPr lang="da-DK" sz="2400" dirty="0" err="1" smtClean="0"/>
              <a:t>pb</a:t>
            </a:r>
            <a:endParaRPr lang="da-DK" sz="2400" dirty="0" smtClean="0"/>
          </a:p>
          <a:p>
            <a:pPr lvl="1"/>
            <a:r>
              <a:rPr lang="en-US" sz="2000" dirty="0">
                <a:latin typeface="Optima"/>
                <a:cs typeface="Optima"/>
              </a:rPr>
              <a:t>N</a:t>
            </a:r>
            <a:r>
              <a:rPr lang="en-US" sz="2000" baseline="-25000" dirty="0">
                <a:latin typeface="Optima"/>
                <a:cs typeface="Optima"/>
                <a:sym typeface="Symbol" charset="0"/>
              </a:rPr>
              <a:t></a:t>
            </a:r>
            <a:r>
              <a:rPr lang="en-US" sz="2000" dirty="0">
                <a:latin typeface="Optima"/>
                <a:cs typeface="Optima"/>
                <a:sym typeface="Symbol" charset="0"/>
              </a:rPr>
              <a:t>(total)= 145±26(stat.</a:t>
            </a:r>
            <a:r>
              <a:rPr lang="en-US" sz="2000" dirty="0" smtClean="0">
                <a:latin typeface="Optima"/>
                <a:cs typeface="Optima"/>
                <a:sym typeface="Symbol" charset="0"/>
              </a:rPr>
              <a:t>)</a:t>
            </a:r>
            <a:endParaRPr lang="da-DK" sz="2000" dirty="0" smtClean="0"/>
          </a:p>
          <a:p>
            <a:pPr lvl="1"/>
            <a:r>
              <a:rPr lang="da-DK" sz="2400" dirty="0" err="1" smtClean="0"/>
              <a:t>Improved</a:t>
            </a:r>
            <a:r>
              <a:rPr lang="da-DK" sz="2400" dirty="0" smtClean="0"/>
              <a:t> </a:t>
            </a:r>
            <a:r>
              <a:rPr lang="da-DK" sz="2400" dirty="0" err="1" smtClean="0"/>
              <a:t>statistics</a:t>
            </a:r>
            <a:r>
              <a:rPr lang="da-DK" sz="2400" dirty="0" smtClean="0"/>
              <a:t>.</a:t>
            </a:r>
          </a:p>
          <a:p>
            <a:pPr lvl="1"/>
            <a:endParaRPr lang="da-DK" sz="2400" dirty="0" smtClean="0"/>
          </a:p>
          <a:p>
            <a:endParaRPr lang="en-US" sz="2400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2670472"/>
            <a:ext cx="3962400" cy="38016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3715700" y="4213597"/>
            <a:ext cx="1573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5468" y="6103200"/>
            <a:ext cx="1573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8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ϒ</a:t>
            </a:r>
            <a:r>
              <a:rPr lang="en-US" dirty="0" smtClean="0"/>
              <a:t> cross </a:t>
            </a:r>
            <a:r>
              <a:rPr lang="en-US" dirty="0" smtClean="0"/>
              <a:t>section in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5354277"/>
            <a:ext cx="8920720" cy="119098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ϒ</a:t>
            </a:r>
            <a:r>
              <a:rPr lang="en-US" dirty="0" smtClean="0"/>
              <a:t>(1S+2S+3S) cross section: consistent with NLO </a:t>
            </a:r>
            <a:r>
              <a:rPr lang="en-US" dirty="0" err="1" smtClean="0"/>
              <a:t>pQCD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Good reference for studying nuclear effects.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20" y="1343024"/>
            <a:ext cx="4011443" cy="34575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5" y="1343025"/>
            <a:ext cx="3666823" cy="3457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84753" y="6032637"/>
            <a:ext cx="196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Talk by A. </a:t>
            </a:r>
            <a:r>
              <a:rPr lang="en-US" b="1" dirty="0" err="1" smtClean="0"/>
              <a:t>Kesich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Parallel V A.</a:t>
            </a:r>
            <a:endParaRPr lang="en-US" b="1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/>
          <a:srcRect t="5843"/>
          <a:stretch/>
        </p:blipFill>
        <p:spPr bwMode="auto">
          <a:xfrm>
            <a:off x="4643133" y="1246267"/>
            <a:ext cx="3993229" cy="35941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55411" y="2268566"/>
            <a:ext cx="127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Phys. Rev. D </a:t>
            </a:r>
            <a:r>
              <a:rPr lang="en-US" sz="1400" b="1" dirty="0" smtClean="0"/>
              <a:t>82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(2010) 12004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2145" y="1246267"/>
            <a:ext cx="3683246" cy="3554333"/>
            <a:chOff x="641131" y="1343025"/>
            <a:chExt cx="3603759" cy="3457575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41131" y="1343025"/>
              <a:ext cx="3603759" cy="3457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47986" y="3067132"/>
              <a:ext cx="1143000" cy="27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695" y="4644723"/>
            <a:ext cx="4339197" cy="7095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8910" y="504681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in a hot, perfect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26" y="4873626"/>
            <a:ext cx="8920720" cy="19338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Raw yield </a:t>
            </a:r>
            <a:r>
              <a:rPr lang="en-US" dirty="0" err="1"/>
              <a:t>in|y</a:t>
            </a:r>
            <a:r>
              <a:rPr lang="en-US" dirty="0"/>
              <a:t>|&lt;0.5 = 197 ± </a:t>
            </a:r>
            <a:r>
              <a:rPr lang="en-US" dirty="0" smtClean="0"/>
              <a:t>36</a:t>
            </a:r>
          </a:p>
          <a:p>
            <a:pPr lvl="1"/>
            <a:r>
              <a:rPr lang="en-US" dirty="0">
                <a:solidFill>
                  <a:srgbClr val="376092"/>
                </a:solidFill>
                <a:cs typeface="Arial" charset="0"/>
              </a:rPr>
              <a:t>∫</a:t>
            </a:r>
            <a:r>
              <a:rPr lang="en-US" i="1" dirty="0">
                <a:solidFill>
                  <a:srgbClr val="376092"/>
                </a:solidFill>
                <a:cs typeface="Arial" charset="0"/>
              </a:rPr>
              <a:t>L</a:t>
            </a:r>
            <a:r>
              <a:rPr lang="en-US" dirty="0">
                <a:solidFill>
                  <a:srgbClr val="376092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376092"/>
                </a:solidFill>
                <a:cs typeface="Arial" charset="0"/>
              </a:rPr>
              <a:t>dt</a:t>
            </a:r>
            <a:r>
              <a:rPr lang="en-US" dirty="0">
                <a:solidFill>
                  <a:srgbClr val="376092"/>
                </a:solidFill>
                <a:cs typeface="Arial" charset="0"/>
              </a:rPr>
              <a:t> ≈ 1400 µb</a:t>
            </a:r>
            <a:r>
              <a:rPr lang="en-US" baseline="30000" dirty="0">
                <a:solidFill>
                  <a:srgbClr val="376092"/>
                </a:solidFill>
                <a:cs typeface="Arial" charset="0"/>
              </a:rPr>
              <a:t>-</a:t>
            </a:r>
            <a:r>
              <a:rPr lang="en-US" baseline="30000" dirty="0" smtClean="0">
                <a:solidFill>
                  <a:srgbClr val="376092"/>
                </a:solidFill>
                <a:cs typeface="Arial" charset="0"/>
              </a:rPr>
              <a:t>1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: Observation </a:t>
            </a:r>
            <a:r>
              <a:rPr lang="en-US" dirty="0" smtClean="0"/>
              <a:t>of Upsilon suppression</a:t>
            </a:r>
            <a:r>
              <a:rPr lang="en-US" dirty="0" smtClean="0"/>
              <a:t>. (Including 2009 </a:t>
            </a:r>
            <a:r>
              <a:rPr lang="en-US" dirty="0" err="1" smtClean="0"/>
              <a:t>pp</a:t>
            </a:r>
            <a:r>
              <a:rPr lang="en-US" dirty="0" smtClean="0"/>
              <a:t> Preliminary d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Expect: Recombination: negligible, </a:t>
            </a:r>
            <a:r>
              <a:rPr lang="en-US" dirty="0" err="1" smtClean="0"/>
              <a:t>Hadronic</a:t>
            </a:r>
            <a:r>
              <a:rPr lang="en-US" dirty="0" smtClean="0"/>
              <a:t> co-mover absorption: negligible.</a:t>
            </a:r>
          </a:p>
          <a:p>
            <a:pPr lvl="1"/>
            <a:r>
              <a:rPr lang="en-US" dirty="0" smtClean="0"/>
              <a:t>Suppression </a:t>
            </a:r>
            <a:r>
              <a:rPr lang="en-US" dirty="0" smtClean="0"/>
              <a:t>observation</a:t>
            </a:r>
            <a:r>
              <a:rPr lang="en-US" dirty="0" smtClean="0"/>
              <a:t>: sensitive to </a:t>
            </a:r>
            <a:r>
              <a:rPr lang="en-US" b="1" dirty="0" smtClean="0"/>
              <a:t>deconfinement effects!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06" descr="C:\root\bin\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" y="1146955"/>
            <a:ext cx="4066059" cy="3725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0003" y="5122999"/>
            <a:ext cx="196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Talk by A. </a:t>
            </a:r>
            <a:r>
              <a:rPr lang="en-US" b="1" dirty="0" err="1" smtClean="0"/>
              <a:t>Kesich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Parallel V A.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842253" y="1146955"/>
            <a:ext cx="4301747" cy="3976044"/>
            <a:chOff x="1750182" y="719937"/>
            <a:chExt cx="5887102" cy="5769160"/>
          </a:xfrm>
        </p:grpSpPr>
        <p:pic>
          <p:nvPicPr>
            <p:cNvPr id="20" name="Picture 19" descr="RAAplot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0182" y="719937"/>
              <a:ext cx="5669672" cy="5769159"/>
            </a:xfrm>
            <a:prstGeom prst="rect">
              <a:avLst/>
            </a:prstGeom>
            <a:ln w="57150" cmpd="thickThin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 rot="16200000">
              <a:off x="5053642" y="3905455"/>
              <a:ext cx="4871162" cy="29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Models from M. Strickland and D. </a:t>
              </a:r>
              <a:r>
                <a:rPr lang="en-US" sz="900" dirty="0" err="1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Bazow</a:t>
              </a:r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, arXiv:1112.2761v4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58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Aplot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0" y="1102583"/>
            <a:ext cx="4419600" cy="4241630"/>
          </a:xfrm>
          <a:prstGeom prst="rect">
            <a:avLst/>
          </a:prstGeom>
          <a:ln w="57150" cmpd="thickThin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ϒ</a:t>
            </a:r>
            <a:r>
              <a:rPr lang="en-US" dirty="0" smtClean="0"/>
              <a:t> model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1212858"/>
            <a:ext cx="4828575" cy="54475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Incorporating lattice-based potentials, including real and imaginary parts</a:t>
            </a:r>
          </a:p>
          <a:p>
            <a:pPr lvl="1"/>
            <a:r>
              <a:rPr lang="en-US" sz="2400" dirty="0" smtClean="0"/>
              <a:t>A: Free energy (disfavored), </a:t>
            </a:r>
          </a:p>
          <a:p>
            <a:pPr lvl="1"/>
            <a:r>
              <a:rPr lang="en-US" sz="2400" dirty="0" smtClean="0"/>
              <a:t>B: Internal energy (consistent with data vs.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Includes sequential melting and feed-down </a:t>
            </a:r>
            <a:r>
              <a:rPr lang="en-US" sz="2400" dirty="0" smtClean="0"/>
              <a:t>contributions</a:t>
            </a:r>
          </a:p>
          <a:p>
            <a:r>
              <a:rPr lang="en-US" sz="2400" dirty="0" smtClean="0"/>
              <a:t>Dynamical expansion, variations in initial conditions (T, </a:t>
            </a:r>
            <a:r>
              <a:rPr lang="en-US" sz="2400" dirty="0" err="1" smtClean="0"/>
              <a:t>η</a:t>
            </a:r>
            <a:r>
              <a:rPr lang="en-US" sz="2400" dirty="0" smtClean="0"/>
              <a:t>/S)</a:t>
            </a:r>
          </a:p>
          <a:p>
            <a:pPr lvl="1"/>
            <a:r>
              <a:rPr lang="en-US" sz="2400" dirty="0" smtClean="0"/>
              <a:t>Data indicate: 428 &lt; 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&lt; 442 MeV,  1 &lt; 4</a:t>
            </a:r>
            <a:r>
              <a:rPr lang="en-US" sz="2400" dirty="0" smtClean="0">
                <a:latin typeface="Symbol" charset="2"/>
                <a:cs typeface="Symbol" charset="2"/>
              </a:rPr>
              <a:t>p</a:t>
            </a:r>
            <a:r>
              <a:rPr lang="en-US" sz="2400" dirty="0" smtClean="0"/>
              <a:t>η</a:t>
            </a:r>
            <a:r>
              <a:rPr lang="en-US" sz="2400" dirty="0"/>
              <a:t>/</a:t>
            </a:r>
            <a:r>
              <a:rPr lang="en-US" sz="2400" dirty="0" smtClean="0"/>
              <a:t>S &lt; 3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14729" y="5893064"/>
            <a:ext cx="24292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/>
              <a:t>M. Strickland and D. </a:t>
            </a:r>
            <a:r>
              <a:rPr lang="en-US" sz="1600" dirty="0" err="1" smtClean="0"/>
              <a:t>Bazow</a:t>
            </a:r>
            <a:r>
              <a:rPr lang="en-US" sz="1600" dirty="0" smtClean="0"/>
              <a:t>, </a:t>
            </a:r>
          </a:p>
          <a:p>
            <a:pPr algn="r"/>
            <a:r>
              <a:rPr lang="en-US" sz="1600" dirty="0" smtClean="0"/>
              <a:t>arXiv:1112.2761v4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617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Heavy Flavor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460"/>
            <a:ext cx="4038630" cy="789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See Talk by D. </a:t>
            </a:r>
            <a:r>
              <a:rPr lang="en-US" sz="2000" b="1" dirty="0" err="1" smtClean="0"/>
              <a:t>Tlusty</a:t>
            </a:r>
            <a:r>
              <a:rPr lang="en-US" sz="2000" b="1" dirty="0" smtClean="0"/>
              <a:t>, Parallel II 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69549" y="1582090"/>
            <a:ext cx="6492240" cy="3742587"/>
            <a:chOff x="1463040" y="2011680"/>
            <a:chExt cx="6492240" cy="3742587"/>
          </a:xfrm>
        </p:grpSpPr>
        <p:grpSp>
          <p:nvGrpSpPr>
            <p:cNvPr id="8" name="Group 7"/>
            <p:cNvGrpSpPr/>
            <p:nvPr/>
          </p:nvGrpSpPr>
          <p:grpSpPr>
            <a:xfrm>
              <a:off x="1463040" y="2011680"/>
              <a:ext cx="6492240" cy="3742587"/>
              <a:chOff x="3236118" y="2109573"/>
              <a:chExt cx="3144838" cy="1600200"/>
            </a:xfrm>
          </p:grpSpPr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6118" y="2223873"/>
                <a:ext cx="2239963" cy="148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 rot="282832" flipH="1">
                <a:off x="4749005" y="2569948"/>
                <a:ext cx="280987" cy="2286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rot="282832" flipH="1">
                <a:off x="4749005" y="2738223"/>
                <a:ext cx="339725" cy="55562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rot="2361888" flipH="1">
                <a:off x="4760118" y="2984285"/>
                <a:ext cx="280987" cy="2286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rot="2361888" flipH="1">
                <a:off x="4707730" y="3155735"/>
                <a:ext cx="341312" cy="53975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>
                <a:off x="4917281" y="2795373"/>
                <a:ext cx="0" cy="285750"/>
              </a:xfrm>
              <a:prstGeom prst="line">
                <a:avLst/>
              </a:prstGeom>
              <a:noFill/>
              <a:ln w="3175">
                <a:solidFill>
                  <a:srgbClr val="D6009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11"/>
              <p:cNvSpPr>
                <a:spLocks noChangeArrowheads="1"/>
              </p:cNvSpPr>
              <p:nvPr/>
            </p:nvSpPr>
            <p:spPr bwMode="auto">
              <a:xfrm>
                <a:off x="4972844" y="2452473"/>
                <a:ext cx="168275" cy="1714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2"/>
              <p:cNvSpPr>
                <a:spLocks noChangeArrowheads="1"/>
              </p:cNvSpPr>
              <p:nvPr/>
            </p:nvSpPr>
            <p:spPr bwMode="auto">
              <a:xfrm>
                <a:off x="4972844" y="3252573"/>
                <a:ext cx="168275" cy="1714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22"/>
              <p:cNvSpPr txBox="1">
                <a:spLocks noChangeArrowheads="1"/>
              </p:cNvSpPr>
              <p:nvPr/>
            </p:nvSpPr>
            <p:spPr bwMode="auto">
              <a:xfrm>
                <a:off x="4962516" y="3431354"/>
                <a:ext cx="220680" cy="17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000" dirty="0">
                    <a:latin typeface="Times New Roman" pitchFamily="18" charset="0"/>
                  </a:rPr>
                  <a:t>D</a:t>
                </a:r>
                <a:r>
                  <a:rPr lang="en-US" sz="2000" baseline="30000" dirty="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20" name="Line 24"/>
              <p:cNvSpPr>
                <a:spLocks noChangeShapeType="1"/>
              </p:cNvSpPr>
              <p:nvPr/>
            </p:nvSpPr>
            <p:spPr bwMode="auto">
              <a:xfrm flipV="1">
                <a:off x="5083969" y="2223873"/>
                <a:ext cx="33655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5"/>
              <p:cNvSpPr>
                <a:spLocks noChangeShapeType="1"/>
              </p:cNvSpPr>
              <p:nvPr/>
            </p:nvSpPr>
            <p:spPr bwMode="auto">
              <a:xfrm>
                <a:off x="5141119" y="2566773"/>
                <a:ext cx="334962" cy="114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6"/>
              <p:cNvSpPr>
                <a:spLocks noChangeShapeType="1"/>
              </p:cNvSpPr>
              <p:nvPr/>
            </p:nvSpPr>
            <p:spPr bwMode="auto">
              <a:xfrm flipV="1">
                <a:off x="5141119" y="2395323"/>
                <a:ext cx="671512" cy="1143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 flipV="1">
                <a:off x="5083969" y="3023973"/>
                <a:ext cx="392112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>
                <a:off x="5141119" y="3366873"/>
                <a:ext cx="334962" cy="114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32"/>
              <p:cNvSpPr txBox="1">
                <a:spLocks noChangeArrowheads="1"/>
              </p:cNvSpPr>
              <p:nvPr/>
            </p:nvSpPr>
            <p:spPr bwMode="auto">
              <a:xfrm>
                <a:off x="5364956" y="2109573"/>
                <a:ext cx="279400" cy="2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dirty="0">
                    <a:latin typeface="Times New Roman" pitchFamily="18" charset="0"/>
                  </a:rPr>
                  <a:t>K</a:t>
                </a:r>
                <a:r>
                  <a:rPr lang="en-US" sz="2500" baseline="30000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6" name="Text Box 33"/>
              <p:cNvSpPr txBox="1">
                <a:spLocks noChangeArrowheads="1"/>
              </p:cNvSpPr>
              <p:nvPr/>
            </p:nvSpPr>
            <p:spPr bwMode="auto">
              <a:xfrm>
                <a:off x="5445919" y="3276385"/>
                <a:ext cx="504825" cy="2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dirty="0" smtClean="0">
                    <a:latin typeface="Symbol" pitchFamily="18" charset="2"/>
                    <a:sym typeface="Symbol" pitchFamily="18" charset="2"/>
                  </a:rPr>
                  <a:t></a:t>
                </a:r>
                <a:r>
                  <a:rPr lang="en-US" sz="2500" baseline="30000" dirty="0" smtClean="0">
                    <a:latin typeface="Symbol" pitchFamily="18" charset="2"/>
                    <a:sym typeface="Symbol" pitchFamily="18" charset="2"/>
                  </a:rPr>
                  <a:t>+</a:t>
                </a:r>
                <a:endParaRPr lang="en-US" sz="2500" b="1" baseline="30000" dirty="0">
                  <a:latin typeface="Monotype Corsiva" pitchFamily="66" charset="0"/>
                  <a:sym typeface="Symbol" pitchFamily="18" charset="2"/>
                </a:endParaRPr>
              </a:p>
            </p:txBody>
          </p:sp>
          <p:grpSp>
            <p:nvGrpSpPr>
              <p:cNvPr id="27" name="Group 34"/>
              <p:cNvGrpSpPr>
                <a:grpSpLocks/>
              </p:cNvGrpSpPr>
              <p:nvPr/>
            </p:nvGrpSpPr>
            <p:grpSpPr bwMode="auto">
              <a:xfrm>
                <a:off x="5420519" y="2509636"/>
                <a:ext cx="504825" cy="204114"/>
                <a:chOff x="2496" y="2208"/>
                <a:chExt cx="432" cy="118"/>
              </a:xfrm>
            </p:grpSpPr>
            <p:sp>
              <p:nvSpPr>
                <p:cNvPr id="3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96" y="2208"/>
                  <a:ext cx="432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dirty="0">
                      <a:latin typeface="Symbol" pitchFamily="18" charset="2"/>
                      <a:sym typeface="Symbol" pitchFamily="18" charset="2"/>
                    </a:rPr>
                    <a:t></a:t>
                  </a:r>
                  <a:r>
                    <a:rPr lang="en-US" sz="2500" b="1" baseline="-25000" dirty="0">
                      <a:latin typeface="Monotype Corsiva" pitchFamily="66" charset="0"/>
                      <a:sym typeface="Symbol" pitchFamily="18" charset="2"/>
                    </a:rPr>
                    <a:t>l</a:t>
                  </a:r>
                </a:p>
              </p:txBody>
            </p:sp>
            <p:sp>
              <p:nvSpPr>
                <p:cNvPr id="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519" y="223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" name="Text Box 37"/>
              <p:cNvSpPr txBox="1">
                <a:spLocks noChangeArrowheads="1"/>
              </p:cNvSpPr>
              <p:nvPr/>
            </p:nvSpPr>
            <p:spPr bwMode="auto">
              <a:xfrm>
                <a:off x="5405900" y="2868729"/>
                <a:ext cx="279400" cy="2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dirty="0">
                    <a:latin typeface="Times New Roman" pitchFamily="18" charset="0"/>
                  </a:rPr>
                  <a:t>K</a:t>
                </a:r>
                <a:r>
                  <a:rPr lang="en-US" sz="2500" baseline="30000" dirty="0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5812631" y="2223873"/>
                <a:ext cx="568325" cy="2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  <a:latin typeface="Times New Roman" pitchFamily="18" charset="0"/>
                  </a:rPr>
                  <a:t>e</a:t>
                </a:r>
                <a:r>
                  <a:rPr lang="en-US" sz="2500" b="1" baseline="30000" dirty="0">
                    <a:solidFill>
                      <a:srgbClr val="FF0000"/>
                    </a:solidFill>
                    <a:latin typeface="Times New Roman" pitchFamily="18" charset="0"/>
                  </a:rPr>
                  <a:t>-</a:t>
                </a:r>
                <a:r>
                  <a:rPr lang="en-US" sz="2500" b="1" dirty="0">
                    <a:solidFill>
                      <a:srgbClr val="FF0000"/>
                    </a:solidFill>
                    <a:latin typeface="Times New Roman" pitchFamily="18" charset="0"/>
                  </a:rPr>
                  <a:t>/</a:t>
                </a:r>
                <a:r>
                  <a:rPr lang="en-US" sz="2500" b="1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</a:t>
                </a:r>
                <a:r>
                  <a:rPr lang="en-US" sz="2500" b="1" baseline="30000" dirty="0">
                    <a:solidFill>
                      <a:srgbClr val="FF00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30" name="Rectangle 45"/>
              <p:cNvSpPr>
                <a:spLocks noChangeArrowheads="1"/>
              </p:cNvSpPr>
              <p:nvPr/>
            </p:nvSpPr>
            <p:spPr bwMode="auto">
              <a:xfrm>
                <a:off x="4636293" y="2852523"/>
                <a:ext cx="223837" cy="1714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46"/>
              <p:cNvSpPr>
                <a:spLocks noChangeArrowheads="1"/>
              </p:cNvSpPr>
              <p:nvPr/>
            </p:nvSpPr>
            <p:spPr bwMode="auto">
              <a:xfrm>
                <a:off x="4972844" y="2795373"/>
                <a:ext cx="392112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983480" y="2423160"/>
              <a:ext cx="455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dirty="0">
                  <a:latin typeface="Times New Roman" pitchFamily="18" charset="0"/>
                </a:rPr>
                <a:t>D</a:t>
              </a:r>
              <a:r>
                <a:rPr lang="en-US" sz="2000" baseline="30000" dirty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 flipV="1">
              <a:off x="5074920" y="2468880"/>
              <a:ext cx="2315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507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signal in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094" y="1386502"/>
            <a:ext cx="3242905" cy="4650762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en-US" dirty="0" err="1" smtClean="0"/>
              <a:t>p</a:t>
            </a:r>
            <a:r>
              <a:rPr lang="en-US" dirty="0" err="1"/>
              <a:t>+p</a:t>
            </a:r>
            <a:r>
              <a:rPr lang="en-US" dirty="0"/>
              <a:t> </a:t>
            </a:r>
            <a:r>
              <a:rPr lang="en-US" dirty="0" smtClean="0"/>
              <a:t>200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minimum </a:t>
            </a:r>
            <a:r>
              <a:rPr lang="en-US" dirty="0"/>
              <a:t>bias 105 M</a:t>
            </a:r>
          </a:p>
          <a:p>
            <a:pPr>
              <a:spcAft>
                <a:spcPts val="1800"/>
              </a:spcAft>
            </a:pPr>
            <a:r>
              <a:rPr lang="en-US" dirty="0"/>
              <a:t>4-</a:t>
            </a:r>
            <a:r>
              <a:rPr lang="en-US" dirty="0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dirty="0">
                <a:ea typeface="Arial" pitchFamily="-108" charset="0"/>
                <a:cs typeface="Arial" pitchFamily="-108" charset="0"/>
              </a:rPr>
              <a:t> signal observed. </a:t>
            </a:r>
          </a:p>
          <a:p>
            <a:pPr>
              <a:spcAft>
                <a:spcPts val="1800"/>
              </a:spcAft>
            </a:pPr>
            <a:r>
              <a:rPr lang="en-US" dirty="0">
                <a:ea typeface="Arial" pitchFamily="-108" charset="0"/>
                <a:cs typeface="Arial" pitchFamily="-108" charset="0"/>
              </a:rPr>
              <a:t>Different methods </a:t>
            </a:r>
            <a:r>
              <a:rPr lang="en-US" dirty="0" smtClean="0">
                <a:ea typeface="Arial" pitchFamily="-108" charset="0"/>
                <a:cs typeface="Arial" pitchFamily="-108" charset="0"/>
              </a:rPr>
              <a:t>to study </a:t>
            </a:r>
            <a:r>
              <a:rPr lang="en-US" dirty="0">
                <a:ea typeface="Arial" pitchFamily="-108" charset="0"/>
                <a:cs typeface="Arial" pitchFamily="-108" charset="0"/>
              </a:rPr>
              <a:t>combinatorial background</a:t>
            </a:r>
            <a:r>
              <a:rPr lang="en-US" dirty="0" smtClean="0">
                <a:ea typeface="Arial" pitchFamily="-108" charset="0"/>
                <a:cs typeface="Arial" pitchFamily="-108" charset="0"/>
              </a:rPr>
              <a:t>.</a:t>
            </a:r>
          </a:p>
          <a:p>
            <a:pPr lvl="1">
              <a:spcAft>
                <a:spcPts val="1800"/>
              </a:spcAft>
            </a:pPr>
            <a:r>
              <a:rPr lang="en-US" dirty="0" smtClean="0">
                <a:ea typeface="Arial" pitchFamily="-108" charset="0"/>
                <a:cs typeface="Arial" pitchFamily="-108" charset="0"/>
              </a:rPr>
              <a:t>Like Sign, Rotation</a:t>
            </a:r>
            <a:endParaRPr lang="en-US" dirty="0">
              <a:ea typeface="Arial" pitchFamily="-108" charset="0"/>
              <a:cs typeface="Arial" pitchFamily="-108" charset="0"/>
            </a:endParaRPr>
          </a:p>
          <a:p>
            <a:pPr>
              <a:spcAft>
                <a:spcPts val="1800"/>
              </a:spcAft>
            </a:pPr>
            <a:r>
              <a:rPr lang="en-US" dirty="0">
                <a:ea typeface="Arial" pitchFamily="-108" charset="0"/>
                <a:cs typeface="Arial" pitchFamily="-108" charset="0"/>
              </a:rPr>
              <a:t>Consistent results from two background methods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909"/>
            <a:ext cx="5494499" cy="280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3835556"/>
            <a:ext cx="5381111" cy="28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44454" y="3483496"/>
            <a:ext cx="169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arXiv:1204.4244.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5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D* meson in </a:t>
            </a:r>
            <a:r>
              <a:rPr lang="en-US" dirty="0" err="1" smtClean="0"/>
              <a:t>pp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4255868"/>
            <a:ext cx="8920720" cy="21842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8-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 signal observed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Background Reconstruction (2 methods)</a:t>
            </a:r>
            <a:endParaRPr lang="en-US" dirty="0"/>
          </a:p>
          <a:p>
            <a:pPr lvl="1"/>
            <a:r>
              <a:rPr lang="en-US" dirty="0"/>
              <a:t>Wrong sign:</a:t>
            </a:r>
          </a:p>
          <a:p>
            <a:pPr lvl="2"/>
            <a:r>
              <a:rPr lang="en-US" dirty="0"/>
              <a:t>D0 and -,  D0 and </a:t>
            </a:r>
            <a:r>
              <a:rPr lang="en-US" dirty="0" smtClean="0"/>
              <a:t>+</a:t>
            </a:r>
            <a:endParaRPr lang="en-US" dirty="0"/>
          </a:p>
          <a:p>
            <a:pPr lvl="1"/>
            <a:r>
              <a:rPr lang="en-US" dirty="0"/>
              <a:t>Side band:</a:t>
            </a:r>
          </a:p>
          <a:p>
            <a:pPr lvl="2"/>
            <a:r>
              <a:rPr lang="en-US" dirty="0"/>
              <a:t>1.72&lt; M(K) &lt; 1.80 or</a:t>
            </a:r>
          </a:p>
          <a:p>
            <a:pPr lvl="2"/>
            <a:r>
              <a:rPr lang="en-US" dirty="0"/>
              <a:t>1.92 &lt; M(K) &lt; 2.0 </a:t>
            </a:r>
            <a:r>
              <a:rPr lang="en-US" dirty="0" err="1"/>
              <a:t>GeV</a:t>
            </a:r>
            <a:r>
              <a:rPr lang="en-US" dirty="0"/>
              <a:t>/c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SignalD0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60" y="1102584"/>
            <a:ext cx="4120870" cy="2959913"/>
          </a:xfrm>
          <a:prstGeom prst="rect">
            <a:avLst/>
          </a:prstGeom>
        </p:spPr>
      </p:pic>
      <p:pic>
        <p:nvPicPr>
          <p:cNvPr id="8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1621"/>
            <a:ext cx="4466866" cy="326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1191" y="1300640"/>
            <a:ext cx="169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arXiv:1204.4244.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64522" y="4027476"/>
            <a:ext cx="3749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000000"/>
                </a:solidFill>
              </a:rPr>
              <a:t>B.I.~Abelev</a:t>
            </a:r>
            <a:r>
              <a:rPr lang="en-US" sz="1200" dirty="0" smtClean="0">
                <a:solidFill>
                  <a:srgbClr val="000000"/>
                </a:solidFill>
              </a:rPr>
              <a:t>, </a:t>
            </a:r>
            <a:r>
              <a:rPr lang="en-US" sz="1200" i="1" dirty="0" smtClean="0">
                <a:solidFill>
                  <a:srgbClr val="000000"/>
                </a:solidFill>
              </a:rPr>
              <a:t>et al., PRD 79 (2009) 112006.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6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D0 and D*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4651908"/>
            <a:ext cx="8920720" cy="15549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Charm cross section at </a:t>
            </a:r>
            <a:r>
              <a:rPr lang="en-US" dirty="0" err="1" smtClean="0"/>
              <a:t>midrapidity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Charm total cross section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776"/>
            <a:ext cx="5144613" cy="377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17534" y="1129628"/>
            <a:ext cx="382646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scaled by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cc</a:t>
            </a:r>
            <a:r>
              <a:rPr lang="en-US" baseline="-25000" dirty="0" smtClean="0"/>
              <a:t> </a:t>
            </a:r>
            <a:r>
              <a:rPr lang="en-US" dirty="0" smtClean="0"/>
              <a:t>/</a:t>
            </a:r>
            <a:r>
              <a:rPr lang="en-US" baseline="-25000" dirty="0" smtClean="0"/>
              <a:t> </a:t>
            </a:r>
            <a:r>
              <a:rPr lang="en-US" dirty="0" smtClean="0"/>
              <a:t>N</a:t>
            </a:r>
            <a:r>
              <a:rPr lang="en-US" baseline="-25000" dirty="0" smtClean="0"/>
              <a:t>D0</a:t>
            </a:r>
            <a:r>
              <a:rPr lang="en-US" dirty="0" smtClean="0"/>
              <a:t> = 1 / 0.56</a:t>
            </a:r>
            <a:endParaRPr lang="en-US" baseline="300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D* scaled by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cc</a:t>
            </a:r>
            <a:r>
              <a:rPr lang="en-US" baseline="-25000" dirty="0" smtClean="0"/>
              <a:t> </a:t>
            </a:r>
            <a:r>
              <a:rPr lang="en-US" dirty="0" smtClean="0"/>
              <a:t>/</a:t>
            </a:r>
            <a:r>
              <a:rPr lang="en-US" baseline="-25000" dirty="0" smtClean="0"/>
              <a:t> </a:t>
            </a:r>
            <a:r>
              <a:rPr lang="en-US" dirty="0" smtClean="0"/>
              <a:t>N</a:t>
            </a:r>
            <a:r>
              <a:rPr lang="en-US" baseline="-25000" dirty="0" smtClean="0"/>
              <a:t>D*</a:t>
            </a:r>
            <a:r>
              <a:rPr lang="en-US" dirty="0" smtClean="0"/>
              <a:t> = 1 / 0.22</a:t>
            </a:r>
            <a:endParaRPr lang="en-US" baseline="300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Consistent with FONLL upper limit.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dy|</a:t>
            </a:r>
            <a:r>
              <a:rPr lang="en-US" baseline="30000" dirty="0" err="1" smtClean="0"/>
              <a:t>cc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=0</a:t>
            </a:r>
            <a:r>
              <a:rPr lang="en-US" dirty="0" smtClean="0"/>
              <a:t> × F × </a:t>
            </a:r>
            <a:r>
              <a:rPr lang="en-US" dirty="0" err="1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baseline="-25000" dirty="0" err="1" smtClean="0"/>
              <a:t>pp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F = 4.7 ± 0.7 scale to full rapidity.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baseline="-25000" dirty="0" err="1" smtClean="0"/>
              <a:t>pp</a:t>
            </a:r>
            <a:r>
              <a:rPr lang="en-US" dirty="0" smtClean="0"/>
              <a:t>(NSD) = 30 </a:t>
            </a:r>
            <a:r>
              <a:rPr lang="en-US" dirty="0" err="1" smtClean="0"/>
              <a:t>mb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992165"/>
              </p:ext>
            </p:extLst>
          </p:nvPr>
        </p:nvGraphicFramePr>
        <p:xfrm>
          <a:off x="5431707" y="4564998"/>
          <a:ext cx="3411115" cy="81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4" imgW="2019300" imgH="482600" progId="Equation.DSMT4">
                  <p:embed/>
                </p:oleObj>
              </mc:Choice>
              <mc:Fallback>
                <p:oleObj name="Equation" r:id="rId4" imgW="20193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1707" y="4564998"/>
                        <a:ext cx="3411115" cy="815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865055"/>
              </p:ext>
            </p:extLst>
          </p:nvPr>
        </p:nvGraphicFramePr>
        <p:xfrm>
          <a:off x="4207279" y="5729228"/>
          <a:ext cx="3767637" cy="43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6" imgW="1968500" imgH="228600" progId="Equation.3">
                  <p:embed/>
                </p:oleObj>
              </mc:Choice>
              <mc:Fallback>
                <p:oleObj name="Equation" r:id="rId6" imgW="1968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7279" y="5729228"/>
                        <a:ext cx="3767637" cy="43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511915" y="3424141"/>
            <a:ext cx="3659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Fragmentation fractions: PDG, PLB 667 (2008) 1</a:t>
            </a:r>
          </a:p>
          <a:p>
            <a:r>
              <a:rPr lang="en-US" sz="1400" dirty="0" smtClean="0"/>
              <a:t>FONLL: M. </a:t>
            </a:r>
            <a:r>
              <a:rPr lang="en-US" sz="1400" dirty="0" err="1" smtClean="0"/>
              <a:t>Cacciari</a:t>
            </a:r>
            <a:r>
              <a:rPr lang="en-US" sz="1400" dirty="0" smtClean="0"/>
              <a:t> et al., PRL 95 (2005) 122001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014079" y="3470308"/>
            <a:ext cx="1608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arXiv:1204.4244.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STAR Preliminary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6154644"/>
            <a:ext cx="4038630" cy="460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b="1" dirty="0" smtClean="0"/>
              <a:t>See Talk by D. </a:t>
            </a:r>
            <a:r>
              <a:rPr lang="en-US" sz="1600" b="1" dirty="0" err="1" smtClean="0"/>
              <a:t>Tlusty</a:t>
            </a:r>
            <a:r>
              <a:rPr lang="en-US" sz="1600" b="1" dirty="0" smtClean="0"/>
              <a:t>, Monday Parallel II A.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5094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signal in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4589107"/>
            <a:ext cx="8920720" cy="191663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Year 2010 minimum bias 0-80% 280M </a:t>
            </a:r>
            <a:r>
              <a:rPr lang="en-US" dirty="0" err="1"/>
              <a:t>Au+Au</a:t>
            </a:r>
            <a:r>
              <a:rPr lang="en-US" dirty="0"/>
              <a:t> 200 </a:t>
            </a:r>
            <a:r>
              <a:rPr lang="en-US" dirty="0" err="1"/>
              <a:t>GeV</a:t>
            </a:r>
            <a:r>
              <a:rPr lang="en-US" dirty="0"/>
              <a:t> events.</a:t>
            </a:r>
          </a:p>
          <a:p>
            <a:r>
              <a:rPr lang="en-US" dirty="0"/>
              <a:t>8-</a:t>
            </a:r>
            <a:r>
              <a:rPr lang="en-US" dirty="0">
                <a:latin typeface="Symbol" charset="2"/>
                <a:cs typeface="Symbol" charset="2"/>
              </a:rPr>
              <a:t>s</a:t>
            </a:r>
            <a:r>
              <a:rPr lang="en-US" dirty="0"/>
              <a:t> signal observed.</a:t>
            </a:r>
          </a:p>
          <a:p>
            <a:r>
              <a:rPr lang="en-US" dirty="0"/>
              <a:t>Mass = 1863 ± 2 MeV (PDG value is 1864.5 ± 0.4 MeV)</a:t>
            </a:r>
          </a:p>
          <a:p>
            <a:r>
              <a:rPr lang="en-US" dirty="0"/>
              <a:t>Width = 12 ± 2 MeV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D0_0_80_5_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31" y="1102584"/>
            <a:ext cx="8273894" cy="31750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44294" y="4269518"/>
            <a:ext cx="2723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</a:rPr>
              <a:t>YiFei</a:t>
            </a:r>
            <a:r>
              <a:rPr lang="en-US" sz="1400" dirty="0" smtClean="0">
                <a:solidFill>
                  <a:srgbClr val="000000"/>
                </a:solidFill>
              </a:rPr>
              <a:t> Zhang, JPG 38, 124142 (2011)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cross section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5338679"/>
            <a:ext cx="8920720" cy="127682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Charm cross section follows number of binary collisions scaling =&gt;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Charm quark</a:t>
            </a:r>
            <a:r>
              <a:rPr lang="en-US" altLang="zh-CN" sz="2400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 are mostly produced via initial hard </a:t>
            </a:r>
            <a:r>
              <a:rPr lang="en-US" sz="2400" dirty="0" smtClean="0">
                <a:solidFill>
                  <a:srgbClr val="FF0000"/>
                </a:solidFill>
              </a:rPr>
              <a:t>scatterings from </a:t>
            </a:r>
            <a:r>
              <a:rPr lang="en-US" sz="2400" dirty="0" err="1" smtClean="0">
                <a:solidFill>
                  <a:srgbClr val="FF0000"/>
                </a:solidFill>
              </a:rPr>
              <a:t>pp</a:t>
            </a:r>
            <a:r>
              <a:rPr lang="en-US" sz="2400" dirty="0" smtClean="0">
                <a:solidFill>
                  <a:srgbClr val="FF0000"/>
                </a:solidFill>
              </a:rPr>
              <a:t> to </a:t>
            </a:r>
            <a:r>
              <a:rPr lang="en-US" sz="2400" dirty="0" err="1" smtClean="0">
                <a:solidFill>
                  <a:srgbClr val="FF0000"/>
                </a:solidFill>
              </a:rPr>
              <a:t>AuAu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 descr="C:\Users\wxie\Desktop\xsec_N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654539" cy="45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54539" y="1205404"/>
            <a:ext cx="4572000" cy="3554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All of the measurements </a:t>
            </a:r>
            <a:r>
              <a:rPr lang="en-US" dirty="0" smtClean="0"/>
              <a:t>show similar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Year 2003 </a:t>
            </a:r>
            <a:r>
              <a:rPr lang="en-US" dirty="0" err="1" smtClean="0"/>
              <a:t>d+Au</a:t>
            </a:r>
            <a:r>
              <a:rPr lang="en-US" dirty="0" smtClean="0"/>
              <a:t>  : D</a:t>
            </a:r>
            <a:r>
              <a:rPr lang="en-US" baseline="30000" dirty="0" smtClean="0"/>
              <a:t>0</a:t>
            </a:r>
            <a:r>
              <a:rPr lang="en-US" dirty="0" smtClean="0"/>
              <a:t> + e</a:t>
            </a:r>
            <a:endParaRPr lang="en-US" baseline="300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Year 2009 </a:t>
            </a:r>
            <a:r>
              <a:rPr lang="en-US" dirty="0" err="1" smtClean="0"/>
              <a:t>p+p</a:t>
            </a:r>
            <a:r>
              <a:rPr lang="en-US" dirty="0" smtClean="0"/>
              <a:t>     : D</a:t>
            </a:r>
            <a:r>
              <a:rPr lang="en-US" baseline="30000" dirty="0" smtClean="0"/>
              <a:t>0</a:t>
            </a:r>
            <a:r>
              <a:rPr lang="en-US" dirty="0" smtClean="0"/>
              <a:t> + D*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Year 2010 </a:t>
            </a:r>
            <a:r>
              <a:rPr lang="en-US" dirty="0" err="1" smtClean="0"/>
              <a:t>Au+Au</a:t>
            </a:r>
            <a:r>
              <a:rPr lang="en-US" dirty="0" smtClean="0"/>
              <a:t>: D</a:t>
            </a:r>
            <a:r>
              <a:rPr lang="en-US" baseline="30000" dirty="0" smtClean="0"/>
              <a:t>0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Assuming N</a:t>
            </a:r>
            <a:r>
              <a:rPr lang="en-US" baseline="-25000" dirty="0" smtClean="0"/>
              <a:t>D0 </a:t>
            </a:r>
            <a:r>
              <a:rPr lang="en-US" dirty="0" smtClean="0"/>
              <a:t>/</a:t>
            </a:r>
            <a:r>
              <a:rPr lang="en-US" baseline="-25000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cc</a:t>
            </a:r>
            <a:r>
              <a:rPr lang="en-US" dirty="0" smtClean="0"/>
              <a:t> = 0.56 does not change.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Charm cross section in </a:t>
            </a:r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Mid-rapidity: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186 ± 22 (stat.) ± 30 (sys.) ± 18 (norm.) </a:t>
            </a:r>
            <a:r>
              <a:rPr lang="en-US" dirty="0" err="1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m</a:t>
            </a:r>
            <a:r>
              <a:rPr lang="en-US" dirty="0" err="1" smtClean="0"/>
              <a:t>b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Total cross section: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876 ± 103 (stat.) ± 211 (sys.) </a:t>
            </a:r>
            <a:r>
              <a:rPr lang="en-US" dirty="0" err="1" smtClean="0">
                <a:latin typeface="Symbol" pitchFamily="-108" charset="2"/>
                <a:ea typeface="Symbol" pitchFamily="-108" charset="2"/>
                <a:cs typeface="Symbol" pitchFamily="-108" charset="2"/>
              </a:rPr>
              <a:t>m</a:t>
            </a:r>
            <a:r>
              <a:rPr lang="en-US" dirty="0" err="1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3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80" y="1409631"/>
            <a:ext cx="8920720" cy="50804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Heavy </a:t>
            </a:r>
            <a:r>
              <a:rPr lang="en-US" sz="2800" dirty="0" err="1" smtClean="0"/>
              <a:t>Quarkonia</a:t>
            </a:r>
            <a:r>
              <a:rPr lang="en-US" sz="2800" dirty="0" smtClean="0"/>
              <a:t> in medium</a:t>
            </a:r>
          </a:p>
          <a:p>
            <a:pPr lvl="1"/>
            <a:r>
              <a:rPr lang="en-US" sz="2800" dirty="0" smtClean="0"/>
              <a:t>J/</a:t>
            </a:r>
            <a:r>
              <a:rPr lang="en-US" sz="2800" dirty="0" err="1" smtClean="0"/>
              <a:t>ψ</a:t>
            </a:r>
            <a:endParaRPr lang="en-US" sz="2800" dirty="0" smtClean="0"/>
          </a:p>
          <a:p>
            <a:pPr lvl="2"/>
            <a:r>
              <a:rPr lang="en-US" sz="2400" dirty="0" smtClean="0"/>
              <a:t>Transverse momentum spectra</a:t>
            </a:r>
          </a:p>
          <a:p>
            <a:pPr lvl="3"/>
            <a:r>
              <a:rPr lang="en-US" sz="2400" dirty="0" err="1" smtClean="0"/>
              <a:t>pp</a:t>
            </a:r>
            <a:r>
              <a:rPr lang="en-US" sz="2400" dirty="0" smtClean="0"/>
              <a:t> collisions: compare to production</a:t>
            </a:r>
          </a:p>
          <a:p>
            <a:pPr lvl="3"/>
            <a:r>
              <a:rPr lang="en-US" sz="2400" dirty="0" err="1" smtClean="0"/>
              <a:t>AuAu</a:t>
            </a:r>
            <a:r>
              <a:rPr lang="en-US" sz="2400" dirty="0" smtClean="0"/>
              <a:t>: Probe of the medium</a:t>
            </a:r>
            <a:endParaRPr lang="en-US" sz="2400" dirty="0"/>
          </a:p>
          <a:p>
            <a:pPr lvl="4"/>
            <a:r>
              <a:rPr lang="en-US" sz="2400" dirty="0" smtClean="0"/>
              <a:t>R</a:t>
            </a:r>
            <a:r>
              <a:rPr lang="en-US" sz="2400" baseline="-25000" dirty="0" smtClean="0"/>
              <a:t>AA</a:t>
            </a:r>
            <a:r>
              <a:rPr lang="en-US" sz="2400" dirty="0" smtClean="0"/>
              <a:t>, Elliptic Flow v</a:t>
            </a:r>
            <a:r>
              <a:rPr lang="en-US" sz="2400" baseline="-25000" dirty="0" smtClean="0"/>
              <a:t>2</a:t>
            </a:r>
          </a:p>
          <a:p>
            <a:pPr lvl="1"/>
            <a:r>
              <a:rPr lang="en-US" sz="2800" dirty="0" err="1" smtClean="0"/>
              <a:t>ϒ</a:t>
            </a:r>
            <a:r>
              <a:rPr lang="en-US" sz="2800" dirty="0" smtClean="0"/>
              <a:t> production: A cleaner probe of the medium.</a:t>
            </a:r>
          </a:p>
          <a:p>
            <a:pPr lvl="2"/>
            <a:r>
              <a:rPr lang="en-US" sz="2400" dirty="0" err="1" smtClean="0"/>
              <a:t>pp</a:t>
            </a:r>
            <a:r>
              <a:rPr lang="en-US" sz="2400" dirty="0" smtClean="0"/>
              <a:t>, </a:t>
            </a:r>
            <a:r>
              <a:rPr lang="en-US" sz="2400" dirty="0" err="1" smtClean="0"/>
              <a:t>Au+Au</a:t>
            </a:r>
            <a:r>
              <a:rPr lang="en-US" sz="2400" dirty="0" smtClean="0"/>
              <a:t>. Baseline, </a:t>
            </a:r>
            <a:r>
              <a:rPr lang="en-US" sz="2400" dirty="0" smtClean="0"/>
              <a:t>hot </a:t>
            </a:r>
            <a:r>
              <a:rPr lang="en-US" sz="2400" dirty="0" smtClean="0"/>
              <a:t>nuclear matter effects</a:t>
            </a:r>
            <a:r>
              <a:rPr lang="en-US" dirty="0"/>
              <a:t>.</a:t>
            </a:r>
            <a:endParaRPr lang="en-US" sz="2400" dirty="0" smtClean="0"/>
          </a:p>
          <a:p>
            <a:r>
              <a:rPr lang="en-US" sz="2800" dirty="0" smtClean="0"/>
              <a:t>Open Heavy Flavor</a:t>
            </a:r>
          </a:p>
          <a:p>
            <a:pPr lvl="1"/>
            <a:r>
              <a:rPr lang="en-US" dirty="0"/>
              <a:t>Direct D meson reconstruction</a:t>
            </a:r>
          </a:p>
          <a:p>
            <a:pPr lvl="1"/>
            <a:r>
              <a:rPr lang="en-US" sz="2800" dirty="0" smtClean="0"/>
              <a:t>Non</a:t>
            </a:r>
            <a:r>
              <a:rPr lang="en-US" sz="2800" dirty="0" smtClean="0"/>
              <a:t>-photonic </a:t>
            </a:r>
            <a:r>
              <a:rPr lang="en-US" sz="2800" dirty="0" smtClean="0"/>
              <a:t>electrons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014" y="1102584"/>
            <a:ext cx="3039985" cy="22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6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excitation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5533048"/>
            <a:ext cx="8920720" cy="9200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Charm data: help constrain </a:t>
            </a:r>
            <a:r>
              <a:rPr lang="en-US" dirty="0" err="1" smtClean="0"/>
              <a:t>pQCD</a:t>
            </a:r>
            <a:r>
              <a:rPr lang="en-US" dirty="0" smtClean="0"/>
              <a:t> calculations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data coming soon.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80" y="1215473"/>
            <a:ext cx="4278364" cy="4150088"/>
          </a:xfrm>
          <a:prstGeom prst="rect">
            <a:avLst/>
          </a:prstGeom>
        </p:spPr>
      </p:pic>
      <p:pic>
        <p:nvPicPr>
          <p:cNvPr id="9" name="Picture 8" descr="Dsta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574" y="1215473"/>
            <a:ext cx="3230477" cy="4045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50539" y="1107393"/>
            <a:ext cx="267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, Minimum bias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05370" y="5230062"/>
            <a:ext cx="4038630" cy="78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b="1" dirty="0" smtClean="0"/>
              <a:t>See Talk by D. </a:t>
            </a:r>
            <a:r>
              <a:rPr lang="en-US" sz="1600" b="1" dirty="0" err="1" smtClean="0"/>
              <a:t>Tlusty</a:t>
            </a:r>
            <a:r>
              <a:rPr lang="en-US" sz="1600" b="1" dirty="0" smtClean="0"/>
              <a:t>, Monday Parallel II A.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97392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R</a:t>
            </a:r>
            <a:r>
              <a:rPr lang="en-US" baseline="-25000" dirty="0" smtClean="0"/>
              <a:t>AA</a:t>
            </a:r>
            <a:r>
              <a:rPr lang="en-US" dirty="0" smtClean="0"/>
              <a:t> via D</a:t>
            </a:r>
            <a:r>
              <a:rPr lang="en-US" baseline="30000" dirty="0" smtClean="0"/>
              <a:t>0</a:t>
            </a:r>
            <a:r>
              <a:rPr lang="en-US" dirty="0" smtClean="0"/>
              <a:t>s and NPE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882" y="3873929"/>
            <a:ext cx="4682117" cy="27716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 RHIC, </a:t>
            </a:r>
            <a:r>
              <a:rPr lang="en-US" sz="2000" dirty="0"/>
              <a:t>NPE </a:t>
            </a:r>
            <a:r>
              <a:rPr lang="en-US" sz="2000" dirty="0" smtClean="0"/>
              <a:t>is our way to </a:t>
            </a:r>
            <a:r>
              <a:rPr lang="en-US" sz="2000" dirty="0"/>
              <a:t>study high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charm and bottom </a:t>
            </a:r>
            <a:r>
              <a:rPr lang="en-US" sz="2000" dirty="0" smtClean="0"/>
              <a:t>production &amp; quenching. </a:t>
            </a:r>
          </a:p>
          <a:p>
            <a:pPr lvl="1"/>
            <a:r>
              <a:rPr lang="en-US" sz="2000" dirty="0" smtClean="0"/>
              <a:t>Recall: NPE are suppressed at high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D0 measurement at low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.</a:t>
            </a:r>
            <a:endParaRPr lang="en-US" sz="2000" dirty="0"/>
          </a:p>
          <a:p>
            <a:pPr lvl="1"/>
            <a:r>
              <a:rPr lang="en-US" sz="2000" dirty="0" smtClean="0"/>
              <a:t>STAR upgrades: improved charm measurements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 descr="D0_RAA.gif"/>
          <p:cNvPicPr>
            <a:picLocks noChangeAspect="1"/>
          </p:cNvPicPr>
          <p:nvPr/>
        </p:nvPicPr>
        <p:blipFill rotWithShape="1">
          <a:blip r:embed="rId2"/>
          <a:srcRect l="50871" b="10655"/>
          <a:stretch/>
        </p:blipFill>
        <p:spPr>
          <a:xfrm>
            <a:off x="223280" y="1102584"/>
            <a:ext cx="3937342" cy="4105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224" y="1102584"/>
            <a:ext cx="3233673" cy="27647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5795" y="3154587"/>
            <a:ext cx="1815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STAR, PRL </a:t>
            </a:r>
            <a:r>
              <a:rPr lang="hu-HU" sz="1100" b="1" dirty="0"/>
              <a:t>98</a:t>
            </a:r>
            <a:r>
              <a:rPr lang="hu-HU" sz="1100" dirty="0"/>
              <a:t> (2007) </a:t>
            </a:r>
            <a:r>
              <a:rPr lang="hu-HU" sz="1100" dirty="0" smtClean="0"/>
              <a:t>192301</a:t>
            </a:r>
            <a:endParaRPr lang="hu-HU" sz="11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77478" y="5009913"/>
            <a:ext cx="4983378" cy="1605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STAR D mesons at low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: consistent with binary scaling</a:t>
            </a:r>
          </a:p>
          <a:p>
            <a:pPr lvl="1"/>
            <a:r>
              <a:rPr lang="en-US" sz="2000" dirty="0" smtClean="0"/>
              <a:t>ALICE:  D meson suppressed at high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err="1" smtClean="0"/>
              <a:t>.</a:t>
            </a:r>
            <a:r>
              <a:rPr lang="en-US" sz="2000" dirty="0" smtClean="0"/>
              <a:t>  </a:t>
            </a:r>
          </a:p>
          <a:p>
            <a:pPr lvl="2"/>
            <a:r>
              <a:rPr lang="en-US" sz="1600" dirty="0"/>
              <a:t>More central selection than STAR</a:t>
            </a:r>
          </a:p>
          <a:p>
            <a:pPr lvl="3"/>
            <a:r>
              <a:rPr lang="en-US" sz="1600" dirty="0"/>
              <a:t>arXiv:1203.2160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060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Non-photonic electron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5377701"/>
            <a:ext cx="8723367" cy="65956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Mid central collisions: Indications that Non-photonic electrons have finite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1"/>
            <a:r>
              <a:rPr lang="en-US" b="1" dirty="0" smtClean="0"/>
              <a:t>See Talk by O. </a:t>
            </a:r>
            <a:r>
              <a:rPr lang="en-US" b="1" dirty="0" err="1" smtClean="0"/>
              <a:t>Hájková</a:t>
            </a:r>
            <a:r>
              <a:rPr lang="en-US" b="1" dirty="0" smtClean="0"/>
              <a:t>. Parallel IV A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82" y="1319980"/>
            <a:ext cx="6289443" cy="381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3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75" y="1215117"/>
            <a:ext cx="8920720" cy="5315549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>
                <a:latin typeface="Stencil"/>
                <a:cs typeface="Stencil"/>
              </a:rPr>
              <a:t>Heavy Quarks</a:t>
            </a:r>
            <a:r>
              <a:rPr lang="en-US" dirty="0" smtClean="0"/>
              <a:t>: great tool to study the Quark Gluon Plasma.</a:t>
            </a:r>
          </a:p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suppression decreases at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: consistent with zero. </a:t>
            </a:r>
          </a:p>
          <a:p>
            <a:pPr lvl="2"/>
            <a:r>
              <a:rPr lang="en-US" dirty="0" smtClean="0"/>
              <a:t>Disfavors a dominant coalescence contribution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-h: B fraction, not a significant √s dependence </a:t>
            </a:r>
          </a:p>
          <a:p>
            <a:r>
              <a:rPr lang="en-US" dirty="0" err="1" smtClean="0"/>
              <a:t>ϒ</a:t>
            </a:r>
            <a:r>
              <a:rPr lang="en-US" dirty="0" smtClean="0"/>
              <a:t> </a:t>
            </a:r>
            <a:r>
              <a:rPr lang="en-US" dirty="0" smtClean="0"/>
              <a:t>production cross section and </a:t>
            </a:r>
            <a:r>
              <a:rPr lang="en-US" dirty="0" smtClean="0"/>
              <a:t>hot nuclear effects</a:t>
            </a:r>
          </a:p>
          <a:p>
            <a:pPr lvl="1"/>
            <a:r>
              <a:rPr lang="en-US" dirty="0" err="1" smtClean="0"/>
              <a:t>ϒ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: suppression</a:t>
            </a:r>
          </a:p>
          <a:p>
            <a:pPr lvl="2"/>
            <a:r>
              <a:rPr lang="en-US" dirty="0" smtClean="0"/>
              <a:t>Probe of deconfinement.</a:t>
            </a:r>
          </a:p>
          <a:p>
            <a:pPr lvl="2"/>
            <a:r>
              <a:rPr lang="en-US" dirty="0" smtClean="0"/>
              <a:t>Access medium properties, e.g. </a:t>
            </a:r>
          </a:p>
          <a:p>
            <a:pPr lvl="3"/>
            <a:r>
              <a:rPr lang="en-US" dirty="0" smtClean="0"/>
              <a:t>428 </a:t>
            </a:r>
            <a:r>
              <a:rPr lang="en-US" dirty="0"/>
              <a:t>&lt; T</a:t>
            </a:r>
            <a:r>
              <a:rPr lang="en-US" baseline="-25000" dirty="0"/>
              <a:t>0</a:t>
            </a:r>
            <a:r>
              <a:rPr lang="en-US" dirty="0"/>
              <a:t> &lt; 442 </a:t>
            </a:r>
            <a:r>
              <a:rPr lang="en-US" dirty="0" smtClean="0"/>
              <a:t>MeV</a:t>
            </a:r>
          </a:p>
          <a:p>
            <a:r>
              <a:rPr lang="en-US" dirty="0" smtClean="0"/>
              <a:t>Open Charm: D</a:t>
            </a:r>
            <a:r>
              <a:rPr lang="en-US" baseline="30000" dirty="0" smtClean="0"/>
              <a:t>0</a:t>
            </a:r>
            <a:r>
              <a:rPr lang="en-US" dirty="0" smtClean="0"/>
              <a:t> and D* measurements</a:t>
            </a:r>
          </a:p>
          <a:p>
            <a:pPr lvl="1"/>
            <a:r>
              <a:rPr lang="en-US" dirty="0" smtClean="0"/>
              <a:t>Production consistent with FONLL calculations</a:t>
            </a:r>
          </a:p>
          <a:p>
            <a:pPr lvl="2"/>
            <a:r>
              <a:rPr lang="en-US" dirty="0" smtClean="0"/>
              <a:t>For all systems: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d+Au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endParaRPr lang="en-US" dirty="0" smtClean="0"/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: consistent with no suppression</a:t>
            </a:r>
          </a:p>
          <a:p>
            <a:pPr lvl="2"/>
            <a:r>
              <a:rPr lang="en-US" dirty="0" smtClean="0"/>
              <a:t>Suppression at higher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e.g.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NPE.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261" t="13960" r="15017" b="14618"/>
          <a:stretch/>
        </p:blipFill>
        <p:spPr>
          <a:xfrm>
            <a:off x="6552183" y="2785962"/>
            <a:ext cx="2591818" cy="26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J/</a:t>
            </a:r>
            <a:r>
              <a:rPr lang="en-US" sz="4400" dirty="0" err="1" smtClean="0"/>
              <a:t>ψ</a:t>
            </a:r>
            <a:r>
              <a:rPr lang="en-US" sz="4400" dirty="0" smtClean="0"/>
              <a:t> in </a:t>
            </a:r>
            <a:r>
              <a:rPr lang="en-US" sz="4400" dirty="0" err="1" smtClean="0"/>
              <a:t>pp</a:t>
            </a:r>
            <a:r>
              <a:rPr lang="en-US" sz="4400" dirty="0" smtClean="0"/>
              <a:t> collisions, √s=200 </a:t>
            </a:r>
            <a:r>
              <a:rPr lang="en-US" sz="4400" dirty="0" err="1" smtClean="0"/>
              <a:t>GeV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2" y="1120272"/>
            <a:ext cx="4064791" cy="3340604"/>
          </a:xfrm>
          <a:prstGeom prst="rect">
            <a:avLst/>
          </a:prstGeom>
        </p:spPr>
      </p:pic>
      <p:pic>
        <p:nvPicPr>
          <p:cNvPr id="13" name="Picture 2" descr="D:\zbtang\analysis\Jpsi_QM2011\spectra_com_lowpt\Jpsi_spectra_pp_HT0_HT3_MB_NLONRQC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23" y="875013"/>
            <a:ext cx="3724104" cy="41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98913" y="4971734"/>
            <a:ext cx="327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400" dirty="0"/>
              <a:t>Phys. Rev. Lett. 98, 232301 (2007)</a:t>
            </a:r>
          </a:p>
          <a:p>
            <a:pPr algn="r"/>
            <a:r>
              <a:rPr lang="hu-HU" sz="1400" dirty="0"/>
              <a:t>JPG 37, 085104 (2010)</a:t>
            </a:r>
          </a:p>
          <a:p>
            <a:pPr algn="r"/>
            <a:r>
              <a:rPr lang="hu-HU" sz="1400" dirty="0"/>
              <a:t>ArXiv:1101.1912 (2011)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9" y="4460876"/>
            <a:ext cx="8920720" cy="21546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Measured spectra from 0 to ~13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Results consistent with other measurements.</a:t>
            </a:r>
          </a:p>
          <a:p>
            <a:pPr lvl="1"/>
            <a:r>
              <a:rPr lang="en-US" dirty="0" smtClean="0"/>
              <a:t>Great S/B. Needed for polarization studies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NNLO* CS misses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part.</a:t>
            </a:r>
          </a:p>
          <a:p>
            <a:pPr lvl="2"/>
            <a:r>
              <a:rPr lang="en-US" sz="1600" dirty="0">
                <a:latin typeface="Arial"/>
                <a:cs typeface="Arial"/>
              </a:rPr>
              <a:t>P. </a:t>
            </a:r>
            <a:r>
              <a:rPr lang="en-US" sz="1600" dirty="0" err="1">
                <a:latin typeface="Arial"/>
                <a:cs typeface="Arial"/>
              </a:rPr>
              <a:t>Artoisenet</a:t>
            </a:r>
            <a:r>
              <a:rPr lang="en-US" sz="1600" dirty="0">
                <a:latin typeface="Arial"/>
                <a:cs typeface="Arial"/>
              </a:rPr>
              <a:t> et al., Phys. Rev. </a:t>
            </a:r>
            <a:r>
              <a:rPr lang="en-US" sz="1600" dirty="0" err="1">
                <a:latin typeface="Arial"/>
                <a:cs typeface="Arial"/>
              </a:rPr>
              <a:t>Lett</a:t>
            </a:r>
            <a:r>
              <a:rPr lang="en-US" sz="1600" dirty="0">
                <a:latin typeface="Arial"/>
                <a:cs typeface="Arial"/>
              </a:rPr>
              <a:t>. 101, 152001 (2008), and J.P. </a:t>
            </a:r>
            <a:r>
              <a:rPr lang="en-US" sz="1600" dirty="0" err="1">
                <a:latin typeface="Arial"/>
                <a:cs typeface="Arial"/>
              </a:rPr>
              <a:t>Lansberg</a:t>
            </a:r>
            <a:r>
              <a:rPr lang="en-US" sz="1600" dirty="0">
                <a:latin typeface="Arial"/>
                <a:cs typeface="Arial"/>
              </a:rPr>
              <a:t> private communication. </a:t>
            </a:r>
            <a:endParaRPr lang="en-US" sz="1600" dirty="0" smtClean="0">
              <a:latin typeface="Arial"/>
              <a:cs typeface="Arial"/>
            </a:endParaRPr>
          </a:p>
          <a:p>
            <a:pPr lvl="1"/>
            <a:r>
              <a:rPr lang="en-US" dirty="0" smtClean="0"/>
              <a:t>NLO CS+CO and CEM consistent with our data</a:t>
            </a:r>
            <a:endParaRPr lang="en-US" sz="1900" dirty="0" smtClean="0">
              <a:solidFill>
                <a:schemeClr val="tx1"/>
              </a:solidFill>
            </a:endParaRPr>
          </a:p>
          <a:p>
            <a:pPr lvl="2"/>
            <a:r>
              <a:rPr lang="en-US" altLang="zh-CN" sz="1600" dirty="0" smtClean="0">
                <a:solidFill>
                  <a:schemeClr val="tx1"/>
                </a:solidFill>
                <a:latin typeface="Arial" charset="0"/>
              </a:rPr>
              <a:t>CEM: M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en-US" altLang="zh-CN" sz="1600" dirty="0" err="1">
                <a:solidFill>
                  <a:schemeClr val="tx1"/>
                </a:solidFill>
                <a:latin typeface="Arial" charset="0"/>
              </a:rPr>
              <a:t>Bedjidian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 et al., </a:t>
            </a:r>
            <a:r>
              <a:rPr lang="en-US" altLang="zh-CN" sz="1600" dirty="0" err="1">
                <a:solidFill>
                  <a:schemeClr val="tx1"/>
                </a:solidFill>
                <a:latin typeface="Arial" charset="0"/>
              </a:rPr>
              <a:t>hep-ph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</a:rPr>
              <a:t>/0311048, and R. Vogt private </a:t>
            </a:r>
            <a:r>
              <a:rPr lang="en-US" altLang="zh-CN" sz="1600" dirty="0" smtClean="0">
                <a:solidFill>
                  <a:schemeClr val="tx1"/>
                </a:solidFill>
                <a:latin typeface="Arial" charset="0"/>
              </a:rPr>
              <a:t>comm.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NLO CS+CO, Wang et a., PRD 84 114001 (2011)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1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1878"/>
            <a:ext cx="3655277" cy="39306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Measurement in 3 bins:</a:t>
            </a:r>
          </a:p>
          <a:p>
            <a:pPr lvl="1"/>
            <a:r>
              <a:rPr lang="en-US" dirty="0" smtClean="0"/>
              <a:t>2-3, 3-4, 4-6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</a:p>
          <a:p>
            <a:r>
              <a:rPr lang="en-US" dirty="0" smtClean="0"/>
              <a:t>Observed polarization is not large</a:t>
            </a:r>
          </a:p>
          <a:p>
            <a:pPr lvl="1"/>
            <a:r>
              <a:rPr lang="en-US" dirty="0" smtClean="0"/>
              <a:t>Consistent with </a:t>
            </a:r>
            <a:r>
              <a:rPr lang="en-US" dirty="0" smtClean="0"/>
              <a:t>zero</a:t>
            </a:r>
            <a:r>
              <a:rPr lang="en-US" dirty="0" smtClean="0"/>
              <a:t> </a:t>
            </a:r>
            <a:r>
              <a:rPr lang="en-US" dirty="0" smtClean="0"/>
              <a:t>within errors.</a:t>
            </a:r>
          </a:p>
          <a:p>
            <a:pPr lvl="1"/>
            <a:r>
              <a:rPr lang="en-US" dirty="0" smtClean="0"/>
              <a:t>Consistent with both CSM and COM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3930" y="6615501"/>
            <a:ext cx="586740" cy="242499"/>
          </a:xfrm>
        </p:spPr>
        <p:txBody>
          <a:bodyPr/>
          <a:lstStyle/>
          <a:p>
            <a:fld id="{41352751-A75A-DB4F-872F-206F9F2BACF2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57559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PHENIX: Phys. Rev. D 82, 012001 (2010)</a:t>
            </a:r>
          </a:p>
          <a:p>
            <a:r>
              <a:rPr lang="en-US" sz="1400" dirty="0"/>
              <a:t>COM: Phys. Rev. D 81, 014020 (2010)</a:t>
            </a:r>
          </a:p>
          <a:p>
            <a:r>
              <a:rPr lang="hu-HU" sz="1400" dirty="0"/>
              <a:t>CSM NLO+: Phys. Lett. B, 695, 149 (2011)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23568" y="1559275"/>
            <a:ext cx="5488957" cy="4477987"/>
            <a:chOff x="3523568" y="1559275"/>
            <a:chExt cx="5488957" cy="44779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6391" r="8857"/>
            <a:stretch/>
          </p:blipFill>
          <p:spPr>
            <a:xfrm>
              <a:off x="3523568" y="1559275"/>
              <a:ext cx="5488957" cy="44779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018419" y="5031507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 Preliminary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421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4977270"/>
            <a:ext cx="8920720" cy="16382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High significance ~16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signal.</a:t>
            </a:r>
          </a:p>
          <a:p>
            <a:r>
              <a:rPr lang="en-US" dirty="0" smtClean="0"/>
              <a:t>High-tower trigger: Extend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reach to 10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Consistent with previous measurements in the lower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region.</a:t>
            </a:r>
          </a:p>
          <a:p>
            <a:pPr lvl="1"/>
            <a:r>
              <a:rPr lang="en-US" dirty="0" smtClean="0"/>
              <a:t>TBW comparison: no radial flow?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1097"/>
            <a:ext cx="4416713" cy="3636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34" y="1341098"/>
            <a:ext cx="4358066" cy="37423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4955121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sz="1600" dirty="0"/>
              <a:t>Phys. Rev. Lett. 98, 232301 (2007)</a:t>
            </a:r>
          </a:p>
          <a:p>
            <a:pPr algn="r"/>
            <a:r>
              <a:rPr lang="hu-HU" sz="1600" dirty="0"/>
              <a:t>JPG 37, 085104 (2010</a:t>
            </a:r>
            <a:r>
              <a:rPr lang="hu-HU" sz="1600" dirty="0" smtClean="0"/>
              <a:t>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5789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, </a:t>
            </a:r>
            <a:r>
              <a:rPr lang="en-US" dirty="0" err="1" smtClean="0"/>
              <a:t>Npart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4982332"/>
            <a:ext cx="8920720" cy="150960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Suppression increases with centrality.</a:t>
            </a:r>
          </a:p>
          <a:p>
            <a:r>
              <a:rPr lang="en-US" sz="2400" dirty="0" smtClean="0"/>
              <a:t>Less suppression at high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err="1" smtClean="0"/>
              <a:t>.</a:t>
            </a:r>
            <a:endParaRPr lang="en-US" sz="2400" dirty="0" smtClean="0"/>
          </a:p>
          <a:p>
            <a:r>
              <a:rPr lang="en-US" sz="2400" dirty="0" smtClean="0"/>
              <a:t>In mid-central collisions, consistent with no suppression above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=5.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810"/>
            <a:ext cx="4216306" cy="3366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087" y="1270961"/>
            <a:ext cx="4382913" cy="32934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61088" y="4473698"/>
            <a:ext cx="44088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STAR </a:t>
            </a:r>
            <a:r>
              <a:rPr lang="en-US" sz="1100" dirty="0" err="1" smtClean="0"/>
              <a:t>CuCu</a:t>
            </a:r>
            <a:r>
              <a:rPr lang="en-US" sz="1100" dirty="0" smtClean="0"/>
              <a:t>: PRC80, 014922(R), PLB 678:72 (2009), PRC 82, 064905 (2010)</a:t>
            </a:r>
          </a:p>
          <a:p>
            <a:r>
              <a:rPr lang="en-US" sz="1100" dirty="0" smtClean="0"/>
              <a:t>PHENIX: PRL98, 232301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223280" y="437085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/>
              <a:t>Y. Liu, et al., PLB 678:72 (2009), </a:t>
            </a:r>
            <a:r>
              <a:rPr lang="fr-FR" sz="1200" dirty="0" err="1"/>
              <a:t>Tsingua</a:t>
            </a:r>
            <a:r>
              <a:rPr lang="fr-FR" sz="1200" dirty="0"/>
              <a:t> U.</a:t>
            </a:r>
          </a:p>
          <a:p>
            <a:r>
              <a:rPr lang="en-US" sz="1200" dirty="0"/>
              <a:t>X. Zhao and </a:t>
            </a:r>
            <a:r>
              <a:rPr lang="en-US" sz="1200" dirty="0" err="1"/>
              <a:t>R.Rapp</a:t>
            </a:r>
            <a:r>
              <a:rPr lang="en-US" sz="1200" dirty="0"/>
              <a:t>, PRC 82, 064905(2010)</a:t>
            </a:r>
          </a:p>
        </p:txBody>
      </p:sp>
    </p:spTree>
    <p:extLst>
      <p:ext uri="{BB962C8B-B14F-4D97-AF65-F5344CB8AC3E}">
        <p14:creationId xmlns:p14="http://schemas.microsoft.com/office/powerpoint/2010/main" val="325320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-hadron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28" y="5338678"/>
            <a:ext cx="8277644" cy="1075512"/>
          </a:xfrm>
        </p:spPr>
        <p:txBody>
          <a:bodyPr>
            <a:normAutofit/>
          </a:bodyPr>
          <a:lstStyle/>
          <a:p>
            <a:r>
              <a:rPr lang="en-US" dirty="0" smtClean="0"/>
              <a:t>Near-side contribution: Sensitive to B-</a:t>
            </a:r>
            <a:r>
              <a:rPr lang="en-US" dirty="0" err="1" smtClean="0"/>
              <a:t>feeddown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41" y="1409632"/>
            <a:ext cx="6837347" cy="37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</a:t>
            </a:r>
            <a:r>
              <a:rPr lang="en-US" dirty="0" err="1" smtClean="0"/>
              <a:t>feeddown</a:t>
            </a:r>
            <a:r>
              <a:rPr lang="en-US" dirty="0" smtClean="0"/>
              <a:t>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0" y="1350211"/>
            <a:ext cx="3995722" cy="34114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 fraction: similar to previous measurements</a:t>
            </a:r>
          </a:p>
          <a:p>
            <a:pPr lvl="1"/>
            <a:r>
              <a:rPr lang="en-US" dirty="0"/>
              <a:t>Consistent with no energy dependence.</a:t>
            </a:r>
          </a:p>
          <a:p>
            <a:r>
              <a:rPr lang="en-US" dirty="0"/>
              <a:t>How much of our charm comes from our beauty? </a:t>
            </a:r>
          </a:p>
          <a:p>
            <a:pPr lvl="1"/>
            <a:r>
              <a:rPr lang="en-US" dirty="0"/>
              <a:t>B mesons carry 10-25% of </a:t>
            </a:r>
            <a:r>
              <a:rPr lang="en-US" dirty="0" err="1"/>
              <a:t>charmonium</a:t>
            </a:r>
            <a:r>
              <a:rPr lang="en-US" dirty="0"/>
              <a:t> yield.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332" y="1609613"/>
            <a:ext cx="5028668" cy="4382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82" y="4761689"/>
            <a:ext cx="2560133" cy="1698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5055" y="5534536"/>
            <a:ext cx="43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endParaRPr lang="en-US" sz="2400" i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184452"/>
              </p:ext>
            </p:extLst>
          </p:nvPr>
        </p:nvGraphicFramePr>
        <p:xfrm>
          <a:off x="2474162" y="5311615"/>
          <a:ext cx="263748" cy="31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127000" imgH="152400" progId="Equation.DSMT4">
                  <p:embed/>
                </p:oleObj>
              </mc:Choice>
              <mc:Fallback>
                <p:oleObj name="Equation" r:id="rId5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4162" y="5311615"/>
                        <a:ext cx="263748" cy="316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86238" y="5320648"/>
            <a:ext cx="43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/>
                <a:cs typeface="Times New Roman"/>
              </a:rPr>
              <a:t>c</a:t>
            </a:r>
            <a:endParaRPr lang="en-US" sz="2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216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Elliptic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2584"/>
            <a:ext cx="4205110" cy="56946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Sensitive to transport properties, and production mechanisms</a:t>
            </a:r>
          </a:p>
          <a:p>
            <a:pPr lvl="1"/>
            <a:r>
              <a:rPr lang="en-US" dirty="0" smtClean="0"/>
              <a:t>Primordial/Initial</a:t>
            </a:r>
          </a:p>
          <a:p>
            <a:pPr lvl="2"/>
            <a:r>
              <a:rPr lang="en-US" dirty="0" err="1" smtClean="0"/>
              <a:t>pQCD</a:t>
            </a:r>
            <a:r>
              <a:rPr lang="en-US" dirty="0" smtClean="0"/>
              <a:t>: isotropic in 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Coalescence/Regeneration</a:t>
            </a:r>
          </a:p>
          <a:p>
            <a:pPr lvl="2"/>
            <a:r>
              <a:rPr lang="en-US" dirty="0" smtClean="0"/>
              <a:t>Thermalized, flowing charm: large v2</a:t>
            </a:r>
          </a:p>
          <a:p>
            <a:pPr lvl="3"/>
            <a:r>
              <a:rPr lang="en-US" dirty="0" smtClean="0"/>
              <a:t>Can light quarks move heavy quarks?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 azimuthal anisotropy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 smtClean="0"/>
              <a:t>: consistent with zero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&gt;2 </a:t>
            </a:r>
            <a:r>
              <a:rPr lang="en-US" dirty="0" err="1" smtClean="0"/>
              <a:t>GeV</a:t>
            </a:r>
            <a:r>
              <a:rPr lang="en-US" dirty="0" smtClean="0"/>
              <a:t>/c.</a:t>
            </a:r>
          </a:p>
          <a:p>
            <a:pPr lvl="1"/>
            <a:r>
              <a:rPr lang="en-US" dirty="0" smtClean="0"/>
              <a:t>Disfavors coalescence from thermalized charm quarks.</a:t>
            </a:r>
          </a:p>
          <a:p>
            <a:pPr lvl="2"/>
            <a:r>
              <a:rPr lang="en-US" dirty="0" smtClean="0"/>
              <a:t>Need initially produced quarks for models to agree better with data.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30/May/2012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932" y="1163738"/>
            <a:ext cx="5182068" cy="384380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60727" y="3346561"/>
            <a:ext cx="1687577" cy="1304717"/>
            <a:chOff x="1360727" y="3346561"/>
            <a:chExt cx="1687577" cy="130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0727" y="3346561"/>
              <a:ext cx="1687577" cy="12656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633638" y="4312724"/>
              <a:ext cx="1330646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31550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light quark</a:t>
              </a:r>
              <a:endParaRPr lang="en-US" sz="1600" b="1" dirty="0">
                <a:ln w="315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2215444" y="4254575"/>
              <a:ext cx="166511" cy="158353"/>
            </a:xfrm>
            <a:prstGeom prst="upArrow">
              <a:avLst/>
            </a:prstGeom>
            <a:ln w="9525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169009" y="5222159"/>
            <a:ext cx="3974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</a:t>
            </a:r>
            <a:r>
              <a:rPr lang="en-US" sz="1200" dirty="0"/>
              <a:t>1] V. Greco, C.M. </a:t>
            </a:r>
            <a:r>
              <a:rPr lang="en-US" sz="1200" dirty="0" err="1"/>
              <a:t>Ko</a:t>
            </a:r>
            <a:r>
              <a:rPr lang="en-US" sz="1200" dirty="0"/>
              <a:t>, R. Rapp, PLB 595, 202. (</a:t>
            </a:r>
            <a:r>
              <a:rPr lang="en-US" sz="1200" dirty="0" err="1"/>
              <a:t>minbias</a:t>
            </a:r>
            <a:r>
              <a:rPr lang="en-US" sz="1200" dirty="0" smtClean="0"/>
              <a:t>)</a:t>
            </a:r>
          </a:p>
          <a:p>
            <a:r>
              <a:rPr lang="it-IT" sz="1200" dirty="0" smtClean="0"/>
              <a:t>[</a:t>
            </a:r>
            <a:r>
              <a:rPr lang="it-IT" sz="1200" dirty="0"/>
              <a:t>2] L. Ravagli, </a:t>
            </a:r>
            <a:r>
              <a:rPr lang="it-IT" sz="1200" dirty="0" err="1"/>
              <a:t>R</a:t>
            </a:r>
            <a:r>
              <a:rPr lang="it-IT" sz="1200" dirty="0"/>
              <a:t>. </a:t>
            </a:r>
            <a:r>
              <a:rPr lang="it-IT" sz="1200" dirty="0" err="1"/>
              <a:t>Rapp</a:t>
            </a:r>
            <a:r>
              <a:rPr lang="it-IT" sz="1200" dirty="0"/>
              <a:t>, PLB 655, 126. (</a:t>
            </a:r>
            <a:r>
              <a:rPr lang="it-IT" sz="1200" dirty="0" err="1"/>
              <a:t>minbias</a:t>
            </a:r>
            <a:r>
              <a:rPr lang="it-IT" sz="1200" dirty="0"/>
              <a:t>)</a:t>
            </a:r>
          </a:p>
          <a:p>
            <a:r>
              <a:rPr lang="tr-TR" sz="1200" dirty="0"/>
              <a:t>[</a:t>
            </a:r>
            <a:r>
              <a:rPr lang="tr-TR" sz="1200" dirty="0" smtClean="0"/>
              <a:t>3</a:t>
            </a:r>
            <a:r>
              <a:rPr lang="tr-TR" sz="1200" dirty="0"/>
              <a:t>] L. Yan, P. </a:t>
            </a:r>
            <a:r>
              <a:rPr lang="tr-TR" sz="1200" dirty="0" err="1"/>
              <a:t>Zhuang</a:t>
            </a:r>
            <a:r>
              <a:rPr lang="tr-TR" sz="1200" dirty="0"/>
              <a:t>, N. </a:t>
            </a:r>
            <a:r>
              <a:rPr lang="tr-TR" sz="1200" dirty="0" err="1"/>
              <a:t>Xu</a:t>
            </a:r>
            <a:r>
              <a:rPr lang="tr-TR" sz="1200" dirty="0"/>
              <a:t>, PRL 97, 232301. (b=7.8 </a:t>
            </a:r>
            <a:r>
              <a:rPr lang="tr-TR" sz="1200" dirty="0" err="1"/>
              <a:t>fm</a:t>
            </a:r>
            <a:r>
              <a:rPr lang="tr-TR" sz="1200" dirty="0"/>
              <a:t>)</a:t>
            </a:r>
          </a:p>
          <a:p>
            <a:r>
              <a:rPr lang="en-US" sz="1200" dirty="0" smtClean="0"/>
              <a:t>[</a:t>
            </a:r>
            <a:r>
              <a:rPr lang="en-US" sz="1200" dirty="0"/>
              <a:t>4] X. Zhao, R. Rapp, 24th WWND, 2008. (20~40 %)</a:t>
            </a:r>
          </a:p>
          <a:p>
            <a:r>
              <a:rPr lang="en-US" sz="1200" dirty="0" smtClean="0"/>
              <a:t>[</a:t>
            </a:r>
            <a:r>
              <a:rPr lang="en-US" sz="1200" dirty="0"/>
              <a:t>5] Y. Liu, N. </a:t>
            </a:r>
            <a:r>
              <a:rPr lang="en-US" sz="1200" dirty="0" err="1"/>
              <a:t>Xu</a:t>
            </a:r>
            <a:r>
              <a:rPr lang="en-US" sz="1200" dirty="0"/>
              <a:t>, P. </a:t>
            </a:r>
            <a:r>
              <a:rPr lang="en-US" sz="1200" dirty="0" err="1"/>
              <a:t>Zhuang</a:t>
            </a:r>
            <a:r>
              <a:rPr lang="en-US" sz="1200" dirty="0"/>
              <a:t>, </a:t>
            </a:r>
            <a:r>
              <a:rPr lang="en-US" sz="1200" dirty="0" err="1"/>
              <a:t>Nucl</a:t>
            </a:r>
            <a:r>
              <a:rPr lang="en-US" sz="1200" dirty="0"/>
              <a:t>. </a:t>
            </a:r>
            <a:r>
              <a:rPr lang="en-US" sz="1200" dirty="0" err="1"/>
              <a:t>Phy</a:t>
            </a:r>
            <a:r>
              <a:rPr lang="en-US" sz="1200" dirty="0"/>
              <a:t>. A, 834, 317. (b=7.8 </a:t>
            </a:r>
            <a:r>
              <a:rPr lang="en-US" sz="1200" dirty="0" err="1"/>
              <a:t>fm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[</a:t>
            </a:r>
            <a:r>
              <a:rPr lang="en-US" sz="1200" dirty="0"/>
              <a:t>6] U. Heinz, C. </a:t>
            </a:r>
            <a:r>
              <a:rPr lang="en-US" sz="1200" dirty="0" err="1"/>
              <a:t>Shen</a:t>
            </a:r>
            <a:r>
              <a:rPr lang="en-US" sz="1200" dirty="0"/>
              <a:t>, </a:t>
            </a:r>
            <a:r>
              <a:rPr lang="en-US" sz="1200" dirty="0" err="1"/>
              <a:t>priviate</a:t>
            </a:r>
            <a:r>
              <a:rPr lang="en-US" sz="1200" dirty="0"/>
              <a:t> communication. (20~60 %)</a:t>
            </a:r>
          </a:p>
          <a:p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855951" y="1930401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STAR Preliminary</a:t>
            </a:r>
          </a:p>
        </p:txBody>
      </p:sp>
    </p:spTree>
    <p:extLst>
      <p:ext uri="{BB962C8B-B14F-4D97-AF65-F5344CB8AC3E}">
        <p14:creationId xmlns:p14="http://schemas.microsoft.com/office/powerpoint/2010/main" val="99295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18168</TotalTime>
  <Words>2090</Words>
  <Application>Microsoft Macintosh PowerPoint</Application>
  <PresentationFormat>On-screen Show (4:3)</PresentationFormat>
  <Paragraphs>300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Genesis</vt:lpstr>
      <vt:lpstr>Equation</vt:lpstr>
      <vt:lpstr>Microsoft Equation</vt:lpstr>
      <vt:lpstr>MathType 6.0 Equation</vt:lpstr>
      <vt:lpstr>Quarkonia and open heavy flavor production at STAR</vt:lpstr>
      <vt:lpstr>Outline</vt:lpstr>
      <vt:lpstr>J/ψ in pp collisions, √s=200 GeV</vt:lpstr>
      <vt:lpstr>J/ψ polarization</vt:lpstr>
      <vt:lpstr>J/ψ in Au+Au collisions</vt:lpstr>
      <vt:lpstr>J/ψ RAA , Npart and pT </vt:lpstr>
      <vt:lpstr>J/ψ-hadron correlation</vt:lpstr>
      <vt:lpstr>B feeddown contribution</vt:lpstr>
      <vt:lpstr>J/ψ Elliptic Flow</vt:lpstr>
      <vt:lpstr>Go heavier! ϒ production</vt:lpstr>
      <vt:lpstr>ϒ cross section in pp</vt:lpstr>
      <vt:lpstr>Beauty in a hot, perfect liquid</vt:lpstr>
      <vt:lpstr>ϒ model comparison</vt:lpstr>
      <vt:lpstr>Open Heavy Flavor</vt:lpstr>
      <vt:lpstr>D0 signal in pp</vt:lpstr>
      <vt:lpstr>D* meson in pp 200 GeV</vt:lpstr>
      <vt:lpstr>Combine D0 and D*</vt:lpstr>
      <vt:lpstr>D0 signal in Au+Au</vt:lpstr>
      <vt:lpstr>Charm cross section compilation</vt:lpstr>
      <vt:lpstr>Charm excitation function</vt:lpstr>
      <vt:lpstr>Charm RAA via D0s and NPE</vt:lpstr>
      <vt:lpstr>Non-photonic electron v2</vt:lpstr>
      <vt:lpstr>Conclusions and Summary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Quarkonia and open heavy flavor production at STAR</dc:title>
  <dc:creator>Manuel Calderón de la Barca Sánchez</dc:creator>
  <cp:lastModifiedBy>Manuel Calderón de la Barca Sánchez</cp:lastModifiedBy>
  <cp:revision>127</cp:revision>
  <dcterms:created xsi:type="dcterms:W3CDTF">2012-05-11T02:22:57Z</dcterms:created>
  <dcterms:modified xsi:type="dcterms:W3CDTF">2012-05-29T23:52:36Z</dcterms:modified>
</cp:coreProperties>
</file>