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4"/>
    <a:srgbClr val="294170"/>
    <a:srgbClr val="A3B0C7"/>
    <a:srgbClr val="DFCF87"/>
    <a:srgbClr val="C9AC3B"/>
    <a:srgbClr val="B18A1C"/>
    <a:srgbClr val="263E72"/>
    <a:srgbClr val="FFD11F"/>
    <a:srgbClr val="CC0000"/>
    <a:srgbClr val="FCF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4565B-212E-7843-BF63-DEBF5E942BD8}" type="datetimeFigureOut">
              <a:rPr lang="en-US" smtClean="0"/>
              <a:t>12/12/14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7CF72-6E3C-6542-A1AB-4625D9B7C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10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15A647-3E38-2840-A29F-453B3EE6EC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90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29B00-5105-4742-877F-602426597BB2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Dedicated</a:t>
            </a:r>
            <a:r>
              <a:rPr lang="en-US" baseline="0" dirty="0" smtClean="0"/>
              <a:t> outside-in tracking to correct for Bremsstrahlung</a:t>
            </a:r>
          </a:p>
          <a:p>
            <a:r>
              <a:rPr lang="en-US" baseline="0" dirty="0" smtClean="0"/>
              <a:t>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5A647-3E38-2840-A29F-453B3EE6EC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9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: </a:t>
            </a:r>
            <a:r>
              <a:rPr lang="en-US" dirty="0" err="1" smtClean="0"/>
              <a:t>muons</a:t>
            </a:r>
            <a:r>
              <a:rPr lang="en-US" baseline="0" dirty="0" smtClean="0"/>
              <a:t> with good quality + veto Z events.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5A647-3E38-2840-A29F-453B3EE6EC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4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Expect ~2 more times more W+ than W- in pp. More up quarks than down quarks. W+ needs u-</a:t>
            </a:r>
            <a:r>
              <a:rPr lang="en-US" baseline="0" dirty="0" err="1" smtClean="0"/>
              <a:t>dbar</a:t>
            </a:r>
            <a:r>
              <a:rPr lang="en-US" baseline="0" dirty="0" smtClean="0"/>
              <a:t>, W- needs d-</a:t>
            </a:r>
            <a:r>
              <a:rPr lang="en-US" baseline="0" dirty="0" err="1" smtClean="0"/>
              <a:t>ubar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5A647-3E38-2840-A29F-453B3EE6EC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7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-Wmunu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7" b="3539"/>
          <a:stretch/>
        </p:blipFill>
        <p:spPr>
          <a:xfrm>
            <a:off x="785011" y="44624"/>
            <a:ext cx="6883333" cy="3528392"/>
          </a:xfrm>
          <a:prstGeom prst="rect">
            <a:avLst/>
          </a:prstGeom>
        </p:spPr>
      </p:pic>
      <p:pic>
        <p:nvPicPr>
          <p:cNvPr id="5" name="Picture 4" descr="HI-ZEE-151058-747-409695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0" t="14607" r="18017"/>
          <a:stretch/>
        </p:blipFill>
        <p:spPr>
          <a:xfrm>
            <a:off x="2051720" y="3166342"/>
            <a:ext cx="4631928" cy="3693041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908050"/>
            <a:ext cx="9144000" cy="2016125"/>
          </a:xfrm>
        </p:spPr>
        <p:txBody>
          <a:bodyPr/>
          <a:lstStyle>
            <a:lvl1pPr>
              <a:defRPr sz="6600" b="1" i="0">
                <a:solidFill>
                  <a:schemeClr val="accent2"/>
                </a:solidFill>
                <a:effectLst>
                  <a:glow rad="1397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defRPr>
            </a:lvl1pPr>
          </a:lstStyle>
          <a:p>
            <a:pPr lvl="0"/>
            <a:r>
              <a:rPr lang="en-US" noProof="0" dirty="0" smtClean="0"/>
              <a:t>Master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437112"/>
            <a:ext cx="8784976" cy="76993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DFCF87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Times New Roman"/>
                <a:cs typeface="Times New Roman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3080" name="Text Box 8"/>
          <p:cNvSpPr txBox="1">
            <a:spLocks noChangeArrowheads="1"/>
          </p:cNvSpPr>
          <p:nvPr userDrawn="1"/>
        </p:nvSpPr>
        <p:spPr bwMode="auto">
          <a:xfrm>
            <a:off x="4170344" y="5960317"/>
            <a:ext cx="5003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Manuel Calder</a:t>
            </a:r>
            <a:r>
              <a:rPr lang="es-MX" sz="2000" b="1" dirty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ón de la Barca </a:t>
            </a:r>
            <a:r>
              <a:rPr lang="es-MX" sz="2000" b="1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Sánchez</a:t>
            </a:r>
          </a:p>
          <a:p>
            <a:pPr algn="r">
              <a:spcBef>
                <a:spcPct val="50000"/>
              </a:spcBef>
            </a:pPr>
            <a:r>
              <a:rPr lang="es-MX" sz="2000" b="1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for the CMS</a:t>
            </a:r>
            <a:r>
              <a:rPr lang="es-MX" sz="2000" b="1" baseline="0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 Collaboration</a:t>
            </a:r>
            <a:endParaRPr lang="es-MX" sz="2000" b="1" dirty="0">
              <a:solidFill>
                <a:schemeClr val="accent5">
                  <a:lumMod val="1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DDDDDD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1" descr="UCD-Physics-LogoMCBS.jpg"/>
          <p:cNvPicPr>
            <a:picLocks noChangeAspect="1"/>
          </p:cNvPicPr>
          <p:nvPr userDrawn="1"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229200"/>
            <a:ext cx="3707904" cy="726446"/>
          </a:xfrm>
          <a:prstGeom prst="rect">
            <a:avLst/>
          </a:prstGeom>
          <a:noFill/>
        </p:spPr>
      </p:pic>
      <p:pic>
        <p:nvPicPr>
          <p:cNvPr id="3" name="Picture 2" descr="ucd_logo_1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639" y="0"/>
            <a:ext cx="1097361" cy="1052736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0" y="5517232"/>
            <a:ext cx="543609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Initial Stages in High-Energy Nuclear Collisions</a:t>
            </a:r>
            <a:endParaRPr lang="es-MX" sz="1600" b="1" dirty="0" smtClean="0">
              <a:solidFill>
                <a:schemeClr val="accent5">
                  <a:lumMod val="1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DDDDDD"/>
                </a:outerShdw>
              </a:effectLst>
              <a:latin typeface="Georgia"/>
              <a:cs typeface="Georgia"/>
            </a:endParaRPr>
          </a:p>
          <a:p>
            <a:pPr algn="l">
              <a:spcBef>
                <a:spcPct val="50000"/>
              </a:spcBef>
            </a:pPr>
            <a:r>
              <a:rPr lang="es-MX" sz="1600" b="1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Napa, CA</a:t>
            </a:r>
            <a:r>
              <a:rPr lang="es-MX" sz="1600" b="1" baseline="0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s-MX" sz="1600" b="1" baseline="0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5/Dec/2014</a:t>
            </a:r>
            <a:endParaRPr lang="es-MX" sz="1600" b="1" dirty="0">
              <a:solidFill>
                <a:schemeClr val="accent5">
                  <a:lumMod val="1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DDDDDD"/>
                </a:outerShdw>
              </a:effectLst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8B3C3-64C1-3047-82AC-27A006A7C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7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F0379-F791-1E4A-A60D-E2ECC99782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5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836613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61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/>
                <a:cs typeface="Georgia"/>
              </a:defRPr>
            </a:lvl1pPr>
          </a:lstStyle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7B85C-D55B-684B-A0A3-2F79DD9728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2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BDE7F-BD57-2840-B97B-C5B4BCF7DB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4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00D21-E607-4A4B-8663-C7E059CE52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4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F921D-2820-2746-9379-6951495575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7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9D201-B15C-0D41-9F18-A5DB70DFDE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4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BD34F-4712-E04E-8DBF-426B0C5F7B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1DE06-67C5-E14D-9B23-61766DB8F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D712C-9CF0-E547-9BBD-1DDD6934B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1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gif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-ZMM-150590-183-776435.png"/>
          <p:cNvPicPr>
            <a:picLocks noChangeAspect="1"/>
          </p:cNvPicPr>
          <p:nvPr userDrawn="1"/>
        </p:nvPicPr>
        <p:blipFill rotWithShape="1">
          <a:blip r:embed="rId1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t="9842" r="25598"/>
          <a:stretch/>
        </p:blipFill>
        <p:spPr>
          <a:xfrm>
            <a:off x="0" y="-99392"/>
            <a:ext cx="9144000" cy="684076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574012" y="2354129"/>
            <a:ext cx="1845860" cy="282783"/>
          </a:xfrm>
          <a:prstGeom prst="rect">
            <a:avLst/>
          </a:prstGeom>
          <a:solidFill>
            <a:srgbClr val="F2F2F4">
              <a:alpha val="80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827585" y="0"/>
            <a:ext cx="8316416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179512" y="1196752"/>
            <a:ext cx="88569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-36512" y="6525344"/>
            <a:ext cx="1296144" cy="3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9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smtClean="0">
                <a:latin typeface="Georgia"/>
                <a:cs typeface="Georgia"/>
              </a:rPr>
              <a:t>IS2014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2051720" y="6517880"/>
            <a:ext cx="4536504" cy="34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/>
                <a:cs typeface="Times New Roman"/>
              </a:defRPr>
            </a:lvl1pPr>
          </a:lstStyle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6948264" y="6525344"/>
            <a:ext cx="2133600" cy="34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/>
                <a:cs typeface="Times New Roman"/>
              </a:defRPr>
            </a:lvl1pPr>
          </a:lstStyle>
          <a:p>
            <a:fld id="{85E5072F-A660-7248-AA81-1A9571E969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CMS-Color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6712" cy="836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/>
          <a:ea typeface="+mj-ea"/>
          <a:cs typeface="Times New Roman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9pPr>
    </p:titleStyle>
    <p:bodyStyle>
      <a:lvl1pPr marL="3429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3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192024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28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20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Franklin Gothic Medium Cond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Franklin Gothic Medium Cond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Franklin Gothic Medium Cond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Franklin Gothic Medium Cond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4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oleObject" Target="../embeddings/oleObject3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16832"/>
            <a:ext cx="9144000" cy="201612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glow rad="228600">
                    <a:srgbClr val="A3B0C7">
                      <a:alpha val="40000"/>
                    </a:srgbClr>
                  </a:glow>
                  <a:outerShdw blurRad="38100" dist="38100" dir="2700000" algn="tl">
                    <a:srgbClr val="DDDDDD"/>
                  </a:outerShdw>
                </a:effectLst>
              </a:rPr>
              <a:t>Weak Boson Results from  CMS </a:t>
            </a:r>
            <a:endParaRPr lang="en-US" dirty="0">
              <a:solidFill>
                <a:schemeClr val="accent2"/>
              </a:solidFill>
              <a:effectLst>
                <a:glow rad="228600">
                  <a:srgbClr val="A3B0C7">
                    <a:alpha val="40000"/>
                  </a:srgbClr>
                </a:glow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671" y="3933056"/>
            <a:ext cx="8964488" cy="1224136"/>
          </a:xfrm>
        </p:spPr>
        <p:txBody>
          <a:bodyPr/>
          <a:lstStyle/>
          <a:p>
            <a:r>
              <a:rPr lang="en-US" dirty="0" smtClean="0">
                <a:effectLst>
                  <a:glow rad="139700">
                    <a:srgbClr val="C9AC3B">
                      <a:alpha val="40000"/>
                    </a:srgbClr>
                  </a:glow>
                </a:effectLst>
              </a:rPr>
              <a:t>Probing the initial stage in nuclear collisions</a:t>
            </a:r>
          </a:p>
          <a:p>
            <a:r>
              <a:rPr lang="en-US" dirty="0" smtClean="0">
                <a:effectLst>
                  <a:glow rad="139700">
                    <a:srgbClr val="C9AC3B">
                      <a:alpha val="40000"/>
                    </a:srgbClr>
                  </a:glow>
                </a:effectLst>
              </a:rPr>
              <a:t>using electroweak measurements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650148"/>
              </p:ext>
            </p:extLst>
          </p:nvPr>
        </p:nvGraphicFramePr>
        <p:xfrm>
          <a:off x="4114800" y="3340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68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340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525333"/>
              </p:ext>
            </p:extLst>
          </p:nvPr>
        </p:nvGraphicFramePr>
        <p:xfrm>
          <a:off x="4114800" y="3340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69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340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 boson rapidity distribution in </a:t>
            </a:r>
            <a:r>
              <a:rPr lang="en-US" dirty="0" err="1" smtClean="0"/>
              <a:t>PbPb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09120"/>
            <a:ext cx="9144000" cy="1944216"/>
          </a:xfrm>
        </p:spPr>
        <p:txBody>
          <a:bodyPr/>
          <a:lstStyle/>
          <a:p>
            <a:r>
              <a:rPr lang="en-US" dirty="0" smtClean="0"/>
              <a:t>Comparison to POWHEG</a:t>
            </a:r>
          </a:p>
          <a:p>
            <a:pPr lvl="1"/>
            <a:r>
              <a:rPr lang="en-US" dirty="0" smtClean="0"/>
              <a:t>No nuclear effects: CT10</a:t>
            </a:r>
          </a:p>
          <a:p>
            <a:pPr lvl="1"/>
            <a:r>
              <a:rPr lang="en-US" dirty="0" smtClean="0"/>
              <a:t>With nuclear effects: CT10 + EPS09</a:t>
            </a:r>
          </a:p>
          <a:p>
            <a:r>
              <a:rPr lang="en-US" dirty="0" smtClean="0"/>
              <a:t>Differences between models are small in </a:t>
            </a:r>
            <a:r>
              <a:rPr lang="en-US" dirty="0" err="1" smtClean="0"/>
              <a:t>PbPb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Z_mumu_y_PbPb_EPS0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687" y="760602"/>
            <a:ext cx="3600401" cy="3752624"/>
          </a:xfrm>
          <a:prstGeom prst="rect">
            <a:avLst/>
          </a:prstGeom>
        </p:spPr>
      </p:pic>
      <p:pic>
        <p:nvPicPr>
          <p:cNvPr id="8" name="Picture 7" descr="Z_ee_y_PbPb_EPS0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9854" y="760602"/>
            <a:ext cx="3600401" cy="375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5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boson charge asymmetry in </a:t>
            </a:r>
            <a:r>
              <a:rPr lang="en-US" dirty="0" err="1" smtClean="0"/>
              <a:t>PbPb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3995936" cy="5472608"/>
          </a:xfrm>
        </p:spPr>
        <p:txBody>
          <a:bodyPr/>
          <a:lstStyle/>
          <a:p>
            <a:r>
              <a:rPr lang="en-US" sz="2800" dirty="0" err="1" smtClean="0"/>
              <a:t>pp</a:t>
            </a:r>
            <a:r>
              <a:rPr lang="en-US" sz="2800" dirty="0" smtClean="0"/>
              <a:t>: </a:t>
            </a:r>
          </a:p>
          <a:p>
            <a:pPr lvl="1"/>
            <a:r>
              <a:rPr lang="en-US" sz="2400" dirty="0" smtClean="0"/>
              <a:t>little dependence of asymmetry on </a:t>
            </a:r>
            <a:r>
              <a:rPr lang="en-US" sz="2400" dirty="0" smtClean="0">
                <a:latin typeface="Symbol" charset="2"/>
                <a:cs typeface="Symbol" charset="2"/>
              </a:rPr>
              <a:t>h</a:t>
            </a:r>
            <a:r>
              <a:rPr lang="en-US" sz="2400" dirty="0" smtClean="0"/>
              <a:t>.</a:t>
            </a:r>
          </a:p>
          <a:p>
            <a:r>
              <a:rPr lang="en-US" sz="2800" dirty="0" err="1" smtClean="0"/>
              <a:t>PbPb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asymmetry is smaller</a:t>
            </a:r>
          </a:p>
          <a:p>
            <a:pPr lvl="1"/>
            <a:r>
              <a:rPr lang="en-US" sz="2400" dirty="0" smtClean="0"/>
              <a:t>larger dependence on </a:t>
            </a:r>
            <a:r>
              <a:rPr lang="en-US" sz="2400" dirty="0" smtClean="0">
                <a:latin typeface="Symbol" charset="2"/>
                <a:cs typeface="Symbol" charset="2"/>
              </a:rPr>
              <a:t>h</a:t>
            </a:r>
            <a:r>
              <a:rPr lang="en-US" sz="2400" dirty="0" smtClean="0"/>
              <a:t>.</a:t>
            </a:r>
          </a:p>
          <a:p>
            <a:r>
              <a:rPr lang="en-US" sz="2800" dirty="0" smtClean="0"/>
              <a:t>Comparison between </a:t>
            </a:r>
            <a:r>
              <a:rPr lang="en-US" sz="2800" dirty="0" err="1" smtClean="0"/>
              <a:t>pdfs</a:t>
            </a:r>
            <a:r>
              <a:rPr lang="en-US" sz="2800" dirty="0" smtClean="0"/>
              <a:t>: </a:t>
            </a:r>
          </a:p>
          <a:p>
            <a:pPr lvl="1"/>
            <a:r>
              <a:rPr lang="en-US" sz="2400" dirty="0" smtClean="0"/>
              <a:t>Clear preference for nuclear </a:t>
            </a:r>
            <a:r>
              <a:rPr lang="en-US" sz="2400" dirty="0" err="1" smtClean="0"/>
              <a:t>pdf</a:t>
            </a:r>
            <a:r>
              <a:rPr lang="en-US" sz="2400" dirty="0" smtClean="0"/>
              <a:t> in </a:t>
            </a:r>
            <a:r>
              <a:rPr lang="en-US" sz="2400" dirty="0" err="1" smtClean="0"/>
              <a:t>PbPb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Fig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08" y="764704"/>
            <a:ext cx="52098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1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 and W bosons in </a:t>
            </a:r>
            <a:r>
              <a:rPr lang="en-US" dirty="0" err="1" smtClean="0"/>
              <a:t>pPb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93096"/>
            <a:ext cx="9144000" cy="2304256"/>
          </a:xfrm>
        </p:spPr>
        <p:txBody>
          <a:bodyPr/>
          <a:lstStyle/>
          <a:p>
            <a:r>
              <a:rPr lang="en-US" dirty="0" smtClean="0"/>
              <a:t>Higher cross sections in </a:t>
            </a:r>
            <a:r>
              <a:rPr lang="en-US" dirty="0" err="1" smtClean="0"/>
              <a:t>pPb</a:t>
            </a:r>
            <a:r>
              <a:rPr lang="en-US" dirty="0" smtClean="0"/>
              <a:t>: √s=5.02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dirty="0" smtClean="0"/>
              <a:t>Asymmetric collisions: new observables</a:t>
            </a:r>
          </a:p>
          <a:p>
            <a:pPr lvl="1"/>
            <a:r>
              <a:rPr lang="en-US" dirty="0" smtClean="0"/>
              <a:t>forward/backward asymmetries</a:t>
            </a:r>
          </a:p>
          <a:p>
            <a:pPr lvl="1"/>
            <a:r>
              <a:rPr lang="en-US" dirty="0" smtClean="0"/>
              <a:t>better sensitivity to </a:t>
            </a:r>
            <a:r>
              <a:rPr lang="en-US" dirty="0" err="1" smtClean="0"/>
              <a:t>nPDF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Picture 11" descr="Screen Shot 2014-12-04 at 6.11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4067944" cy="31720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630" y="1268760"/>
            <a:ext cx="473537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9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and Z Data in </a:t>
            </a:r>
            <a:r>
              <a:rPr lang="en-US" dirty="0" err="1" smtClean="0"/>
              <a:t>pPb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21088"/>
            <a:ext cx="9144000" cy="2232248"/>
          </a:xfrm>
        </p:spPr>
        <p:txBody>
          <a:bodyPr/>
          <a:lstStyle/>
          <a:p>
            <a:r>
              <a:rPr lang="en-US" dirty="0" smtClean="0"/>
              <a:t>W selection: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&gt; 25 </a:t>
            </a:r>
            <a:r>
              <a:rPr lang="en-US" dirty="0" err="1" smtClean="0"/>
              <a:t>GeV</a:t>
            </a:r>
            <a:r>
              <a:rPr lang="en-US" dirty="0" smtClean="0"/>
              <a:t>/c, |</a:t>
            </a:r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/>
              <a:t>lab</a:t>
            </a:r>
            <a:r>
              <a:rPr lang="en-US" dirty="0" smtClean="0"/>
              <a:t>|&lt;2.4, </a:t>
            </a:r>
            <a:r>
              <a:rPr lang="en-US" dirty="0"/>
              <a:t>|</a:t>
            </a:r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baseline="30000" dirty="0" err="1" smtClean="0"/>
              <a:t>e</a:t>
            </a:r>
            <a:r>
              <a:rPr lang="en-US" baseline="-25000" dirty="0" err="1" smtClean="0"/>
              <a:t>lab</a:t>
            </a:r>
            <a:r>
              <a:rPr lang="en-US" dirty="0"/>
              <a:t>|&lt;</a:t>
            </a:r>
            <a:r>
              <a:rPr lang="en-US" dirty="0" smtClean="0"/>
              <a:t>2.5</a:t>
            </a:r>
          </a:p>
          <a:p>
            <a:r>
              <a:rPr lang="en-US" dirty="0" smtClean="0"/>
              <a:t>Z selection: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r>
              <a:rPr lang="en-US" dirty="0" smtClean="0"/>
              <a:t>/c, </a:t>
            </a:r>
            <a:r>
              <a:rPr lang="en-US" dirty="0"/>
              <a:t>|</a:t>
            </a:r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m</a:t>
            </a:r>
            <a:r>
              <a:rPr lang="en-US" baseline="-25000" dirty="0" err="1" smtClean="0"/>
              <a:t>lab</a:t>
            </a:r>
            <a:r>
              <a:rPr lang="en-US" dirty="0"/>
              <a:t>|&lt;</a:t>
            </a:r>
            <a:r>
              <a:rPr lang="en-US" dirty="0" smtClean="0"/>
              <a:t>2.4</a:t>
            </a:r>
          </a:p>
          <a:p>
            <a:r>
              <a:rPr lang="en-US" dirty="0" smtClean="0"/>
              <a:t>Asymmetric acceptance in rapidity</a:t>
            </a:r>
          </a:p>
          <a:p>
            <a:pPr lvl="1"/>
            <a:r>
              <a:rPr lang="en-US" dirty="0" smtClean="0"/>
              <a:t>CM Frame is boosted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Fig01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3508120" cy="3384376"/>
          </a:xfrm>
          <a:prstGeom prst="rect">
            <a:avLst/>
          </a:prstGeom>
        </p:spPr>
      </p:pic>
      <p:pic>
        <p:nvPicPr>
          <p:cNvPr id="8" name="Picture 7" descr="mass_data_pythia_60-12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5360" y="771424"/>
            <a:ext cx="3395043" cy="35256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3768" y="764704"/>
            <a:ext cx="1571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CMS-HIN-13-007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692696"/>
            <a:ext cx="1571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CMS-HIN-14-003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494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 Cross section vs. rapidity in </a:t>
            </a:r>
            <a:r>
              <a:rPr lang="en-US" dirty="0" err="1" smtClean="0"/>
              <a:t>pPb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7152"/>
            <a:ext cx="9144000" cy="1656184"/>
          </a:xfrm>
        </p:spPr>
        <p:txBody>
          <a:bodyPr/>
          <a:lstStyle/>
          <a:p>
            <a:r>
              <a:rPr lang="en-US" dirty="0" smtClean="0"/>
              <a:t>Distribution shifted to </a:t>
            </a:r>
            <a:r>
              <a:rPr lang="en-US" dirty="0" err="1" smtClean="0"/>
              <a:t>c.m</a:t>
            </a:r>
            <a:r>
              <a:rPr lang="en-US" dirty="0" smtClean="0"/>
              <a:t>. frame</a:t>
            </a:r>
          </a:p>
          <a:p>
            <a:r>
              <a:rPr lang="en-US" dirty="0" smtClean="0"/>
              <a:t>Scaling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pPb</a:t>
            </a:r>
            <a:r>
              <a:rPr lang="en-US" dirty="0" smtClean="0"/>
              <a:t> = A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pp</a:t>
            </a:r>
            <a:r>
              <a:rPr lang="en-US" dirty="0" smtClean="0"/>
              <a:t> works well: scaled </a:t>
            </a:r>
            <a:r>
              <a:rPr lang="en-US" dirty="0" err="1" smtClean="0"/>
              <a:t>pp</a:t>
            </a:r>
            <a:r>
              <a:rPr lang="en-US" dirty="0" smtClean="0"/>
              <a:t> predictions consistent with data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sigma_y_MCF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623" y="904617"/>
            <a:ext cx="3600400" cy="3752623"/>
          </a:xfrm>
          <a:prstGeom prst="rect">
            <a:avLst/>
          </a:prstGeom>
        </p:spPr>
      </p:pic>
      <p:pic>
        <p:nvPicPr>
          <p:cNvPr id="8" name="Picture 7" descr="ratio_y_MCFM_p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5269" y="-154509"/>
            <a:ext cx="1545950" cy="3384376"/>
          </a:xfrm>
          <a:prstGeom prst="rect">
            <a:avLst/>
          </a:prstGeom>
        </p:spPr>
      </p:pic>
      <p:pic>
        <p:nvPicPr>
          <p:cNvPr id="9" name="Picture 8" descr="ratio_y_MCFM_EPS09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5269" y="1035845"/>
            <a:ext cx="1545950" cy="3384376"/>
          </a:xfrm>
          <a:prstGeom prst="rect">
            <a:avLst/>
          </a:prstGeom>
        </p:spPr>
      </p:pic>
      <p:pic>
        <p:nvPicPr>
          <p:cNvPr id="10" name="Picture 9" descr="ratio_y_MCFM_DSSZ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6763" y="2218583"/>
            <a:ext cx="1551284" cy="339605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259632" y="4509120"/>
            <a:ext cx="144016" cy="14401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2699792" y="4149080"/>
            <a:ext cx="216024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475656" y="4509120"/>
            <a:ext cx="576064" cy="14401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H="1">
            <a:off x="2195736" y="4509120"/>
            <a:ext cx="432048" cy="14401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0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cross sections vs.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 in </a:t>
            </a:r>
            <a:r>
              <a:rPr lang="en-US" dirty="0" err="1" smtClean="0"/>
              <a:t>pPb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25144"/>
            <a:ext cx="9144000" cy="1728192"/>
          </a:xfrm>
        </p:spPr>
        <p:txBody>
          <a:bodyPr/>
          <a:lstStyle/>
          <a:p>
            <a:r>
              <a:rPr lang="en-US" sz="2400" dirty="0" smtClean="0"/>
              <a:t>Distribution displayed in lab frame</a:t>
            </a:r>
          </a:p>
          <a:p>
            <a:r>
              <a:rPr lang="en-US" sz="2400" dirty="0" err="1" smtClean="0"/>
              <a:t>pp</a:t>
            </a:r>
            <a:r>
              <a:rPr lang="en-US" sz="2400" dirty="0" smtClean="0"/>
              <a:t> predictions in good agreement with data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uclear effects are too small for discriminating: use asymmetries.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 descr="Fig03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138" y="762134"/>
            <a:ext cx="3878064" cy="4027220"/>
          </a:xfrm>
          <a:prstGeom prst="rect">
            <a:avLst/>
          </a:prstGeom>
        </p:spPr>
      </p:pic>
      <p:pic>
        <p:nvPicPr>
          <p:cNvPr id="9" name="Picture 8" descr="Fig03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4809" y="761934"/>
            <a:ext cx="3888432" cy="40379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1313" y="620688"/>
            <a:ext cx="299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/>
              <a:t>) = </a:t>
            </a:r>
            <a:r>
              <a:rPr lang="en-US" dirty="0">
                <a:solidFill>
                  <a:srgbClr val="FF0000"/>
                </a:solidFill>
              </a:rPr>
              <a:t>11%</a:t>
            </a:r>
            <a:r>
              <a:rPr lang="en-US" baseline="30000" dirty="0">
                <a:solidFill>
                  <a:srgbClr val="FF0000"/>
                </a:solidFill>
              </a:rPr>
              <a:t>CT10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17%</a:t>
            </a:r>
            <a:r>
              <a:rPr lang="en-US" baseline="30000" dirty="0">
                <a:solidFill>
                  <a:srgbClr val="008000"/>
                </a:solidFill>
              </a:rPr>
              <a:t>EPS09</a:t>
            </a:r>
            <a:r>
              <a:rPr lang="en-US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6136" y="692696"/>
            <a:ext cx="296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/>
              <a:t>) = </a:t>
            </a:r>
            <a:r>
              <a:rPr lang="en-US" dirty="0" smtClean="0">
                <a:solidFill>
                  <a:srgbClr val="FF0000"/>
                </a:solidFill>
              </a:rPr>
              <a:t>41</a:t>
            </a:r>
            <a:r>
              <a:rPr lang="en-US" dirty="0">
                <a:solidFill>
                  <a:srgbClr val="FF0000"/>
                </a:solidFill>
              </a:rPr>
              <a:t>%</a:t>
            </a:r>
            <a:r>
              <a:rPr lang="en-US" baseline="30000" dirty="0">
                <a:solidFill>
                  <a:srgbClr val="FF0000"/>
                </a:solidFill>
              </a:rPr>
              <a:t>CT10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8000"/>
                </a:solidFill>
              </a:rPr>
              <a:t>80%</a:t>
            </a:r>
            <a:r>
              <a:rPr lang="en-US" baseline="30000" dirty="0">
                <a:solidFill>
                  <a:srgbClr val="008000"/>
                </a:solidFill>
              </a:rPr>
              <a:t>EPS09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392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Forward-backward asymmetry:                        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7152"/>
            <a:ext cx="9144000" cy="1656184"/>
          </a:xfrm>
        </p:spPr>
        <p:txBody>
          <a:bodyPr/>
          <a:lstStyle/>
          <a:p>
            <a:r>
              <a:rPr lang="en-US" dirty="0" smtClean="0"/>
              <a:t>Better sensitivity to nuclear modification.</a:t>
            </a:r>
          </a:p>
          <a:p>
            <a:r>
              <a:rPr lang="en-US" dirty="0" smtClean="0"/>
              <a:t>W</a:t>
            </a:r>
            <a:r>
              <a:rPr lang="en-US" baseline="30000" dirty="0" smtClean="0"/>
              <a:t>-</a:t>
            </a:r>
            <a:r>
              <a:rPr lang="en-US" dirty="0" smtClean="0"/>
              <a:t> data show preference for nuclear effect</a:t>
            </a:r>
          </a:p>
          <a:p>
            <a:r>
              <a:rPr lang="en-US" dirty="0" smtClean="0"/>
              <a:t>W</a:t>
            </a:r>
            <a:r>
              <a:rPr lang="en-US" baseline="30000" dirty="0" smtClean="0"/>
              <a:t>+</a:t>
            </a:r>
            <a:r>
              <a:rPr lang="en-US" dirty="0" smtClean="0"/>
              <a:t> data: no </a:t>
            </a:r>
            <a:r>
              <a:rPr lang="en-US" dirty="0" err="1" smtClean="0"/>
              <a:t>pdf</a:t>
            </a:r>
            <a:r>
              <a:rPr lang="en-US" dirty="0" smtClean="0"/>
              <a:t> is preferred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Fig05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688" y="758544"/>
            <a:ext cx="4064751" cy="4221088"/>
          </a:xfrm>
          <a:prstGeom prst="rect">
            <a:avLst/>
          </a:prstGeom>
        </p:spPr>
      </p:pic>
      <p:pic>
        <p:nvPicPr>
          <p:cNvPr id="8" name="Picture 7" descr="Fig05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2222" y="755062"/>
            <a:ext cx="4107125" cy="4265091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396503"/>
              </p:ext>
            </p:extLst>
          </p:nvPr>
        </p:nvGraphicFramePr>
        <p:xfrm>
          <a:off x="6444208" y="260648"/>
          <a:ext cx="248427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0" name="Equation" r:id="rId5" imgW="1168400" imgH="203200" progId="Equation.DSMT4">
                  <p:embed/>
                </p:oleObj>
              </mc:Choice>
              <mc:Fallback>
                <p:oleObj name="Equation" r:id="rId5" imgW="1168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4208" y="260648"/>
                        <a:ext cx="2484277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21313" y="620688"/>
            <a:ext cx="296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/>
              <a:t>) = </a:t>
            </a:r>
            <a:r>
              <a:rPr lang="en-US" dirty="0" smtClean="0">
                <a:solidFill>
                  <a:srgbClr val="FF0000"/>
                </a:solidFill>
              </a:rPr>
              <a:t>19%</a:t>
            </a:r>
            <a:r>
              <a:rPr lang="en-US" baseline="30000" dirty="0">
                <a:solidFill>
                  <a:srgbClr val="FF0000"/>
                </a:solidFill>
              </a:rPr>
              <a:t>CT10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smtClean="0">
                <a:solidFill>
                  <a:srgbClr val="008000"/>
                </a:solidFill>
              </a:rPr>
              <a:t>13%</a:t>
            </a:r>
            <a:r>
              <a:rPr lang="en-US" baseline="30000" dirty="0">
                <a:solidFill>
                  <a:srgbClr val="008000"/>
                </a:solidFill>
              </a:rPr>
              <a:t>EPS09</a:t>
            </a:r>
            <a:r>
              <a:rPr lang="en-US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8104" y="620688"/>
            <a:ext cx="296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/>
              <a:t>) = </a:t>
            </a:r>
            <a:r>
              <a:rPr lang="en-US" dirty="0" smtClean="0">
                <a:solidFill>
                  <a:srgbClr val="FF0000"/>
                </a:solidFill>
              </a:rPr>
              <a:t>16%</a:t>
            </a:r>
            <a:r>
              <a:rPr lang="en-US" baseline="30000" dirty="0">
                <a:solidFill>
                  <a:srgbClr val="FF0000"/>
                </a:solidFill>
              </a:rPr>
              <a:t>CT10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8000"/>
                </a:solidFill>
              </a:rPr>
              <a:t>72%</a:t>
            </a:r>
            <a:r>
              <a:rPr lang="en-US" baseline="30000" dirty="0">
                <a:solidFill>
                  <a:srgbClr val="008000"/>
                </a:solidFill>
              </a:rPr>
              <a:t>EPS09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59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 Forward-Backward ratio in </a:t>
            </a:r>
            <a:r>
              <a:rPr lang="en-US" dirty="0" err="1" smtClean="0"/>
              <a:t>pPb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3923928" cy="5616624"/>
          </a:xfrm>
        </p:spPr>
        <p:txBody>
          <a:bodyPr/>
          <a:lstStyle/>
          <a:p>
            <a:r>
              <a:rPr lang="en-US" sz="2800" dirty="0" smtClean="0"/>
              <a:t>For Z boson, F/B ratio should be 1 if no nuclear effects present</a:t>
            </a:r>
          </a:p>
          <a:p>
            <a:r>
              <a:rPr lang="en-US" sz="2800" dirty="0" smtClean="0"/>
              <a:t>Data: hint of nuclear effects.</a:t>
            </a:r>
          </a:p>
          <a:p>
            <a:pPr lvl="1"/>
            <a:r>
              <a:rPr lang="en-US" sz="2400" dirty="0" smtClean="0"/>
              <a:t>Uncertainties are still large</a:t>
            </a:r>
          </a:p>
          <a:p>
            <a:pPr lvl="2"/>
            <a:r>
              <a:rPr lang="en-US" sz="2000" dirty="0" smtClean="0"/>
              <a:t>Data: statistical uncertainty dominates</a:t>
            </a:r>
          </a:p>
          <a:p>
            <a:pPr lvl="2"/>
            <a:r>
              <a:rPr lang="en-US" sz="2000" dirty="0" err="1" smtClean="0"/>
              <a:t>nPDF</a:t>
            </a:r>
            <a:r>
              <a:rPr lang="en-US" sz="2000" dirty="0" smtClean="0"/>
              <a:t>: uncertainty band not shown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fb_absy_MCF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9502" y="883186"/>
            <a:ext cx="4614163" cy="48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5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 are beginning to explore nuclear modification in heavy-ion collisions using electroweak probes!</a:t>
            </a:r>
          </a:p>
          <a:p>
            <a:r>
              <a:rPr lang="en-US" dirty="0" smtClean="0"/>
              <a:t>To first order: Z and W production </a:t>
            </a:r>
            <a:r>
              <a:rPr lang="en-US" dirty="0" smtClean="0">
                <a:solidFill>
                  <a:srgbClr val="3366FF"/>
                </a:solidFill>
              </a:rPr>
              <a:t>scales with binary collisions</a:t>
            </a:r>
            <a:r>
              <a:rPr lang="en-US" dirty="0" smtClean="0"/>
              <a:t> in </a:t>
            </a:r>
            <a:r>
              <a:rPr lang="en-US" dirty="0" err="1" smtClean="0"/>
              <a:t>pPb</a:t>
            </a:r>
            <a:r>
              <a:rPr lang="en-US" dirty="0" smtClean="0"/>
              <a:t> and </a:t>
            </a:r>
            <a:r>
              <a:rPr lang="en-US" dirty="0" err="1" smtClean="0"/>
              <a:t>PbPb</a:t>
            </a:r>
            <a:endParaRPr lang="en-US" dirty="0" smtClean="0"/>
          </a:p>
          <a:p>
            <a:pPr lvl="1"/>
            <a:r>
              <a:rPr lang="en-US" dirty="0" smtClean="0"/>
              <a:t>Initial-state nuclear effects on quark PDFs O(10%)</a:t>
            </a:r>
          </a:p>
          <a:p>
            <a:pPr lvl="1"/>
            <a:r>
              <a:rPr lang="en-US" dirty="0" smtClean="0"/>
              <a:t>Hints of nuclear effects in W &amp; Z data</a:t>
            </a:r>
          </a:p>
          <a:p>
            <a:pPr lvl="2"/>
            <a:r>
              <a:rPr lang="en-US" dirty="0" smtClean="0"/>
              <a:t>Asymmetries vs. rapidity show promise for discriminating power</a:t>
            </a:r>
          </a:p>
          <a:p>
            <a:pPr lvl="2"/>
            <a:r>
              <a:rPr lang="en-US" dirty="0" smtClean="0"/>
              <a:t>More luminosity would help distinguish between </a:t>
            </a:r>
            <a:r>
              <a:rPr lang="en-US" dirty="0" err="1" smtClean="0"/>
              <a:t>nPDFs</a:t>
            </a:r>
            <a:endParaRPr lang="en-US" dirty="0" smtClean="0"/>
          </a:p>
          <a:p>
            <a:pPr lvl="1"/>
            <a:r>
              <a:rPr lang="en-US" dirty="0" smtClean="0"/>
              <a:t>Z,W Cross sections and asymmetries can be used as part of global fits of </a:t>
            </a:r>
            <a:r>
              <a:rPr lang="en-US" dirty="0" err="1" smtClean="0"/>
              <a:t>nPDFs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3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Electroweak probes: unique tools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26" y="764704"/>
            <a:ext cx="5508104" cy="6093296"/>
          </a:xfrm>
        </p:spPr>
        <p:txBody>
          <a:bodyPr/>
          <a:lstStyle/>
          <a:p>
            <a:r>
              <a:rPr lang="en-US" sz="2800" dirty="0" smtClean="0"/>
              <a:t>Z, W bosons: well </a:t>
            </a:r>
            <a:r>
              <a:rPr lang="en-US" sz="2800" dirty="0"/>
              <a:t>calibrated probe in </a:t>
            </a:r>
            <a:r>
              <a:rPr lang="en-US" sz="2800" dirty="0" err="1" smtClean="0"/>
              <a:t>pp</a:t>
            </a:r>
            <a:endParaRPr lang="en-US" sz="2800" dirty="0"/>
          </a:p>
          <a:p>
            <a:r>
              <a:rPr lang="en-US" sz="2800" dirty="0" smtClean="0"/>
              <a:t>LHC energies: access to Z, W in </a:t>
            </a:r>
            <a:r>
              <a:rPr lang="en-US" sz="2800" dirty="0" err="1" smtClean="0"/>
              <a:t>pA</a:t>
            </a:r>
            <a:r>
              <a:rPr lang="en-US" sz="2800" dirty="0" smtClean="0"/>
              <a:t> and AA</a:t>
            </a:r>
          </a:p>
          <a:p>
            <a:pPr lvl="1"/>
            <a:r>
              <a:rPr lang="en-US" sz="2400" dirty="0" smtClean="0"/>
              <a:t>Electroweak bosons in </a:t>
            </a:r>
            <a:r>
              <a:rPr lang="en-US" sz="2400" dirty="0" err="1" smtClean="0"/>
              <a:t>dilepton</a:t>
            </a:r>
            <a:r>
              <a:rPr lang="en-US" sz="2400" dirty="0" smtClean="0"/>
              <a:t> channel: 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o final state modification by QCD medium</a:t>
            </a:r>
          </a:p>
          <a:p>
            <a:pPr lvl="2"/>
            <a:r>
              <a:rPr lang="en-US" sz="2000" dirty="0" smtClean="0"/>
              <a:t>Test Binary scaling hypothesis</a:t>
            </a:r>
          </a:p>
          <a:p>
            <a:pPr lvl="2"/>
            <a:r>
              <a:rPr lang="en-US" sz="2000" dirty="0" smtClean="0"/>
              <a:t>`Standard candle’ for initial state</a:t>
            </a: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Sensitive to initial state</a:t>
            </a:r>
          </a:p>
          <a:p>
            <a:pPr lvl="2"/>
            <a:r>
              <a:rPr lang="en-US" sz="2000" dirty="0" smtClean="0"/>
              <a:t>Constrain nuclear PDFs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Screen Shot 2014-12-04 at 4.37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59" y="980728"/>
            <a:ext cx="3644541" cy="264867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20198" y="764704"/>
            <a:ext cx="16172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JHEP 0904 (2009) 065</a:t>
            </a:r>
            <a:endParaRPr lang="en-US" sz="1100" dirty="0"/>
          </a:p>
        </p:txBody>
      </p:sp>
      <p:pic>
        <p:nvPicPr>
          <p:cNvPr id="9" name="Picture 8" descr="Screen Shot 2014-12-04 at 4.45.5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34"/>
          <a:stretch/>
        </p:blipFill>
        <p:spPr>
          <a:xfrm>
            <a:off x="5580112" y="3645024"/>
            <a:ext cx="3208559" cy="2908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32240" y="3862209"/>
            <a:ext cx="11334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EPS09 NLO</a:t>
            </a:r>
          </a:p>
          <a:p>
            <a:r>
              <a:rPr lang="en-US" sz="1100" dirty="0" smtClean="0"/>
              <a:t>valence quarks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813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/Electron reconstruction in CMS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57192"/>
            <a:ext cx="9144000" cy="1296144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Muon</a:t>
            </a:r>
            <a:r>
              <a:rPr lang="en-US" dirty="0" err="1">
                <a:solidFill>
                  <a:srgbClr val="008000"/>
                </a:solidFill>
              </a:rPr>
              <a:t>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Si tracker </a:t>
            </a:r>
            <a:r>
              <a:rPr lang="en-US" dirty="0" smtClean="0"/>
              <a:t>+ </a:t>
            </a:r>
            <a:r>
              <a:rPr lang="en-US" dirty="0" err="1" smtClean="0">
                <a:solidFill>
                  <a:srgbClr val="0000FF"/>
                </a:solidFill>
              </a:rPr>
              <a:t>muon</a:t>
            </a:r>
            <a:r>
              <a:rPr lang="en-US" dirty="0" smtClean="0">
                <a:solidFill>
                  <a:srgbClr val="0000FF"/>
                </a:solidFill>
              </a:rPr>
              <a:t> detectors</a:t>
            </a:r>
          </a:p>
          <a:p>
            <a:pPr lvl="1"/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 smtClean="0"/>
              <a:t> resolution: 1-2% up to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~ 100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r>
              <a:rPr lang="en-US" dirty="0" smtClean="0"/>
              <a:t>Electrons: </a:t>
            </a:r>
            <a:r>
              <a:rPr lang="en-US" dirty="0" smtClean="0">
                <a:solidFill>
                  <a:srgbClr val="FF0000"/>
                </a:solidFill>
              </a:rPr>
              <a:t>Si tracker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008000"/>
                </a:solidFill>
              </a:rPr>
              <a:t>ECAL cluster</a:t>
            </a:r>
          </a:p>
          <a:p>
            <a:pPr lvl="1"/>
            <a:r>
              <a:rPr lang="en-US" dirty="0" smtClean="0"/>
              <a:t>h/e discrimination: shower shape + E</a:t>
            </a:r>
            <a:r>
              <a:rPr lang="en-US" baseline="-25000" dirty="0" smtClean="0"/>
              <a:t>ECAL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track</a:t>
            </a:r>
            <a:endParaRPr lang="en-US" baseline="-25000" dirty="0" smtClean="0"/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resolution: 1-2% 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~ 45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36712"/>
            <a:ext cx="8729616" cy="4337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7557" t="40126" r="20618" b="38248"/>
          <a:stretch/>
        </p:blipFill>
        <p:spPr>
          <a:xfrm>
            <a:off x="5580112" y="5229200"/>
            <a:ext cx="3038604" cy="140068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812360" y="5949280"/>
            <a:ext cx="432048" cy="432048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lock Arc 10"/>
          <p:cNvSpPr/>
          <p:nvPr/>
        </p:nvSpPr>
        <p:spPr>
          <a:xfrm rot="11538403">
            <a:off x="6253504" y="5265198"/>
            <a:ext cx="2030188" cy="1201605"/>
          </a:xfrm>
          <a:prstGeom prst="blockArc">
            <a:avLst>
              <a:gd name="adj1" fmla="val 12248990"/>
              <a:gd name="adj2" fmla="val 20929681"/>
              <a:gd name="adj3" fmla="val 27795"/>
            </a:avLst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8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   </a:t>
            </a:r>
            <a:r>
              <a:rPr lang="en-US" b="0" dirty="0" err="1" smtClean="0">
                <a:latin typeface="Symbol" charset="2"/>
                <a:cs typeface="Symbol" charset="2"/>
                <a:sym typeface="Wingdings"/>
              </a:rPr>
              <a:t>mn</a:t>
            </a:r>
            <a:r>
              <a:rPr lang="en-US" b="0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event display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8935772" cy="502637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377568" y="404664"/>
            <a:ext cx="402344" cy="216024"/>
          </a:xfrm>
          <a:prstGeom prst="rightArrow">
            <a:avLst>
              <a:gd name="adj1" fmla="val 10811"/>
              <a:gd name="adj2" fmla="val 30407"/>
            </a:avLst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4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en-US" dirty="0" smtClean="0"/>
              <a:t>    </a:t>
            </a:r>
            <a:r>
              <a:rPr lang="en-US" b="0" dirty="0" smtClean="0">
                <a:latin typeface="Symbol" charset="2"/>
                <a:cs typeface="Symbol" charset="2"/>
                <a:sym typeface="Wingdings"/>
              </a:rPr>
              <a:t>mm</a:t>
            </a:r>
            <a:r>
              <a:rPr lang="en-US" b="0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event display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275856" y="404664"/>
            <a:ext cx="402344" cy="216024"/>
          </a:xfrm>
          <a:prstGeom prst="rightArrow">
            <a:avLst>
              <a:gd name="adj1" fmla="val 10811"/>
              <a:gd name="adj2" fmla="val 30407"/>
            </a:avLst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56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1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 in </a:t>
            </a:r>
            <a:r>
              <a:rPr lang="en-US" dirty="0" err="1" smtClean="0"/>
              <a:t>PbPb</a:t>
            </a:r>
            <a:r>
              <a:rPr lang="en-US" dirty="0" smtClean="0"/>
              <a:t> and </a:t>
            </a:r>
            <a:r>
              <a:rPr lang="en-US" dirty="0" err="1" smtClean="0"/>
              <a:t>pp</a:t>
            </a:r>
            <a:r>
              <a:rPr lang="en-US" dirty="0" smtClean="0"/>
              <a:t> @ 2.76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3275856" cy="5544616"/>
          </a:xfrm>
        </p:spPr>
        <p:txBody>
          <a:bodyPr/>
          <a:lstStyle/>
          <a:p>
            <a:r>
              <a:rPr lang="en-US" sz="2400" dirty="0" err="1" smtClean="0"/>
              <a:t>PbPb</a:t>
            </a:r>
            <a:r>
              <a:rPr lang="en-US" sz="2400" dirty="0" smtClean="0"/>
              <a:t> data, 2011 run</a:t>
            </a:r>
          </a:p>
          <a:p>
            <a:r>
              <a:rPr lang="en-US" sz="2400" dirty="0" err="1" smtClean="0"/>
              <a:t>pp</a:t>
            </a:r>
            <a:r>
              <a:rPr lang="en-US" sz="2400" dirty="0" smtClean="0"/>
              <a:t> data, 2013 run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Muon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3366FF"/>
                </a:solidFill>
              </a:rPr>
              <a:t>electron</a:t>
            </a:r>
            <a:r>
              <a:rPr lang="en-US" sz="2400" dirty="0" smtClean="0"/>
              <a:t> channels.</a:t>
            </a:r>
          </a:p>
          <a:p>
            <a:r>
              <a:rPr lang="en-US" sz="2400" dirty="0" smtClean="0"/>
              <a:t>Lepton selection</a:t>
            </a:r>
          </a:p>
          <a:p>
            <a:pPr lvl="1"/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&gt; 20 </a:t>
            </a:r>
            <a:r>
              <a:rPr lang="en-US" sz="2000" dirty="0" err="1" smtClean="0"/>
              <a:t>GeV</a:t>
            </a:r>
            <a:r>
              <a:rPr lang="en-US" sz="2000" dirty="0" smtClean="0"/>
              <a:t>/c</a:t>
            </a:r>
          </a:p>
          <a:p>
            <a:pPr lvl="1"/>
            <a:r>
              <a:rPr lang="en-US" sz="2000" dirty="0" smtClean="0"/>
              <a:t>|</a:t>
            </a:r>
            <a:r>
              <a:rPr lang="en-US" sz="2000" dirty="0" err="1" smtClean="0">
                <a:latin typeface="Symbol" charset="2"/>
                <a:cs typeface="Symbol" charset="2"/>
              </a:rPr>
              <a:t>h</a:t>
            </a:r>
            <a:r>
              <a:rPr lang="en-US" sz="2000" baseline="30000" dirty="0" err="1" smtClean="0">
                <a:latin typeface="Symbol" charset="2"/>
                <a:cs typeface="Symbol" charset="2"/>
              </a:rPr>
              <a:t>m</a:t>
            </a:r>
            <a:r>
              <a:rPr lang="en-US" sz="2000" baseline="30000" dirty="0" smtClean="0"/>
              <a:t>(e)</a:t>
            </a:r>
            <a:r>
              <a:rPr lang="en-US" sz="2000" dirty="0" smtClean="0"/>
              <a:t>|&lt;2.4 (1.44)</a:t>
            </a:r>
          </a:p>
          <a:p>
            <a:endParaRPr lang="en-US" sz="2400" dirty="0"/>
          </a:p>
          <a:p>
            <a:r>
              <a:rPr lang="en-US" sz="2400" dirty="0" smtClean="0"/>
              <a:t>Excellent S/B</a:t>
            </a:r>
          </a:p>
          <a:p>
            <a:r>
              <a:rPr lang="en-US" sz="2400" dirty="0" smtClean="0"/>
              <a:t>Signal shape agrees with simulation in both channels and both collision systems!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InvMass_Zmumu_PbP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6830" y="779754"/>
            <a:ext cx="2694395" cy="2808312"/>
          </a:xfrm>
          <a:prstGeom prst="rect">
            <a:avLst/>
          </a:prstGeom>
        </p:spPr>
      </p:pic>
      <p:pic>
        <p:nvPicPr>
          <p:cNvPr id="8" name="Picture 7" descr="InvMass_Zmumu_p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6830" y="3498467"/>
            <a:ext cx="2694395" cy="2808312"/>
          </a:xfrm>
          <a:prstGeom prst="rect">
            <a:avLst/>
          </a:prstGeom>
        </p:spPr>
      </p:pic>
      <p:pic>
        <p:nvPicPr>
          <p:cNvPr id="9" name="Picture 8" descr="InvMass_Zee_PbP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5863" y="779035"/>
            <a:ext cx="2728451" cy="2843808"/>
          </a:xfrm>
          <a:prstGeom prst="rect">
            <a:avLst/>
          </a:prstGeom>
        </p:spPr>
      </p:pic>
      <p:pic>
        <p:nvPicPr>
          <p:cNvPr id="10" name="Picture 9" descr="InvMass_Zee_pp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2498" y="3516695"/>
            <a:ext cx="2664297" cy="27769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04248" y="6237312"/>
            <a:ext cx="1990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CMS, arXiv</a:t>
            </a:r>
            <a:r>
              <a:rPr lang="en-US" sz="1400" dirty="0"/>
              <a:t>:</a:t>
            </a:r>
            <a:r>
              <a:rPr lang="en-US" sz="1400" dirty="0" smtClean="0"/>
              <a:t>1410.4825</a:t>
            </a:r>
          </a:p>
          <a:p>
            <a:r>
              <a:rPr lang="en-US" sz="1400" dirty="0" smtClean="0"/>
              <a:t>Submitted to JHEP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864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W: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+ missing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in </a:t>
            </a:r>
            <a:r>
              <a:rPr lang="en-US" dirty="0" err="1" smtClean="0"/>
              <a:t>PbPb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49080"/>
            <a:ext cx="9144000" cy="2304256"/>
          </a:xfrm>
        </p:spPr>
        <p:txBody>
          <a:bodyPr/>
          <a:lstStyle/>
          <a:p>
            <a:r>
              <a:rPr lang="en-US" sz="2000" dirty="0" smtClean="0"/>
              <a:t>W signal in </a:t>
            </a:r>
            <a:r>
              <a:rPr lang="en-US" sz="2000" dirty="0" err="1" smtClean="0"/>
              <a:t>muon</a:t>
            </a:r>
            <a:r>
              <a:rPr lang="en-US" sz="2000" dirty="0" smtClean="0"/>
              <a:t> spectrum at high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1800" dirty="0" smtClean="0"/>
              <a:t>Require good quality </a:t>
            </a:r>
            <a:r>
              <a:rPr lang="en-US" sz="1800" dirty="0" err="1" smtClean="0"/>
              <a:t>muons</a:t>
            </a:r>
            <a:r>
              <a:rPr lang="en-US" sz="1800" dirty="0" smtClean="0"/>
              <a:t> + Z veto</a:t>
            </a:r>
          </a:p>
          <a:p>
            <a:r>
              <a:rPr lang="en-US" sz="2000" dirty="0" smtClean="0"/>
              <a:t>Missing </a:t>
            </a:r>
            <a:r>
              <a:rPr lang="en-US" sz="2000" dirty="0"/>
              <a:t>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: obtained from tracking</a:t>
            </a:r>
          </a:p>
          <a:p>
            <a:pPr lvl="1"/>
            <a:r>
              <a:rPr lang="en-US" sz="1800" dirty="0" smtClean="0"/>
              <a:t>All </a:t>
            </a:r>
            <a:r>
              <a:rPr lang="en-US" sz="1800" dirty="0" err="1" smtClean="0"/>
              <a:t>muon</a:t>
            </a:r>
            <a:r>
              <a:rPr lang="en-US" sz="1800" dirty="0" smtClean="0"/>
              <a:t> triggers: momentum is balanced</a:t>
            </a:r>
          </a:p>
          <a:p>
            <a:pPr lvl="2"/>
            <a:r>
              <a:rPr lang="en-US" sz="1600" dirty="0" smtClean="0"/>
              <a:t>Some centrality dependence: resolution for missing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endParaRPr lang="en-US" sz="1600" baseline="-25000" dirty="0" smtClean="0"/>
          </a:p>
          <a:p>
            <a:pPr lvl="1"/>
            <a:r>
              <a:rPr lang="en-US" sz="1800" dirty="0" smtClean="0"/>
              <a:t>Signal events</a:t>
            </a:r>
            <a:r>
              <a:rPr lang="en-US" sz="1800" dirty="0"/>
              <a:t> </a:t>
            </a:r>
            <a:r>
              <a:rPr lang="en-US" sz="1800" dirty="0" smtClean="0"/>
              <a:t>with high </a:t>
            </a:r>
            <a:r>
              <a:rPr lang="en-US" sz="1800" dirty="0" err="1"/>
              <a:t>p</a:t>
            </a:r>
            <a:r>
              <a:rPr lang="en-US" sz="1800" baseline="-25000" dirty="0" err="1"/>
              <a:t>T</a:t>
            </a:r>
            <a:r>
              <a:rPr lang="en-US" sz="1800" dirty="0"/>
              <a:t> </a:t>
            </a:r>
            <a:r>
              <a:rPr lang="en-US" sz="1800" dirty="0" err="1" smtClean="0"/>
              <a:t>muon</a:t>
            </a:r>
            <a:r>
              <a:rPr lang="en-US" sz="1800" dirty="0" smtClean="0"/>
              <a:t>: large imbalance</a:t>
            </a:r>
          </a:p>
          <a:p>
            <a:pPr lvl="2"/>
            <a:r>
              <a:rPr lang="en-US" sz="1600" dirty="0" smtClean="0"/>
              <a:t>No centrality dependence, agrees with simulation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Fig1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24744"/>
            <a:ext cx="4248472" cy="2884765"/>
          </a:xfrm>
          <a:prstGeom prst="rect">
            <a:avLst/>
          </a:prstGeom>
        </p:spPr>
      </p:pic>
      <p:pic>
        <p:nvPicPr>
          <p:cNvPr id="8" name="Picture 7" descr="Fig1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4744"/>
            <a:ext cx="4252973" cy="2880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8304" y="836712"/>
            <a:ext cx="1476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PLB 715 (2012) 66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593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transverse mass in </a:t>
            </a:r>
            <a:r>
              <a:rPr lang="en-US" dirty="0" err="1" smtClean="0"/>
              <a:t>PbPb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4139952" cy="5616624"/>
          </a:xfrm>
        </p:spPr>
        <p:txBody>
          <a:bodyPr/>
          <a:lstStyle/>
          <a:p>
            <a:r>
              <a:rPr lang="en-US" dirty="0" smtClean="0"/>
              <a:t>Excellent S/B</a:t>
            </a:r>
          </a:p>
          <a:p>
            <a:r>
              <a:rPr lang="en-US" dirty="0" smtClean="0"/>
              <a:t>Good agreement between data and simulation</a:t>
            </a:r>
          </a:p>
          <a:p>
            <a:r>
              <a:rPr lang="en-US" dirty="0" smtClean="0"/>
              <a:t>Shape is consistent between </a:t>
            </a:r>
            <a:r>
              <a:rPr lang="en-US" dirty="0" err="1" smtClean="0"/>
              <a:t>pp</a:t>
            </a:r>
            <a:r>
              <a:rPr lang="en-US" dirty="0" smtClean="0"/>
              <a:t> and </a:t>
            </a:r>
            <a:r>
              <a:rPr lang="en-US" dirty="0" err="1" smtClean="0"/>
              <a:t>PbPb</a:t>
            </a:r>
            <a:endParaRPr lang="en-US" dirty="0" smtClean="0"/>
          </a:p>
          <a:p>
            <a:pPr lvl="1"/>
            <a:r>
              <a:rPr lang="en-US" dirty="0" smtClean="0"/>
              <a:t>modulo resolution difference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Fig1c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r="8949"/>
          <a:stretch/>
        </p:blipFill>
        <p:spPr>
          <a:xfrm>
            <a:off x="4023033" y="1052736"/>
            <a:ext cx="5117640" cy="34950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8304" y="836712"/>
            <a:ext cx="1476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PLB 715 (2012) 66</a:t>
            </a:r>
            <a:endParaRPr lang="en-US" sz="12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978860"/>
              </p:ext>
            </p:extLst>
          </p:nvPr>
        </p:nvGraphicFramePr>
        <p:xfrm>
          <a:off x="5076056" y="4509120"/>
          <a:ext cx="3081577" cy="60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1485900" imgH="292100" progId="Equation.DSMT4">
                  <p:embed/>
                </p:oleObj>
              </mc:Choice>
              <mc:Fallback>
                <p:oleObj name="Equation" r:id="rId4" imgW="14859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6056" y="4509120"/>
                        <a:ext cx="3081577" cy="605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02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Electroweak bosons in </a:t>
            </a:r>
            <a:r>
              <a:rPr lang="en-US" dirty="0" err="1" smtClean="0"/>
              <a:t>PbPb</a:t>
            </a:r>
            <a:r>
              <a:rPr lang="en-US" dirty="0" smtClean="0"/>
              <a:t> vs.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37112"/>
            <a:ext cx="9144000" cy="1944216"/>
          </a:xfrm>
        </p:spPr>
        <p:txBody>
          <a:bodyPr/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AA</a:t>
            </a:r>
            <a:r>
              <a:rPr lang="en-US" sz="2800" dirty="0" smtClean="0"/>
              <a:t> ~ 1, no centrality dependence: Standard candles!</a:t>
            </a:r>
          </a:p>
          <a:p>
            <a:pPr lvl="1"/>
            <a:r>
              <a:rPr lang="en-US" sz="2400" dirty="0" smtClean="0"/>
              <a:t>Best test of binary-collision scaling hypothesis</a:t>
            </a:r>
          </a:p>
          <a:p>
            <a:r>
              <a:rPr lang="en-US" sz="2800" dirty="0" smtClean="0"/>
              <a:t> Can study finer initial-state nuclear effects via kinematics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 descr="RaaVsNpartZeeZmumu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741" y="913547"/>
            <a:ext cx="3178005" cy="3312368"/>
          </a:xfrm>
          <a:prstGeom prst="rect">
            <a:avLst/>
          </a:prstGeom>
        </p:spPr>
      </p:pic>
      <p:pic>
        <p:nvPicPr>
          <p:cNvPr id="9" name="Picture 8" descr="Fig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89" y="980728"/>
            <a:ext cx="4571946" cy="30963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1640" y="3933056"/>
            <a:ext cx="1990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CMS, arXiv</a:t>
            </a:r>
            <a:r>
              <a:rPr lang="en-US" sz="1400" dirty="0"/>
              <a:t>:</a:t>
            </a:r>
            <a:r>
              <a:rPr lang="en-US" sz="1400" dirty="0" smtClean="0"/>
              <a:t>1410.4825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8304" y="908720"/>
            <a:ext cx="1476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PLB 715 (2012) 66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4077072"/>
            <a:ext cx="287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</a:t>
            </a:r>
            <a:r>
              <a:rPr lang="en-US" baseline="-25000" dirty="0" smtClean="0">
                <a:latin typeface="Times New Roman"/>
                <a:cs typeface="Times New Roman"/>
              </a:rPr>
              <a:t>AA</a:t>
            </a:r>
            <a:r>
              <a:rPr lang="en-US" dirty="0" smtClean="0">
                <a:latin typeface="Times New Roman"/>
                <a:cs typeface="Times New Roman"/>
              </a:rPr>
              <a:t>(W) = 1.04 ± 0.07 ± 0.12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4149080"/>
            <a:ext cx="279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</a:t>
            </a:r>
            <a:r>
              <a:rPr lang="en-US" baseline="-25000" dirty="0" smtClean="0">
                <a:latin typeface="Times New Roman"/>
                <a:cs typeface="Times New Roman"/>
              </a:rPr>
              <a:t>AA</a:t>
            </a:r>
            <a:r>
              <a:rPr lang="en-US" dirty="0" smtClean="0">
                <a:latin typeface="Times New Roman"/>
                <a:cs typeface="Times New Roman"/>
              </a:rPr>
              <a:t>(Z) = 1.10 ± 0.05 ± 0.09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045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224C-IntroRHI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Heavy"/>
        <a:ea typeface="ＭＳ Ｐゴシック"/>
        <a:cs typeface=""/>
      </a:majorFont>
      <a:minorFont>
        <a:latin typeface="Franklin Gothic Medium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Phy224C-IntroRHI-Template.potx</Template>
  <TotalTime>14887</TotalTime>
  <Words>1012</Words>
  <Application>Microsoft Macintosh PowerPoint</Application>
  <PresentationFormat>On-screen Show (4:3)</PresentationFormat>
  <Paragraphs>171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Phy224C-IntroRHI-Template</vt:lpstr>
      <vt:lpstr>Equation</vt:lpstr>
      <vt:lpstr>Weak Boson Results from  CMS </vt:lpstr>
      <vt:lpstr>Electroweak probes: unique tools </vt:lpstr>
      <vt:lpstr>Muon/Electron reconstruction in CMS</vt:lpstr>
      <vt:lpstr>W    mn event display</vt:lpstr>
      <vt:lpstr>Z    mm event display</vt:lpstr>
      <vt:lpstr>Z in PbPb and pp @ 2.76 TeV</vt:lpstr>
      <vt:lpstr>W: m + missing pT in PbPb</vt:lpstr>
      <vt:lpstr>W transverse mass in PbPb</vt:lpstr>
      <vt:lpstr>Electroweak bosons in PbPb vs. Npart</vt:lpstr>
      <vt:lpstr>Z boson rapidity distribution in PbPb</vt:lpstr>
      <vt:lpstr>W boson charge asymmetry in PbPb</vt:lpstr>
      <vt:lpstr>Z and W bosons in pPb</vt:lpstr>
      <vt:lpstr>W and Z Data in pPb</vt:lpstr>
      <vt:lpstr>Z Cross section vs. rapidity in pPb</vt:lpstr>
      <vt:lpstr>W cross sections vs. h in pPb </vt:lpstr>
      <vt:lpstr>Forward-backward asymmetry:                        .</vt:lpstr>
      <vt:lpstr>Z Forward-Backward ratio in pPb</vt:lpstr>
      <vt:lpstr>Conclusion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Manuel Calderón de la Barca Sánchez</dc:creator>
  <cp:lastModifiedBy>Manuel Calderón de la Barca Sánchez</cp:lastModifiedBy>
  <cp:revision>546</cp:revision>
  <dcterms:created xsi:type="dcterms:W3CDTF">2004-11-13T21:19:34Z</dcterms:created>
  <dcterms:modified xsi:type="dcterms:W3CDTF">2014-12-12T20:57:56Z</dcterms:modified>
</cp:coreProperties>
</file>