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6" r:id="rId9"/>
    <p:sldId id="258" r:id="rId10"/>
    <p:sldId id="277" r:id="rId11"/>
    <p:sldId id="267" r:id="rId12"/>
    <p:sldId id="268" r:id="rId13"/>
    <p:sldId id="280" r:id="rId14"/>
    <p:sldId id="281" r:id="rId15"/>
    <p:sldId id="265" r:id="rId16"/>
    <p:sldId id="264" r:id="rId17"/>
    <p:sldId id="266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3" r:id="rId26"/>
    <p:sldId id="291" r:id="rId27"/>
    <p:sldId id="287" r:id="rId28"/>
    <p:sldId id="288" r:id="rId29"/>
    <p:sldId id="289" r:id="rId30"/>
    <p:sldId id="290" r:id="rId31"/>
    <p:sldId id="284" r:id="rId32"/>
    <p:sldId id="285" r:id="rId33"/>
    <p:sldId id="286" r:id="rId34"/>
    <p:sldId id="292" r:id="rId35"/>
    <p:sldId id="293" r:id="rId36"/>
    <p:sldId id="294" r:id="rId37"/>
    <p:sldId id="295" r:id="rId38"/>
    <p:sldId id="279" r:id="rId39"/>
    <p:sldId id="282" r:id="rId40"/>
    <p:sldId id="278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175" autoAdjust="0"/>
  </p:normalViewPr>
  <p:slideViewPr>
    <p:cSldViewPr snapToGrid="0" snapToObjects="1">
      <p:cViewPr varScale="1">
        <p:scale>
          <a:sx n="92" d="100"/>
          <a:sy n="92" d="100"/>
        </p:scale>
        <p:origin x="-1352" y="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EFD2C-17C0-0B47-AECD-322A11033450}" type="datetimeFigureOut">
              <a:rPr lang="en-US" smtClean="0"/>
              <a:t>7/14/12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39731-77C3-BB41-8E04-2651DEAC9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83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799F1-A2F3-314B-AEDC-BF41E27AD9E4}" type="datetimeFigureOut">
              <a:rPr lang="en-US" smtClean="0"/>
              <a:t>7/14/12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22514-B816-B244-AAE7-0815EB071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543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7317432"/>
          </a:xfrm>
          <a:prstGeom prst="rect">
            <a:avLst/>
          </a:prstGeom>
          <a:blipFill dpi="0" rotWithShape="0">
            <a:blip r:embed="rId2">
              <a:alphaModFix amt="92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908050"/>
            <a:ext cx="9144000" cy="2016125"/>
          </a:xfrm>
        </p:spPr>
        <p:txBody>
          <a:bodyPr/>
          <a:lstStyle>
            <a:lvl1pPr>
              <a:defRPr sz="6600" b="1" i="0">
                <a:solidFill>
                  <a:schemeClr val="accent2"/>
                </a:solidFill>
                <a:effectLst>
                  <a:glow rad="1397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defRPr>
            </a:lvl1pPr>
          </a:lstStyle>
          <a:p>
            <a:pPr lvl="0"/>
            <a:r>
              <a:rPr lang="en-US" noProof="0" dirty="0" smtClean="0"/>
              <a:t>Master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819302"/>
            <a:ext cx="8784976" cy="7699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DFCF87"/>
                </a:solidFill>
                <a:effectLst>
                  <a:glow rad="139700">
                    <a:srgbClr val="FFFF00">
                      <a:alpha val="40000"/>
                    </a:srgbClr>
                  </a:glow>
                </a:effectLst>
                <a:latin typeface="Times New Roman"/>
                <a:cs typeface="Times New Roman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140200" y="6442551"/>
            <a:ext cx="5003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Manuel Calder</a:t>
            </a:r>
            <a:r>
              <a:rPr lang="es-MX" sz="2000" b="1" dirty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ón de la Barca </a:t>
            </a:r>
            <a:r>
              <a:rPr lang="es-MX" sz="20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Sánchez</a:t>
            </a:r>
            <a:endParaRPr lang="es-MX" sz="20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DDDDDD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 descr="UCD-Physics-LogoMCBS.jpg"/>
          <p:cNvPicPr>
            <a:picLocks noChangeAspect="1"/>
          </p:cNvPicPr>
          <p:nvPr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737743"/>
            <a:ext cx="3707904" cy="726446"/>
          </a:xfrm>
          <a:prstGeom prst="rect">
            <a:avLst/>
          </a:prstGeom>
          <a:noFill/>
        </p:spPr>
      </p:pic>
      <p:pic>
        <p:nvPicPr>
          <p:cNvPr id="3" name="Picture 2" descr="ucd_logo_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39" y="0"/>
            <a:ext cx="1097361" cy="10527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MCBS  - LHC, Particle Physics and the Cosmos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023F4-A69F-EB49-B43D-78FEC4FD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7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MCBS  - LHC, Particle Physics and the Cosmos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023F4-A69F-EB49-B43D-78FEC4FD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5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836613"/>
          </a:xfrm>
        </p:spPr>
        <p:txBody>
          <a:bodyPr/>
          <a:lstStyle>
            <a:lvl1pPr>
              <a:defRPr b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6166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1" y="6525292"/>
            <a:ext cx="4299459" cy="332656"/>
          </a:xfrm>
        </p:spPr>
        <p:txBody>
          <a:bodyPr/>
          <a:lstStyle>
            <a:lvl1pPr>
              <a:defRPr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22263" y="6525345"/>
            <a:ext cx="3090314" cy="332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Manuel Calder</a:t>
            </a:r>
            <a:r>
              <a:rPr lang="en-US" dirty="0" smtClean="0"/>
              <a:t>ón de la </a:t>
            </a:r>
            <a:r>
              <a:rPr lang="en-US" dirty="0" smtClean="0"/>
              <a:t>Barca S</a:t>
            </a:r>
            <a:r>
              <a:rPr lang="en-US" dirty="0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8343" y="6525344"/>
            <a:ext cx="549424" cy="340147"/>
          </a:xfrm>
        </p:spPr>
        <p:txBody>
          <a:bodyPr/>
          <a:lstStyle>
            <a:lvl1pPr>
              <a:defRPr/>
            </a:lvl1pPr>
          </a:lstStyle>
          <a:p>
            <a:fld id="{1BA023F4-A69F-EB49-B43D-78FEC4FDFD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2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7/14/12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MCBS  - LHC, Particle Physics and the Cosmos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023F4-A69F-EB49-B43D-78FEC4FD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48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7/14/12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MCBS  - LHC, Particle Physics and the Cosmos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023F4-A69F-EB49-B43D-78FEC4FD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4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7/14/12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MCBS  - LHC, Particle Physics and the Cosmos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023F4-A69F-EB49-B43D-78FEC4FD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7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7/14/12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MCBS  - LHC, Particle Physics and the Cosmos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023F4-A69F-EB49-B43D-78FEC4FD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4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7/14/12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MCBS  - LHC, Particle Physics and the Cosmos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023F4-A69F-EB49-B43D-78FEC4FD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7/14/12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MCBS  - LHC, Particle Physics and the Cosmos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023F4-A69F-EB49-B43D-78FEC4FD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7/14/12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MCBS  - LHC, Particle Physics and the Cosmos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023F4-A69F-EB49-B43D-78FEC4FDF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gif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7317432"/>
          </a:xfrm>
          <a:prstGeom prst="rect">
            <a:avLst/>
          </a:prstGeom>
          <a:blipFill dpi="0" rotWithShape="0">
            <a:blip r:embed="rId13">
              <a:alphaModFix amt="10000"/>
            </a:blip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585" y="0"/>
            <a:ext cx="8316416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496" y="6525344"/>
            <a:ext cx="4003854" cy="33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7/14/12 - </a:t>
            </a:r>
            <a:r>
              <a:rPr lang="en-US" dirty="0" smtClean="0"/>
              <a:t>LHC, Particle Physics and the Cosmos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9966" y="6525610"/>
            <a:ext cx="3475037" cy="34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/>
                <a:cs typeface="Times New Roman"/>
              </a:defRPr>
            </a:lvl1pPr>
          </a:lstStyle>
          <a:p>
            <a:r>
              <a:rPr lang="en-US" dirty="0" smtClean="0"/>
              <a:t>Manuel Calder</a:t>
            </a:r>
            <a:r>
              <a:rPr lang="en-US" dirty="0" smtClean="0"/>
              <a:t>ón de la Barca Sánchez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7113" y="6525345"/>
            <a:ext cx="620653" cy="32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A023F4-A69F-EB49-B43D-78FEC4FDFD5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ucd_logo_1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" y="44624"/>
            <a:ext cx="900725" cy="8640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/>
          <a:ea typeface="+mj-ea"/>
          <a:cs typeface="Times New Roman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Heavy" charset="0"/>
          <a:ea typeface="ＭＳ Ｐゴシック" charset="0"/>
        </a:defRPr>
      </a:lvl9pPr>
    </p:titleStyle>
    <p:bodyStyle>
      <a:lvl1pPr marL="3429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3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192024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28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8"/>
        </a:buBlip>
        <a:defRPr sz="20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2000">
          <a:solidFill>
            <a:schemeClr val="tx1"/>
          </a:solidFill>
          <a:latin typeface="Franklin Gothic Medium Cond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png"/><Relationship Id="rId5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oleObject" Target="../embeddings/oleObject1.bin"/><Relationship Id="rId8" Type="http://schemas.openxmlformats.org/officeDocument/2006/relationships/image" Target="../media/image30.emf"/><Relationship Id="rId9" Type="http://schemas.openxmlformats.org/officeDocument/2006/relationships/oleObject" Target="../embeddings/oleObject2.bin"/><Relationship Id="rId10" Type="http://schemas.openxmlformats.org/officeDocument/2006/relationships/image" Target="../media/image3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4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emf"/><Relationship Id="rId5" Type="http://schemas.openxmlformats.org/officeDocument/2006/relationships/image" Target="../media/image61.emf"/><Relationship Id="rId6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emf"/><Relationship Id="rId5" Type="http://schemas.openxmlformats.org/officeDocument/2006/relationships/image" Target="../media/image69.emf"/><Relationship Id="rId6" Type="http://schemas.openxmlformats.org/officeDocument/2006/relationships/image" Target="../media/image70.emf"/><Relationship Id="rId7" Type="http://schemas.openxmlformats.org/officeDocument/2006/relationships/image" Target="../media/image71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png"/><Relationship Id="rId3" Type="http://schemas.openxmlformats.org/officeDocument/2006/relationships/image" Target="../media/image76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emf"/><Relationship Id="rId3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Results from Relativistic Heavy Ion Collisions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076717"/>
            <a:ext cx="8784976" cy="769938"/>
          </a:xfrm>
        </p:spPr>
        <p:txBody>
          <a:bodyPr/>
          <a:lstStyle/>
          <a:p>
            <a:r>
              <a:rPr lang="en-US" dirty="0" smtClean="0"/>
              <a:t>How hot, dense and viscous is the primordial soup?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760850"/>
            <a:ext cx="51158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0" dirty="0" smtClean="0">
                <a:solidFill>
                  <a:srgbClr val="333399"/>
                </a:solidFill>
                <a:effectLst>
                  <a:glow rad="139700">
                    <a:srgbClr val="BBE0E3">
                      <a:alpha val="40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The LHC, Particle Physics and the Cosmos</a:t>
            </a:r>
          </a:p>
          <a:p>
            <a:r>
              <a:rPr lang="en-US" sz="2000" b="1" kern="0" spc="50" dirty="0" smtClean="0">
                <a:ln w="12700" cmpd="sng">
                  <a:noFill/>
                  <a:prstDash val="solid"/>
                </a:ln>
                <a:solidFill>
                  <a:srgbClr val="333399"/>
                </a:solidFill>
                <a:effectLst>
                  <a:glow rad="139700">
                    <a:srgbClr val="BBE0E3">
                      <a:alpha val="40000"/>
                    </a:srgbClr>
                  </a:glow>
                  <a:outerShdw blurRad="38100" dist="38100" dir="2700000" algn="tl">
                    <a:srgbClr val="DDDDDD"/>
                  </a:outerShdw>
                </a:effectLst>
                <a:latin typeface="Times New Roman"/>
                <a:cs typeface="Times New Roman"/>
              </a:rPr>
              <a:t>The University of Auckland, New Zealand.</a:t>
            </a:r>
            <a:endParaRPr lang="en-US" b="1" spc="50" dirty="0">
              <a:ln w="12700" cmpd="sng">
                <a:noFill/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glow rad="139700">
                  <a:schemeClr val="accent1">
                    <a:alpha val="40000"/>
                  </a:schemeClr>
                </a:glow>
                <a:outerShdw blurRad="50800" dist="38100" dir="2700000" algn="tl" rotWithShape="0">
                  <a:schemeClr val="tx1">
                    <a:lumMod val="75000"/>
                    <a:lumOff val="25000"/>
                    <a:alpha val="43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7646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938" y="2471227"/>
            <a:ext cx="2870829" cy="3517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Quenching and Medium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Parton </a:t>
            </a:r>
            <a:r>
              <a:rPr lang="en-US" dirty="0" err="1"/>
              <a:t>radiative</a:t>
            </a:r>
            <a:r>
              <a:rPr lang="en-US" dirty="0"/>
              <a:t> energy loss: </a:t>
            </a:r>
            <a:endParaRPr lang="en-US" dirty="0" smtClean="0"/>
          </a:p>
          <a:p>
            <a:pPr lvl="1"/>
            <a:r>
              <a:rPr lang="en-US" dirty="0" smtClean="0"/>
              <a:t>the produced hard </a:t>
            </a:r>
            <a:r>
              <a:rPr lang="en-US" dirty="0" err="1" smtClean="0"/>
              <a:t>parton</a:t>
            </a:r>
            <a:r>
              <a:rPr lang="en-US" dirty="0" smtClean="0"/>
              <a:t> undergoes multiple </a:t>
            </a:r>
            <a:r>
              <a:rPr lang="en-US" dirty="0"/>
              <a:t>gluon </a:t>
            </a:r>
            <a:r>
              <a:rPr lang="en-US" dirty="0" smtClean="0"/>
              <a:t>radiation induced </a:t>
            </a:r>
            <a:r>
              <a:rPr lang="en-US" dirty="0"/>
              <a:t>by the dense QCD </a:t>
            </a:r>
            <a:r>
              <a:rPr lang="en-US" dirty="0" smtClean="0"/>
              <a:t>medium</a:t>
            </a:r>
          </a:p>
          <a:p>
            <a:r>
              <a:rPr lang="en-US" dirty="0"/>
              <a:t>Energy loss ➠ Medium </a:t>
            </a:r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 </a:t>
            </a:r>
          </a:p>
          <a:p>
            <a:pPr lvl="3"/>
            <a:r>
              <a:rPr lang="en-US" dirty="0" err="1" smtClean="0"/>
              <a:t>Gyulassy</a:t>
            </a:r>
            <a:r>
              <a:rPr lang="en-US" dirty="0" smtClean="0"/>
              <a:t>, </a:t>
            </a:r>
            <a:r>
              <a:rPr lang="en-US" dirty="0" err="1" smtClean="0"/>
              <a:t>Levai</a:t>
            </a:r>
            <a:r>
              <a:rPr lang="en-US" dirty="0" smtClean="0"/>
              <a:t>, </a:t>
            </a:r>
            <a:r>
              <a:rPr lang="en-US" dirty="0" err="1" smtClean="0"/>
              <a:t>Vitev</a:t>
            </a:r>
            <a:endParaRPr lang="en-US" dirty="0" smtClean="0"/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3"/>
            <a:r>
              <a:rPr lang="en-US" dirty="0" err="1" smtClean="0"/>
              <a:t>Baier</a:t>
            </a:r>
            <a:r>
              <a:rPr lang="en-US" dirty="0" smtClean="0"/>
              <a:t>, </a:t>
            </a:r>
            <a:r>
              <a:rPr lang="en-US" dirty="0" err="1" smtClean="0"/>
              <a:t>Dokshitzer</a:t>
            </a:r>
            <a:r>
              <a:rPr lang="en-US" dirty="0" smtClean="0"/>
              <a:t>, Mueller, </a:t>
            </a:r>
            <a:r>
              <a:rPr lang="en-US" dirty="0" err="1" smtClean="0"/>
              <a:t>Peigne</a:t>
            </a:r>
            <a:r>
              <a:rPr lang="en-US" dirty="0" smtClean="0"/>
              <a:t>, Schiff,</a:t>
            </a:r>
          </a:p>
          <a:p>
            <a:pPr lvl="3"/>
            <a:r>
              <a:rPr lang="en-US" dirty="0" err="1" smtClean="0"/>
              <a:t>Zakharov</a:t>
            </a:r>
            <a:r>
              <a:rPr lang="en-US" dirty="0" smtClean="0"/>
              <a:t>. </a:t>
            </a:r>
            <a:r>
              <a:rPr lang="en-US" dirty="0" err="1" smtClean="0"/>
              <a:t>Armesto</a:t>
            </a:r>
            <a:r>
              <a:rPr lang="en-US" dirty="0" smtClean="0"/>
              <a:t>, Salgado, </a:t>
            </a:r>
            <a:r>
              <a:rPr lang="en-US" dirty="0" err="1" smtClean="0"/>
              <a:t>Wiedemann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E:dN</a:t>
            </a:r>
            <a:r>
              <a:rPr lang="en-US" baseline="30000" dirty="0" err="1" smtClean="0"/>
              <a:t>g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, q-hat (transport </a:t>
            </a:r>
            <a:r>
              <a:rPr lang="en-US" dirty="0" err="1" smtClean="0"/>
              <a:t>coef</a:t>
            </a:r>
            <a:r>
              <a:rPr lang="en-US" dirty="0" smtClean="0"/>
              <a:t>.)</a:t>
            </a:r>
          </a:p>
          <a:p>
            <a:pPr lvl="1"/>
            <a:r>
              <a:rPr lang="en-US" dirty="0"/>
              <a:t> </a:t>
            </a:r>
            <a:endParaRPr lang="en-US" dirty="0" smtClean="0"/>
          </a:p>
          <a:p>
            <a:pPr lvl="3"/>
            <a:r>
              <a:rPr lang="en-US" dirty="0" smtClean="0"/>
              <a:t>Debye mass ~ </a:t>
            </a:r>
            <a:r>
              <a:rPr lang="en-US" dirty="0" err="1" smtClean="0"/>
              <a:t>gT</a:t>
            </a:r>
            <a:r>
              <a:rPr lang="en-US" dirty="0" smtClean="0"/>
              <a:t>, medium density, </a:t>
            </a:r>
            <a:r>
              <a:rPr lang="en-US" dirty="0" err="1" smtClean="0"/>
              <a:t>parton</a:t>
            </a:r>
            <a:r>
              <a:rPr lang="en-US" dirty="0"/>
              <a:t> </a:t>
            </a:r>
            <a:r>
              <a:rPr lang="en-US" dirty="0" smtClean="0"/>
              <a:t>cross section.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93228" y="5508474"/>
            <a:ext cx="1768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gluonsstrahlung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96" y="2960041"/>
            <a:ext cx="1895783" cy="4937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63" y="3996837"/>
            <a:ext cx="2534154" cy="376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8925" y="5578693"/>
            <a:ext cx="1761361" cy="5372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997" y="5646546"/>
            <a:ext cx="1549994" cy="45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27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Centrality in HI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0907"/>
            <a:ext cx="9144000" cy="5616624"/>
          </a:xfrm>
        </p:spPr>
        <p:txBody>
          <a:bodyPr/>
          <a:lstStyle/>
          <a:p>
            <a:r>
              <a:rPr lang="en-US" dirty="0" smtClean="0"/>
              <a:t>Au, </a:t>
            </a:r>
            <a:r>
              <a:rPr lang="en-US" dirty="0" err="1" smtClean="0"/>
              <a:t>Pb</a:t>
            </a:r>
            <a:r>
              <a:rPr lang="en-US" dirty="0" smtClean="0"/>
              <a:t> have radii ~ 7 fm.</a:t>
            </a:r>
          </a:p>
          <a:p>
            <a:pPr lvl="1"/>
            <a:r>
              <a:rPr lang="en-US" dirty="0" smtClean="0"/>
              <a:t>Collisions have various impact parameters.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550926" lvl="1" indent="0">
              <a:buNone/>
            </a:pPr>
            <a:endParaRPr lang="en-US" dirty="0"/>
          </a:p>
          <a:p>
            <a:pPr lvl="1"/>
            <a:r>
              <a:rPr lang="en-US" dirty="0" smtClean="0"/>
              <a:t>Each nucleon can collide with many others.</a:t>
            </a:r>
          </a:p>
          <a:p>
            <a:pPr lvl="1"/>
            <a:r>
              <a:rPr lang="en-US" dirty="0" smtClean="0"/>
              <a:t>Each collision can produce particles.</a:t>
            </a:r>
          </a:p>
          <a:p>
            <a:pPr lvl="2"/>
            <a:r>
              <a:rPr lang="en-US" dirty="0" err="1" smtClean="0"/>
              <a:t>Glauber</a:t>
            </a:r>
            <a:r>
              <a:rPr lang="en-US" dirty="0" smtClean="0"/>
              <a:t> Model</a:t>
            </a:r>
          </a:p>
          <a:p>
            <a:pPr lvl="3"/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baseline="-25000" dirty="0" smtClean="0"/>
              <a:t> </a:t>
            </a:r>
            <a:r>
              <a:rPr lang="en-US" dirty="0" smtClean="0"/>
              <a:t>(b)</a:t>
            </a:r>
            <a:endParaRPr lang="en-US" baseline="-25000" dirty="0" smtClean="0"/>
          </a:p>
          <a:p>
            <a:pPr lvl="3"/>
            <a:r>
              <a:rPr lang="en-US" dirty="0" err="1" smtClean="0"/>
              <a:t>N</a:t>
            </a:r>
            <a:r>
              <a:rPr lang="en-US" baseline="-25000" dirty="0" err="1" smtClean="0"/>
              <a:t>coll</a:t>
            </a:r>
            <a:r>
              <a:rPr lang="en-US" baseline="-25000" dirty="0" smtClean="0"/>
              <a:t> </a:t>
            </a:r>
            <a:r>
              <a:rPr lang="en-US" dirty="0" smtClean="0"/>
              <a:t>(b)</a:t>
            </a:r>
            <a:endParaRPr lang="en-US" baseline="-25000" dirty="0" smtClean="0"/>
          </a:p>
          <a:p>
            <a:pPr lvl="2"/>
            <a:r>
              <a:rPr lang="en-US" dirty="0" smtClean="0"/>
              <a:t>Central Collision: b~0. Peripheral Collision: b~2R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 descr="Screen Shot 2011-11-22 at 3.13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9" y="1824554"/>
            <a:ext cx="4222515" cy="2053852"/>
          </a:xfrm>
          <a:prstGeom prst="rect">
            <a:avLst/>
          </a:prstGeom>
        </p:spPr>
      </p:pic>
      <p:pic>
        <p:nvPicPr>
          <p:cNvPr id="8" name="Picture 7" descr="bHistCnv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71" y="1876037"/>
            <a:ext cx="2158285" cy="205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Centrality classes: Model and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</a:t>
            </a:r>
            <a:r>
              <a:rPr lang="en-US" dirty="0" err="1" smtClean="0"/>
              <a:t>quantitites</a:t>
            </a:r>
            <a:r>
              <a:rPr lang="en-US" dirty="0" smtClean="0"/>
              <a:t> from </a:t>
            </a:r>
            <a:r>
              <a:rPr lang="en-US" dirty="0" err="1" smtClean="0"/>
              <a:t>Glauber</a:t>
            </a:r>
            <a:r>
              <a:rPr lang="en-US" dirty="0" smtClean="0"/>
              <a:t> model to experimental observables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 descr="NcollHistCnv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985" y="1553703"/>
            <a:ext cx="2483592" cy="2363418"/>
          </a:xfrm>
          <a:prstGeom prst="rect">
            <a:avLst/>
          </a:prstGeom>
        </p:spPr>
      </p:pic>
      <p:pic>
        <p:nvPicPr>
          <p:cNvPr id="8" name="Picture 7" descr="fig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09" y="3951461"/>
            <a:ext cx="2750868" cy="262421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 descr="CMS-HF-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31" y="3951461"/>
            <a:ext cx="2882284" cy="2589877"/>
          </a:xfrm>
          <a:prstGeom prst="rect">
            <a:avLst/>
          </a:prstGeom>
        </p:spPr>
      </p:pic>
      <p:pic>
        <p:nvPicPr>
          <p:cNvPr id="10" name="Picture 9" descr="bHistCnv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79" y="1863269"/>
            <a:ext cx="2158285" cy="20538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1" y="5947396"/>
            <a:ext cx="1702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CMS</a:t>
            </a:r>
          </a:p>
          <a:p>
            <a:r>
              <a:rPr lang="en-US" sz="1200" dirty="0" smtClean="0"/>
              <a:t>JHEP 1108 (2011) 141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6852183" y="4703026"/>
            <a:ext cx="2385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200" dirty="0" smtClean="0"/>
              <a:t>STAR</a:t>
            </a:r>
          </a:p>
          <a:p>
            <a:r>
              <a:rPr lang="hu-HU" sz="1200" dirty="0" smtClean="0"/>
              <a:t>Phys.Rev.Lett. 87 (2001) 112303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4544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pT</a:t>
            </a:r>
            <a:r>
              <a:rPr lang="en-US" dirty="0" smtClean="0"/>
              <a:t> hadron suppression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9144000" cy="5616723"/>
          </a:xfrm>
        </p:spPr>
        <p:txBody>
          <a:bodyPr/>
          <a:lstStyle/>
          <a:p>
            <a:r>
              <a:rPr lang="en-US" dirty="0" smtClean="0"/>
              <a:t>Suppression relative to </a:t>
            </a:r>
            <a:r>
              <a:rPr lang="en-US" dirty="0" err="1" smtClean="0"/>
              <a:t>Ncoll</a:t>
            </a:r>
            <a:r>
              <a:rPr lang="en-US" dirty="0" smtClean="0"/>
              <a:t> scaling</a:t>
            </a:r>
          </a:p>
          <a:p>
            <a:r>
              <a:rPr lang="en-US" dirty="0" smtClean="0"/>
              <a:t>Direct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 are not suppressed: </a:t>
            </a:r>
            <a:r>
              <a:rPr lang="en-US" dirty="0" err="1" smtClean="0"/>
              <a:t>Ncoll</a:t>
            </a:r>
            <a:r>
              <a:rPr lang="en-US" dirty="0" smtClean="0"/>
              <a:t> scaling works!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other hadrons are suppressed by a factor of ~5.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60" y="2016051"/>
            <a:ext cx="4569412" cy="35769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74817" y="3244320"/>
            <a:ext cx="2569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PRL 96, 202301 (2006)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230" y="2598548"/>
            <a:ext cx="1978537" cy="6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Quantifying the medium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Gluon density </a:t>
            </a:r>
          </a:p>
          <a:p>
            <a:pPr lvl="1"/>
            <a:r>
              <a:rPr lang="en-US" dirty="0" smtClean="0"/>
              <a:t>GLV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Transport </a:t>
            </a:r>
            <a:r>
              <a:rPr lang="en-US" dirty="0" err="1" smtClean="0"/>
              <a:t>coef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BDMPS-Z</a:t>
            </a:r>
          </a:p>
          <a:p>
            <a:pPr lvl="1"/>
            <a:r>
              <a:rPr lang="en-US" dirty="0" smtClean="0"/>
              <a:t>ASW.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792" y="1509023"/>
            <a:ext cx="3010782" cy="21633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9574" y="1509023"/>
            <a:ext cx="2618193" cy="19410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045" y="3824189"/>
            <a:ext cx="2900343" cy="20716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388" y="3824189"/>
            <a:ext cx="2533611" cy="1890673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327521"/>
              </p:ext>
            </p:extLst>
          </p:nvPr>
        </p:nvGraphicFramePr>
        <p:xfrm>
          <a:off x="755575" y="1975643"/>
          <a:ext cx="1763184" cy="799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7" imgW="952500" imgH="431800" progId="Equation.DSMT4">
                  <p:embed/>
                </p:oleObj>
              </mc:Choice>
              <mc:Fallback>
                <p:oleObj name="Equation" r:id="rId7" imgW="952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5" y="1975643"/>
                        <a:ext cx="1763184" cy="799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808555"/>
              </p:ext>
            </p:extLst>
          </p:nvPr>
        </p:nvGraphicFramePr>
        <p:xfrm>
          <a:off x="368211" y="4921407"/>
          <a:ext cx="3130581" cy="535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9" imgW="1485900" imgH="254000" progId="Equation.DSMT4">
                  <p:embed/>
                </p:oleObj>
              </mc:Choice>
              <mc:Fallback>
                <p:oleObj name="Equation" r:id="rId9" imgW="14859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8211" y="4921407"/>
                        <a:ext cx="3130581" cy="535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321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tools: </a:t>
            </a:r>
            <a:r>
              <a:rPr lang="en-US" dirty="0" err="1" smtClean="0"/>
              <a:t>Dijets</a:t>
            </a:r>
            <a:r>
              <a:rPr lang="en-US" dirty="0" smtClean="0"/>
              <a:t>, Energy loss by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20990"/>
            <a:ext cx="9144000" cy="2832346"/>
          </a:xfrm>
        </p:spPr>
        <p:txBody>
          <a:bodyPr/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15</a:t>
            </a:fld>
            <a:endParaRPr lang="en-US" dirty="0"/>
          </a:p>
        </p:txBody>
      </p:sp>
      <p:pic>
        <p:nvPicPr>
          <p:cNvPr id="8" name="Picture 7" descr="HI-DijetSuppScreenShot_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69" y="836613"/>
            <a:ext cx="8114174" cy="52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33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Parton Energy loss in Heavy Ion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1538" y="836712"/>
            <a:ext cx="7242462" cy="5616624"/>
          </a:xfrm>
        </p:spPr>
        <p:txBody>
          <a:bodyPr/>
          <a:lstStyle/>
          <a:p>
            <a:r>
              <a:rPr lang="en-US" dirty="0" smtClean="0"/>
              <a:t>Di-Jet Asymmetry</a:t>
            </a:r>
          </a:p>
          <a:p>
            <a:pPr lvl="1"/>
            <a:r>
              <a:rPr lang="en-US" dirty="0" smtClean="0"/>
              <a:t>How large is the momentum imbalance in HI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the fragmentation modified in HI?</a:t>
            </a:r>
          </a:p>
          <a:p>
            <a:pPr lvl="1"/>
            <a:r>
              <a:rPr lang="en-US" dirty="0" smtClean="0"/>
              <a:t>Does it depend on the momentum imbalance?</a:t>
            </a:r>
          </a:p>
          <a:p>
            <a:r>
              <a:rPr lang="en-US" dirty="0" smtClean="0"/>
              <a:t>Where does the Energy go? </a:t>
            </a:r>
            <a:r>
              <a:rPr lang="en-US" dirty="0"/>
              <a:t>(</a:t>
            </a:r>
            <a:r>
              <a:rPr lang="en-US" b="1" dirty="0"/>
              <a:t></a:t>
            </a:r>
            <a:r>
              <a:rPr lang="en-US" dirty="0"/>
              <a:t>E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en-US" dirty="0" smtClean="0"/>
              <a:t>Study </a:t>
            </a:r>
            <a:r>
              <a:rPr lang="en-US" dirty="0" err="1"/>
              <a:t>dijet</a:t>
            </a:r>
            <a:r>
              <a:rPr lang="en-US" dirty="0"/>
              <a:t> and gamma jet momentum balance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observation of </a:t>
            </a:r>
            <a:r>
              <a:rPr lang="en-US" dirty="0" err="1"/>
              <a:t>parton</a:t>
            </a:r>
            <a:r>
              <a:rPr lang="en-US" dirty="0"/>
              <a:t> energy loss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4648"/>
          <a:stretch/>
        </p:blipFill>
        <p:spPr>
          <a:xfrm>
            <a:off x="-152178" y="1372887"/>
            <a:ext cx="2053715" cy="421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0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Di-Jet Asymmetry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050017"/>
            <a:ext cx="9035304" cy="2403318"/>
          </a:xfrm>
        </p:spPr>
        <p:txBody>
          <a:bodyPr/>
          <a:lstStyle/>
          <a:p>
            <a:r>
              <a:rPr lang="en-US" dirty="0" smtClean="0"/>
              <a:t>Parton Energy loss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ijet momentum imbalance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pp</a:t>
            </a:r>
            <a:r>
              <a:rPr lang="en-US" dirty="0" smtClean="0"/>
              <a:t>: Asymmetry well described by PYTHIA.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PbPb</a:t>
            </a:r>
            <a:r>
              <a:rPr lang="en-US" dirty="0" smtClean="0"/>
              <a:t>: Large imbalance in central collisions.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5585" y="-1866904"/>
            <a:ext cx="3194026" cy="8965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67296" y="4016615"/>
            <a:ext cx="1868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</a:p>
          <a:p>
            <a:r>
              <a:rPr lang="en-US" dirty="0" smtClean="0"/>
              <a:t>arXiv:1205.5872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059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Fragmentation for </a:t>
            </a:r>
            <a:r>
              <a:rPr lang="en-US" dirty="0" err="1" smtClean="0"/>
              <a:t>dijets</a:t>
            </a:r>
            <a:r>
              <a:rPr lang="en-US" dirty="0" smtClean="0"/>
              <a:t>: </a:t>
            </a:r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288" y="660401"/>
            <a:ext cx="5035712" cy="5792935"/>
          </a:xfrm>
        </p:spPr>
        <p:txBody>
          <a:bodyPr/>
          <a:lstStyle/>
          <a:p>
            <a:r>
              <a:rPr lang="en-US" sz="2800" dirty="0"/>
              <a:t>Select </a:t>
            </a:r>
            <a:r>
              <a:rPr lang="en-US" sz="2800" dirty="0" err="1"/>
              <a:t>dijets</a:t>
            </a:r>
            <a:r>
              <a:rPr lang="en-US" sz="2800" dirty="0"/>
              <a:t> with</a:t>
            </a:r>
          </a:p>
          <a:p>
            <a:pPr lvl="1"/>
            <a:r>
              <a:rPr lang="en-US" sz="2400" dirty="0" smtClean="0"/>
              <a:t>p</a:t>
            </a:r>
            <a:r>
              <a:rPr lang="en-US" sz="2400" baseline="-25000" dirty="0" smtClean="0"/>
              <a:t>T</a:t>
            </a:r>
            <a:r>
              <a:rPr lang="en-US" sz="2400" baseline="30000" dirty="0" smtClean="0"/>
              <a:t>Jet1</a:t>
            </a:r>
            <a:r>
              <a:rPr lang="en-US" sz="2400" dirty="0"/>
              <a:t>&gt;100GeV/c</a:t>
            </a:r>
          </a:p>
          <a:p>
            <a:pPr lvl="1"/>
            <a:r>
              <a:rPr lang="en-US" sz="2400" dirty="0" smtClean="0"/>
              <a:t>p</a:t>
            </a:r>
            <a:r>
              <a:rPr lang="en-US" sz="2400" baseline="-25000" dirty="0" smtClean="0"/>
              <a:t>T</a:t>
            </a:r>
            <a:r>
              <a:rPr lang="en-US" sz="2400" baseline="30000" dirty="0" smtClean="0"/>
              <a:t>Jet2</a:t>
            </a:r>
            <a:r>
              <a:rPr lang="en-US" sz="2400" dirty="0"/>
              <a:t>&gt;40GeV/</a:t>
            </a:r>
            <a:r>
              <a:rPr lang="en-US" sz="2400" dirty="0" smtClean="0"/>
              <a:t>c</a:t>
            </a:r>
          </a:p>
          <a:p>
            <a:pPr lvl="1"/>
            <a:r>
              <a:rPr lang="en-US" sz="2400" b="1" dirty="0"/>
              <a:t></a:t>
            </a:r>
            <a:r>
              <a:rPr lang="en-US" sz="2400" baseline="-25000" dirty="0"/>
              <a:t>12</a:t>
            </a:r>
            <a:r>
              <a:rPr lang="en-US" sz="2400" dirty="0"/>
              <a:t>&gt;2</a:t>
            </a:r>
            <a:r>
              <a:rPr lang="en-US" sz="2400" b="1" dirty="0"/>
              <a:t></a:t>
            </a:r>
            <a:r>
              <a:rPr lang="en-US" sz="2400" dirty="0"/>
              <a:t>/</a:t>
            </a:r>
            <a:r>
              <a:rPr lang="en-US" sz="2400" dirty="0" smtClean="0"/>
              <a:t>3</a:t>
            </a:r>
          </a:p>
          <a:p>
            <a:r>
              <a:rPr lang="en-US" sz="2800" dirty="0"/>
              <a:t>Correlate </a:t>
            </a:r>
            <a:r>
              <a:rPr lang="en-US" sz="2800" dirty="0" err="1"/>
              <a:t>reco</a:t>
            </a:r>
            <a:r>
              <a:rPr lang="en-US" sz="2800" dirty="0"/>
              <a:t>. Jet </a:t>
            </a:r>
            <a:r>
              <a:rPr lang="en-US" sz="2800" dirty="0" err="1"/>
              <a:t>p</a:t>
            </a:r>
            <a:r>
              <a:rPr lang="en-US" sz="2800" baseline="-25000" dirty="0" err="1"/>
              <a:t>T</a:t>
            </a:r>
            <a:r>
              <a:rPr lang="en-US" sz="2800" dirty="0"/>
              <a:t> with track </a:t>
            </a:r>
            <a:r>
              <a:rPr lang="en-US" sz="2800" dirty="0" err="1"/>
              <a:t>p</a:t>
            </a:r>
            <a:r>
              <a:rPr lang="en-US" sz="2800" baseline="-25000" dirty="0" err="1"/>
              <a:t>T</a:t>
            </a:r>
            <a:endParaRPr lang="en-US" sz="2800" baseline="-25000" dirty="0"/>
          </a:p>
          <a:p>
            <a:pPr lvl="1"/>
            <a:r>
              <a:rPr lang="en-US" sz="2400" dirty="0" smtClean="0"/>
              <a:t>Tracks </a:t>
            </a:r>
            <a:r>
              <a:rPr lang="en-US" sz="2400" dirty="0"/>
              <a:t>in </a:t>
            </a:r>
            <a:r>
              <a:rPr lang="en-US" sz="2400" b="1" dirty="0"/>
              <a:t></a:t>
            </a:r>
            <a:r>
              <a:rPr lang="en-US" sz="2400" dirty="0"/>
              <a:t>R=0.3 cone</a:t>
            </a:r>
          </a:p>
          <a:p>
            <a:pPr lvl="1"/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/>
              <a:t>&gt; 4 </a:t>
            </a:r>
            <a:r>
              <a:rPr lang="en-US" sz="2400" dirty="0" err="1"/>
              <a:t>GeV</a:t>
            </a:r>
            <a:r>
              <a:rPr lang="en-US" sz="2400" dirty="0"/>
              <a:t>/c</a:t>
            </a:r>
          </a:p>
          <a:p>
            <a:pPr lvl="1"/>
            <a:r>
              <a:rPr lang="cs-CZ" sz="2400" dirty="0" smtClean="0"/>
              <a:t>z </a:t>
            </a:r>
            <a:r>
              <a:rPr lang="cs-CZ" sz="2400" dirty="0"/>
              <a:t>= p </a:t>
            </a:r>
            <a:r>
              <a:rPr lang="cs-CZ" sz="2400" baseline="-25000" dirty="0"/>
              <a:t>||</a:t>
            </a:r>
            <a:r>
              <a:rPr lang="cs-CZ" sz="2400" dirty="0"/>
              <a:t> </a:t>
            </a:r>
            <a:r>
              <a:rPr lang="cs-CZ" sz="2400" baseline="30000" dirty="0"/>
              <a:t>Track</a:t>
            </a:r>
            <a:r>
              <a:rPr lang="cs-CZ" sz="2400" dirty="0"/>
              <a:t>/</a:t>
            </a:r>
            <a:r>
              <a:rPr lang="cs-CZ" sz="2400" dirty="0" err="1"/>
              <a:t>p</a:t>
            </a:r>
            <a:r>
              <a:rPr lang="cs-CZ" sz="2400" baseline="30000" dirty="0" err="1"/>
              <a:t>Jet</a:t>
            </a:r>
            <a:r>
              <a:rPr lang="cs-CZ" sz="2400" dirty="0"/>
              <a:t>, </a:t>
            </a:r>
            <a:r>
              <a:rPr lang="cs-CZ" sz="2400" b="1" dirty="0"/>
              <a:t> </a:t>
            </a:r>
            <a:r>
              <a:rPr lang="cs-CZ" sz="2400" dirty="0"/>
              <a:t>= log (1/z</a:t>
            </a:r>
            <a:r>
              <a:rPr lang="cs-CZ" sz="2400" dirty="0" smtClean="0"/>
              <a:t>)</a:t>
            </a:r>
          </a:p>
          <a:p>
            <a:r>
              <a:rPr lang="en-US" sz="2800" dirty="0"/>
              <a:t>Compare Leading and </a:t>
            </a:r>
            <a:r>
              <a:rPr lang="en-US" sz="2800" dirty="0" err="1"/>
              <a:t>Subleading</a:t>
            </a:r>
            <a:r>
              <a:rPr lang="en-US" sz="2800" dirty="0"/>
              <a:t> </a:t>
            </a:r>
            <a:r>
              <a:rPr lang="en-US" sz="2800" dirty="0" smtClean="0"/>
              <a:t>Jet in </a:t>
            </a:r>
            <a:r>
              <a:rPr lang="en-US" sz="2800" dirty="0" err="1"/>
              <a:t>pp</a:t>
            </a:r>
            <a:r>
              <a:rPr lang="en-US" sz="2800" dirty="0"/>
              <a:t> and </a:t>
            </a:r>
            <a:r>
              <a:rPr lang="en-US" sz="2800" dirty="0" err="1"/>
              <a:t>PbPb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60770"/>
          <a:stretch/>
        </p:blipFill>
        <p:spPr>
          <a:xfrm>
            <a:off x="905342" y="3518571"/>
            <a:ext cx="3221176" cy="2897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48583"/>
            <a:ext cx="970319" cy="358271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00375" y="3467716"/>
            <a:ext cx="596166" cy="842080"/>
            <a:chOff x="159410" y="2906093"/>
            <a:chExt cx="926844" cy="1403703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622832" y="2906093"/>
              <a:ext cx="463422" cy="139004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9410" y="2919748"/>
              <a:ext cx="463422" cy="139004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918997" y="701366"/>
            <a:ext cx="3221176" cy="2766350"/>
            <a:chOff x="1355957" y="660401"/>
            <a:chExt cx="3221176" cy="27663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r="60770" b="44190"/>
            <a:stretch/>
          </p:blipFill>
          <p:spPr>
            <a:xfrm>
              <a:off x="1355957" y="660401"/>
              <a:ext cx="3221176" cy="276635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258493" y="3249784"/>
              <a:ext cx="277675" cy="176967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017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Fragmentation in </a:t>
            </a:r>
            <a:r>
              <a:rPr lang="en-US" dirty="0" err="1" smtClean="0"/>
              <a:t>PbPb</a:t>
            </a:r>
            <a:r>
              <a:rPr lang="en-US" dirty="0" smtClean="0"/>
              <a:t>: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66639"/>
            <a:ext cx="9144000" cy="858705"/>
          </a:xfrm>
        </p:spPr>
        <p:txBody>
          <a:bodyPr/>
          <a:lstStyle/>
          <a:p>
            <a:r>
              <a:rPr lang="en-US" dirty="0" smtClean="0"/>
              <a:t>Leading and </a:t>
            </a:r>
            <a:r>
              <a:rPr lang="en-US" dirty="0" err="1" smtClean="0"/>
              <a:t>subleading</a:t>
            </a:r>
            <a:r>
              <a:rPr lang="en-US" dirty="0" smtClean="0"/>
              <a:t> jets in </a:t>
            </a:r>
            <a:r>
              <a:rPr lang="en-US" dirty="0" err="1" smtClean="0"/>
              <a:t>PbPb</a:t>
            </a:r>
            <a:r>
              <a:rPr lang="en-US" dirty="0" smtClean="0"/>
              <a:t> fragment in same way as those in </a:t>
            </a:r>
            <a:r>
              <a:rPr lang="en-US" dirty="0" err="1" smtClean="0"/>
              <a:t>pp</a:t>
            </a:r>
            <a:r>
              <a:rPr lang="en-US" dirty="0" smtClean="0"/>
              <a:t> of corresponding energy.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8997" y="701366"/>
            <a:ext cx="8298406" cy="4965274"/>
            <a:chOff x="1355957" y="660401"/>
            <a:chExt cx="8298406" cy="49652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2" r="-1066" b="-172"/>
            <a:stretch/>
          </p:blipFill>
          <p:spPr>
            <a:xfrm>
              <a:off x="1355957" y="660401"/>
              <a:ext cx="8298406" cy="496527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258493" y="3249784"/>
              <a:ext cx="277675" cy="176967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5298297" y="1228910"/>
            <a:ext cx="396007" cy="3959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496300" y="1228910"/>
            <a:ext cx="396007" cy="395982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51000"/>
                </a:schemeClr>
              </a:gs>
              <a:gs pos="35000">
                <a:schemeClr val="accent6">
                  <a:tint val="37000"/>
                  <a:satMod val="300000"/>
                  <a:alpha val="51000"/>
                </a:schemeClr>
              </a:gs>
              <a:gs pos="100000">
                <a:schemeClr val="accent6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0340" y="1381310"/>
            <a:ext cx="396007" cy="3959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455448" y="1381310"/>
            <a:ext cx="396007" cy="395982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51000"/>
                </a:schemeClr>
              </a:gs>
              <a:gs pos="35000">
                <a:schemeClr val="accent6">
                  <a:tint val="37000"/>
                  <a:satMod val="300000"/>
                  <a:alpha val="51000"/>
                </a:schemeClr>
              </a:gs>
              <a:gs pos="100000">
                <a:schemeClr val="accent6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404716" y="4016615"/>
            <a:ext cx="1868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CMS</a:t>
            </a:r>
          </a:p>
          <a:p>
            <a:r>
              <a:rPr lang="en-US" dirty="0" smtClean="0"/>
              <a:t>arXiv:1205.5872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0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0907"/>
            <a:ext cx="9144000" cy="5774438"/>
          </a:xfrm>
        </p:spPr>
        <p:txBody>
          <a:bodyPr/>
          <a:lstStyle/>
          <a:p>
            <a:r>
              <a:rPr lang="en-US" dirty="0" smtClean="0"/>
              <a:t>Evolution of a Relativistic Heavy Ion Collision</a:t>
            </a:r>
          </a:p>
          <a:p>
            <a:r>
              <a:rPr lang="en-US" dirty="0" smtClean="0"/>
              <a:t>Selected Topics:</a:t>
            </a:r>
          </a:p>
          <a:p>
            <a:pPr lvl="1"/>
            <a:r>
              <a:rPr lang="en-US" dirty="0" smtClean="0"/>
              <a:t>How Dense?</a:t>
            </a:r>
          </a:p>
          <a:p>
            <a:pPr lvl="2"/>
            <a:r>
              <a:rPr lang="en-US" dirty="0" smtClean="0"/>
              <a:t>Jet “Tomography”: </a:t>
            </a:r>
          </a:p>
          <a:p>
            <a:pPr lvl="3"/>
            <a:r>
              <a:rPr lang="en-US" dirty="0" smtClean="0"/>
              <a:t>using jets and the energy lost by </a:t>
            </a:r>
            <a:r>
              <a:rPr lang="en-US" dirty="0" err="1" smtClean="0"/>
              <a:t>partons</a:t>
            </a:r>
            <a:r>
              <a:rPr lang="en-US" dirty="0" smtClean="0"/>
              <a:t> to learn about the medium density.</a:t>
            </a:r>
          </a:p>
          <a:p>
            <a:pPr lvl="3"/>
            <a:r>
              <a:rPr lang="en-US" dirty="0" smtClean="0"/>
              <a:t>High-</a:t>
            </a:r>
            <a:r>
              <a:rPr lang="en-US" dirty="0" err="1" smtClean="0"/>
              <a:t>pt</a:t>
            </a:r>
            <a:r>
              <a:rPr lang="en-US" dirty="0" smtClean="0"/>
              <a:t> particle suppression, azimuthal correlations, Jet imbalance</a:t>
            </a:r>
          </a:p>
          <a:p>
            <a:pPr lvl="1"/>
            <a:r>
              <a:rPr lang="en-US" dirty="0"/>
              <a:t>How Hot</a:t>
            </a:r>
            <a:r>
              <a:rPr lang="en-US" dirty="0" smtClean="0"/>
              <a:t>? </a:t>
            </a:r>
            <a:r>
              <a:rPr lang="en-US" dirty="0"/>
              <a:t>How Viscous</a:t>
            </a:r>
            <a:r>
              <a:rPr lang="en-US" dirty="0" smtClean="0"/>
              <a:t>?</a:t>
            </a:r>
            <a:endParaRPr lang="en-US" dirty="0"/>
          </a:p>
          <a:p>
            <a:pPr lvl="2"/>
            <a:r>
              <a:rPr lang="en-US" dirty="0" err="1"/>
              <a:t>Quarkonium</a:t>
            </a:r>
            <a:r>
              <a:rPr lang="en-US" dirty="0"/>
              <a:t> “Melting</a:t>
            </a:r>
            <a:r>
              <a:rPr lang="en-US" dirty="0" smtClean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2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Fragmentation in </a:t>
            </a:r>
            <a:r>
              <a:rPr lang="en-US" dirty="0" err="1" smtClean="0"/>
              <a:t>PbPb</a:t>
            </a:r>
            <a:r>
              <a:rPr lang="en-US" dirty="0" smtClean="0"/>
              <a:t>: vs.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j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14737"/>
            <a:ext cx="9144000" cy="1474739"/>
          </a:xfrm>
        </p:spPr>
        <p:txBody>
          <a:bodyPr/>
          <a:lstStyle/>
          <a:p>
            <a:r>
              <a:rPr lang="en-US" sz="2400" dirty="0" smtClean="0"/>
              <a:t>At the same reconstructed jet energy, jets in </a:t>
            </a:r>
            <a:r>
              <a:rPr lang="en-US" sz="2400" dirty="0" err="1" smtClean="0"/>
              <a:t>PbPb</a:t>
            </a:r>
            <a:r>
              <a:rPr lang="en-US" sz="2400" dirty="0" smtClean="0"/>
              <a:t> fragment like jets in </a:t>
            </a:r>
            <a:r>
              <a:rPr lang="en-US" sz="2400" dirty="0" err="1" smtClean="0"/>
              <a:t>pp</a:t>
            </a:r>
            <a:r>
              <a:rPr lang="en-US" sz="2400" dirty="0" smtClean="0"/>
              <a:t>, even for a large asymmetry between leading and </a:t>
            </a:r>
            <a:r>
              <a:rPr lang="en-US" sz="2400" dirty="0" err="1" smtClean="0"/>
              <a:t>subleading</a:t>
            </a:r>
            <a:r>
              <a:rPr lang="en-US" sz="2400" dirty="0" smtClean="0"/>
              <a:t> jet.</a:t>
            </a:r>
          </a:p>
          <a:p>
            <a:pPr lvl="1"/>
            <a:r>
              <a:rPr lang="en-US" sz="2000" dirty="0"/>
              <a:t>Can reliably reconstruct jets in </a:t>
            </a:r>
            <a:r>
              <a:rPr lang="en-US" sz="2000" dirty="0" err="1"/>
              <a:t>PbPb</a:t>
            </a:r>
            <a:r>
              <a:rPr lang="en-US" sz="2000" dirty="0"/>
              <a:t>. Can use jet energy scale corrections from MC.</a:t>
            </a:r>
          </a:p>
          <a:p>
            <a:pPr lvl="1"/>
            <a:r>
              <a:rPr lang="en-US" sz="2000" dirty="0" smtClean="0"/>
              <a:t>Consistent with no modification of fragmentation. Energy is lost before?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20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40" y="1092356"/>
            <a:ext cx="6987760" cy="3886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3" y="1635131"/>
            <a:ext cx="877376" cy="3239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953686" y="1266461"/>
            <a:ext cx="1249314" cy="3608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44363" y="674576"/>
            <a:ext cx="165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balanced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32210" y="651339"/>
            <a:ext cx="159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balanced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6828583" y="674576"/>
            <a:ext cx="1065766" cy="35567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1661174" y="674576"/>
            <a:ext cx="983189" cy="35567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3589" y="4476330"/>
            <a:ext cx="12133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CMS</a:t>
            </a:r>
          </a:p>
          <a:p>
            <a:r>
              <a:rPr lang="en-US" sz="1100" dirty="0" smtClean="0"/>
              <a:t>arXiv:1205.5872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1389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did the Energy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60620"/>
            <a:ext cx="9144000" cy="1892715"/>
          </a:xfrm>
        </p:spPr>
        <p:txBody>
          <a:bodyPr/>
          <a:lstStyle/>
          <a:p>
            <a:r>
              <a:rPr lang="en-US" dirty="0" smtClean="0"/>
              <a:t>Medium Ionization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18" y="1200789"/>
            <a:ext cx="4527887" cy="314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8365" y="836613"/>
            <a:ext cx="983861" cy="48932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43190" y="2042733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</a:t>
            </a:r>
            <a:r>
              <a:rPr lang="en-US" dirty="0"/>
              <a:t>E?</a:t>
            </a:r>
          </a:p>
        </p:txBody>
      </p:sp>
    </p:spTree>
    <p:extLst>
      <p:ext uri="{BB962C8B-B14F-4D97-AF65-F5344CB8AC3E}">
        <p14:creationId xmlns:p14="http://schemas.microsoft.com/office/powerpoint/2010/main" val="1238892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smtClean="0"/>
              <a:t>||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Define:</a:t>
            </a:r>
          </a:p>
          <a:p>
            <a:endParaRPr lang="en-US" dirty="0"/>
          </a:p>
          <a:p>
            <a:pPr lvl="1"/>
            <a:r>
              <a:rPr lang="en-US" dirty="0"/>
              <a:t>projection of </a:t>
            </a:r>
            <a:r>
              <a:rPr lang="en-US" dirty="0" smtClean="0"/>
              <a:t>track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on </a:t>
            </a:r>
            <a:r>
              <a:rPr lang="en-US" dirty="0"/>
              <a:t>leading jet </a:t>
            </a:r>
            <a:r>
              <a:rPr lang="en-US" dirty="0" smtClean="0"/>
              <a:t>axis</a:t>
            </a:r>
          </a:p>
          <a:p>
            <a:r>
              <a:rPr lang="en-US" dirty="0" smtClean="0"/>
              <a:t>Average over selected tracks</a:t>
            </a:r>
          </a:p>
          <a:p>
            <a:pPr lvl="1"/>
            <a:r>
              <a:rPr lang="el-GR" dirty="0" smtClean="0"/>
              <a:t>|</a:t>
            </a:r>
            <a:r>
              <a:rPr lang="el-GR" dirty="0"/>
              <a:t>η| &lt; </a:t>
            </a:r>
            <a:r>
              <a:rPr lang="el-GR" dirty="0" smtClean="0"/>
              <a:t>2.4</a:t>
            </a:r>
            <a:endParaRPr lang="en-US" dirty="0" smtClean="0"/>
          </a:p>
          <a:p>
            <a:pPr lvl="1"/>
            <a:r>
              <a:rPr lang="en-US" dirty="0"/>
              <a:t>starting at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&gt; 0.5 </a:t>
            </a:r>
            <a:r>
              <a:rPr lang="en-US" dirty="0" err="1"/>
              <a:t>GeV</a:t>
            </a:r>
            <a:r>
              <a:rPr lang="en-US" dirty="0"/>
              <a:t>/c</a:t>
            </a:r>
          </a:p>
          <a:p>
            <a:pPr lvl="2"/>
            <a:r>
              <a:rPr lang="en-US" dirty="0" smtClean="0"/>
              <a:t>and in ranges of track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err="1" smtClean="0"/>
              <a:t>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480" y="836613"/>
            <a:ext cx="5396634" cy="985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2310"/>
          <a:stretch/>
        </p:blipFill>
        <p:spPr>
          <a:xfrm>
            <a:off x="7032680" y="836613"/>
            <a:ext cx="2111320" cy="367280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083999" y="2130111"/>
            <a:ext cx="0" cy="28947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6489" y="5120458"/>
            <a:ext cx="31321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Leading Jet defines azimuthal</a:t>
            </a:r>
          </a:p>
          <a:p>
            <a:r>
              <a:rPr lang="en-US" dirty="0" smtClean="0"/>
              <a:t>direction for projection of </a:t>
            </a:r>
          </a:p>
          <a:p>
            <a:r>
              <a:rPr lang="en-US" dirty="0" smtClean="0"/>
              <a:t>track transverse momentum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85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smtClean="0"/>
              <a:t>||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83866"/>
            <a:ext cx="9144000" cy="155902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Integrating over ~whole event: restores momentum balance.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pT</a:t>
            </a:r>
            <a:r>
              <a:rPr lang="en-US" dirty="0" smtClean="0"/>
              <a:t> imbalance: towards leading jet</a:t>
            </a:r>
          </a:p>
          <a:p>
            <a:r>
              <a:rPr lang="en-US" dirty="0" smtClean="0"/>
              <a:t>Low </a:t>
            </a:r>
            <a:r>
              <a:rPr lang="en-US" dirty="0" err="1" smtClean="0"/>
              <a:t>pT</a:t>
            </a:r>
            <a:r>
              <a:rPr lang="en-US" dirty="0" smtClean="0"/>
              <a:t> imbalance: away from leading jet</a:t>
            </a:r>
          </a:p>
          <a:p>
            <a:pPr lvl="1"/>
            <a:r>
              <a:rPr lang="en-US" dirty="0" smtClean="0"/>
              <a:t>Asymmetry is balanced by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23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49" y="836613"/>
            <a:ext cx="4364521" cy="79696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512577" y="1633576"/>
            <a:ext cx="1546659" cy="3068135"/>
            <a:chOff x="7032680" y="836613"/>
            <a:chExt cx="2111320" cy="41882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22310"/>
            <a:stretch/>
          </p:blipFill>
          <p:spPr>
            <a:xfrm>
              <a:off x="7032680" y="836613"/>
              <a:ext cx="2111320" cy="36728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8083999" y="2130111"/>
              <a:ext cx="0" cy="28947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Screen Shot 2012-07-15 at 6.49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9" y="1730218"/>
            <a:ext cx="5698295" cy="30722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070" y="802427"/>
            <a:ext cx="1793894" cy="13276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28964" y="1729083"/>
            <a:ext cx="1749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Excess away</a:t>
            </a:r>
          </a:p>
          <a:p>
            <a:r>
              <a:rPr lang="en-US" dirty="0" smtClean="0"/>
              <a:t>from leading jet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70379" y="3962246"/>
            <a:ext cx="1683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Excess towards</a:t>
            </a:r>
          </a:p>
          <a:p>
            <a:r>
              <a:rPr lang="en-US" dirty="0" smtClean="0"/>
              <a:t>leading jet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6" idx="2"/>
            <a:endCxn id="18" idx="0"/>
          </p:cNvCxnSpPr>
          <p:nvPr/>
        </p:nvCxnSpPr>
        <p:spPr>
          <a:xfrm>
            <a:off x="7403625" y="2375414"/>
            <a:ext cx="8278" cy="158683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829445" y="3078680"/>
            <a:ext cx="1800862" cy="1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29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baseline="30000" dirty="0"/>
              <a:t>|</a:t>
            </a:r>
            <a:r>
              <a:rPr lang="en-US" baseline="30000" dirty="0" smtClean="0"/>
              <a:t>|</a:t>
            </a:r>
            <a:r>
              <a:rPr lang="en-US" dirty="0" smtClean="0"/>
              <a:t>, In and Out of Cone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30956"/>
            <a:ext cx="9144000" cy="1422380"/>
          </a:xfrm>
        </p:spPr>
        <p:txBody>
          <a:bodyPr/>
          <a:lstStyle/>
          <a:p>
            <a:r>
              <a:rPr lang="en-US" dirty="0" smtClean="0"/>
              <a:t>The balancing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particles appear at large angles relative to the jet axis.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44" y="1605966"/>
            <a:ext cx="5815897" cy="342499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512577" y="1633576"/>
            <a:ext cx="1546659" cy="3068135"/>
            <a:chOff x="7032680" y="836613"/>
            <a:chExt cx="2111320" cy="41882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t="22310"/>
            <a:stretch/>
          </p:blipFill>
          <p:spPr>
            <a:xfrm>
              <a:off x="7032680" y="836613"/>
              <a:ext cx="2111320" cy="36728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8083999" y="2130111"/>
              <a:ext cx="0" cy="289476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6528964" y="1729083"/>
            <a:ext cx="1749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Excess away</a:t>
            </a:r>
          </a:p>
          <a:p>
            <a:r>
              <a:rPr lang="en-US" dirty="0" smtClean="0"/>
              <a:t>from leading jet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70379" y="3962246"/>
            <a:ext cx="1683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Excess towards</a:t>
            </a:r>
          </a:p>
          <a:p>
            <a:r>
              <a:rPr lang="en-US" dirty="0" smtClean="0"/>
              <a:t>leading jet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829445" y="3078680"/>
            <a:ext cx="1800862" cy="1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403625" y="2375414"/>
            <a:ext cx="8278" cy="158683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8084308" y="2581135"/>
            <a:ext cx="396836" cy="49754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flipV="1">
            <a:off x="8084308" y="2083590"/>
            <a:ext cx="396836" cy="497545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05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Quarkonia</a:t>
            </a:r>
            <a:r>
              <a:rPr lang="en-US" dirty="0" smtClean="0"/>
              <a:t> in </a:t>
            </a:r>
            <a:r>
              <a:rPr lang="en-US" dirty="0" smtClean="0"/>
              <a:t>the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1" y="871190"/>
            <a:ext cx="9121394" cy="56428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Heavy </a:t>
            </a:r>
            <a:r>
              <a:rPr lang="en-US" sz="2400" dirty="0" err="1"/>
              <a:t>quarkonia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000" dirty="0"/>
              <a:t>H</a:t>
            </a:r>
            <a:r>
              <a:rPr lang="en-US" sz="2000" dirty="0" smtClean="0"/>
              <a:t>eavy quark bound state are probes of the hot QCD medium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Debye screening  </a:t>
            </a:r>
          </a:p>
          <a:p>
            <a:pPr lvl="2">
              <a:lnSpc>
                <a:spcPct val="80000"/>
              </a:lnSpc>
            </a:pPr>
            <a:r>
              <a:rPr lang="en-US" sz="1400" dirty="0" smtClean="0"/>
              <a:t>Matsui &amp; </a:t>
            </a:r>
            <a:r>
              <a:rPr lang="en-US" sz="1400" dirty="0" err="1" smtClean="0"/>
              <a:t>Satz</a:t>
            </a:r>
            <a:r>
              <a:rPr lang="en-US" sz="1400" dirty="0" smtClean="0"/>
              <a:t>, PLB 178 416 (1986)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Sequential Suppression</a:t>
            </a:r>
          </a:p>
          <a:p>
            <a:pPr lvl="2">
              <a:lnSpc>
                <a:spcPct val="80000"/>
              </a:lnSpc>
            </a:pPr>
            <a:r>
              <a:rPr lang="en-US" sz="1400" dirty="0" err="1" smtClean="0"/>
              <a:t>Digal</a:t>
            </a:r>
            <a:r>
              <a:rPr lang="en-US" sz="1400" dirty="0"/>
              <a:t> </a:t>
            </a:r>
            <a:r>
              <a:rPr lang="en-US" sz="1400" dirty="0" smtClean="0"/>
              <a:t>et al., PRD 64 2001 094015</a:t>
            </a:r>
          </a:p>
          <a:p>
            <a:pPr lvl="1"/>
            <a:r>
              <a:rPr lang="en-US" sz="2000" dirty="0" smtClean="0"/>
              <a:t>Landau damping: </a:t>
            </a:r>
            <a:r>
              <a:rPr lang="en-US" sz="2000" dirty="0" err="1" smtClean="0"/>
              <a:t>Im</a:t>
            </a:r>
            <a:r>
              <a:rPr lang="en-US" sz="2000" dirty="0" smtClean="0"/>
              <a:t> V. </a:t>
            </a:r>
          </a:p>
          <a:p>
            <a:pPr lvl="2"/>
            <a:r>
              <a:rPr lang="en-US" sz="1400" dirty="0" smtClean="0"/>
              <a:t>(e.g. </a:t>
            </a:r>
            <a:r>
              <a:rPr lang="en-US" sz="1400" dirty="0" err="1" smtClean="0"/>
              <a:t>Laine</a:t>
            </a:r>
            <a:r>
              <a:rPr lang="en-US" sz="1400" dirty="0" smtClean="0"/>
              <a:t> et al., JHEP 03 2007 054)</a:t>
            </a:r>
            <a:endParaRPr lang="en-US" sz="1800" dirty="0" smtClean="0"/>
          </a:p>
          <a:p>
            <a:pPr lvl="1"/>
            <a:r>
              <a:rPr lang="en-US" sz="1800" dirty="0" smtClean="0"/>
              <a:t>Recent news: Heavy </a:t>
            </a:r>
            <a:r>
              <a:rPr lang="en-US" sz="1800" dirty="0"/>
              <a:t>quark potential from </a:t>
            </a:r>
            <a:r>
              <a:rPr lang="en-US" sz="1800" dirty="0" smtClean="0"/>
              <a:t>(quenched) Lattice QCD</a:t>
            </a:r>
            <a:endParaRPr lang="en-US" sz="1800" dirty="0"/>
          </a:p>
          <a:p>
            <a:pPr lvl="2"/>
            <a:r>
              <a:rPr lang="en-US" sz="1400" dirty="0" err="1"/>
              <a:t>A.Rothkopf</a:t>
            </a:r>
            <a:r>
              <a:rPr lang="en-US" sz="1400" dirty="0"/>
              <a:t>, et al. PRL 108 (2012) 162001 </a:t>
            </a:r>
            <a:endParaRPr lang="en-US" sz="1400" dirty="0" smtClean="0"/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pPr lvl="2"/>
            <a:endParaRPr lang="en-US" sz="1400" dirty="0"/>
          </a:p>
          <a:p>
            <a:pPr lvl="2"/>
            <a:endParaRPr lang="en-US" sz="1400" dirty="0" smtClean="0"/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roadening due to collisions with medium (</a:t>
            </a:r>
            <a:r>
              <a:rPr lang="en-US" sz="1800" dirty="0" err="1" smtClean="0"/>
              <a:t>Im</a:t>
            </a:r>
            <a:r>
              <a:rPr lang="en-US" sz="1800" dirty="0" smtClean="0"/>
              <a:t> V) possibly more important than screening (Re V).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7/14/12 The LHC, Particle Physics and the Cosmos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91BE-7F26-3F4C-8DB6-3301647F97F5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 descr="Screen Shot 2012-05-21 at 1.3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65" y="3210317"/>
            <a:ext cx="1695724" cy="2566500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4219758" y="1544167"/>
            <a:ext cx="4797721" cy="1642909"/>
            <a:chOff x="1115616" y="1844824"/>
            <a:chExt cx="6624736" cy="2232248"/>
          </a:xfrm>
        </p:grpSpPr>
        <p:sp>
          <p:nvSpPr>
            <p:cNvPr id="9" name="Diagonal liegende Ecken des Rechtecks abrunden 99"/>
            <p:cNvSpPr/>
            <p:nvPr/>
          </p:nvSpPr>
          <p:spPr bwMode="auto">
            <a:xfrm>
              <a:off x="1115616" y="1844824"/>
              <a:ext cx="6624736" cy="2232248"/>
            </a:xfrm>
            <a:prstGeom prst="round2DiagRect">
              <a:avLst>
                <a:gd name="adj1" fmla="val 9379"/>
                <a:gd name="adj2" fmla="val 0"/>
              </a:avLst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" name="Gruppierung 164"/>
            <p:cNvGrpSpPr/>
            <p:nvPr/>
          </p:nvGrpSpPr>
          <p:grpSpPr>
            <a:xfrm>
              <a:off x="5635187" y="2060848"/>
              <a:ext cx="1512168" cy="2013986"/>
              <a:chOff x="5635187" y="2060848"/>
              <a:chExt cx="1512168" cy="2013986"/>
            </a:xfrm>
          </p:grpSpPr>
          <p:grpSp>
            <p:nvGrpSpPr>
              <p:cNvPr id="11" name="Gruppierung 163"/>
              <p:cNvGrpSpPr/>
              <p:nvPr/>
            </p:nvGrpSpPr>
            <p:grpSpPr>
              <a:xfrm>
                <a:off x="5635187" y="2060848"/>
                <a:ext cx="1512168" cy="1440160"/>
                <a:chOff x="5635187" y="2060848"/>
                <a:chExt cx="1512168" cy="1440160"/>
              </a:xfrm>
            </p:grpSpPr>
            <p:sp>
              <p:nvSpPr>
                <p:cNvPr id="13" name="Oval 12"/>
                <p:cNvSpPr/>
                <p:nvPr/>
              </p:nvSpPr>
              <p:spPr bwMode="auto">
                <a:xfrm>
                  <a:off x="5635187" y="2060848"/>
                  <a:ext cx="1512168" cy="144016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/>
                    </a:gs>
                    <a:gs pos="45000">
                      <a:srgbClr val="FF0000"/>
                    </a:gs>
                    <a:gs pos="87000">
                      <a:schemeClr val="accent2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14" name="Gruppierung 19"/>
                <p:cNvGrpSpPr/>
                <p:nvPr/>
              </p:nvGrpSpPr>
              <p:grpSpPr>
                <a:xfrm rot="7517240">
                  <a:off x="6141104" y="2747179"/>
                  <a:ext cx="501700" cy="230882"/>
                  <a:chOff x="1043608" y="5326608"/>
                  <a:chExt cx="501700" cy="230882"/>
                </a:xfrm>
              </p:grpSpPr>
              <p:pic>
                <p:nvPicPr>
                  <p:cNvPr id="31" name="Bild 35" descr="Unbenannt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369" r="20250" b="67548"/>
                  <a:stretch/>
                </p:blipFill>
                <p:spPr>
                  <a:xfrm>
                    <a:off x="1043608" y="5330006"/>
                    <a:ext cx="501700" cy="227484"/>
                  </a:xfrm>
                  <a:prstGeom prst="rect">
                    <a:avLst/>
                  </a:prstGeom>
                </p:spPr>
              </p:pic>
              <p:pic>
                <p:nvPicPr>
                  <p:cNvPr id="32" name="Bild 36" descr="Unbenannt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duotone>
                      <a:prstClr val="black"/>
                      <a:srgbClr val="1B9A36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137" t="131" r="20250" b="67548"/>
                  <a:stretch/>
                </p:blipFill>
                <p:spPr>
                  <a:xfrm>
                    <a:off x="1282700" y="5326608"/>
                    <a:ext cx="262608" cy="22656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5" name="Oval 14"/>
                <p:cNvSpPr/>
                <p:nvPr/>
              </p:nvSpPr>
              <p:spPr bwMode="auto">
                <a:xfrm>
                  <a:off x="6452675" y="2361580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 bwMode="auto">
                <a:xfrm>
                  <a:off x="6732240" y="292494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 bwMode="auto">
                <a:xfrm flipH="1" flipV="1">
                  <a:off x="6643299" y="3140968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8" name="Oval 17"/>
                <p:cNvSpPr/>
                <p:nvPr/>
              </p:nvSpPr>
              <p:spPr bwMode="auto">
                <a:xfrm flipH="1" flipV="1">
                  <a:off x="6211251" y="328498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 bwMode="auto">
                <a:xfrm flipH="1" flipV="1">
                  <a:off x="6228184" y="220486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 flipH="1" flipV="1">
                  <a:off x="6511983" y="2608312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 flipH="1" flipV="1">
                  <a:off x="6758715" y="2492896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 flipH="1" flipV="1">
                  <a:off x="6238263" y="3054102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23" name="Gruppierung 28"/>
                <p:cNvGrpSpPr/>
                <p:nvPr/>
              </p:nvGrpSpPr>
              <p:grpSpPr>
                <a:xfrm rot="18961184">
                  <a:off x="6077055" y="2541206"/>
                  <a:ext cx="501700" cy="230882"/>
                  <a:chOff x="1043608" y="5326608"/>
                  <a:chExt cx="501700" cy="230882"/>
                </a:xfrm>
              </p:grpSpPr>
              <p:pic>
                <p:nvPicPr>
                  <p:cNvPr id="29" name="Bild 33" descr="Unbenannt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duotone>
                      <a:prstClr val="black"/>
                      <a:schemeClr val="accent2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369" r="20250" b="67548"/>
                  <a:stretch/>
                </p:blipFill>
                <p:spPr>
                  <a:xfrm>
                    <a:off x="1043608" y="5330006"/>
                    <a:ext cx="501700" cy="227484"/>
                  </a:xfrm>
                  <a:prstGeom prst="rect">
                    <a:avLst/>
                  </a:prstGeom>
                </p:spPr>
              </p:pic>
              <p:pic>
                <p:nvPicPr>
                  <p:cNvPr id="30" name="Bild 34" descr="Unbenannt.pn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duotone>
                      <a:prstClr val="black"/>
                      <a:srgbClr val="1B9A36">
                        <a:tint val="45000"/>
                        <a:satMod val="400000"/>
                      </a:srgbClr>
                    </a:duoton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9137" t="131" r="20250" b="67548"/>
                  <a:stretch/>
                </p:blipFill>
                <p:spPr>
                  <a:xfrm>
                    <a:off x="1282700" y="5326608"/>
                    <a:ext cx="262608" cy="22656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4" name="Oval 23"/>
                <p:cNvSpPr/>
                <p:nvPr/>
              </p:nvSpPr>
              <p:spPr bwMode="auto">
                <a:xfrm rot="11443944" flipH="1" flipV="1">
                  <a:off x="5975072" y="223978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 bwMode="auto">
                <a:xfrm rot="11443944" flipH="1" flipV="1">
                  <a:off x="5859699" y="2645400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 flipH="1" flipV="1">
                  <a:off x="6064036" y="2772461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 flipH="1" flipV="1">
                  <a:off x="5923219" y="3068960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 bwMode="auto">
                <a:xfrm flipH="1" flipV="1">
                  <a:off x="6559624" y="2132856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2" name="Textfeld 136"/>
              <p:cNvSpPr txBox="1"/>
              <p:nvPr/>
            </p:nvSpPr>
            <p:spPr>
              <a:xfrm>
                <a:off x="5851212" y="3573017"/>
                <a:ext cx="1008112" cy="50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T</a:t>
                </a:r>
                <a:r>
                  <a:rPr lang="de-DE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C</a:t>
                </a:r>
                <a:r>
                  <a:rPr lang="de-DE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&lt;</a:t>
                </a:r>
                <a:r>
                  <a:rPr lang="de-DE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T</a:t>
                </a:r>
                <a:endParaRPr lang="de-DE" sz="18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33" name="Gruppierung 161"/>
            <p:cNvGrpSpPr/>
            <p:nvPr/>
          </p:nvGrpSpPr>
          <p:grpSpPr>
            <a:xfrm>
              <a:off x="3690971" y="2060848"/>
              <a:ext cx="1512168" cy="2013985"/>
              <a:chOff x="3690971" y="2060848"/>
              <a:chExt cx="1512168" cy="2013985"/>
            </a:xfrm>
          </p:grpSpPr>
          <p:grpSp>
            <p:nvGrpSpPr>
              <p:cNvPr id="34" name="Gruppierung 60"/>
              <p:cNvGrpSpPr/>
              <p:nvPr/>
            </p:nvGrpSpPr>
            <p:grpSpPr>
              <a:xfrm>
                <a:off x="3690971" y="2060848"/>
                <a:ext cx="1512168" cy="1440160"/>
                <a:chOff x="2627784" y="4005064"/>
                <a:chExt cx="1512168" cy="1440160"/>
              </a:xfrm>
            </p:grpSpPr>
            <p:sp>
              <p:nvSpPr>
                <p:cNvPr id="36" name="Oval 35"/>
                <p:cNvSpPr/>
                <p:nvPr/>
              </p:nvSpPr>
              <p:spPr bwMode="auto">
                <a:xfrm>
                  <a:off x="2627784" y="4005064"/>
                  <a:ext cx="1512168" cy="1440160"/>
                </a:xfrm>
                <a:prstGeom prst="ellipse">
                  <a:avLst/>
                </a:prstGeom>
                <a:gradFill flip="none" rotWithShape="1">
                  <a:gsLst>
                    <a:gs pos="20000">
                      <a:schemeClr val="accent6">
                        <a:lumMod val="60000"/>
                        <a:lumOff val="40000"/>
                      </a:schemeClr>
                    </a:gs>
                    <a:gs pos="88000">
                      <a:schemeClr val="accent6">
                        <a:lumMod val="50000"/>
                      </a:schemeClr>
                    </a:gs>
                    <a:gs pos="54000">
                      <a:schemeClr val="accent6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3851920" y="4646240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3979540" y="4696544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 bwMode="auto">
                <a:xfrm>
                  <a:off x="3119636" y="5157192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 bwMode="auto">
                <a:xfrm>
                  <a:off x="3247256" y="5207496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41" name="Gruppierung 66"/>
                <p:cNvGrpSpPr/>
                <p:nvPr/>
              </p:nvGrpSpPr>
              <p:grpSpPr>
                <a:xfrm flipV="1">
                  <a:off x="3623692" y="5013176"/>
                  <a:ext cx="228228" cy="200720"/>
                  <a:chOff x="1823492" y="4286200"/>
                  <a:chExt cx="228228" cy="200720"/>
                </a:xfrm>
              </p:grpSpPr>
              <p:sp>
                <p:nvSpPr>
                  <p:cNvPr id="50" name="Oval 49"/>
                  <p:cNvSpPr/>
                  <p:nvPr/>
                </p:nvSpPr>
                <p:spPr bwMode="auto">
                  <a:xfrm flipH="1">
                    <a:off x="1823492" y="4286200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 bwMode="auto">
                  <a:xfrm flipH="1">
                    <a:off x="1951112" y="4336504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 bwMode="auto">
                  <a:xfrm flipH="1">
                    <a:off x="1865412" y="4386312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42" name="Gruppierung 67"/>
                <p:cNvGrpSpPr/>
                <p:nvPr/>
              </p:nvGrpSpPr>
              <p:grpSpPr>
                <a:xfrm flipV="1">
                  <a:off x="3251448" y="4085480"/>
                  <a:ext cx="228228" cy="200720"/>
                  <a:chOff x="1823492" y="4286200"/>
                  <a:chExt cx="228228" cy="200720"/>
                </a:xfrm>
              </p:grpSpPr>
              <p:sp>
                <p:nvSpPr>
                  <p:cNvPr id="47" name="Oval 46"/>
                  <p:cNvSpPr/>
                  <p:nvPr/>
                </p:nvSpPr>
                <p:spPr bwMode="auto">
                  <a:xfrm flipH="1">
                    <a:off x="1823492" y="4286200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 bwMode="auto">
                  <a:xfrm flipH="1">
                    <a:off x="1951112" y="4336504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" name="Oval 48"/>
                  <p:cNvSpPr/>
                  <p:nvPr/>
                </p:nvSpPr>
                <p:spPr bwMode="auto">
                  <a:xfrm flipH="1">
                    <a:off x="1865412" y="4386312"/>
                    <a:ext cx="100608" cy="100608"/>
                  </a:xfrm>
                  <a:prstGeom prst="ellipse">
                    <a:avLst/>
                  </a:prstGeom>
                  <a:ln>
                    <a:headEnd type="none" w="med" len="med"/>
                    <a:tailEnd type="none" w="med" len="med"/>
                  </a:ln>
                  <a:extLst/>
                </p:spPr>
                <p:style>
                  <a:lnRef idx="3">
                    <a:schemeClr val="lt1"/>
                  </a:lnRef>
                  <a:fillRef idx="1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de-DE" sz="24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43" name="Wolke 68"/>
                <p:cNvSpPr/>
                <p:nvPr/>
              </p:nvSpPr>
              <p:spPr bwMode="auto">
                <a:xfrm>
                  <a:off x="3335660" y="4581128"/>
                  <a:ext cx="360040" cy="216024"/>
                </a:xfrm>
                <a:prstGeom prst="cloud">
                  <a:avLst/>
                </a:prstGeom>
                <a:noFill/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4" name="Wolke 69"/>
                <p:cNvSpPr/>
                <p:nvPr/>
              </p:nvSpPr>
              <p:spPr bwMode="auto">
                <a:xfrm>
                  <a:off x="2843808" y="4797152"/>
                  <a:ext cx="216024" cy="144016"/>
                </a:xfrm>
                <a:prstGeom prst="cloud">
                  <a:avLst/>
                </a:prstGeom>
                <a:noFill/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 bwMode="auto">
                <a:xfrm>
                  <a:off x="2903612" y="4455617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" name="Oval 45"/>
                <p:cNvSpPr/>
                <p:nvPr/>
              </p:nvSpPr>
              <p:spPr bwMode="auto">
                <a:xfrm>
                  <a:off x="2959224" y="4552528"/>
                  <a:ext cx="100608" cy="100608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5" name="Textfeld 135"/>
              <p:cNvSpPr txBox="1"/>
              <p:nvPr/>
            </p:nvSpPr>
            <p:spPr>
              <a:xfrm>
                <a:off x="3690971" y="3573016"/>
                <a:ext cx="1423186" cy="501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0&lt;T</a:t>
                </a:r>
                <a:r>
                  <a:rPr lang="de-DE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&lt;T</a:t>
                </a:r>
                <a:r>
                  <a:rPr lang="de-DE" baseline="-25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/>
                    <a:cs typeface="Calibri"/>
                  </a:rPr>
                  <a:t>C</a:t>
                </a:r>
                <a:endParaRPr lang="de-DE" sz="1800" baseline="-25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endParaRPr>
              </a:p>
            </p:txBody>
          </p:sp>
        </p:grpSp>
        <p:grpSp>
          <p:nvGrpSpPr>
            <p:cNvPr id="53" name="Gruppierung 44"/>
            <p:cNvGrpSpPr/>
            <p:nvPr/>
          </p:nvGrpSpPr>
          <p:grpSpPr>
            <a:xfrm>
              <a:off x="5813111" y="2420888"/>
              <a:ext cx="847121" cy="720080"/>
              <a:chOff x="4821932" y="4365104"/>
              <a:chExt cx="847121" cy="720080"/>
            </a:xfrm>
          </p:grpSpPr>
          <p:cxnSp>
            <p:nvCxnSpPr>
              <p:cNvPr id="54" name="Gerade Verbindung mit Pfeil 49"/>
              <p:cNvCxnSpPr/>
              <p:nvPr/>
            </p:nvCxnSpPr>
            <p:spPr bwMode="auto">
              <a:xfrm>
                <a:off x="5148064" y="4725144"/>
                <a:ext cx="520989" cy="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5" name="Oval 54"/>
              <p:cNvSpPr/>
              <p:nvPr/>
            </p:nvSpPr>
            <p:spPr bwMode="auto">
              <a:xfrm>
                <a:off x="4821932" y="4365104"/>
                <a:ext cx="360040" cy="720080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4860032" y="4411712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 bwMode="auto">
              <a:xfrm>
                <a:off x="4860032" y="4725144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8" name="Oval 57"/>
            <p:cNvSpPr/>
            <p:nvPr/>
          </p:nvSpPr>
          <p:spPr bwMode="auto">
            <a:xfrm>
              <a:off x="1746755" y="2060848"/>
              <a:ext cx="1512168" cy="1440160"/>
            </a:xfrm>
            <a:prstGeom prst="ellipse">
              <a:avLst/>
            </a:prstGeom>
            <a:noFill/>
            <a:ln>
              <a:solidFill>
                <a:schemeClr val="bg2"/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9" name="Gruppierung 119"/>
            <p:cNvGrpSpPr/>
            <p:nvPr/>
          </p:nvGrpSpPr>
          <p:grpSpPr>
            <a:xfrm>
              <a:off x="1977750" y="2420888"/>
              <a:ext cx="1137157" cy="720080"/>
              <a:chOff x="2729497" y="4365104"/>
              <a:chExt cx="1137157" cy="720080"/>
            </a:xfrm>
          </p:grpSpPr>
          <p:sp>
            <p:nvSpPr>
              <p:cNvPr id="60" name="Oval 59"/>
              <p:cNvSpPr/>
              <p:nvPr/>
            </p:nvSpPr>
            <p:spPr bwMode="auto">
              <a:xfrm>
                <a:off x="2729497" y="4365104"/>
                <a:ext cx="360040" cy="720080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 bwMode="auto">
              <a:xfrm>
                <a:off x="2767597" y="4411712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 bwMode="auto">
              <a:xfrm>
                <a:off x="2767597" y="4725144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63" name="Gerade Verbindung mit Pfeil 123"/>
              <p:cNvCxnSpPr/>
              <p:nvPr/>
            </p:nvCxnSpPr>
            <p:spPr bwMode="auto">
              <a:xfrm>
                <a:off x="3131840" y="4725144"/>
                <a:ext cx="734814" cy="6970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ierung 159"/>
            <p:cNvGrpSpPr/>
            <p:nvPr/>
          </p:nvGrpSpPr>
          <p:grpSpPr>
            <a:xfrm>
              <a:off x="3834987" y="2420806"/>
              <a:ext cx="1313077" cy="720162"/>
              <a:chOff x="3834987" y="2420806"/>
              <a:chExt cx="1313077" cy="720162"/>
            </a:xfrm>
          </p:grpSpPr>
          <p:grpSp>
            <p:nvGrpSpPr>
              <p:cNvPr id="65" name="Gruppierung 87"/>
              <p:cNvGrpSpPr/>
              <p:nvPr/>
            </p:nvGrpSpPr>
            <p:grpSpPr>
              <a:xfrm>
                <a:off x="3834987" y="2420806"/>
                <a:ext cx="851356" cy="720080"/>
                <a:chOff x="2729497" y="4365104"/>
                <a:chExt cx="851356" cy="720080"/>
              </a:xfrm>
            </p:grpSpPr>
            <p:sp>
              <p:nvSpPr>
                <p:cNvPr id="69" name="Oval 68"/>
                <p:cNvSpPr/>
                <p:nvPr/>
              </p:nvSpPr>
              <p:spPr bwMode="auto">
                <a:xfrm>
                  <a:off x="2729497" y="4365104"/>
                  <a:ext cx="360040" cy="720080"/>
                </a:xfrm>
                <a:prstGeom prst="ellipse">
                  <a:avLst/>
                </a:prstGeom>
                <a:ln>
                  <a:noFill/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0" name="Oval 69"/>
                <p:cNvSpPr/>
                <p:nvPr/>
              </p:nvSpPr>
              <p:spPr bwMode="auto">
                <a:xfrm>
                  <a:off x="2767597" y="4411712"/>
                  <a:ext cx="288032" cy="288032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" name="Oval 70"/>
                <p:cNvSpPr/>
                <p:nvPr/>
              </p:nvSpPr>
              <p:spPr bwMode="auto">
                <a:xfrm>
                  <a:off x="2767597" y="4725144"/>
                  <a:ext cx="288032" cy="288032"/>
                </a:xfrm>
                <a:prstGeom prst="ellipse">
                  <a:avLst/>
                </a:prstGeom>
                <a:ln>
                  <a:headEnd type="none" w="med" len="med"/>
                  <a:tailEnd type="none" w="med" len="med"/>
                </a:ln>
                <a:extLst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de-DE" sz="2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charset="0"/>
                    <a:ea typeface="ＭＳ Ｐゴシック" charset="0"/>
                  </a:endParaRPr>
                </a:p>
              </p:txBody>
            </p:sp>
            <p:cxnSp>
              <p:nvCxnSpPr>
                <p:cNvPr id="72" name="Gerade Verbindung mit Pfeil 95"/>
                <p:cNvCxnSpPr/>
                <p:nvPr/>
              </p:nvCxnSpPr>
              <p:spPr bwMode="auto">
                <a:xfrm>
                  <a:off x="3148805" y="4725226"/>
                  <a:ext cx="432048" cy="0"/>
                </a:xfrm>
                <a:prstGeom prst="straightConnector1">
                  <a:avLst/>
                </a:prstGeom>
                <a:ln>
                  <a:headEnd type="none" w="med" len="med"/>
                  <a:tailEnd type="arrow"/>
                </a:ln>
                <a:extLst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Oval 65"/>
              <p:cNvSpPr/>
              <p:nvPr/>
            </p:nvSpPr>
            <p:spPr bwMode="auto">
              <a:xfrm>
                <a:off x="4788024" y="2420888"/>
                <a:ext cx="360040" cy="720080"/>
              </a:xfrm>
              <a:prstGeom prst="ellipse">
                <a:avLst/>
              </a:prstGeom>
              <a:ln>
                <a:noFill/>
                <a:headEnd type="none" w="med" len="med"/>
                <a:tailEnd type="none" w="med" len="med"/>
              </a:ln>
              <a:extLst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" name="Oval 66"/>
              <p:cNvSpPr/>
              <p:nvPr/>
            </p:nvSpPr>
            <p:spPr bwMode="auto">
              <a:xfrm>
                <a:off x="4826124" y="2467496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" name="Oval 67"/>
              <p:cNvSpPr/>
              <p:nvPr/>
            </p:nvSpPr>
            <p:spPr bwMode="auto">
              <a:xfrm>
                <a:off x="4826124" y="2780928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3" name="Gruppierung 160"/>
            <p:cNvGrpSpPr/>
            <p:nvPr/>
          </p:nvGrpSpPr>
          <p:grpSpPr>
            <a:xfrm>
              <a:off x="6660232" y="2298078"/>
              <a:ext cx="288032" cy="991716"/>
              <a:chOff x="6660232" y="2298078"/>
              <a:chExt cx="288032" cy="991716"/>
            </a:xfrm>
          </p:grpSpPr>
          <p:sp>
            <p:nvSpPr>
              <p:cNvPr id="74" name="Oval 73"/>
              <p:cNvSpPr/>
              <p:nvPr/>
            </p:nvSpPr>
            <p:spPr bwMode="auto">
              <a:xfrm>
                <a:off x="6660232" y="2298078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 bwMode="auto">
              <a:xfrm>
                <a:off x="6660232" y="3001762"/>
                <a:ext cx="288032" cy="288032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" name="Freihandform 131"/>
              <p:cNvSpPr/>
              <p:nvPr/>
            </p:nvSpPr>
            <p:spPr>
              <a:xfrm>
                <a:off x="6668782" y="2582168"/>
                <a:ext cx="135466" cy="186267"/>
              </a:xfrm>
              <a:custGeom>
                <a:avLst/>
                <a:gdLst>
                  <a:gd name="connsiteX0" fmla="*/ 0 w 135466"/>
                  <a:gd name="connsiteY0" fmla="*/ 186267 h 186267"/>
                  <a:gd name="connsiteX1" fmla="*/ 93133 w 135466"/>
                  <a:gd name="connsiteY1" fmla="*/ 152400 h 186267"/>
                  <a:gd name="connsiteX2" fmla="*/ 135466 w 135466"/>
                  <a:gd name="connsiteY2" fmla="*/ 0 h 18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66" h="186267">
                    <a:moveTo>
                      <a:pt x="0" y="186267"/>
                    </a:moveTo>
                    <a:cubicBezTo>
                      <a:pt x="35277" y="184855"/>
                      <a:pt x="70555" y="183444"/>
                      <a:pt x="93133" y="152400"/>
                    </a:cubicBezTo>
                    <a:cubicBezTo>
                      <a:pt x="115711" y="121356"/>
                      <a:pt x="125588" y="60678"/>
                      <a:pt x="135466" y="0"/>
                    </a:cubicBezTo>
                  </a:path>
                </a:pathLst>
              </a:cu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solidFill>
                      <a:schemeClr val="tx1"/>
                    </a:solidFill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7" name="Freihandform 133"/>
              <p:cNvSpPr/>
              <p:nvPr/>
            </p:nvSpPr>
            <p:spPr>
              <a:xfrm flipV="1">
                <a:off x="6677166" y="2810685"/>
                <a:ext cx="135466" cy="186267"/>
              </a:xfrm>
              <a:custGeom>
                <a:avLst/>
                <a:gdLst>
                  <a:gd name="connsiteX0" fmla="*/ 0 w 135466"/>
                  <a:gd name="connsiteY0" fmla="*/ 186267 h 186267"/>
                  <a:gd name="connsiteX1" fmla="*/ 93133 w 135466"/>
                  <a:gd name="connsiteY1" fmla="*/ 152400 h 186267"/>
                  <a:gd name="connsiteX2" fmla="*/ 135466 w 135466"/>
                  <a:gd name="connsiteY2" fmla="*/ 0 h 186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5466" h="186267">
                    <a:moveTo>
                      <a:pt x="0" y="186267"/>
                    </a:moveTo>
                    <a:cubicBezTo>
                      <a:pt x="35277" y="184855"/>
                      <a:pt x="70555" y="183444"/>
                      <a:pt x="93133" y="152400"/>
                    </a:cubicBezTo>
                    <a:cubicBezTo>
                      <a:pt x="115711" y="121356"/>
                      <a:pt x="125588" y="60678"/>
                      <a:pt x="135466" y="0"/>
                    </a:cubicBez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triangle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" name="Textfeld 134"/>
            <p:cNvSpPr txBox="1"/>
            <p:nvPr/>
          </p:nvSpPr>
          <p:spPr>
            <a:xfrm>
              <a:off x="2242689" y="3573016"/>
              <a:ext cx="5291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/>
                  <a:cs typeface="Calibri"/>
                </a:rPr>
                <a:t>T=0</a:t>
              </a:r>
              <a:endParaRPr lang="de-DE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endParaRPr>
            </a:p>
          </p:txBody>
        </p:sp>
        <p:sp>
          <p:nvSpPr>
            <p:cNvPr id="79" name="Textfeld 156"/>
            <p:cNvSpPr txBox="1"/>
            <p:nvPr/>
          </p:nvSpPr>
          <p:spPr>
            <a:xfrm>
              <a:off x="1217171" y="2586390"/>
              <a:ext cx="3385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/>
                  <a:cs typeface="Times New Roman"/>
                </a:rPr>
                <a:t>ϒ</a:t>
              </a:r>
              <a:endParaRPr lang="de-D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pic>
        <p:nvPicPr>
          <p:cNvPr id="81" name="Bild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917" y="3400166"/>
            <a:ext cx="1957242" cy="27960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2" name="Bild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3648" y="3358856"/>
            <a:ext cx="1991261" cy="28446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7212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Puzzles from SPS and </a:t>
            </a:r>
            <a:r>
              <a:rPr lang="en-US" dirty="0" smtClean="0"/>
              <a:t>RHIC: </a:t>
            </a:r>
            <a:r>
              <a:rPr lang="en-US" dirty="0" err="1" smtClean="0"/>
              <a:t>Charmonium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53200"/>
            <a:ext cx="5148064" cy="55342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Similar J/</a:t>
            </a:r>
            <a:r>
              <a:rPr lang="en-US" dirty="0" smtClean="0">
                <a:latin typeface="Symbol" charset="2"/>
                <a:cs typeface="Symbol" charset="2"/>
              </a:rPr>
              <a:t>y</a:t>
            </a:r>
            <a:r>
              <a:rPr lang="en-US" dirty="0" smtClean="0"/>
              <a:t> suppression at the SPS and RHIC!</a:t>
            </a:r>
          </a:p>
          <a:p>
            <a:pPr lvl="1"/>
            <a:r>
              <a:rPr lang="en-US" dirty="0" smtClean="0"/>
              <a:t>despite 10</a:t>
            </a:r>
            <a:r>
              <a:rPr lang="en-US" dirty="0"/>
              <a:t>×</a:t>
            </a:r>
            <a:r>
              <a:rPr lang="en-US" dirty="0" smtClean="0"/>
              <a:t> higher √s</a:t>
            </a:r>
            <a:r>
              <a:rPr lang="en-US" baseline="-25000" dirty="0" smtClean="0"/>
              <a:t>NN</a:t>
            </a:r>
            <a:endParaRPr lang="en-US" dirty="0" smtClean="0"/>
          </a:p>
          <a:p>
            <a:r>
              <a:rPr lang="en-US" dirty="0" smtClean="0"/>
              <a:t>Suppression does not increase with local energy density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(forward)&lt;R</a:t>
            </a:r>
            <a:r>
              <a:rPr lang="en-US" baseline="-25000" dirty="0" smtClean="0"/>
              <a:t>AA</a:t>
            </a:r>
            <a:r>
              <a:rPr lang="en-US" dirty="0" smtClean="0"/>
              <a:t>(mid)</a:t>
            </a:r>
          </a:p>
          <a:p>
            <a:r>
              <a:rPr lang="en-US" dirty="0" smtClean="0"/>
              <a:t>Possible ingredients</a:t>
            </a:r>
          </a:p>
          <a:p>
            <a:pPr lvl="1"/>
            <a:r>
              <a:rPr lang="en-US" dirty="0" smtClean="0"/>
              <a:t>cold nuclear matter effects</a:t>
            </a:r>
          </a:p>
          <a:p>
            <a:pPr lvl="1"/>
            <a:r>
              <a:rPr lang="en-US" dirty="0" smtClean="0"/>
              <a:t>sequential melting</a:t>
            </a:r>
          </a:p>
          <a:p>
            <a:pPr lvl="1"/>
            <a:r>
              <a:rPr lang="en-US" dirty="0" smtClean="0"/>
              <a:t>regeneration</a:t>
            </a:r>
          </a:p>
          <a:p>
            <a:r>
              <a:rPr lang="en-US" dirty="0" smtClean="0"/>
              <a:t>What happens at the LHC?</a:t>
            </a:r>
          </a:p>
          <a:p>
            <a:pPr lvl="1"/>
            <a:r>
              <a:rPr lang="en-US" dirty="0" smtClean="0"/>
              <a:t>higher energy + higher luminosity</a:t>
            </a:r>
          </a:p>
          <a:p>
            <a:pPr lvl="1"/>
            <a:r>
              <a:rPr lang="en-US" dirty="0" smtClean="0"/>
              <a:t>more charm (more regeneration?)</a:t>
            </a:r>
          </a:p>
          <a:p>
            <a:pPr lvl="1"/>
            <a:r>
              <a:rPr lang="en-US" dirty="0" smtClean="0"/>
              <a:t>more bottom → a new probe: </a:t>
            </a:r>
            <a:r>
              <a:rPr lang="en-US" dirty="0" err="1" smtClean="0">
                <a:latin typeface="Symbol" charset="2"/>
                <a:cs typeface="Symbol" charset="2"/>
              </a:rPr>
              <a:t>ϒ</a:t>
            </a:r>
            <a:endParaRPr lang="en-US" dirty="0">
              <a:cs typeface="Symbol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11" descr="RAA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13" b="-15113"/>
          <a:stretch>
            <a:fillRect/>
          </a:stretch>
        </p:blipFill>
        <p:spPr bwMode="auto">
          <a:xfrm>
            <a:off x="5004529" y="853200"/>
            <a:ext cx="4319999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00356" y="5589216"/>
            <a:ext cx="3528344" cy="432000"/>
            <a:chOff x="-36512" y="5517232"/>
            <a:chExt cx="3528344" cy="432000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2987824" y="5517232"/>
              <a:ext cx="432000" cy="432000"/>
            </a:xfrm>
            <a:prstGeom prst="ellipse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059832" y="5517232"/>
              <a:ext cx="432000" cy="432000"/>
            </a:xfrm>
            <a:prstGeom prst="ellipse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-36512" y="5517232"/>
              <a:ext cx="432000" cy="432000"/>
            </a:xfrm>
            <a:prstGeom prst="ellipse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51568" y="5517232"/>
              <a:ext cx="432000" cy="432000"/>
            </a:xfrm>
            <a:prstGeom prst="ellipse">
              <a:avLst/>
            </a:prstGeom>
            <a:noFill/>
            <a:ln w="28575" cmpd="sng"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7/14/12 The LHC, Particle Physics and the Cosmos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55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heavier! </a:t>
            </a:r>
            <a:r>
              <a:rPr lang="en-US" dirty="0" err="1" smtClean="0"/>
              <a:t>ϒ</a:t>
            </a:r>
            <a:r>
              <a:rPr lang="en-US" dirty="0" smtClean="0"/>
              <a:t>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613"/>
            <a:ext cx="4716976" cy="522378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err="1"/>
              <a:t>Bottomonium</a:t>
            </a:r>
            <a:endParaRPr lang="en-US" sz="24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Cleaner probe of screening, deconfinement.</a:t>
            </a:r>
            <a:endParaRPr lang="en-US" sz="16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Measuring multiple states: QGP thermometer.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Measurements are now available at RHIC and LHC.</a:t>
            </a:r>
            <a:endParaRPr lang="en-US" sz="2800" dirty="0" smtClean="0"/>
          </a:p>
          <a:p>
            <a:r>
              <a:rPr lang="en-US" sz="2000" dirty="0" err="1" smtClean="0"/>
              <a:t>pp</a:t>
            </a:r>
            <a:r>
              <a:rPr lang="en-US" sz="2000" dirty="0" smtClean="0"/>
              <a:t> </a:t>
            </a:r>
            <a:r>
              <a:rPr lang="en-US" sz="2000" dirty="0" smtClean="0"/>
              <a:t>Collisions, Reference data</a:t>
            </a:r>
          </a:p>
          <a:p>
            <a:r>
              <a:rPr lang="en-US" sz="2000" dirty="0" smtClean="0"/>
              <a:t>2006: </a:t>
            </a:r>
            <a:r>
              <a:rPr lang="da-DK" sz="2000" dirty="0"/>
              <a:t>∫L </a:t>
            </a:r>
            <a:r>
              <a:rPr lang="da-DK" sz="2000" dirty="0" err="1"/>
              <a:t>dt</a:t>
            </a:r>
            <a:r>
              <a:rPr lang="da-DK" sz="2000" dirty="0"/>
              <a:t> = 7.9 ± 0.6 </a:t>
            </a:r>
            <a:r>
              <a:rPr lang="da-DK" sz="2000" dirty="0" smtClean="0"/>
              <a:t>/</a:t>
            </a:r>
            <a:r>
              <a:rPr lang="da-DK" sz="2000" dirty="0" err="1" smtClean="0"/>
              <a:t>pb</a:t>
            </a:r>
            <a:endParaRPr lang="da-DK" sz="2800" dirty="0" smtClean="0"/>
          </a:p>
          <a:p>
            <a:pPr lvl="1"/>
            <a:r>
              <a:rPr lang="en-US" sz="1800" dirty="0">
                <a:latin typeface="Optima"/>
                <a:cs typeface="Optima"/>
              </a:rPr>
              <a:t>N</a:t>
            </a:r>
            <a:r>
              <a:rPr lang="en-US" sz="1800" baseline="-25000" dirty="0">
                <a:latin typeface="Optima"/>
                <a:cs typeface="Optima"/>
                <a:sym typeface="Symbol" charset="0"/>
              </a:rPr>
              <a:t></a:t>
            </a:r>
            <a:r>
              <a:rPr lang="en-US" sz="1800" dirty="0">
                <a:latin typeface="Optima"/>
                <a:cs typeface="Optima"/>
                <a:sym typeface="Symbol" charset="0"/>
              </a:rPr>
              <a:t>(total)= 67±22(stat.)</a:t>
            </a:r>
            <a:endParaRPr lang="da-DK" sz="2000" dirty="0" smtClean="0"/>
          </a:p>
          <a:p>
            <a:pPr marL="0" indent="0">
              <a:buNone/>
            </a:pPr>
            <a:endParaRPr lang="da-DK" sz="2400" dirty="0" smtClean="0"/>
          </a:p>
          <a:p>
            <a:pPr lvl="1"/>
            <a:endParaRPr lang="da-DK" sz="2400" dirty="0"/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7/14/12 The LHC, Particle Physics and the Cosmos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51888"/>
            <a:ext cx="2666999" cy="25003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70" y="3718007"/>
            <a:ext cx="3620348" cy="6617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3" y="5530461"/>
            <a:ext cx="1273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Phys. Rev. D </a:t>
            </a:r>
            <a:r>
              <a:rPr lang="en-US" sz="1400" b="1" dirty="0" smtClean="0"/>
              <a:t>82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(2010) 12004</a:t>
            </a:r>
            <a:endParaRPr lang="en-US" sz="1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181600" y="1420602"/>
            <a:ext cx="3962399" cy="1389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" pitchFamily="2" charset="2"/>
              <a:buChar char="S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90000"/>
              <a:buFont typeface="Wingdings" pitchFamily="2" charset="2"/>
              <a:buChar char="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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 smtClean="0"/>
              <a:t>2009 data: ∫L </a:t>
            </a:r>
            <a:r>
              <a:rPr lang="da-DK" sz="2400" dirty="0" err="1" smtClean="0"/>
              <a:t>dt</a:t>
            </a:r>
            <a:r>
              <a:rPr lang="da-DK" sz="2400" dirty="0" smtClean="0"/>
              <a:t> ~ 20 /</a:t>
            </a:r>
            <a:r>
              <a:rPr lang="da-DK" sz="2400" dirty="0" err="1" smtClean="0"/>
              <a:t>pb</a:t>
            </a:r>
            <a:endParaRPr lang="da-DK" sz="2400" dirty="0" smtClean="0"/>
          </a:p>
          <a:p>
            <a:pPr lvl="1"/>
            <a:r>
              <a:rPr lang="en-US" sz="2000" dirty="0">
                <a:latin typeface="Optima"/>
                <a:cs typeface="Optima"/>
              </a:rPr>
              <a:t>N</a:t>
            </a:r>
            <a:r>
              <a:rPr lang="en-US" sz="2000" baseline="-25000" dirty="0">
                <a:latin typeface="Optima"/>
                <a:cs typeface="Optima"/>
                <a:sym typeface="Symbol" charset="0"/>
              </a:rPr>
              <a:t></a:t>
            </a:r>
            <a:r>
              <a:rPr lang="en-US" sz="2000" dirty="0">
                <a:latin typeface="Optima"/>
                <a:cs typeface="Optima"/>
                <a:sym typeface="Symbol" charset="0"/>
              </a:rPr>
              <a:t>(total)= 145±26(stat.</a:t>
            </a:r>
            <a:r>
              <a:rPr lang="en-US" sz="2000" dirty="0" smtClean="0">
                <a:latin typeface="Optima"/>
                <a:cs typeface="Optima"/>
                <a:sym typeface="Symbol" charset="0"/>
              </a:rPr>
              <a:t>)</a:t>
            </a:r>
            <a:endParaRPr lang="da-DK" sz="2000" dirty="0" smtClean="0"/>
          </a:p>
          <a:p>
            <a:pPr lvl="1"/>
            <a:r>
              <a:rPr lang="da-DK" sz="2400" dirty="0" err="1" smtClean="0"/>
              <a:t>Improved</a:t>
            </a:r>
            <a:r>
              <a:rPr lang="da-DK" sz="2400" dirty="0" smtClean="0"/>
              <a:t> </a:t>
            </a:r>
            <a:r>
              <a:rPr lang="da-DK" sz="2400" dirty="0" err="1" smtClean="0"/>
              <a:t>statistics</a:t>
            </a:r>
            <a:r>
              <a:rPr lang="da-DK" sz="2400" dirty="0" smtClean="0"/>
              <a:t>.</a:t>
            </a:r>
          </a:p>
          <a:p>
            <a:pPr lvl="1"/>
            <a:endParaRPr lang="da-DK" sz="2400" dirty="0" smtClean="0"/>
          </a:p>
          <a:p>
            <a:endParaRPr lang="en-US" sz="2400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81600" y="2670472"/>
            <a:ext cx="3962400" cy="38016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H="1">
            <a:off x="3715700" y="4213597"/>
            <a:ext cx="157301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815468" y="6103200"/>
            <a:ext cx="1573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338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ϒ</a:t>
            </a:r>
            <a:r>
              <a:rPr lang="en-US" dirty="0" smtClean="0"/>
              <a:t> cross section in </a:t>
            </a:r>
            <a:r>
              <a:rPr lang="en-US" dirty="0" err="1" smtClean="0"/>
              <a:t>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0" y="5354277"/>
            <a:ext cx="8920720" cy="119098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ϒ</a:t>
            </a:r>
            <a:r>
              <a:rPr lang="en-US" dirty="0" smtClean="0"/>
              <a:t>(1S+2S+3S) cross section: consistent with NLO </a:t>
            </a:r>
            <a:r>
              <a:rPr lang="en-US" dirty="0" err="1" smtClean="0"/>
              <a:t>pQCD</a:t>
            </a:r>
            <a:r>
              <a:rPr lang="en-US" dirty="0" smtClean="0"/>
              <a:t>.</a:t>
            </a:r>
          </a:p>
          <a:p>
            <a:r>
              <a:rPr lang="en-US" dirty="0" smtClean="0"/>
              <a:t>Good reference for studying nuclear effects.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7/14/12 The LHC, Particle Physics and the Cosmos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20" y="1343024"/>
            <a:ext cx="4011443" cy="345757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45" y="1343025"/>
            <a:ext cx="3666823" cy="3457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4"/>
          <a:srcRect t="5843"/>
          <a:stretch/>
        </p:blipFill>
        <p:spPr bwMode="auto">
          <a:xfrm>
            <a:off x="4643133" y="1246267"/>
            <a:ext cx="3993229" cy="359410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055411" y="2268566"/>
            <a:ext cx="1273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Phys. Rev. D </a:t>
            </a:r>
            <a:r>
              <a:rPr lang="en-US" sz="1400" b="1" dirty="0" smtClean="0"/>
              <a:t>82</a:t>
            </a:r>
            <a:r>
              <a:rPr lang="en-US" sz="1400" dirty="0" smtClean="0"/>
              <a:t> </a:t>
            </a:r>
          </a:p>
          <a:p>
            <a:r>
              <a:rPr lang="en-US" sz="1400" dirty="0" smtClean="0"/>
              <a:t>(2010) 12004</a:t>
            </a:r>
            <a:endParaRPr lang="en-US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52145" y="1246267"/>
            <a:ext cx="3683246" cy="3554333"/>
            <a:chOff x="641131" y="1343025"/>
            <a:chExt cx="3603759" cy="3457575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41131" y="1343025"/>
              <a:ext cx="3603759" cy="34575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547986" y="3067132"/>
              <a:ext cx="1143000" cy="27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200" b="1" i="1" dirty="0">
                <a:latin typeface="Abadi MT Condensed Light"/>
                <a:cs typeface="Abadi MT Condensed Light"/>
              </a:endParaRPr>
            </a:p>
          </p:txBody>
        </p:sp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4695" y="4644723"/>
            <a:ext cx="4339197" cy="7095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38910" y="5046813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7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Beauty in a hot, perfect liquid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26" y="4873626"/>
            <a:ext cx="8920720" cy="193384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Raw yield </a:t>
            </a:r>
            <a:r>
              <a:rPr lang="en-US" dirty="0" err="1"/>
              <a:t>in|y</a:t>
            </a:r>
            <a:r>
              <a:rPr lang="en-US" dirty="0"/>
              <a:t>|&lt;0.5 = 197 ± </a:t>
            </a:r>
            <a:r>
              <a:rPr lang="en-US" dirty="0" smtClean="0"/>
              <a:t>36</a:t>
            </a:r>
          </a:p>
          <a:p>
            <a:pPr lvl="1"/>
            <a:r>
              <a:rPr lang="en-US" dirty="0">
                <a:solidFill>
                  <a:srgbClr val="376092"/>
                </a:solidFill>
                <a:cs typeface="Arial" charset="0"/>
              </a:rPr>
              <a:t>∫</a:t>
            </a:r>
            <a:r>
              <a:rPr lang="en-US" i="1" dirty="0">
                <a:solidFill>
                  <a:srgbClr val="376092"/>
                </a:solidFill>
                <a:cs typeface="Arial" charset="0"/>
              </a:rPr>
              <a:t>L</a:t>
            </a:r>
            <a:r>
              <a:rPr lang="en-US" dirty="0">
                <a:solidFill>
                  <a:srgbClr val="376092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rgbClr val="376092"/>
                </a:solidFill>
                <a:cs typeface="Arial" charset="0"/>
              </a:rPr>
              <a:t>dt</a:t>
            </a:r>
            <a:r>
              <a:rPr lang="en-US" dirty="0">
                <a:solidFill>
                  <a:srgbClr val="376092"/>
                </a:solidFill>
                <a:cs typeface="Arial" charset="0"/>
              </a:rPr>
              <a:t> ≈ 1400 µb</a:t>
            </a:r>
            <a:r>
              <a:rPr lang="en-US" baseline="30000" dirty="0">
                <a:solidFill>
                  <a:srgbClr val="376092"/>
                </a:solidFill>
                <a:cs typeface="Arial" charset="0"/>
              </a:rPr>
              <a:t>-</a:t>
            </a:r>
            <a:r>
              <a:rPr lang="en-US" baseline="30000" dirty="0" smtClean="0">
                <a:solidFill>
                  <a:srgbClr val="376092"/>
                </a:solidFill>
                <a:cs typeface="Arial" charset="0"/>
              </a:rPr>
              <a:t>1</a:t>
            </a:r>
            <a:endParaRPr lang="en-US" dirty="0" smtClean="0"/>
          </a:p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: Observation of Upsilon suppression. (Including 2009 </a:t>
            </a:r>
            <a:r>
              <a:rPr lang="en-US" dirty="0" err="1" smtClean="0"/>
              <a:t>pp</a:t>
            </a:r>
            <a:r>
              <a:rPr lang="en-US" dirty="0" smtClean="0"/>
              <a:t> Preliminary d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Expect: Recombination: negligible, </a:t>
            </a:r>
            <a:r>
              <a:rPr lang="en-US" dirty="0" err="1" smtClean="0"/>
              <a:t>Hadronic</a:t>
            </a:r>
            <a:r>
              <a:rPr lang="en-US" dirty="0" smtClean="0"/>
              <a:t> co-mover absorption: negligible.</a:t>
            </a:r>
          </a:p>
          <a:p>
            <a:pPr lvl="1"/>
            <a:r>
              <a:rPr lang="en-US" dirty="0" smtClean="0"/>
              <a:t>Suppression observation: sensitive to </a:t>
            </a:r>
            <a:r>
              <a:rPr lang="en-US" b="1" dirty="0" smtClean="0"/>
              <a:t>deconfinement effects!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7/14/12 The LHC, Particle Physics and the Cosmos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29</a:t>
            </a:fld>
            <a:endParaRPr lang="en-US"/>
          </a:p>
        </p:txBody>
      </p:sp>
      <p:pic>
        <p:nvPicPr>
          <p:cNvPr id="12" name="Picture 106" descr="C:\root\bin\c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" y="1146955"/>
            <a:ext cx="4066059" cy="37258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42253" y="1146955"/>
            <a:ext cx="4301747" cy="3976044"/>
            <a:chOff x="1750182" y="719937"/>
            <a:chExt cx="5887102" cy="5769160"/>
          </a:xfrm>
        </p:grpSpPr>
        <p:pic>
          <p:nvPicPr>
            <p:cNvPr id="20" name="Picture 19" descr="RAAplot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0182" y="719937"/>
              <a:ext cx="5669672" cy="5769159"/>
            </a:xfrm>
            <a:prstGeom prst="rect">
              <a:avLst/>
            </a:prstGeom>
            <a:ln w="57150" cmpd="thickThin">
              <a:noFill/>
            </a:ln>
          </p:spPr>
        </p:pic>
        <p:sp>
          <p:nvSpPr>
            <p:cNvPr id="21" name="TextBox 20"/>
            <p:cNvSpPr txBox="1"/>
            <p:nvPr/>
          </p:nvSpPr>
          <p:spPr>
            <a:xfrm rot="16200000">
              <a:off x="5053642" y="3905455"/>
              <a:ext cx="4871162" cy="296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Models from M. Strickland and D. </a:t>
              </a:r>
              <a:r>
                <a:rPr lang="en-US" sz="900" dirty="0" err="1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Bazow</a:t>
              </a:r>
              <a:r>
                <a:rPr lang="en-US" sz="900" dirty="0" smtClean="0">
                  <a:solidFill>
                    <a:schemeClr val="bg1">
                      <a:lumMod val="50000"/>
                    </a:schemeClr>
                  </a:solidFill>
                  <a:latin typeface="Optima"/>
                  <a:cs typeface="Optima"/>
                </a:rPr>
                <a:t>, arXiv:1112.2761v4</a:t>
              </a:r>
              <a:endParaRPr lang="en-US" sz="9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912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6444208" cy="836712"/>
          </a:xfrm>
        </p:spPr>
        <p:txBody>
          <a:bodyPr/>
          <a:lstStyle/>
          <a:p>
            <a:r>
              <a:rPr lang="en-US" sz="3200" dirty="0" smtClean="0"/>
              <a:t>Evolution of the Universe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224C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776" y="692696"/>
            <a:ext cx="6588224" cy="6165304"/>
          </a:xfrm>
          <a:solidFill>
            <a:schemeClr val="accent3"/>
          </a:solidFill>
        </p:spPr>
        <p:txBody>
          <a:bodyPr numCol="1"/>
          <a:lstStyle/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dirty="0">
                <a:latin typeface="Tahoma"/>
                <a:cs typeface="Tahoma"/>
              </a:rPr>
              <a:t>10</a:t>
            </a:r>
            <a:r>
              <a:rPr lang="en-US" sz="1600" baseline="30000" dirty="0">
                <a:latin typeface="Tahoma"/>
                <a:cs typeface="Tahoma"/>
              </a:rPr>
              <a:t>-44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sec	</a:t>
            </a:r>
            <a:r>
              <a:rPr lang="en-US" sz="1600" dirty="0">
                <a:latin typeface="Tahoma"/>
                <a:cs typeface="Tahoma"/>
              </a:rPr>
              <a:t>Quantum </a:t>
            </a:r>
            <a:r>
              <a:rPr lang="en-US" sz="1600" dirty="0" smtClean="0">
                <a:latin typeface="Tahoma"/>
                <a:cs typeface="Tahoma"/>
              </a:rPr>
              <a:t>Gravity	</a:t>
            </a:r>
            <a:r>
              <a:rPr lang="en-US" sz="1600" dirty="0">
                <a:latin typeface="Tahoma"/>
                <a:cs typeface="Tahoma"/>
              </a:rPr>
              <a:t>Unification of all 4 </a:t>
            </a:r>
            <a:r>
              <a:rPr lang="en-US" sz="1600" dirty="0" smtClean="0">
                <a:latin typeface="Tahoma"/>
                <a:cs typeface="Tahoma"/>
              </a:rPr>
              <a:t>forces	</a:t>
            </a:r>
            <a:r>
              <a:rPr lang="en-US" sz="1600" dirty="0">
                <a:latin typeface="Tahoma"/>
                <a:cs typeface="Tahoma"/>
              </a:rPr>
              <a:t>10</a:t>
            </a:r>
            <a:r>
              <a:rPr lang="en-US" sz="1600" b="1" baseline="30000" dirty="0">
                <a:latin typeface="Tahoma"/>
                <a:cs typeface="Tahoma"/>
              </a:rPr>
              <a:t>32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K</a:t>
            </a:r>
            <a:endParaRPr lang="en-US" sz="1600" dirty="0">
              <a:latin typeface="Tahoma"/>
              <a:cs typeface="Tahoma"/>
            </a:endParaRP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endParaRPr lang="en-US" sz="1600" dirty="0" smtClean="0">
              <a:latin typeface="Tahoma"/>
              <a:cs typeface="Tahoma"/>
            </a:endParaRP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dirty="0" smtClean="0">
                <a:latin typeface="Tahoma"/>
                <a:cs typeface="Tahoma"/>
              </a:rPr>
              <a:t>10</a:t>
            </a:r>
            <a:r>
              <a:rPr lang="en-US" sz="1600" baseline="30000" dirty="0">
                <a:latin typeface="Tahoma"/>
                <a:cs typeface="Tahoma"/>
              </a:rPr>
              <a:t>-35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sec	Grand Unification	</a:t>
            </a:r>
            <a:r>
              <a:rPr lang="en-US" sz="1600" dirty="0">
                <a:latin typeface="Tahoma"/>
                <a:cs typeface="Tahoma"/>
              </a:rPr>
              <a:t>E-M/Weak = Strong </a:t>
            </a:r>
            <a:r>
              <a:rPr lang="en-US" sz="1600" dirty="0" smtClean="0">
                <a:latin typeface="Tahoma"/>
                <a:cs typeface="Tahoma"/>
              </a:rPr>
              <a:t>force	</a:t>
            </a:r>
            <a:r>
              <a:rPr lang="en-US" sz="1600" dirty="0">
                <a:latin typeface="Tahoma"/>
                <a:cs typeface="Tahoma"/>
              </a:rPr>
              <a:t>10</a:t>
            </a:r>
            <a:r>
              <a:rPr lang="en-US" sz="1600" b="1" baseline="30000" dirty="0">
                <a:latin typeface="Tahoma"/>
                <a:cs typeface="Tahoma"/>
              </a:rPr>
              <a:t>27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K</a:t>
            </a: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endParaRPr lang="en-US" sz="1600" dirty="0" smtClean="0">
              <a:latin typeface="Tahoma"/>
              <a:cs typeface="Tahoma"/>
            </a:endParaRP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dirty="0" smtClean="0">
                <a:latin typeface="Tahoma"/>
                <a:cs typeface="Tahoma"/>
              </a:rPr>
              <a:t>10</a:t>
            </a:r>
            <a:r>
              <a:rPr lang="en-US" sz="1600" baseline="30000" dirty="0">
                <a:latin typeface="Tahoma"/>
                <a:cs typeface="Tahoma"/>
              </a:rPr>
              <a:t>-35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dirty="0">
                <a:latin typeface="Tahoma"/>
                <a:cs typeface="Tahoma"/>
              </a:rPr>
              <a:t>sec</a:t>
            </a:r>
            <a:r>
              <a:rPr lang="en-US" sz="1600" dirty="0" smtClean="0">
                <a:latin typeface="Tahoma"/>
                <a:cs typeface="Tahoma"/>
              </a:rPr>
              <a:t>?	Inflation	</a:t>
            </a:r>
            <a:r>
              <a:rPr lang="en-US" sz="1600" dirty="0">
                <a:latin typeface="Tahoma"/>
                <a:cs typeface="Tahoma"/>
              </a:rPr>
              <a:t>universe </a:t>
            </a:r>
            <a:r>
              <a:rPr lang="en-US" sz="1600" dirty="0" smtClean="0">
                <a:latin typeface="Tahoma"/>
                <a:cs typeface="Tahoma"/>
              </a:rPr>
              <a:t>exponentially	</a:t>
            </a:r>
            <a:r>
              <a:rPr lang="en-US" sz="1600" dirty="0">
                <a:latin typeface="Tahoma"/>
                <a:cs typeface="Tahoma"/>
              </a:rPr>
              <a:t>10</a:t>
            </a:r>
            <a:r>
              <a:rPr lang="en-US" sz="1600" b="1" baseline="30000" dirty="0">
                <a:latin typeface="Tahoma"/>
                <a:cs typeface="Tahoma"/>
              </a:rPr>
              <a:t>27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K</a:t>
            </a: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	expands </a:t>
            </a:r>
            <a:r>
              <a:rPr lang="en-US" sz="1600" dirty="0">
                <a:latin typeface="Tahoma"/>
                <a:cs typeface="Tahoma"/>
              </a:rPr>
              <a:t>by </a:t>
            </a:r>
            <a:r>
              <a:rPr lang="en-US" sz="1600" dirty="0" smtClean="0">
                <a:latin typeface="Tahoma"/>
                <a:cs typeface="Tahoma"/>
              </a:rPr>
              <a:t>10</a:t>
            </a:r>
            <a:r>
              <a:rPr lang="en-US" sz="1600" b="1" baseline="30000" dirty="0" smtClean="0">
                <a:latin typeface="Tahoma"/>
                <a:cs typeface="Tahoma"/>
              </a:rPr>
              <a:t>26</a:t>
            </a:r>
            <a:endParaRPr lang="en-US" sz="1600" dirty="0" smtClean="0">
              <a:latin typeface="Tahoma"/>
              <a:cs typeface="Tahoma"/>
            </a:endParaRP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dirty="0" smtClean="0">
                <a:latin typeface="Tahoma"/>
                <a:cs typeface="Tahoma"/>
              </a:rPr>
              <a:t>2 </a:t>
            </a:r>
            <a:r>
              <a:rPr lang="en-US" sz="1600" dirty="0">
                <a:latin typeface="Tahoma"/>
                <a:cs typeface="Tahoma"/>
              </a:rPr>
              <a:t>10</a:t>
            </a:r>
            <a:r>
              <a:rPr lang="en-US" sz="1600" baseline="30000" dirty="0">
                <a:latin typeface="Tahoma"/>
                <a:cs typeface="Tahoma"/>
              </a:rPr>
              <a:t>-</a:t>
            </a:r>
            <a:r>
              <a:rPr lang="en-US" sz="1600" baseline="30000" dirty="0" smtClean="0">
                <a:latin typeface="Tahoma"/>
                <a:cs typeface="Tahoma"/>
              </a:rPr>
              <a:t>10</a:t>
            </a:r>
            <a:r>
              <a:rPr lang="en-US" sz="1600" dirty="0" smtClean="0">
                <a:latin typeface="Tahoma"/>
                <a:cs typeface="Tahoma"/>
              </a:rPr>
              <a:t> sec	Electroweak	</a:t>
            </a:r>
            <a:r>
              <a:rPr lang="en-US" sz="1600" dirty="0">
                <a:latin typeface="Tahoma"/>
                <a:cs typeface="Tahoma"/>
              </a:rPr>
              <a:t>E-M = weak </a:t>
            </a:r>
            <a:r>
              <a:rPr lang="en-US" sz="1600" dirty="0" smtClean="0">
                <a:latin typeface="Tahoma"/>
                <a:cs typeface="Tahoma"/>
              </a:rPr>
              <a:t>force 	</a:t>
            </a:r>
            <a:r>
              <a:rPr lang="en-US" sz="1600" dirty="0">
                <a:latin typeface="Tahoma"/>
                <a:cs typeface="Tahoma"/>
              </a:rPr>
              <a:t>10</a:t>
            </a:r>
            <a:r>
              <a:rPr lang="en-US" sz="1600" b="1" baseline="30000" dirty="0">
                <a:latin typeface="Tahoma"/>
                <a:cs typeface="Tahoma"/>
              </a:rPr>
              <a:t>15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K</a:t>
            </a: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unification</a:t>
            </a:r>
            <a:endParaRPr lang="en-US" sz="1600" baseline="30000" dirty="0">
              <a:latin typeface="Tahoma"/>
              <a:cs typeface="Tahoma"/>
            </a:endParaRP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2·10</a:t>
            </a:r>
            <a:r>
              <a:rPr lang="en-US" sz="1600" b="1" baseline="30000" dirty="0">
                <a:solidFill>
                  <a:srgbClr val="FF0000"/>
                </a:solidFill>
                <a:latin typeface="Tahoma"/>
                <a:cs typeface="Tahoma"/>
              </a:rPr>
              <a:t>-6</a:t>
            </a: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sec	p-</a:t>
            </a: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p-bar 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pairs	</a:t>
            </a: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creation of 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nucleons	10</a:t>
            </a:r>
            <a:r>
              <a:rPr lang="en-US" sz="1600" b="1" baseline="30000" dirty="0" smtClean="0">
                <a:solidFill>
                  <a:srgbClr val="FF0000"/>
                </a:solidFill>
                <a:latin typeface="Tahoma"/>
                <a:cs typeface="Tahoma"/>
              </a:rPr>
              <a:t>13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 K</a:t>
            </a: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endParaRPr lang="en-US" sz="1600" dirty="0" smtClean="0">
              <a:latin typeface="Tahoma"/>
              <a:cs typeface="Tahoma"/>
            </a:endParaRP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dirty="0" smtClean="0">
                <a:latin typeface="Tahoma"/>
                <a:cs typeface="Tahoma"/>
              </a:rPr>
              <a:t>6 </a:t>
            </a:r>
            <a:r>
              <a:rPr lang="en-US" sz="1600" dirty="0">
                <a:latin typeface="Tahoma"/>
                <a:cs typeface="Tahoma"/>
              </a:rPr>
              <a:t>sec </a:t>
            </a:r>
            <a:r>
              <a:rPr lang="en-US" sz="1600" dirty="0" smtClean="0">
                <a:latin typeface="Tahoma"/>
                <a:cs typeface="Tahoma"/>
              </a:rPr>
              <a:t>	</a:t>
            </a:r>
            <a:r>
              <a:rPr lang="en-US" sz="1600" dirty="0" err="1">
                <a:latin typeface="Tahoma"/>
                <a:cs typeface="Tahoma"/>
              </a:rPr>
              <a:t>e+e</a:t>
            </a:r>
            <a:r>
              <a:rPr lang="en-US" sz="1600" dirty="0">
                <a:latin typeface="Tahoma"/>
                <a:cs typeface="Tahoma"/>
              </a:rPr>
              <a:t>- </a:t>
            </a:r>
            <a:r>
              <a:rPr lang="en-US" sz="1600" dirty="0" smtClean="0">
                <a:latin typeface="Tahoma"/>
                <a:cs typeface="Tahoma"/>
              </a:rPr>
              <a:t>pairs	</a:t>
            </a:r>
            <a:r>
              <a:rPr lang="en-US" sz="1600" dirty="0">
                <a:latin typeface="Tahoma"/>
                <a:cs typeface="Tahoma"/>
              </a:rPr>
              <a:t>creation of electrons </a:t>
            </a:r>
            <a:r>
              <a:rPr lang="en-US" sz="1600" dirty="0" smtClean="0">
                <a:latin typeface="Tahoma"/>
                <a:cs typeface="Tahoma"/>
              </a:rPr>
              <a:t>	6</a:t>
            </a:r>
            <a:r>
              <a:rPr lang="en-US" sz="1600" b="1" dirty="0">
                <a:latin typeface="Tahoma"/>
                <a:cs typeface="Tahoma"/>
              </a:rPr>
              <a:t>⋅</a:t>
            </a:r>
            <a:r>
              <a:rPr lang="en-US" sz="1600" dirty="0">
                <a:latin typeface="Tahoma"/>
                <a:cs typeface="Tahoma"/>
              </a:rPr>
              <a:t>10</a:t>
            </a:r>
            <a:r>
              <a:rPr lang="en-US" sz="1600" b="1" baseline="30000" dirty="0">
                <a:latin typeface="Tahoma"/>
                <a:cs typeface="Tahoma"/>
              </a:rPr>
              <a:t>9</a:t>
            </a:r>
            <a:r>
              <a:rPr lang="en-US" sz="1600" b="1" dirty="0"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K</a:t>
            </a: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endParaRPr lang="en-US" sz="1600" b="1" dirty="0" smtClean="0">
              <a:latin typeface="Tahoma"/>
              <a:cs typeface="Tahoma"/>
            </a:endParaRP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3 </a:t>
            </a: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min 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lang="en-US" sz="1600" b="1" dirty="0" err="1" smtClean="0">
                <a:solidFill>
                  <a:srgbClr val="FF0000"/>
                </a:solidFill>
                <a:latin typeface="Tahoma"/>
                <a:cs typeface="Tahoma"/>
              </a:rPr>
              <a:t>Nucleosynthesis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light elements formed 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	10</a:t>
            </a:r>
            <a:r>
              <a:rPr lang="en-US" sz="1600" b="1" baseline="30000" dirty="0" smtClean="0">
                <a:solidFill>
                  <a:srgbClr val="FF0000"/>
                </a:solidFill>
                <a:latin typeface="Tahoma"/>
                <a:cs typeface="Tahoma"/>
              </a:rPr>
              <a:t>9</a:t>
            </a:r>
            <a:r>
              <a:rPr lang="en-US" sz="1600" b="1" dirty="0" smtClean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Tahoma"/>
                <a:cs typeface="Tahoma"/>
              </a:rPr>
              <a:t>K</a:t>
            </a: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endParaRPr lang="en-US" sz="1600" dirty="0" smtClean="0">
              <a:latin typeface="Tahoma"/>
              <a:cs typeface="Tahoma"/>
            </a:endParaRP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dirty="0" smtClean="0">
                <a:latin typeface="Tahoma"/>
                <a:cs typeface="Tahoma"/>
              </a:rPr>
              <a:t>10</a:t>
            </a:r>
            <a:r>
              <a:rPr lang="en-US" sz="1600" baseline="30000" dirty="0" smtClean="0">
                <a:latin typeface="Tahoma"/>
                <a:cs typeface="Tahoma"/>
              </a:rPr>
              <a:t>6</a:t>
            </a:r>
            <a:r>
              <a:rPr lang="en-US" sz="1600" b="1" dirty="0" smtClean="0">
                <a:latin typeface="Tahoma"/>
                <a:cs typeface="Tahoma"/>
              </a:rPr>
              <a:t> </a:t>
            </a:r>
            <a:r>
              <a:rPr lang="en-US" sz="1600" dirty="0" err="1" smtClean="0">
                <a:latin typeface="Tahoma"/>
                <a:cs typeface="Tahoma"/>
              </a:rPr>
              <a:t>yrs</a:t>
            </a:r>
            <a:r>
              <a:rPr lang="en-US" sz="1600" dirty="0" smtClean="0">
                <a:latin typeface="Tahoma"/>
                <a:cs typeface="Tahoma"/>
              </a:rPr>
              <a:t>	Microwave 	</a:t>
            </a:r>
            <a:r>
              <a:rPr lang="en-US" sz="1600" dirty="0">
                <a:latin typeface="Tahoma"/>
                <a:cs typeface="Tahoma"/>
              </a:rPr>
              <a:t>recombination </a:t>
            </a:r>
            <a:r>
              <a:rPr lang="en-US" sz="1600" dirty="0" smtClean="0">
                <a:latin typeface="Tahoma"/>
                <a:cs typeface="Tahoma"/>
              </a:rPr>
              <a:t>-	</a:t>
            </a:r>
            <a:r>
              <a:rPr lang="en-US" sz="1600" dirty="0">
                <a:latin typeface="Tahoma"/>
                <a:cs typeface="Tahoma"/>
              </a:rPr>
              <a:t>3000 </a:t>
            </a:r>
            <a:r>
              <a:rPr lang="en-US" sz="1600" dirty="0" smtClean="0">
                <a:latin typeface="Tahoma"/>
                <a:cs typeface="Tahoma"/>
              </a:rPr>
              <a:t>K</a:t>
            </a:r>
            <a:endParaRPr lang="en-US" sz="1600" dirty="0">
              <a:latin typeface="Tahoma"/>
              <a:cs typeface="Tahoma"/>
            </a:endParaRP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dirty="0">
                <a:latin typeface="Tahoma"/>
                <a:cs typeface="Tahoma"/>
              </a:rPr>
              <a:t>	</a:t>
            </a:r>
            <a:r>
              <a:rPr lang="en-US" sz="1600" dirty="0" smtClean="0">
                <a:latin typeface="Tahoma"/>
                <a:cs typeface="Tahoma"/>
              </a:rPr>
              <a:t>Background	</a:t>
            </a:r>
            <a:r>
              <a:rPr lang="en-US" sz="1600" dirty="0">
                <a:latin typeface="Tahoma"/>
                <a:cs typeface="Tahoma"/>
              </a:rPr>
              <a:t>transparent to </a:t>
            </a:r>
            <a:r>
              <a:rPr lang="en-US" sz="1600" dirty="0" smtClean="0">
                <a:latin typeface="Tahoma"/>
                <a:cs typeface="Tahoma"/>
              </a:rPr>
              <a:t>photons</a:t>
            </a:r>
            <a:endParaRPr lang="en-US" sz="1600" dirty="0">
              <a:latin typeface="Tahoma"/>
              <a:cs typeface="Tahoma"/>
            </a:endParaRP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endParaRPr lang="en-US" sz="1600" dirty="0" smtClean="0">
              <a:latin typeface="Tahoma"/>
              <a:cs typeface="Tahoma"/>
            </a:endParaRP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600" dirty="0" smtClean="0">
                <a:latin typeface="Tahoma"/>
                <a:cs typeface="Tahoma"/>
              </a:rPr>
              <a:t>10</a:t>
            </a:r>
            <a:r>
              <a:rPr lang="en-US" sz="1600" b="1" baseline="30000" dirty="0" smtClean="0">
                <a:latin typeface="Tahoma"/>
                <a:cs typeface="Tahoma"/>
              </a:rPr>
              <a:t>9</a:t>
            </a:r>
            <a:r>
              <a:rPr lang="en-US" sz="1600" b="1" dirty="0" smtClean="0">
                <a:latin typeface="Tahoma"/>
                <a:cs typeface="Tahoma"/>
              </a:rPr>
              <a:t> </a:t>
            </a:r>
            <a:r>
              <a:rPr lang="en-US" sz="1600" dirty="0" err="1">
                <a:latin typeface="Tahoma"/>
                <a:cs typeface="Tahoma"/>
              </a:rPr>
              <a:t>yrs</a:t>
            </a:r>
            <a:r>
              <a:rPr lang="en-US" sz="1600" dirty="0">
                <a:latin typeface="Tahoma"/>
                <a:cs typeface="Tahoma"/>
              </a:rPr>
              <a:t> </a:t>
            </a:r>
            <a:r>
              <a:rPr lang="en-US" sz="1600" dirty="0" smtClean="0">
                <a:latin typeface="Tahoma"/>
                <a:cs typeface="Tahoma"/>
              </a:rPr>
              <a:t>?	</a:t>
            </a:r>
            <a:r>
              <a:rPr lang="en-US" sz="1500" dirty="0">
                <a:latin typeface="Tahoma"/>
                <a:cs typeface="Tahoma"/>
              </a:rPr>
              <a:t>Galaxy formation </a:t>
            </a:r>
            <a:r>
              <a:rPr lang="en-US" sz="1500" dirty="0" smtClean="0">
                <a:latin typeface="Tahoma"/>
                <a:cs typeface="Tahoma"/>
              </a:rPr>
              <a:t>	</a:t>
            </a:r>
            <a:r>
              <a:rPr lang="en-US" sz="1500" dirty="0">
                <a:latin typeface="Tahoma"/>
                <a:cs typeface="Tahoma"/>
              </a:rPr>
              <a:t>bulges and halos </a:t>
            </a:r>
            <a:r>
              <a:rPr lang="en-US" sz="1500" dirty="0" smtClean="0">
                <a:latin typeface="Tahoma"/>
                <a:cs typeface="Tahoma"/>
              </a:rPr>
              <a:t>of	</a:t>
            </a:r>
            <a:r>
              <a:rPr lang="en-US" sz="1500" dirty="0">
                <a:latin typeface="Tahoma"/>
                <a:cs typeface="Tahoma"/>
              </a:rPr>
              <a:t>20 </a:t>
            </a:r>
            <a:r>
              <a:rPr lang="en-US" sz="1500" dirty="0" smtClean="0">
                <a:latin typeface="Tahoma"/>
                <a:cs typeface="Tahoma"/>
              </a:rPr>
              <a:t>K</a:t>
            </a:r>
          </a:p>
          <a:p>
            <a:pPr marL="114300" indent="0">
              <a:buNone/>
              <a:tabLst>
                <a:tab pos="1147763" algn="l"/>
                <a:tab pos="2917825" algn="l"/>
                <a:tab pos="5607050" algn="l"/>
              </a:tabLst>
            </a:pPr>
            <a:r>
              <a:rPr lang="en-US" sz="1500" dirty="0">
                <a:latin typeface="Tahoma"/>
                <a:cs typeface="Tahoma"/>
              </a:rPr>
              <a:t>	</a:t>
            </a:r>
            <a:r>
              <a:rPr lang="en-US" sz="1500" dirty="0" smtClean="0">
                <a:latin typeface="Tahoma"/>
                <a:cs typeface="Tahoma"/>
              </a:rPr>
              <a:t>	normal </a:t>
            </a:r>
            <a:r>
              <a:rPr lang="en-US" sz="1500" dirty="0">
                <a:latin typeface="Tahoma"/>
                <a:cs typeface="Tahoma"/>
              </a:rPr>
              <a:t>galaxies </a:t>
            </a:r>
            <a:r>
              <a:rPr lang="en-US" sz="1500" dirty="0" smtClean="0">
                <a:latin typeface="Tahoma"/>
                <a:cs typeface="Tahoma"/>
              </a:rPr>
              <a:t>form</a:t>
            </a:r>
            <a:endParaRPr lang="en-US" sz="1500" dirty="0">
              <a:latin typeface="Tahoma"/>
              <a:cs typeface="Tahom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A8D90-7662-614D-9BE0-78301052898D}" type="datetime1">
              <a:rPr lang="en-US" smtClean="0"/>
              <a:t>7/14/12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22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0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Aplot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0" y="1102583"/>
            <a:ext cx="4419600" cy="4241630"/>
          </a:xfrm>
          <a:prstGeom prst="rect">
            <a:avLst/>
          </a:prstGeom>
          <a:ln w="57150" cmpd="thickThin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ϒ</a:t>
            </a:r>
            <a:r>
              <a:rPr lang="en-US" dirty="0" smtClean="0"/>
              <a:t> model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0" y="1212858"/>
            <a:ext cx="4828575" cy="54475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Incorporating lattice-based potentials, including real and imaginary parts</a:t>
            </a:r>
          </a:p>
          <a:p>
            <a:pPr lvl="1"/>
            <a:r>
              <a:rPr lang="en-US" sz="2400" dirty="0" smtClean="0"/>
              <a:t>A: Free energy (disfavored), </a:t>
            </a:r>
          </a:p>
          <a:p>
            <a:pPr lvl="1"/>
            <a:r>
              <a:rPr lang="en-US" sz="2400" dirty="0" smtClean="0"/>
              <a:t>B: Internal energy (consistent with data vs.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part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Includes sequential melting and feed-down </a:t>
            </a:r>
            <a:r>
              <a:rPr lang="en-US" sz="2400" dirty="0" smtClean="0"/>
              <a:t>contributions</a:t>
            </a:r>
          </a:p>
          <a:p>
            <a:r>
              <a:rPr lang="en-US" sz="2400" dirty="0" smtClean="0"/>
              <a:t>Dynamical expansion, variations in initial conditions (T, </a:t>
            </a:r>
            <a:r>
              <a:rPr lang="en-US" sz="2400" dirty="0" err="1" smtClean="0"/>
              <a:t>η</a:t>
            </a:r>
            <a:r>
              <a:rPr lang="en-US" sz="2400" dirty="0" smtClean="0"/>
              <a:t>/S)</a:t>
            </a:r>
          </a:p>
          <a:p>
            <a:pPr lvl="1"/>
            <a:r>
              <a:rPr lang="en-US" sz="1800" dirty="0" smtClean="0"/>
              <a:t>Data indicate: </a:t>
            </a:r>
            <a:endParaRPr lang="en-US" sz="1800" dirty="0" smtClean="0"/>
          </a:p>
          <a:p>
            <a:pPr lvl="1"/>
            <a:r>
              <a:rPr lang="en-US" sz="1800" dirty="0" smtClean="0"/>
              <a:t>428 </a:t>
            </a:r>
            <a:r>
              <a:rPr lang="en-US" sz="1800" dirty="0" smtClean="0"/>
              <a:t>&lt; T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&lt; 442 MeV,  1 &lt; 4</a:t>
            </a:r>
            <a:r>
              <a:rPr lang="en-US" sz="1800" dirty="0" smtClean="0">
                <a:latin typeface="Symbol" charset="2"/>
                <a:cs typeface="Symbol" charset="2"/>
              </a:rPr>
              <a:t>p</a:t>
            </a:r>
            <a:r>
              <a:rPr lang="en-US" sz="1800" dirty="0" smtClean="0"/>
              <a:t>η</a:t>
            </a:r>
            <a:r>
              <a:rPr lang="en-US" sz="1800" dirty="0"/>
              <a:t>/</a:t>
            </a:r>
            <a:r>
              <a:rPr lang="en-US" sz="1800" dirty="0" smtClean="0"/>
              <a:t>S &lt; 3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7/14/12 The LHC, Particle Physics and the Cosmos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2751-A75A-DB4F-872F-206F9F2BACF2}" type="slidenum">
              <a:rPr lang="en-US" smtClean="0"/>
              <a:t>30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14729" y="5893064"/>
            <a:ext cx="24292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smtClean="0"/>
              <a:t>M. Strickland and D. </a:t>
            </a:r>
            <a:r>
              <a:rPr lang="en-US" sz="1600" dirty="0" err="1" smtClean="0"/>
              <a:t>Bazow</a:t>
            </a:r>
            <a:r>
              <a:rPr lang="en-US" sz="1600" dirty="0" smtClean="0"/>
              <a:t>, </a:t>
            </a:r>
          </a:p>
          <a:p>
            <a:pPr algn="r"/>
            <a:r>
              <a:rPr lang="en-US" sz="1600" dirty="0" smtClean="0"/>
              <a:t>arXiv:1112.2761v4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1504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Bottomonium</a:t>
            </a:r>
            <a:r>
              <a:rPr lang="en-US" dirty="0" smtClean="0"/>
              <a:t> at LHC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Picture 6" descr="Screen Shot 2012-05-21 at 1.33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065" y="2271527"/>
            <a:ext cx="1695724" cy="2566500"/>
          </a:xfrm>
          <a:prstGeom prst="rect">
            <a:avLst/>
          </a:prstGeom>
        </p:spPr>
      </p:pic>
      <p:pic>
        <p:nvPicPr>
          <p:cNvPr id="8" name="Content Placeholder 12" descr="dimuonMassPbPb_150invmub_20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7" r="-5157"/>
          <a:stretch>
            <a:fillRect/>
          </a:stretch>
        </p:blipFill>
        <p:spPr bwMode="auto">
          <a:xfrm>
            <a:off x="-150213" y="2271527"/>
            <a:ext cx="7026240" cy="427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77596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overlay1_masspeak_Hi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46" b="-15146"/>
          <a:stretch>
            <a:fillRect/>
          </a:stretch>
        </p:blipFill>
        <p:spPr>
          <a:xfrm>
            <a:off x="4644000" y="439172"/>
            <a:ext cx="4319999" cy="5400000"/>
          </a:xfrm>
        </p:spPr>
      </p:pic>
      <p:pic>
        <p:nvPicPr>
          <p:cNvPr id="8" name="Content Placeholder 7" descr="masspeak_pp_HIrereco.pn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46" b="-15146"/>
          <a:stretch>
            <a:fillRect/>
          </a:stretch>
        </p:blipFill>
        <p:spPr>
          <a:xfrm>
            <a:off x="180000" y="439172"/>
            <a:ext cx="4320000" cy="540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Bottomonia</a:t>
            </a:r>
            <a:r>
              <a:rPr lang="en-US" dirty="0" smtClean="0"/>
              <a:t>: 2010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76497" y="764704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pp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335211" y="764704"/>
            <a:ext cx="93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PbPb</a:t>
            </a:r>
            <a:endParaRPr lang="en-US" sz="2400" dirty="0"/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00" y="5589240"/>
            <a:ext cx="4648200" cy="6477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2" name="Rectangle 21"/>
          <p:cNvSpPr/>
          <p:nvPr/>
        </p:nvSpPr>
        <p:spPr>
          <a:xfrm>
            <a:off x="3531403" y="888975"/>
            <a:ext cx="2081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PRL 107 </a:t>
            </a:r>
            <a:r>
              <a:rPr lang="en-US" sz="1400" dirty="0"/>
              <a:t>(</a:t>
            </a:r>
            <a:r>
              <a:rPr lang="en-US" sz="1400" dirty="0" smtClean="0"/>
              <a:t>2011) 052302</a:t>
            </a:r>
            <a:endParaRPr lang="en-US" sz="1300" dirty="0">
              <a:solidFill>
                <a:srgbClr val="000000"/>
              </a:solidFill>
            </a:endParaRPr>
          </a:p>
        </p:txBody>
      </p:sp>
      <p:pic>
        <p:nvPicPr>
          <p:cNvPr id="24" name="Picture 2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5641"/>
            <a:ext cx="9144000" cy="31159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2006600" cy="279400"/>
          </a:xfrm>
          <a:prstGeom prst="rect">
            <a:avLst/>
          </a:prstGeom>
        </p:spPr>
      </p:pic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840" y="2492896"/>
            <a:ext cx="1879600" cy="27940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6553200" y="1988840"/>
            <a:ext cx="1115144" cy="50405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7/14/12 The LHC, Particle Physics and the Cosmos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9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Bottomonia</a:t>
            </a:r>
            <a:r>
              <a:rPr lang="en-US" dirty="0" smtClean="0"/>
              <a:t>: 2011 data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5122" b="-15122"/>
          <a:stretch>
            <a:fillRect/>
          </a:stretch>
        </p:blipFill>
        <p:spPr>
          <a:xfrm>
            <a:off x="180000" y="451459"/>
            <a:ext cx="4320000" cy="5400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274968"/>
            <a:ext cx="9000000" cy="64459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7" name="TextBox 16"/>
          <p:cNvSpPr txBox="1"/>
          <p:nvPr/>
        </p:nvSpPr>
        <p:spPr>
          <a:xfrm>
            <a:off x="2076497" y="764704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pp</a:t>
            </a:r>
            <a:endParaRPr lang="en-US" sz="2400" dirty="0"/>
          </a:p>
        </p:txBody>
      </p:sp>
      <p:pic>
        <p:nvPicPr>
          <p:cNvPr id="7" name="Picture 6" descr="overlay4_masspeak_Hi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7550" y="998563"/>
            <a:ext cx="4150014" cy="43254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35211" y="764704"/>
            <a:ext cx="937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PbPb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921275" y="5949280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Ratios not corrected for acceptance and efficiency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544816" y="1730500"/>
            <a:ext cx="1115144" cy="50405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7/14/12 The LHC, Particle Physics and the Cosmos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8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Symbol" charset="2"/>
                <a:cs typeface="Symbol" charset="2"/>
              </a:rPr>
              <a:t>ϒ</a:t>
            </a:r>
            <a:r>
              <a:rPr lang="en-US" sz="3600" dirty="0"/>
              <a:t>(1S</a:t>
            </a:r>
            <a:r>
              <a:rPr lang="en-US" sz="3600" dirty="0" smtClean="0"/>
              <a:t>) Nuclear Modification Factor: R</a:t>
            </a:r>
            <a:r>
              <a:rPr lang="en-US" sz="3600" baseline="-25000" dirty="0" smtClean="0"/>
              <a:t>AA</a:t>
            </a:r>
            <a:endParaRPr lang="en-US" sz="3600" baseline="-25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5122" b="-15122"/>
          <a:stretch>
            <a:fillRect/>
          </a:stretch>
        </p:blipFill>
        <p:spPr>
          <a:xfrm>
            <a:off x="180000" y="1197352"/>
            <a:ext cx="4320000" cy="5400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853200"/>
            <a:ext cx="4500000" cy="540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smtClean="0"/>
              <a:t>2010: 7.28 µb</a:t>
            </a:r>
            <a:r>
              <a:rPr lang="en-US" baseline="30000" dirty="0"/>
              <a:t>−</a:t>
            </a:r>
            <a:r>
              <a:rPr lang="en-US" baseline="30000" dirty="0" smtClean="0"/>
              <a:t>1</a:t>
            </a:r>
            <a:endParaRPr lang="en-US" dirty="0"/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ϒ</a:t>
            </a:r>
            <a:r>
              <a:rPr lang="en-US" dirty="0" smtClean="0"/>
              <a:t>(1S) R</a:t>
            </a:r>
            <a:r>
              <a:rPr lang="en-US" baseline="-25000" dirty="0" smtClean="0"/>
              <a:t>AA</a:t>
            </a:r>
            <a:r>
              <a:rPr lang="en-US" dirty="0" smtClean="0"/>
              <a:t>, 3 centrality bins</a:t>
            </a:r>
          </a:p>
          <a:p>
            <a:pPr lvl="1"/>
            <a:r>
              <a:rPr lang="en-US" dirty="0" smtClean="0"/>
              <a:t>JHEP 1205 (2012) 063</a:t>
            </a:r>
          </a:p>
          <a:p>
            <a:r>
              <a:rPr lang="en-US" dirty="0"/>
              <a:t>In </a:t>
            </a:r>
            <a:r>
              <a:rPr lang="en-US" dirty="0" smtClean="0"/>
              <a:t>2011: </a:t>
            </a:r>
            <a:r>
              <a:rPr lang="en-US" dirty="0" smtClean="0">
                <a:solidFill>
                  <a:srgbClr val="3366FF"/>
                </a:solidFill>
              </a:rPr>
              <a:t>150 µb</a:t>
            </a:r>
            <a:r>
              <a:rPr lang="en-US" baseline="30000" dirty="0">
                <a:solidFill>
                  <a:srgbClr val="3366FF"/>
                </a:solidFill>
              </a:rPr>
              <a:t>−</a:t>
            </a:r>
            <a:r>
              <a:rPr lang="en-US" baseline="30000" dirty="0" smtClean="0">
                <a:solidFill>
                  <a:srgbClr val="3366FF"/>
                </a:solidFill>
              </a:rPr>
              <a:t>1</a:t>
            </a:r>
            <a:endParaRPr lang="en-US" dirty="0"/>
          </a:p>
          <a:p>
            <a:pPr lvl="1"/>
            <a:r>
              <a:rPr lang="en-US" dirty="0" err="1" smtClean="0">
                <a:latin typeface="Symbol" charset="2"/>
                <a:cs typeface="Symbol" charset="2"/>
              </a:rPr>
              <a:t>ϒ</a:t>
            </a:r>
            <a:r>
              <a:rPr lang="en-US" dirty="0" smtClean="0"/>
              <a:t>(1S) R</a:t>
            </a:r>
            <a:r>
              <a:rPr lang="en-US" baseline="-25000" dirty="0" smtClean="0"/>
              <a:t>AA</a:t>
            </a:r>
            <a:r>
              <a:rPr lang="en-US" dirty="0" smtClean="0"/>
              <a:t>, 7 centrality bins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First results on 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ϒ</a:t>
            </a:r>
            <a:r>
              <a:rPr lang="en-US" dirty="0" smtClean="0">
                <a:solidFill>
                  <a:srgbClr val="FF0000"/>
                </a:solidFill>
              </a:rPr>
              <a:t>(2S) R</a:t>
            </a:r>
            <a:r>
              <a:rPr lang="en-US" baseline="-25000" dirty="0" smtClean="0">
                <a:solidFill>
                  <a:srgbClr val="FF0000"/>
                </a:solidFill>
              </a:rPr>
              <a:t>AA</a:t>
            </a:r>
            <a:r>
              <a:rPr lang="en-US" baseline="30000" dirty="0" smtClean="0">
                <a:solidFill>
                  <a:srgbClr val="FF0000"/>
                </a:solidFill>
              </a:rPr>
              <a:t> </a:t>
            </a:r>
            <a:endParaRPr lang="en-US" baseline="30000" dirty="0" smtClean="0"/>
          </a:p>
          <a:p>
            <a:pPr lvl="2"/>
            <a:r>
              <a:rPr lang="en-US" dirty="0">
                <a:solidFill>
                  <a:srgbClr val="3366FF"/>
                </a:solidFill>
              </a:rPr>
              <a:t>C</a:t>
            </a:r>
            <a:r>
              <a:rPr lang="en-US" dirty="0" smtClean="0">
                <a:solidFill>
                  <a:srgbClr val="3366FF"/>
                </a:solidFill>
              </a:rPr>
              <a:t>lear suppression of </a:t>
            </a:r>
            <a:r>
              <a:rPr lang="en-US" dirty="0" err="1" smtClean="0">
                <a:solidFill>
                  <a:srgbClr val="3366FF"/>
                </a:solidFill>
                <a:latin typeface="Symbol" charset="2"/>
                <a:cs typeface="Symbol" charset="2"/>
              </a:rPr>
              <a:t>ϒ</a:t>
            </a:r>
            <a:r>
              <a:rPr lang="en-US" dirty="0" smtClean="0">
                <a:solidFill>
                  <a:srgbClr val="3366FF"/>
                </a:solidFill>
              </a:rPr>
              <a:t>(</a:t>
            </a:r>
            <a:r>
              <a:rPr lang="en-US" dirty="0">
                <a:solidFill>
                  <a:srgbClr val="3366FF"/>
                </a:solidFill>
              </a:rPr>
              <a:t>2</a:t>
            </a:r>
            <a:r>
              <a:rPr lang="en-US" dirty="0" smtClean="0">
                <a:solidFill>
                  <a:srgbClr val="3366FF"/>
                </a:solidFill>
              </a:rPr>
              <a:t>S)</a:t>
            </a:r>
          </a:p>
          <a:p>
            <a:pPr lvl="1"/>
            <a:r>
              <a:rPr lang="en-US" dirty="0" err="1">
                <a:latin typeface="Symbol" charset="2"/>
                <a:cs typeface="Symbol" charset="2"/>
              </a:rPr>
              <a:t>ϒ</a:t>
            </a:r>
            <a:r>
              <a:rPr lang="en-US" dirty="0"/>
              <a:t>(</a:t>
            </a:r>
            <a:r>
              <a:rPr lang="en-US" dirty="0" smtClean="0"/>
              <a:t>1S) suppression 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008000"/>
                </a:solidFill>
              </a:rPr>
              <a:t>onsistent with excited state suppression only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~50% feed down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0B52-59DE-EA4D-A0E0-E855C517D5B6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908720"/>
            <a:ext cx="4203700" cy="6223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7/14/12 The LHC, Particle Physics and the Cosmos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4154"/>
            <a:ext cx="4038600" cy="541988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Incorporating lattice-based potentials, including real and imaginary parts</a:t>
            </a:r>
          </a:p>
          <a:p>
            <a:pPr lvl="1"/>
            <a:r>
              <a:rPr lang="en-US" dirty="0"/>
              <a:t>A: Free energy </a:t>
            </a:r>
            <a:endParaRPr lang="en-US" dirty="0" smtClean="0"/>
          </a:p>
          <a:p>
            <a:pPr lvl="2"/>
            <a:r>
              <a:rPr lang="en-US" dirty="0"/>
              <a:t>D</a:t>
            </a:r>
            <a:r>
              <a:rPr lang="en-US" dirty="0" smtClean="0"/>
              <a:t>isfavored, not shown. </a:t>
            </a:r>
            <a:endParaRPr lang="en-US" dirty="0"/>
          </a:p>
          <a:p>
            <a:pPr lvl="1"/>
            <a:r>
              <a:rPr lang="en-US" dirty="0"/>
              <a:t>B: Internal </a:t>
            </a:r>
            <a:r>
              <a:rPr lang="en-US" dirty="0" smtClean="0"/>
              <a:t>energy 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onsistent </a:t>
            </a:r>
            <a:r>
              <a:rPr lang="en-US" dirty="0"/>
              <a:t>with data vs.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endParaRPr lang="en-US" dirty="0"/>
          </a:p>
          <a:p>
            <a:r>
              <a:rPr lang="en-US" sz="2400" dirty="0"/>
              <a:t>Includes sequential melting and feed-down </a:t>
            </a:r>
            <a:r>
              <a:rPr lang="en-US" sz="2400" dirty="0" smtClean="0"/>
              <a:t>contributions</a:t>
            </a:r>
          </a:p>
          <a:p>
            <a:pPr lvl="1"/>
            <a:r>
              <a:rPr lang="en-US" sz="2000" dirty="0" smtClean="0"/>
              <a:t>~50% feed-down from </a:t>
            </a:r>
            <a:r>
              <a:rPr lang="en-US" sz="2000" dirty="0" err="1" smtClean="0">
                <a:latin typeface="Symbol" charset="2"/>
                <a:cs typeface="Symbol" charset="2"/>
              </a:rPr>
              <a:t>c</a:t>
            </a:r>
            <a:r>
              <a:rPr lang="en-US" sz="2000" baseline="-25000" dirty="0" err="1" smtClean="0"/>
              <a:t>b</a:t>
            </a:r>
            <a:r>
              <a:rPr lang="en-US" sz="2000" dirty="0" smtClean="0"/>
              <a:t>.</a:t>
            </a:r>
            <a:endParaRPr lang="en-US" sz="2000" baseline="-25000" dirty="0"/>
          </a:p>
          <a:p>
            <a:r>
              <a:rPr lang="en-US" sz="2400" dirty="0"/>
              <a:t>Dynamical expansion, variations in initial conditions (</a:t>
            </a:r>
            <a:r>
              <a:rPr lang="en-US" sz="2400" dirty="0" smtClean="0"/>
              <a:t>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 </a:t>
            </a:r>
            <a:r>
              <a:rPr lang="en-US" sz="2400" dirty="0" err="1"/>
              <a:t>η</a:t>
            </a:r>
            <a:r>
              <a:rPr lang="en-US" sz="2400" dirty="0"/>
              <a:t>/S)</a:t>
            </a:r>
          </a:p>
          <a:p>
            <a:pPr lvl="1"/>
            <a:r>
              <a:rPr lang="en-US" dirty="0"/>
              <a:t>Data indicate: </a:t>
            </a:r>
            <a:endParaRPr lang="en-US" dirty="0" smtClean="0"/>
          </a:p>
          <a:p>
            <a:pPr lvl="2"/>
            <a:r>
              <a:rPr lang="en-US" dirty="0" smtClean="0"/>
              <a:t>552 </a:t>
            </a:r>
            <a:r>
              <a:rPr lang="en-US" dirty="0"/>
              <a:t>&lt; T</a:t>
            </a:r>
            <a:r>
              <a:rPr lang="en-US" baseline="-25000" dirty="0"/>
              <a:t>0</a:t>
            </a:r>
            <a:r>
              <a:rPr lang="en-US" dirty="0"/>
              <a:t> &lt; </a:t>
            </a:r>
            <a:r>
              <a:rPr lang="en-US" dirty="0" smtClean="0"/>
              <a:t>580 </a:t>
            </a:r>
            <a:r>
              <a:rPr lang="en-US" dirty="0"/>
              <a:t>MeV,  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 smtClean="0"/>
              <a:t>1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dirty="0"/>
              <a:t>4</a:t>
            </a:r>
            <a:r>
              <a:rPr lang="en-US" dirty="0">
                <a:latin typeface="Symbol" charset="2"/>
                <a:cs typeface="Symbol" charset="2"/>
              </a:rPr>
              <a:t>p</a:t>
            </a:r>
            <a:r>
              <a:rPr lang="en-US" dirty="0"/>
              <a:t>η/S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dirty="0"/>
              <a:t>3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26" y="5651500"/>
            <a:ext cx="4033966" cy="341924"/>
          </a:xfrm>
        </p:spPr>
        <p:txBody>
          <a:bodyPr>
            <a:noAutofit/>
          </a:bodyPr>
          <a:lstStyle/>
          <a:p>
            <a:r>
              <a:rPr lang="en-US" sz="1400" dirty="0" smtClean="0"/>
              <a:t>M. Strickland, PRL </a:t>
            </a:r>
            <a:r>
              <a:rPr lang="en-US" sz="1400" dirty="0"/>
              <a:t>107, 132301 (2011).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7/14/12 The LHC, Particle Physics and the Cosmos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Manuel Calderón de la Barca Sánchez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91BE-7F26-3F4C-8DB6-3301647F97F5}" type="slidenum">
              <a:rPr lang="en-US" smtClean="0"/>
              <a:t>35</a:t>
            </a:fld>
            <a:endParaRPr lang="en-US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2"/>
          <a:srcRect t="-355" b="-259"/>
          <a:stretch/>
        </p:blipFill>
        <p:spPr>
          <a:xfrm>
            <a:off x="4813504" y="1323732"/>
            <a:ext cx="4320000" cy="41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856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836712"/>
            <a:ext cx="6018923" cy="561662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Hard probes of the QGP allow us to study its properties.</a:t>
            </a:r>
          </a:p>
          <a:p>
            <a:r>
              <a:rPr lang="en-US" dirty="0" smtClean="0"/>
              <a:t>High </a:t>
            </a:r>
            <a:r>
              <a:rPr lang="en-US" dirty="0" err="1" smtClean="0"/>
              <a:t>pt</a:t>
            </a:r>
            <a:r>
              <a:rPr lang="en-US" dirty="0" smtClean="0"/>
              <a:t> particles and jets : probe the medium density</a:t>
            </a:r>
          </a:p>
          <a:p>
            <a:pPr lvl="1"/>
            <a:r>
              <a:rPr lang="en-US" dirty="0" smtClean="0"/>
              <a:t>Full jet reconstruction: promising new tool</a:t>
            </a:r>
          </a:p>
          <a:p>
            <a:pPr lvl="1"/>
            <a:r>
              <a:rPr lang="en-US" dirty="0" smtClean="0"/>
              <a:t>Fragmentation in </a:t>
            </a:r>
            <a:r>
              <a:rPr lang="en-US" dirty="0" err="1" smtClean="0"/>
              <a:t>PbPb</a:t>
            </a:r>
            <a:r>
              <a:rPr lang="en-US" dirty="0" smtClean="0"/>
              <a:t> is similar to </a:t>
            </a:r>
            <a:r>
              <a:rPr lang="en-US" dirty="0" err="1" smtClean="0"/>
              <a:t>pp</a:t>
            </a:r>
            <a:r>
              <a:rPr lang="en-US" dirty="0" smtClean="0"/>
              <a:t> for a fixed energy</a:t>
            </a:r>
          </a:p>
          <a:p>
            <a:pPr lvl="1"/>
            <a:r>
              <a:rPr lang="en-US" dirty="0" smtClean="0"/>
              <a:t>Jet imbalance is recovered when integrating over all event.</a:t>
            </a:r>
          </a:p>
          <a:p>
            <a:r>
              <a:rPr lang="en-US" dirty="0" err="1" smtClean="0"/>
              <a:t>Quarkonia</a:t>
            </a:r>
            <a:r>
              <a:rPr lang="en-US" dirty="0" smtClean="0"/>
              <a:t>: probe the medium temperature</a:t>
            </a:r>
          </a:p>
          <a:p>
            <a:pPr lvl="1"/>
            <a:r>
              <a:rPr lang="en-US" dirty="0" err="1" smtClean="0"/>
              <a:t>Bottomonium</a:t>
            </a:r>
            <a:r>
              <a:rPr lang="en-US" dirty="0" smtClean="0"/>
              <a:t> excited states: promising new tool</a:t>
            </a:r>
          </a:p>
          <a:p>
            <a:pPr lvl="1"/>
            <a:r>
              <a:rPr lang="en-US" dirty="0" smtClean="0"/>
              <a:t>Sequential suppression is observed</a:t>
            </a:r>
          </a:p>
          <a:p>
            <a:pPr lvl="1"/>
            <a:r>
              <a:rPr lang="en-US" dirty="0" smtClean="0"/>
              <a:t>Suppression of 1S: consistent with suppression of excited states.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7/14/12 </a:t>
            </a:r>
            <a:r>
              <a:rPr lang="en-US" dirty="0"/>
              <a:t>LHC, Particle Physics and the Cosmos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Manuel Calderón de la Barca Sánchez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 descr="overlay4_masspeak_H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6924" y="3651601"/>
            <a:ext cx="2743734" cy="28597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03836" y="836613"/>
            <a:ext cx="2774824" cy="2869329"/>
            <a:chOff x="5823472" y="637328"/>
            <a:chExt cx="3094519" cy="3072274"/>
          </a:xfrm>
        </p:grpSpPr>
        <p:pic>
          <p:nvPicPr>
            <p:cNvPr id="11" name="Picture 10" descr="Screen Shot 2012-07-15 at 6.49.22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2"/>
            <a:stretch/>
          </p:blipFill>
          <p:spPr>
            <a:xfrm>
              <a:off x="6308825" y="637328"/>
              <a:ext cx="2609166" cy="3072274"/>
            </a:xfrm>
            <a:prstGeom prst="rect">
              <a:avLst/>
            </a:prstGeom>
          </p:spPr>
        </p:pic>
        <p:pic>
          <p:nvPicPr>
            <p:cNvPr id="12" name="Picture 11" descr="Screen Shot 2012-07-15 at 6.49.22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1482"/>
            <a:stretch/>
          </p:blipFill>
          <p:spPr>
            <a:xfrm>
              <a:off x="5823472" y="637328"/>
              <a:ext cx="485353" cy="3072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09255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7/14/12 The LHC, Particle Physics and the Cosmos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Calderón de la Barca Sánchez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91BE-7F26-3F4C-8DB6-3301647F97F5}" type="slidenum">
              <a:rPr lang="en-US" smtClean="0"/>
              <a:t>37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509" y="1849969"/>
            <a:ext cx="4821491" cy="27654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3077" y="4676589"/>
            <a:ext cx="3256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Upsilon event in </a:t>
            </a:r>
            <a:r>
              <a:rPr lang="en-US" dirty="0" err="1" smtClean="0"/>
              <a:t>PbPb</a:t>
            </a:r>
            <a:r>
              <a:rPr lang="en-US" dirty="0" smtClean="0"/>
              <a:t> collisions.</a:t>
            </a:r>
            <a:endParaRPr lang="en-US" dirty="0"/>
          </a:p>
        </p:txBody>
      </p:sp>
      <p:pic>
        <p:nvPicPr>
          <p:cNvPr id="3" name="Picture 2" descr="HI-DijetSupp-151076-1328520-Lego-hu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9" y="1665302"/>
            <a:ext cx="4169070" cy="3011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8894" y="4685588"/>
            <a:ext cx="3087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Dijet event in </a:t>
            </a:r>
            <a:r>
              <a:rPr lang="en-US" dirty="0" err="1" smtClean="0"/>
              <a:t>PbPb</a:t>
            </a:r>
            <a:r>
              <a:rPr lang="en-US" dirty="0" smtClean="0"/>
              <a:t> collisions.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2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468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-Jet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07390"/>
            <a:ext cx="9144000" cy="2145946"/>
          </a:xfrm>
        </p:spPr>
        <p:txBody>
          <a:bodyPr/>
          <a:lstStyle/>
          <a:p>
            <a:r>
              <a:rPr lang="en-US" dirty="0" smtClean="0"/>
              <a:t>Momentum ratio: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Jet</a:t>
            </a:r>
            <a:r>
              <a:rPr lang="en-US" dirty="0" smtClean="0"/>
              <a:t>/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g</a:t>
            </a:r>
            <a:endParaRPr lang="en-US" baseline="30000" dirty="0" smtClean="0">
              <a:latin typeface="Symbol" charset="2"/>
              <a:cs typeface="Symbol" charset="2"/>
            </a:endParaRPr>
          </a:p>
          <a:p>
            <a:pPr lvl="1"/>
            <a:r>
              <a:rPr lang="en-US" dirty="0" smtClean="0"/>
              <a:t>Average shifts/decreases for more central events.</a:t>
            </a:r>
          </a:p>
          <a:p>
            <a:pPr lvl="1"/>
            <a:r>
              <a:rPr lang="en-US" dirty="0" smtClean="0"/>
              <a:t>Note: jets below 30 </a:t>
            </a:r>
            <a:r>
              <a:rPr lang="en-US" dirty="0" err="1" smtClean="0"/>
              <a:t>GeV</a:t>
            </a:r>
            <a:r>
              <a:rPr lang="en-US" dirty="0" smtClean="0"/>
              <a:t> not included.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39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613"/>
            <a:ext cx="9144000" cy="248002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63910" y="3316639"/>
            <a:ext cx="396007" cy="3959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17133" y="3316639"/>
            <a:ext cx="396007" cy="395982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51000"/>
                </a:schemeClr>
              </a:gs>
              <a:gs pos="35000">
                <a:schemeClr val="accent6">
                  <a:tint val="37000"/>
                  <a:satMod val="300000"/>
                  <a:alpha val="51000"/>
                </a:schemeClr>
              </a:gs>
              <a:gs pos="100000">
                <a:schemeClr val="accent6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59477" y="3412694"/>
            <a:ext cx="396007" cy="39598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719430" y="3412694"/>
            <a:ext cx="396007" cy="395982"/>
          </a:xfrm>
          <a:prstGeom prst="ellipse">
            <a:avLst/>
          </a:prstGeom>
          <a:gradFill flip="none" rotWithShape="1">
            <a:gsLst>
              <a:gs pos="0">
                <a:schemeClr val="accent6">
                  <a:tint val="50000"/>
                  <a:satMod val="300000"/>
                  <a:alpha val="51000"/>
                </a:schemeClr>
              </a:gs>
              <a:gs pos="35000">
                <a:schemeClr val="accent6">
                  <a:tint val="37000"/>
                  <a:satMod val="300000"/>
                  <a:alpha val="51000"/>
                </a:schemeClr>
              </a:gs>
              <a:gs pos="100000">
                <a:schemeClr val="accent6">
                  <a:tint val="15000"/>
                  <a:satMod val="350000"/>
                  <a:alpha val="5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4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6427975" cy="836613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study the Quark Soup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980728"/>
            <a:ext cx="5987008" cy="5400600"/>
          </a:xfrm>
        </p:spPr>
        <p:txBody>
          <a:bodyPr/>
          <a:lstStyle/>
          <a:p>
            <a:r>
              <a:rPr lang="en-US" dirty="0" smtClean="0"/>
              <a:t>Because we can study the </a:t>
            </a:r>
            <a:r>
              <a:rPr lang="en-US" dirty="0" smtClean="0">
                <a:solidFill>
                  <a:srgbClr val="FF0000"/>
                </a:solidFill>
                <a:effectLst>
                  <a:glow rad="139700">
                    <a:srgbClr val="FF6600">
                      <a:alpha val="40000"/>
                    </a:srgbClr>
                  </a:glow>
                </a:effectLst>
              </a:rPr>
              <a:t>Thermodynamics of the Strong Force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/>
              <a:t>The strong force exhibits intriguing phenomena.</a:t>
            </a:r>
          </a:p>
          <a:p>
            <a:pPr lvl="2"/>
            <a:r>
              <a:rPr lang="en-US" dirty="0" smtClean="0"/>
              <a:t>Confinement.</a:t>
            </a:r>
          </a:p>
          <a:p>
            <a:pPr lvl="2"/>
            <a:r>
              <a:rPr lang="en-US" dirty="0" smtClean="0"/>
              <a:t>Chiral-Symmetry breaking.</a:t>
            </a:r>
          </a:p>
          <a:p>
            <a:pPr lvl="2"/>
            <a:r>
              <a:rPr lang="en-US" dirty="0" smtClean="0"/>
              <a:t>Strong interactions give rise to most of the mass we see!</a:t>
            </a:r>
          </a:p>
          <a:p>
            <a:pPr lvl="1"/>
            <a:r>
              <a:rPr lang="en-US" dirty="0" smtClean="0"/>
              <a:t>We are only just beginning to understand how the strongest of all the forces behaves.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0EDA-DF1E-FD44-A26C-87FA24F7F774}" type="datetime1">
              <a:rPr lang="en-US" smtClean="0"/>
              <a:t>7/14/12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224C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22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q-hat Transport coefficient (estimate)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of q-hat</a:t>
            </a:r>
          </a:p>
          <a:p>
            <a:r>
              <a:rPr lang="en-US" dirty="0"/>
              <a:t>Consider a gluon plasma at T~0.4 </a:t>
            </a:r>
            <a:r>
              <a:rPr lang="en-US" dirty="0" err="1"/>
              <a:t>GeV</a:t>
            </a:r>
            <a:r>
              <a:rPr lang="en-US" dirty="0"/>
              <a:t>, </a:t>
            </a:r>
            <a:r>
              <a:rPr lang="en-US" b="1" dirty="0"/>
              <a:t></a:t>
            </a:r>
            <a:r>
              <a:rPr lang="en-US" dirty="0"/>
              <a:t>s~0.5: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After including</a:t>
            </a:r>
            <a:r>
              <a:rPr lang="en-US" dirty="0"/>
              <a:t> </a:t>
            </a:r>
            <a:r>
              <a:rPr lang="en-US" dirty="0" err="1" smtClean="0"/>
              <a:t>hbar</a:t>
            </a:r>
            <a:r>
              <a:rPr lang="en-US" b="1" dirty="0"/>
              <a:t> </a:t>
            </a:r>
            <a:r>
              <a:rPr lang="en-US" dirty="0" smtClean="0"/>
              <a:t>c</a:t>
            </a:r>
            <a:r>
              <a:rPr lang="en-US" dirty="0"/>
              <a:t>= 0.2 </a:t>
            </a:r>
            <a:r>
              <a:rPr lang="en-US" dirty="0" err="1" smtClean="0"/>
              <a:t>GeV</a:t>
            </a:r>
            <a:r>
              <a:rPr lang="en-US" b="1" dirty="0" err="1" smtClean="0"/>
              <a:t>.</a:t>
            </a:r>
            <a:r>
              <a:rPr lang="en-US" dirty="0" err="1" smtClean="0"/>
              <a:t>fm</a:t>
            </a:r>
            <a:r>
              <a:rPr lang="en-US" dirty="0"/>
              <a:t> </a:t>
            </a:r>
            <a:r>
              <a:rPr lang="en-US" dirty="0" smtClean="0"/>
              <a:t>to </a:t>
            </a:r>
            <a:r>
              <a:rPr lang="en-US" dirty="0"/>
              <a:t>get right </a:t>
            </a:r>
            <a:r>
              <a:rPr lang="en-US" dirty="0" smtClean="0"/>
              <a:t>units...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40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17" y="2012403"/>
            <a:ext cx="5135460" cy="583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7" y="2692845"/>
            <a:ext cx="7261361" cy="620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17" y="3370777"/>
            <a:ext cx="4790338" cy="57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9778" y="5466198"/>
            <a:ext cx="4492167" cy="56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6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Space-time evolution of HI Collision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FA54A-9EEB-454E-AE75-1AD4850C5FA9}" type="datetime1">
              <a:rPr lang="en-US" smtClean="0"/>
              <a:t>7/14/12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224C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" y="692696"/>
            <a:ext cx="9144000" cy="30956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17032"/>
            <a:ext cx="9144000" cy="3024336"/>
          </a:xfrm>
          <a:noFill/>
        </p:spPr>
        <p:txBody>
          <a:bodyPr/>
          <a:lstStyle/>
          <a:p>
            <a:r>
              <a:rPr lang="en-US" sz="2400" dirty="0" smtClean="0"/>
              <a:t>Longitudinal Expansion (left, middle)</a:t>
            </a:r>
          </a:p>
          <a:p>
            <a:pPr lvl="2"/>
            <a:r>
              <a:rPr lang="en-US" sz="2000" dirty="0" smtClean="0">
                <a:solidFill>
                  <a:srgbClr val="0000FF"/>
                </a:solidFill>
              </a:rPr>
              <a:t>Projectile and Target nuclei </a:t>
            </a:r>
            <a:r>
              <a:rPr lang="en-US" sz="2000" dirty="0" smtClean="0"/>
              <a:t>(forward/backward light cone)</a:t>
            </a:r>
          </a:p>
          <a:p>
            <a:pPr lvl="2"/>
            <a:r>
              <a:rPr lang="en-US" sz="2000" dirty="0" smtClean="0"/>
              <a:t>Central region (z~0,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CM</a:t>
            </a:r>
            <a:r>
              <a:rPr lang="en-US" sz="2000" dirty="0" smtClean="0"/>
              <a:t>): </a:t>
            </a:r>
            <a:r>
              <a:rPr lang="en-US" sz="2000" dirty="0" err="1" smtClean="0">
                <a:solidFill>
                  <a:srgbClr val="FF0000"/>
                </a:solidFill>
              </a:rPr>
              <a:t>Deconfined</a:t>
            </a:r>
            <a:r>
              <a:rPr lang="en-US" sz="2000" dirty="0" smtClean="0">
                <a:solidFill>
                  <a:srgbClr val="FF0000"/>
                </a:solidFill>
              </a:rPr>
              <a:t> QGP</a:t>
            </a:r>
          </a:p>
          <a:p>
            <a:pPr lvl="3"/>
            <a:r>
              <a:rPr lang="en-US" sz="1600" dirty="0" smtClean="0">
                <a:solidFill>
                  <a:srgbClr val="000000"/>
                </a:solidFill>
              </a:rPr>
              <a:t>Interactions bring system into local statistical equilibrium. </a:t>
            </a:r>
            <a:r>
              <a:rPr lang="en-US" sz="1600" dirty="0" err="1" smtClean="0">
                <a:solidFill>
                  <a:srgbClr val="000000"/>
                </a:solidFill>
              </a:rPr>
              <a:t>Thermalization</a:t>
            </a:r>
            <a:r>
              <a:rPr lang="en-US" sz="1600" dirty="0" smtClean="0">
                <a:solidFill>
                  <a:srgbClr val="000000"/>
                </a:solidFill>
              </a:rPr>
              <a:t>.</a:t>
            </a:r>
          </a:p>
          <a:p>
            <a:pPr lvl="3"/>
            <a:r>
              <a:rPr lang="en-US" sz="1600" dirty="0" smtClean="0">
                <a:solidFill>
                  <a:srgbClr val="000000"/>
                </a:solidFill>
              </a:rPr>
              <a:t>Evolution described by relativistic hydrodynamics.</a:t>
            </a:r>
          </a:p>
          <a:p>
            <a:pPr lvl="4"/>
            <a:r>
              <a:rPr lang="en-US" sz="1600" dirty="0" smtClean="0">
                <a:solidFill>
                  <a:srgbClr val="000000"/>
                </a:solidFill>
              </a:rPr>
              <a:t>Note: Hydrodynamic evolution needs to start at </a:t>
            </a:r>
            <a:r>
              <a:rPr lang="en-US" sz="16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t </a:t>
            </a:r>
            <a:r>
              <a:rPr lang="en-US" sz="1600" dirty="0" smtClean="0">
                <a:solidFill>
                  <a:srgbClr val="000000"/>
                </a:solidFill>
              </a:rPr>
              <a:t>&lt; 1 </a:t>
            </a:r>
            <a:r>
              <a:rPr lang="en-US" sz="1600" dirty="0" err="1" smtClean="0">
                <a:solidFill>
                  <a:srgbClr val="000000"/>
                </a:solidFill>
              </a:rPr>
              <a:t>fm</a:t>
            </a:r>
            <a:r>
              <a:rPr lang="en-US" sz="1600" dirty="0" smtClean="0">
                <a:solidFill>
                  <a:srgbClr val="000000"/>
                </a:solidFill>
              </a:rPr>
              <a:t>/c.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Surfaces of constant 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 : hyperbolae, “</a:t>
            </a:r>
            <a:r>
              <a:rPr lang="en-US" dirty="0" err="1" smtClean="0">
                <a:solidFill>
                  <a:srgbClr val="000000"/>
                </a:solidFill>
              </a:rPr>
              <a:t>hypersurfaces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  <a:endParaRPr lang="en-US" dirty="0" smtClean="0"/>
          </a:p>
          <a:p>
            <a:r>
              <a:rPr lang="en-US" sz="2400" dirty="0" smtClean="0"/>
              <a:t>Transverse expansion (right)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461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Lattice 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088232"/>
          </a:xfrm>
        </p:spPr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nergy density 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dirty="0" smtClean="0"/>
              <a:t> ≥ 4 </a:t>
            </a:r>
            <a:r>
              <a:rPr lang="en-US" dirty="0" err="1" smtClean="0"/>
              <a:t>GeV</a:t>
            </a:r>
            <a:r>
              <a:rPr lang="en-US" dirty="0" smtClean="0"/>
              <a:t>/fm</a:t>
            </a:r>
            <a:r>
              <a:rPr lang="en-US" baseline="30000" dirty="0" smtClean="0"/>
              <a:t>3</a:t>
            </a:r>
            <a:r>
              <a:rPr lang="en-US" dirty="0" smtClean="0"/>
              <a:t> : ~ 7×</a:t>
            </a:r>
            <a:r>
              <a:rPr lang="en-US" dirty="0" smtClean="0">
                <a:latin typeface="Symbol" charset="2"/>
                <a:cs typeface="Symbol" charset="2"/>
              </a:rPr>
              <a:t>e</a:t>
            </a:r>
            <a:r>
              <a:rPr lang="en-US" baseline="-25000" dirty="0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Secondary particle spectra: T</a:t>
            </a:r>
            <a:r>
              <a:rPr lang="en-US" baseline="-25000" dirty="0" smtClean="0"/>
              <a:t>ch</a:t>
            </a:r>
            <a:r>
              <a:rPr lang="en-US" dirty="0" smtClean="0"/>
              <a:t>~170 MeV</a:t>
            </a:r>
          </a:p>
          <a:p>
            <a:pPr lvl="1"/>
            <a:r>
              <a:rPr lang="en-US" dirty="0" smtClean="0"/>
              <a:t>First evidence that we reached the high temperature phase of QCD.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C282-D74D-5640-8B51-868360CECFFF}" type="datetime1">
              <a:rPr lang="en-US" smtClean="0"/>
              <a:t>7/14/12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224C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1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4681537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089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evidence in the past decade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836712"/>
            <a:ext cx="5616624" cy="5832648"/>
          </a:xfrm>
        </p:spPr>
        <p:txBody>
          <a:bodyPr/>
          <a:lstStyle/>
          <a:p>
            <a:r>
              <a:rPr lang="en-US" sz="2800" dirty="0"/>
              <a:t>Jet quenching</a:t>
            </a:r>
          </a:p>
          <a:p>
            <a:pPr lvl="1"/>
            <a:r>
              <a:rPr lang="en-US" sz="2000" dirty="0"/>
              <a:t>The system is opaque to fast </a:t>
            </a:r>
            <a:r>
              <a:rPr lang="en-US" sz="2000" dirty="0" err="1"/>
              <a:t>partons</a:t>
            </a:r>
            <a:r>
              <a:rPr lang="en-US" sz="2000" dirty="0" smtClean="0"/>
              <a:t>.</a:t>
            </a:r>
            <a:endParaRPr lang="en-US" sz="2400" dirty="0" smtClean="0"/>
          </a:p>
          <a:p>
            <a:r>
              <a:rPr lang="en-US" sz="2400" dirty="0" smtClean="0"/>
              <a:t>Substantial </a:t>
            </a:r>
            <a:r>
              <a:rPr lang="en-US" sz="2400" dirty="0" smtClean="0"/>
              <a:t>collective flow</a:t>
            </a:r>
          </a:p>
          <a:p>
            <a:pPr lvl="1"/>
            <a:r>
              <a:rPr lang="en-US" sz="2000" dirty="0" smtClean="0"/>
              <a:t>The system behaves more like a liquid than a gas.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dirty="0" smtClean="0"/>
              <a:t>liquid has almost zero viscosity</a:t>
            </a:r>
          </a:p>
          <a:p>
            <a:pPr lvl="1"/>
            <a:r>
              <a:rPr lang="en-US" sz="2000" dirty="0" smtClean="0"/>
              <a:t>Properties close to those of a </a:t>
            </a:r>
            <a:r>
              <a:rPr lang="en-US" sz="2000" dirty="0" smtClean="0"/>
              <a:t>“perfect” </a:t>
            </a:r>
            <a:r>
              <a:rPr lang="en-US" sz="2000" dirty="0" smtClean="0"/>
              <a:t>fluid.</a:t>
            </a:r>
          </a:p>
          <a:p>
            <a:r>
              <a:rPr lang="en-US" sz="2400" dirty="0" smtClean="0"/>
              <a:t>Quark number scaling observed in flow of different particles</a:t>
            </a:r>
          </a:p>
          <a:p>
            <a:pPr lvl="1"/>
            <a:r>
              <a:rPr lang="en-US" sz="2000" dirty="0" smtClean="0"/>
              <a:t>Suggestive of a quark intermediate state: “</a:t>
            </a:r>
            <a:r>
              <a:rPr lang="en-US" sz="2000" dirty="0" err="1" smtClean="0"/>
              <a:t>partonic</a:t>
            </a:r>
            <a:r>
              <a:rPr lang="en-US" sz="2000" dirty="0" smtClean="0"/>
              <a:t> collectivity”</a:t>
            </a:r>
          </a:p>
          <a:p>
            <a:r>
              <a:rPr lang="en-US" sz="2400" dirty="0" err="1"/>
              <a:t>B</a:t>
            </a:r>
            <a:r>
              <a:rPr lang="en-US" sz="2400" dirty="0" err="1" smtClean="0"/>
              <a:t>ottomonium</a:t>
            </a:r>
            <a:r>
              <a:rPr lang="en-US" sz="2400" dirty="0" smtClean="0"/>
              <a:t> is suppressed</a:t>
            </a:r>
          </a:p>
          <a:p>
            <a:pPr lvl="1"/>
            <a:r>
              <a:rPr lang="en-US" sz="2000" dirty="0" smtClean="0"/>
              <a:t>A probe of </a:t>
            </a:r>
            <a:r>
              <a:rPr lang="en-US" sz="2000" dirty="0" err="1" smtClean="0"/>
              <a:t>Deconfinement</a:t>
            </a:r>
            <a:r>
              <a:rPr lang="en-US" sz="2000" dirty="0" smtClean="0"/>
              <a:t> at high temperature?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C282-D74D-5640-8B51-868360CECFFF}" type="datetime1">
              <a:rPr lang="en-US" smtClean="0"/>
              <a:t>7/14/12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224C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B85C-D55B-684B-A0A3-2F79DD97285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01" y="1340768"/>
            <a:ext cx="3906999" cy="9568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348880"/>
            <a:ext cx="3707904" cy="29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5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Probes of the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4814872" cy="5616624"/>
          </a:xfrm>
        </p:spPr>
        <p:txBody>
          <a:bodyPr/>
          <a:lstStyle/>
          <a:p>
            <a:r>
              <a:rPr lang="en-US" dirty="0" smtClean="0"/>
              <a:t>Hard Probes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QCD matter:</a:t>
            </a:r>
          </a:p>
          <a:p>
            <a:pPr lvl="1"/>
            <a:r>
              <a:rPr lang="en-US" dirty="0" smtClean="0"/>
              <a:t>large Q</a:t>
            </a:r>
            <a:r>
              <a:rPr lang="en-US" baseline="30000" dirty="0" smtClean="0"/>
              <a:t>2</a:t>
            </a:r>
            <a:r>
              <a:rPr lang="en-US" dirty="0"/>
              <a:t>:</a:t>
            </a:r>
            <a:r>
              <a:rPr lang="en-US" dirty="0" smtClean="0"/>
              <a:t>jets</a:t>
            </a:r>
            <a:r>
              <a:rPr lang="en-US" dirty="0"/>
              <a:t>, , QQ ... </a:t>
            </a:r>
            <a:endParaRPr lang="en-US" dirty="0" smtClean="0"/>
          </a:p>
          <a:p>
            <a:pPr lvl="2"/>
            <a:r>
              <a:rPr lang="en-US" dirty="0" smtClean="0"/>
              <a:t>well </a:t>
            </a:r>
            <a:r>
              <a:rPr lang="en-US" dirty="0"/>
              <a:t>controlled exp. &amp; theoretically (</a:t>
            </a:r>
            <a:r>
              <a:rPr lang="en-US" dirty="0" err="1"/>
              <a:t>pQCD</a:t>
            </a:r>
            <a:r>
              <a:rPr lang="en-US" dirty="0"/>
              <a:t>)</a:t>
            </a:r>
          </a:p>
          <a:p>
            <a:r>
              <a:rPr lang="en-US" dirty="0" smtClean="0"/>
              <a:t>Early-time</a:t>
            </a:r>
            <a:r>
              <a:rPr lang="en-US" dirty="0"/>
              <a:t> </a:t>
            </a:r>
            <a:r>
              <a:rPr lang="en-US" dirty="0" smtClean="0"/>
              <a:t>production:</a:t>
            </a:r>
          </a:p>
          <a:p>
            <a:pPr lvl="1"/>
            <a:r>
              <a:rPr lang="en-US" dirty="0" smtClean="0"/>
              <a:t>generated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collision at &lt;1/Q~0.1 </a:t>
            </a:r>
            <a:r>
              <a:rPr lang="en-US" dirty="0" err="1"/>
              <a:t>fm</a:t>
            </a:r>
            <a:r>
              <a:rPr lang="en-US" dirty="0"/>
              <a:t>/c</a:t>
            </a:r>
          </a:p>
          <a:p>
            <a:r>
              <a:rPr lang="en-US" dirty="0"/>
              <a:t>P</a:t>
            </a:r>
            <a:r>
              <a:rPr lang="en-US" dirty="0" smtClean="0"/>
              <a:t>robes </a:t>
            </a:r>
            <a:r>
              <a:rPr lang="en-US" dirty="0"/>
              <a:t>of </a:t>
            </a:r>
            <a:r>
              <a:rPr lang="en-US" dirty="0" smtClean="0"/>
              <a:t>hottest &amp; </a:t>
            </a:r>
            <a:r>
              <a:rPr lang="en-US" dirty="0"/>
              <a:t>densest phases of </a:t>
            </a:r>
            <a:r>
              <a:rPr lang="en-US" dirty="0" smtClean="0"/>
              <a:t>medium.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72" y="994012"/>
            <a:ext cx="4312895" cy="521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1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 Quenching: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1"/>
            <a:ext cx="9144000" cy="5688633"/>
          </a:xfrm>
        </p:spPr>
        <p:txBody>
          <a:bodyPr/>
          <a:lstStyle/>
          <a:p>
            <a:r>
              <a:rPr lang="en-US" sz="2800" dirty="0" err="1" smtClean="0"/>
              <a:t>Partonic</a:t>
            </a:r>
            <a:r>
              <a:rPr lang="en-US" sz="2800" dirty="0" smtClean="0"/>
              <a:t> energy loss.</a:t>
            </a:r>
          </a:p>
          <a:p>
            <a:r>
              <a:rPr lang="en-US" sz="2800" dirty="0" smtClean="0"/>
              <a:t>Analogy: Ionization energy loss</a:t>
            </a:r>
          </a:p>
          <a:p>
            <a:pPr lvl="1"/>
            <a:r>
              <a:rPr lang="en-US" sz="2400" dirty="0" smtClean="0"/>
              <a:t>Passage of charged particle </a:t>
            </a:r>
          </a:p>
          <a:p>
            <a:pPr marL="550926" lvl="1" indent="0">
              <a:buNone/>
            </a:pPr>
            <a:r>
              <a:rPr lang="en-US" sz="2400" dirty="0" smtClean="0"/>
              <a:t>through matter (QED)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marL="550926" lvl="1" indent="0">
              <a:buNone/>
            </a:pPr>
            <a:endParaRPr lang="en-US" sz="2400" dirty="0"/>
          </a:p>
          <a:p>
            <a:pPr lvl="1"/>
            <a:r>
              <a:rPr lang="en-US" sz="2400" dirty="0" smtClean="0"/>
              <a:t>Bethe-Bloch </a:t>
            </a:r>
            <a:r>
              <a:rPr lang="en-US" sz="2400" dirty="0" err="1" smtClean="0"/>
              <a:t>Eq</a:t>
            </a:r>
            <a:r>
              <a:rPr lang="en-US" sz="2400" dirty="0" smtClean="0"/>
              <a:t>:</a:t>
            </a:r>
          </a:p>
          <a:p>
            <a:r>
              <a:rPr lang="en-US" sz="2800" dirty="0" smtClean="0"/>
              <a:t>Goal: Achieve same level of understanding for </a:t>
            </a:r>
            <a:r>
              <a:rPr lang="en-US" sz="2800" dirty="0" err="1" smtClean="0"/>
              <a:t>partons</a:t>
            </a:r>
            <a:r>
              <a:rPr lang="en-US" sz="2800" dirty="0" smtClean="0"/>
              <a:t> traversing QCD matter.</a:t>
            </a:r>
            <a:endParaRPr lang="en-US" sz="2800" dirty="0"/>
          </a:p>
          <a:p>
            <a:pPr marL="550926" lvl="1" indent="0">
              <a:buNone/>
            </a:pPr>
            <a:endParaRPr lang="en-US" sz="2400" dirty="0" smtClean="0"/>
          </a:p>
          <a:p>
            <a:pPr marL="550926" lvl="1" indent="0">
              <a:buNone/>
            </a:pPr>
            <a:endParaRPr lang="en-US" sz="2400" dirty="0"/>
          </a:p>
          <a:p>
            <a:pPr marL="550926" lvl="1" indent="0">
              <a:buNone/>
            </a:pPr>
            <a:endParaRPr lang="en-US" sz="2400" dirty="0" smtClean="0"/>
          </a:p>
          <a:p>
            <a:pPr marL="550926" lvl="1" indent="0"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7/14/12 The LHC, Particle Physics and the Cosmos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Manuel Calder</a:t>
            </a:r>
            <a:r>
              <a:rPr lang="en-US" smtClean="0"/>
              <a:t>ón de la </a:t>
            </a:r>
            <a:r>
              <a:rPr lang="en-US" smtClean="0"/>
              <a:t>Barca S</a:t>
            </a:r>
            <a:r>
              <a:rPr lang="en-US" smtClean="0"/>
              <a:t>ánchez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023F4-A69F-EB49-B43D-78FEC4FDFD5D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18" y="808384"/>
            <a:ext cx="3176118" cy="2203527"/>
          </a:xfrm>
          <a:prstGeom prst="rect">
            <a:avLst/>
          </a:prstGeom>
        </p:spPr>
      </p:pic>
      <p:pic>
        <p:nvPicPr>
          <p:cNvPr id="8" name="Picture 7" descr="Screen Shot 2012-07-14 at 9.57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15" y="3039523"/>
            <a:ext cx="8216785" cy="16942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626" y="4733820"/>
            <a:ext cx="5891010" cy="74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4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224C-IntroRH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ranklin Gothic Heavy"/>
        <a:ea typeface="ＭＳ Ｐゴシック"/>
        <a:cs typeface=""/>
      </a:majorFont>
      <a:minorFont>
        <a:latin typeface="Franklin Gothic Medium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Phy224C-IntroRHI.thmx</Template>
  <TotalTime>271</TotalTime>
  <Words>2643</Words>
  <Application>Microsoft Macintosh PowerPoint</Application>
  <PresentationFormat>On-screen Show (4:3)</PresentationFormat>
  <Paragraphs>457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Phy224C-IntroRHI</vt:lpstr>
      <vt:lpstr>MathType 6.0 Equation</vt:lpstr>
      <vt:lpstr>Results from Relativistic Heavy Ion Collisions</vt:lpstr>
      <vt:lpstr>Outline</vt:lpstr>
      <vt:lpstr>Evolution of the Universe</vt:lpstr>
      <vt:lpstr>Why study the Quark Soup?</vt:lpstr>
      <vt:lpstr>Space-time evolution of HI Collision</vt:lpstr>
      <vt:lpstr>Comparison to Lattice QCD</vt:lpstr>
      <vt:lpstr>New evidence in the past decade</vt:lpstr>
      <vt:lpstr>Hard Probes of the QGP</vt:lpstr>
      <vt:lpstr>Jet Quenching: Motivation</vt:lpstr>
      <vt:lpstr>Jet Quenching and Medium Density</vt:lpstr>
      <vt:lpstr>Aside: Centrality in HI Collisions</vt:lpstr>
      <vt:lpstr>Centrality classes: Model and Experiment</vt:lpstr>
      <vt:lpstr>High-pT hadron suppression</vt:lpstr>
      <vt:lpstr>Quantifying the medium density</vt:lpstr>
      <vt:lpstr>New tools: Dijets, Energy loss by eye</vt:lpstr>
      <vt:lpstr>Parton Energy loss in Heavy Ion Collisions</vt:lpstr>
      <vt:lpstr>Di-Jet Asymmetry measurements</vt:lpstr>
      <vt:lpstr>Jet Fragmentation for dijets: pp</vt:lpstr>
      <vt:lpstr>Jet Fragmentation in PbPb: centrality</vt:lpstr>
      <vt:lpstr>Jet Fragmentation in PbPb: vs. Aj</vt:lpstr>
      <vt:lpstr>Where did the Energy go?</vt:lpstr>
      <vt:lpstr>Missing pT||</vt:lpstr>
      <vt:lpstr>Missing pT||</vt:lpstr>
      <vt:lpstr>Missing pT||, In and Out of Cone</vt:lpstr>
      <vt:lpstr>Quarkonia in the QGP</vt:lpstr>
      <vt:lpstr>Puzzles from SPS and RHIC: Charmonium</vt:lpstr>
      <vt:lpstr>Go heavier! ϒ production</vt:lpstr>
      <vt:lpstr>ϒ cross section in pp</vt:lpstr>
      <vt:lpstr>Beauty in a hot, perfect liquid</vt:lpstr>
      <vt:lpstr>ϒ model comparison</vt:lpstr>
      <vt:lpstr>Bottomonium at LHC</vt:lpstr>
      <vt:lpstr>Bottomonia: 2010 data</vt:lpstr>
      <vt:lpstr>Bottomonia: 2011 data</vt:lpstr>
      <vt:lpstr>ϒ(1S) Nuclear Modification Factor: RAA</vt:lpstr>
      <vt:lpstr>Comparison to models</vt:lpstr>
      <vt:lpstr>Conclusions</vt:lpstr>
      <vt:lpstr>Thanks!</vt:lpstr>
      <vt:lpstr>Backup</vt:lpstr>
      <vt:lpstr>g-Jet Measurements</vt:lpstr>
      <vt:lpstr>q-hat Transport coefficient (estimate)</vt:lpstr>
    </vt:vector>
  </TitlesOfParts>
  <Company>UC Davis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from Relativistic Heavy Ion Collisions</dc:title>
  <dc:creator>Manuel Calderón de la Barca Sánchez</dc:creator>
  <cp:lastModifiedBy>Manuel Calderón de la Barca Sánchez</cp:lastModifiedBy>
  <cp:revision>45</cp:revision>
  <dcterms:created xsi:type="dcterms:W3CDTF">2012-07-14T16:13:38Z</dcterms:created>
  <dcterms:modified xsi:type="dcterms:W3CDTF">2012-07-14T20:45:34Z</dcterms:modified>
</cp:coreProperties>
</file>