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tableStyles.xml" ContentType="application/vnd.openxmlformats-officedocument.presentationml.tableStyles+xml"/>
  <Override PartName="/ppt/theme/theme4.xml" ContentType="application/vnd.openxmlformats-officedocument.theme+xml"/>
  <Override PartName="/ppt/commentAuthors.xml" ContentType="application/vnd.openxmlformats-officedocument.presentationml.commentAuthors+xml"/>
  <Override PartName="/ppt/slideMasters/slideMaster3.xml" ContentType="application/vnd.openxmlformats-officedocument.presentationml.slideMaster+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presentation.xml" ContentType="application/vnd.openxmlformats-officedocument.presentationml.presentation.main+xml"/>
  <Override PartName="/ppt/theme/theme5.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slideLayouts/slideLayout5.xml" ContentType="application/vnd.openxmlformats-officedocument.presentationml.slideLayout+xml"/>
  <Default Extension="gif" ContentType="image/gif"/>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3E9E5"/>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4316" autoAdjust="0"/>
    <p:restoredTop sz="94707" autoAdjust="0"/>
  </p:normalViewPr>
  <p:slideViewPr>
    <p:cSldViewPr snapToGrid="0" snapToObjects="1" showGuides="1">
      <p:cViewPr>
        <p:scale>
          <a:sx n="100" d="100"/>
          <a:sy n="100" d="100"/>
        </p:scale>
        <p:origin x="7880" y="1504"/>
      </p:cViewPr>
      <p:guideLst>
        <p:guide orient="horz" pos="1658"/>
        <p:guide orient="horz" pos="144"/>
        <p:guide orient="horz" pos="10080"/>
        <p:guide orient="horz"/>
        <p:guide pos="363"/>
        <p:guide pos="16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vuong08:Documents:Sco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vuong08:Documents:Sco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a:t>Scores</a:t>
            </a:r>
          </a:p>
        </c:rich>
      </c:tx>
      <c:layout>
        <c:manualLayout>
          <c:xMode val="edge"/>
          <c:yMode val="edge"/>
          <c:x val="0.409871646185211"/>
          <c:y val="0.0"/>
        </c:manualLayout>
      </c:layout>
    </c:title>
    <c:plotArea>
      <c:layout>
        <c:manualLayout>
          <c:layoutTarget val="inner"/>
          <c:xMode val="edge"/>
          <c:yMode val="edge"/>
          <c:x val="0.151865493563421"/>
          <c:y val="0.136209503457452"/>
          <c:w val="0.629239938398228"/>
          <c:h val="0.652068624881559"/>
        </c:manualLayout>
      </c:layout>
      <c:barChart>
        <c:barDir val="col"/>
        <c:grouping val="clustered"/>
        <c:ser>
          <c:idx val="0"/>
          <c:order val="0"/>
          <c:tx>
            <c:v>Prequiz</c:v>
          </c:tx>
          <c:val>
            <c:numRef>
              <c:f>Sheet1!$B$186:$E$186</c:f>
              <c:numCache>
                <c:formatCode>General</c:formatCode>
                <c:ptCount val="4"/>
                <c:pt idx="0">
                  <c:v>72.31638418079095</c:v>
                </c:pt>
                <c:pt idx="1">
                  <c:v>62.14689265536721</c:v>
                </c:pt>
                <c:pt idx="2">
                  <c:v>53.6723163841808</c:v>
                </c:pt>
                <c:pt idx="3">
                  <c:v>40.11299435028246</c:v>
                </c:pt>
              </c:numCache>
            </c:numRef>
          </c:val>
        </c:ser>
        <c:ser>
          <c:idx val="1"/>
          <c:order val="1"/>
          <c:tx>
            <c:v>Postquiz</c:v>
          </c:tx>
          <c:val>
            <c:numRef>
              <c:f>Sheet1!$I$186:$L$186</c:f>
              <c:numCache>
                <c:formatCode>General</c:formatCode>
                <c:ptCount val="4"/>
                <c:pt idx="0">
                  <c:v>86.4406779661017</c:v>
                </c:pt>
                <c:pt idx="1">
                  <c:v>62.71186440677963</c:v>
                </c:pt>
                <c:pt idx="2">
                  <c:v>83.61581920903954</c:v>
                </c:pt>
                <c:pt idx="3">
                  <c:v>48.58757062146893</c:v>
                </c:pt>
              </c:numCache>
            </c:numRef>
          </c:val>
        </c:ser>
        <c:dLbls/>
        <c:axId val="289512088"/>
        <c:axId val="291506152"/>
      </c:barChart>
      <c:catAx>
        <c:axId val="289512088"/>
        <c:scaling>
          <c:orientation val="minMax"/>
        </c:scaling>
        <c:axPos val="b"/>
        <c:title>
          <c:tx>
            <c:rich>
              <a:bodyPr/>
              <a:lstStyle/>
              <a:p>
                <a:pPr>
                  <a:defRPr sz="1400"/>
                </a:pPr>
                <a:r>
                  <a:rPr lang="en-US" sz="1400"/>
                  <a:t>Question number</a:t>
                </a:r>
              </a:p>
            </c:rich>
          </c:tx>
          <c:layout>
            <c:manualLayout>
              <c:xMode val="edge"/>
              <c:yMode val="edge"/>
              <c:x val="0.35109383440809"/>
              <c:y val="0.907828155555107"/>
            </c:manualLayout>
          </c:layout>
        </c:title>
        <c:majorTickMark val="none"/>
        <c:tickLblPos val="nextTo"/>
        <c:txPr>
          <a:bodyPr/>
          <a:lstStyle/>
          <a:p>
            <a:pPr>
              <a:defRPr sz="1200"/>
            </a:pPr>
            <a:endParaRPr lang="en-US"/>
          </a:p>
        </c:txPr>
        <c:crossAx val="291506152"/>
        <c:crosses val="autoZero"/>
        <c:auto val="1"/>
        <c:lblAlgn val="ctr"/>
        <c:lblOffset val="100"/>
      </c:catAx>
      <c:valAx>
        <c:axId val="291506152"/>
        <c:scaling>
          <c:orientation val="minMax"/>
        </c:scaling>
        <c:axPos val="l"/>
        <c:majorGridlines/>
        <c:title>
          <c:tx>
            <c:rich>
              <a:bodyPr/>
              <a:lstStyle/>
              <a:p>
                <a:pPr>
                  <a:defRPr sz="1400"/>
                </a:pPr>
                <a:r>
                  <a:rPr lang="en-US" sz="1400"/>
                  <a:t>Percentage</a:t>
                </a:r>
              </a:p>
            </c:rich>
          </c:tx>
          <c:layout/>
        </c:title>
        <c:numFmt formatCode="General" sourceLinked="1"/>
        <c:tickLblPos val="nextTo"/>
        <c:txPr>
          <a:bodyPr/>
          <a:lstStyle/>
          <a:p>
            <a:pPr>
              <a:defRPr sz="1200"/>
            </a:pPr>
            <a:endParaRPr lang="en-US"/>
          </a:p>
        </c:txPr>
        <c:crossAx val="289512088"/>
        <c:crosses val="autoZero"/>
        <c:crossBetween val="between"/>
      </c:valAx>
    </c:plotArea>
    <c:legend>
      <c:legendPos val="r"/>
      <c:layout>
        <c:manualLayout>
          <c:xMode val="edge"/>
          <c:yMode val="edge"/>
          <c:x val="0.770955746707415"/>
          <c:y val="0.430286474608391"/>
          <c:w val="0.229044253292584"/>
          <c:h val="0.255153922141806"/>
        </c:manualLayout>
      </c:layout>
      <c:txPr>
        <a:bodyPr/>
        <a:lstStyle/>
        <a:p>
          <a:pPr>
            <a:defRPr sz="1400"/>
          </a:pPr>
          <a:endParaRPr lang="en-US"/>
        </a:p>
      </c:txPr>
    </c:legend>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Did they do better?</a:t>
            </a:r>
          </a:p>
        </c:rich>
      </c:tx>
      <c:layout/>
    </c:title>
    <c:plotArea>
      <c:layout>
        <c:manualLayout>
          <c:layoutTarget val="inner"/>
          <c:xMode val="edge"/>
          <c:yMode val="edge"/>
          <c:x val="0.198231026792741"/>
          <c:y val="0.185513182819044"/>
          <c:w val="0.682128056635349"/>
          <c:h val="0.648627699482308"/>
        </c:manualLayout>
      </c:layout>
      <c:barChart>
        <c:barDir val="col"/>
        <c:grouping val="clustered"/>
        <c:ser>
          <c:idx val="0"/>
          <c:order val="0"/>
          <c:cat>
            <c:strRef>
              <c:f>Sheet1!$U$186:$W$186</c:f>
              <c:strCache>
                <c:ptCount val="3"/>
                <c:pt idx="0">
                  <c:v>better</c:v>
                </c:pt>
                <c:pt idx="1">
                  <c:v>worse</c:v>
                </c:pt>
                <c:pt idx="2">
                  <c:v>same</c:v>
                </c:pt>
              </c:strCache>
            </c:strRef>
          </c:cat>
          <c:val>
            <c:numRef>
              <c:f>Sheet1!$U$187:$W$187</c:f>
              <c:numCache>
                <c:formatCode>General</c:formatCode>
                <c:ptCount val="3"/>
                <c:pt idx="0">
                  <c:v>52.24719101123596</c:v>
                </c:pt>
                <c:pt idx="1">
                  <c:v>26.96629213483146</c:v>
                </c:pt>
                <c:pt idx="2">
                  <c:v>20.78651685393258</c:v>
                </c:pt>
              </c:numCache>
            </c:numRef>
          </c:val>
        </c:ser>
        <c:dLbls/>
        <c:axId val="72502968"/>
        <c:axId val="72483336"/>
      </c:barChart>
      <c:catAx>
        <c:axId val="72502968"/>
        <c:scaling>
          <c:orientation val="minMax"/>
        </c:scaling>
        <c:axPos val="b"/>
        <c:majorTickMark val="none"/>
        <c:tickLblPos val="nextTo"/>
        <c:crossAx val="72483336"/>
        <c:crosses val="autoZero"/>
        <c:auto val="1"/>
        <c:lblAlgn val="ctr"/>
        <c:lblOffset val="100"/>
      </c:catAx>
      <c:valAx>
        <c:axId val="72483336"/>
        <c:scaling>
          <c:orientation val="minMax"/>
        </c:scaling>
        <c:axPos val="l"/>
        <c:majorGridlines/>
        <c:title>
          <c:tx>
            <c:rich>
              <a:bodyPr/>
              <a:lstStyle/>
              <a:p>
                <a:pPr>
                  <a:defRPr/>
                </a:pPr>
                <a:r>
                  <a:rPr lang="en-US"/>
                  <a:t>Percentage</a:t>
                </a:r>
              </a:p>
            </c:rich>
          </c:tx>
          <c:layout/>
        </c:title>
        <c:numFmt formatCode="General" sourceLinked="1"/>
        <c:tickLblPos val="nextTo"/>
        <c:crossAx val="72502968"/>
        <c:crosses val="autoZero"/>
        <c:crossBetween val="between"/>
      </c:valAx>
    </c:plotArea>
    <c:plotVisOnly val="1"/>
    <c:dispBlanksAs val="gap"/>
  </c:chart>
  <c:spPr>
    <a:solidFill>
      <a:schemeClr val="bg1"/>
    </a:solidFill>
  </c:spPr>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Brightness of the sky as a function of Angle</a:t>
            </a:r>
          </a:p>
        </c:rich>
      </c:tx>
      <c:layout/>
    </c:title>
    <c:plotArea>
      <c:layout>
        <c:manualLayout>
          <c:layoutTarget val="inner"/>
          <c:xMode val="edge"/>
          <c:yMode val="edge"/>
          <c:x val="0.187012688817398"/>
          <c:y val="0.323071925042685"/>
          <c:w val="0.768519047641113"/>
          <c:h val="0.544753531992566"/>
        </c:manualLayout>
      </c:layout>
      <c:scatterChart>
        <c:scatterStyle val="lineMarker"/>
        <c:ser>
          <c:idx val="0"/>
          <c:order val="0"/>
          <c:tx>
            <c:strRef>
              <c:f>Sheet1!$B$1</c:f>
              <c:strCache>
                <c:ptCount val="1"/>
                <c:pt idx="0">
                  <c:v>Current</c:v>
                </c:pt>
              </c:strCache>
            </c:strRef>
          </c:tx>
          <c:xVal>
            <c:numRef>
              <c:f>Sheet1!$A$2:$A$37</c:f>
              <c:numCache>
                <c:formatCode>General</c:formatCode>
                <c:ptCount val="3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numCache>
            </c:numRef>
          </c:xVal>
          <c:yVal>
            <c:numRef>
              <c:f>Sheet1!$B$2:$B$37</c:f>
              <c:numCache>
                <c:formatCode>General</c:formatCode>
                <c:ptCount val="36"/>
                <c:pt idx="0">
                  <c:v>0.06</c:v>
                </c:pt>
                <c:pt idx="1">
                  <c:v>0.07</c:v>
                </c:pt>
                <c:pt idx="2">
                  <c:v>0.08</c:v>
                </c:pt>
                <c:pt idx="3">
                  <c:v>0.09</c:v>
                </c:pt>
                <c:pt idx="4">
                  <c:v>0.09</c:v>
                </c:pt>
                <c:pt idx="5">
                  <c:v>0.12</c:v>
                </c:pt>
                <c:pt idx="6">
                  <c:v>0.23</c:v>
                </c:pt>
                <c:pt idx="7">
                  <c:v>0.34</c:v>
                </c:pt>
                <c:pt idx="8">
                  <c:v>0.43</c:v>
                </c:pt>
                <c:pt idx="9">
                  <c:v>0.5</c:v>
                </c:pt>
                <c:pt idx="10">
                  <c:v>0.54</c:v>
                </c:pt>
                <c:pt idx="11">
                  <c:v>0.56</c:v>
                </c:pt>
                <c:pt idx="12">
                  <c:v>0.57</c:v>
                </c:pt>
                <c:pt idx="13">
                  <c:v>0.56</c:v>
                </c:pt>
                <c:pt idx="14">
                  <c:v>0.55</c:v>
                </c:pt>
                <c:pt idx="15">
                  <c:v>0.52</c:v>
                </c:pt>
                <c:pt idx="16">
                  <c:v>0.47</c:v>
                </c:pt>
                <c:pt idx="17">
                  <c:v>0.41</c:v>
                </c:pt>
                <c:pt idx="18">
                  <c:v>0.330000000000001</c:v>
                </c:pt>
                <c:pt idx="19">
                  <c:v>0.26</c:v>
                </c:pt>
                <c:pt idx="20">
                  <c:v>0.16</c:v>
                </c:pt>
                <c:pt idx="21">
                  <c:v>0.09</c:v>
                </c:pt>
                <c:pt idx="22">
                  <c:v>0.05</c:v>
                </c:pt>
                <c:pt idx="23">
                  <c:v>0.06</c:v>
                </c:pt>
                <c:pt idx="24">
                  <c:v>0.05</c:v>
                </c:pt>
                <c:pt idx="25">
                  <c:v>0.05</c:v>
                </c:pt>
                <c:pt idx="26">
                  <c:v>0.05</c:v>
                </c:pt>
                <c:pt idx="27">
                  <c:v>0.05</c:v>
                </c:pt>
                <c:pt idx="28">
                  <c:v>0.05</c:v>
                </c:pt>
                <c:pt idx="29">
                  <c:v>0.05</c:v>
                </c:pt>
                <c:pt idx="30">
                  <c:v>0.05</c:v>
                </c:pt>
                <c:pt idx="31">
                  <c:v>0.05</c:v>
                </c:pt>
                <c:pt idx="32">
                  <c:v>0.05</c:v>
                </c:pt>
                <c:pt idx="33">
                  <c:v>0.05</c:v>
                </c:pt>
                <c:pt idx="34">
                  <c:v>0.05</c:v>
                </c:pt>
                <c:pt idx="35">
                  <c:v>0.05</c:v>
                </c:pt>
              </c:numCache>
            </c:numRef>
          </c:yVal>
        </c:ser>
        <c:ser>
          <c:idx val="1"/>
          <c:order val="1"/>
          <c:tx>
            <c:strRef>
              <c:f>Sheet1!$C$1</c:f>
              <c:strCache>
                <c:ptCount val="1"/>
                <c:pt idx="0">
                  <c:v>Cosine</c:v>
                </c:pt>
              </c:strCache>
            </c:strRef>
          </c:tx>
          <c:marker>
            <c:symbol val="none"/>
          </c:marker>
          <c:xVal>
            <c:numRef>
              <c:f>Sheet1!$A$2:$A$37</c:f>
              <c:numCache>
                <c:formatCode>General</c:formatCode>
                <c:ptCount val="3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numCache>
            </c:numRef>
          </c:xVal>
          <c:yVal>
            <c:numRef>
              <c:f>Sheet1!$C$2:$C$37</c:f>
              <c:numCache>
                <c:formatCode>General</c:formatCode>
                <c:ptCount val="36"/>
                <c:pt idx="0">
                  <c:v>-0.326938568720097</c:v>
                </c:pt>
                <c:pt idx="1">
                  <c:v>-0.240892409192199</c:v>
                </c:pt>
                <c:pt idx="2">
                  <c:v>-0.147526855708437</c:v>
                </c:pt>
                <c:pt idx="3">
                  <c:v>-0.0496787733661651</c:v>
                </c:pt>
                <c:pt idx="4">
                  <c:v>0.0496787733661651</c:v>
                </c:pt>
                <c:pt idx="5">
                  <c:v>0.147526855708437</c:v>
                </c:pt>
                <c:pt idx="6">
                  <c:v>0.240892409192199</c:v>
                </c:pt>
                <c:pt idx="7">
                  <c:v>0.326938568720097</c:v>
                </c:pt>
                <c:pt idx="8">
                  <c:v>0.403050865276332</c:v>
                </c:pt>
                <c:pt idx="9">
                  <c:v>0.466916665244727</c:v>
                </c:pt>
                <c:pt idx="10">
                  <c:v>0.516595438610893</c:v>
                </c:pt>
                <c:pt idx="11">
                  <c:v>0.550577720984767</c:v>
                </c:pt>
                <c:pt idx="12">
                  <c:v>0.567830977912295</c:v>
                </c:pt>
                <c:pt idx="13">
                  <c:v>0.567830977912295</c:v>
                </c:pt>
                <c:pt idx="14">
                  <c:v>0.550577720984767</c:v>
                </c:pt>
                <c:pt idx="15">
                  <c:v>0.516595438610893</c:v>
                </c:pt>
                <c:pt idx="16">
                  <c:v>0.466916665244727</c:v>
                </c:pt>
                <c:pt idx="17">
                  <c:v>0.403050865276332</c:v>
                </c:pt>
                <c:pt idx="18">
                  <c:v>0.326938568720097</c:v>
                </c:pt>
                <c:pt idx="19">
                  <c:v>0.240892409192199</c:v>
                </c:pt>
                <c:pt idx="20">
                  <c:v>0.147526855708437</c:v>
                </c:pt>
                <c:pt idx="21">
                  <c:v>0.0496787733661651</c:v>
                </c:pt>
                <c:pt idx="22">
                  <c:v>-0.0496787733661651</c:v>
                </c:pt>
                <c:pt idx="23">
                  <c:v>-0.147526855708437</c:v>
                </c:pt>
                <c:pt idx="24">
                  <c:v>-0.240892409192199</c:v>
                </c:pt>
                <c:pt idx="25">
                  <c:v>-0.326938568720097</c:v>
                </c:pt>
                <c:pt idx="26">
                  <c:v>-0.403050865276332</c:v>
                </c:pt>
                <c:pt idx="27">
                  <c:v>-0.466916665244727</c:v>
                </c:pt>
                <c:pt idx="28">
                  <c:v>-0.516595438610893</c:v>
                </c:pt>
                <c:pt idx="29">
                  <c:v>-0.550577720984767</c:v>
                </c:pt>
                <c:pt idx="30">
                  <c:v>-0.567830977912295</c:v>
                </c:pt>
                <c:pt idx="31">
                  <c:v>-0.567830977912295</c:v>
                </c:pt>
                <c:pt idx="32">
                  <c:v>-0.550577720984767</c:v>
                </c:pt>
                <c:pt idx="33">
                  <c:v>-0.516595438610893</c:v>
                </c:pt>
                <c:pt idx="34">
                  <c:v>-0.466916665244727</c:v>
                </c:pt>
                <c:pt idx="35">
                  <c:v>-0.403050865276332</c:v>
                </c:pt>
              </c:numCache>
            </c:numRef>
          </c:yVal>
        </c:ser>
        <c:dLbls/>
        <c:axId val="288601032"/>
        <c:axId val="288610248"/>
      </c:scatterChart>
      <c:valAx>
        <c:axId val="288601032"/>
        <c:scaling>
          <c:orientation val="minMax"/>
        </c:scaling>
        <c:axPos val="b"/>
        <c:title>
          <c:tx>
            <c:rich>
              <a:bodyPr/>
              <a:lstStyle/>
              <a:p>
                <a:pPr>
                  <a:defRPr/>
                </a:pPr>
                <a:r>
                  <a:rPr lang="en-US"/>
                  <a:t>Angle in Degrees</a:t>
                </a:r>
              </a:p>
            </c:rich>
          </c:tx>
          <c:layout/>
        </c:title>
        <c:numFmt formatCode="General" sourceLinked="1"/>
        <c:tickLblPos val="nextTo"/>
        <c:crossAx val="288610248"/>
        <c:crosses val="autoZero"/>
        <c:crossBetween val="midCat"/>
      </c:valAx>
      <c:valAx>
        <c:axId val="288610248"/>
        <c:scaling>
          <c:orientation val="minMax"/>
        </c:scaling>
        <c:axPos val="l"/>
        <c:majorGridlines/>
        <c:title>
          <c:tx>
            <c:rich>
              <a:bodyPr rot="-5400000" vert="horz"/>
              <a:lstStyle/>
              <a:p>
                <a:pPr>
                  <a:defRPr/>
                </a:pPr>
                <a:r>
                  <a:rPr lang="en-US" dirty="0"/>
                  <a:t>Current in Amps</a:t>
                </a:r>
              </a:p>
            </c:rich>
          </c:tx>
          <c:layout>
            <c:manualLayout>
              <c:xMode val="edge"/>
              <c:yMode val="edge"/>
              <c:x val="0.0033925343941548"/>
              <c:y val="0.256860290800064"/>
            </c:manualLayout>
          </c:layout>
        </c:title>
        <c:numFmt formatCode="General" sourceLinked="1"/>
        <c:tickLblPos val="nextTo"/>
        <c:crossAx val="288601032"/>
        <c:crosses val="autoZero"/>
        <c:crossBetween val="midCat"/>
      </c:valAx>
    </c:plotArea>
    <c:legend>
      <c:legendPos val="r"/>
      <c:layout>
        <c:manualLayout>
          <c:xMode val="edge"/>
          <c:yMode val="edge"/>
          <c:x val="0.690410133366671"/>
          <c:y val="0.161924913036517"/>
          <c:w val="0.30502624005146"/>
          <c:h val="0.163930894959757"/>
        </c:manualLayout>
      </c:layout>
    </c:legend>
    <c:plotVisOnly val="1"/>
    <c:dispBlanksAs val="gap"/>
  </c:chart>
  <c:spPr>
    <a:solidFill>
      <a:schemeClr val="bg1"/>
    </a:solidFill>
  </c:spPr>
  <c:txPr>
    <a:bodyPr/>
    <a:lstStyle/>
    <a:p>
      <a:pPr>
        <a:defRPr sz="14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C0CB7-3FF8-F744-B675-88DA734A2064}" type="datetimeFigureOut">
              <a:rPr lang="en-US" smtClean="0"/>
              <a:pPr/>
              <a:t>7/26/12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A6D9A-9F06-9947-897A-8A42578E34C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72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7/26/12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657063"/>
      </p:ext>
    </p:extLst>
  </p:cSld>
  <p:clrMap bg1="lt1" tx1="dk1" bg2="lt2" tx2="dk2" accent1="accent1" accent2="accent2" accent3="accent3" accent4="accent4" accent5="accent5" accent6="accent6" hlink="hlink" folHlink="folHlink"/>
  <p:notesStyle>
    <a:lvl1pPr marL="0" algn="l" defTabSz="2497950" rtl="0" eaLnBrk="1" latinLnBrk="0" hangingPunct="1">
      <a:defRPr sz="3300" kern="1200">
        <a:solidFill>
          <a:schemeClr val="tx1"/>
        </a:solidFill>
        <a:latin typeface="+mn-lt"/>
        <a:ea typeface="+mn-ea"/>
        <a:cs typeface="+mn-cs"/>
      </a:defRPr>
    </a:lvl1pPr>
    <a:lvl2pPr marL="1248970" algn="l" defTabSz="2497950" rtl="0" eaLnBrk="1" latinLnBrk="0" hangingPunct="1">
      <a:defRPr sz="3300" kern="1200">
        <a:solidFill>
          <a:schemeClr val="tx1"/>
        </a:solidFill>
        <a:latin typeface="+mn-lt"/>
        <a:ea typeface="+mn-ea"/>
        <a:cs typeface="+mn-cs"/>
      </a:defRPr>
    </a:lvl2pPr>
    <a:lvl3pPr marL="2497950" algn="l" defTabSz="2497950" rtl="0" eaLnBrk="1" latinLnBrk="0" hangingPunct="1">
      <a:defRPr sz="3300" kern="1200">
        <a:solidFill>
          <a:schemeClr val="tx1"/>
        </a:solidFill>
        <a:latin typeface="+mn-lt"/>
        <a:ea typeface="+mn-ea"/>
        <a:cs typeface="+mn-cs"/>
      </a:defRPr>
    </a:lvl3pPr>
    <a:lvl4pPr marL="3746931" algn="l" defTabSz="2497950" rtl="0" eaLnBrk="1" latinLnBrk="0" hangingPunct="1">
      <a:defRPr sz="3300" kern="1200">
        <a:solidFill>
          <a:schemeClr val="tx1"/>
        </a:solidFill>
        <a:latin typeface="+mn-lt"/>
        <a:ea typeface="+mn-ea"/>
        <a:cs typeface="+mn-cs"/>
      </a:defRPr>
    </a:lvl4pPr>
    <a:lvl5pPr marL="4995900" algn="l" defTabSz="2497950" rtl="0" eaLnBrk="1" latinLnBrk="0" hangingPunct="1">
      <a:defRPr sz="3300" kern="1200">
        <a:solidFill>
          <a:schemeClr val="tx1"/>
        </a:solidFill>
        <a:latin typeface="+mn-lt"/>
        <a:ea typeface="+mn-ea"/>
        <a:cs typeface="+mn-cs"/>
      </a:defRPr>
    </a:lvl5pPr>
    <a:lvl6pPr marL="6244881" algn="l" defTabSz="2497950" rtl="0" eaLnBrk="1" latinLnBrk="0" hangingPunct="1">
      <a:defRPr sz="3300" kern="1200">
        <a:solidFill>
          <a:schemeClr val="tx1"/>
        </a:solidFill>
        <a:latin typeface="+mn-lt"/>
        <a:ea typeface="+mn-ea"/>
        <a:cs typeface="+mn-cs"/>
      </a:defRPr>
    </a:lvl6pPr>
    <a:lvl7pPr marL="7493856" algn="l" defTabSz="2497950" rtl="0" eaLnBrk="1" latinLnBrk="0" hangingPunct="1">
      <a:defRPr sz="3300" kern="1200">
        <a:solidFill>
          <a:schemeClr val="tx1"/>
        </a:solidFill>
        <a:latin typeface="+mn-lt"/>
        <a:ea typeface="+mn-ea"/>
        <a:cs typeface="+mn-cs"/>
      </a:defRPr>
    </a:lvl7pPr>
    <a:lvl8pPr marL="8742837" algn="l" defTabSz="2497950" rtl="0" eaLnBrk="1" latinLnBrk="0" hangingPunct="1">
      <a:defRPr sz="3300" kern="1200">
        <a:solidFill>
          <a:schemeClr val="tx1"/>
        </a:solidFill>
        <a:latin typeface="+mn-lt"/>
        <a:ea typeface="+mn-ea"/>
        <a:cs typeface="+mn-cs"/>
      </a:defRPr>
    </a:lvl8pPr>
    <a:lvl9pPr marL="9991815" algn="l" defTabSz="2497950"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76"/>
            <a:ext cx="8494548"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509" y="2625402"/>
            <a:ext cx="8483205"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509" y="9035740"/>
            <a:ext cx="849554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801" y="8614022"/>
            <a:ext cx="848320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70" y="10733360"/>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70" y="10279238"/>
            <a:ext cx="8482209"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432" y="3087464"/>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70" y="2625402"/>
            <a:ext cx="848717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86" y="2625402"/>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86" y="3063176"/>
            <a:ext cx="848501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86" y="8597966"/>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60"/>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86" y="12832233"/>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6" y="13290328"/>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9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19"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0"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1"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2"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23"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4"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25"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105"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8" name="Text Placeholder 5"/>
          <p:cNvSpPr>
            <a:spLocks noGrp="1"/>
          </p:cNvSpPr>
          <p:nvPr>
            <p:ph type="body" sz="quarter" idx="13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3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3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0"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1"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2"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3"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4"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55" y="3063176"/>
            <a:ext cx="628550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25402"/>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3" y="7540832"/>
            <a:ext cx="6286500"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4" y="7098789"/>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86" y="3079528"/>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86" y="2625402"/>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86" y="10988000"/>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86" y="10529906"/>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630" y="26254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630" y="3083500"/>
            <a:ext cx="627938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630" y="71289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58" y="7586996"/>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630" y="12832247"/>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58" y="13290328"/>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0"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0"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6"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18419" y="16156950"/>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5" name="Rectangle 33"/>
          <p:cNvSpPr>
            <a:spLocks noChangeArrowheads="1"/>
          </p:cNvSpPr>
          <p:nvPr userDrawn="1"/>
        </p:nvSpPr>
        <p:spPr bwMode="auto">
          <a:xfrm>
            <a:off x="576462" y="2650385"/>
            <a:ext cx="6286500" cy="13373100"/>
          </a:xfrm>
          <a:prstGeom prst="roundRect">
            <a:avLst>
              <a:gd name="adj" fmla="val 7616"/>
            </a:avLst>
          </a:prstGeom>
          <a:gradFill flip="none" rotWithShape="1">
            <a:gsLst>
              <a:gs pos="0">
                <a:srgbClr val="CDD2DE">
                  <a:alpha val="29000"/>
                </a:srgbClr>
              </a:gs>
              <a:gs pos="0">
                <a:schemeClr val="tx2">
                  <a:lumMod val="40000"/>
                  <a:lumOff val="60000"/>
                  <a:alpha val="29000"/>
                </a:schemeClr>
              </a:gs>
              <a:gs pos="100000">
                <a:srgbClr val="F3F5FA">
                  <a:alpha val="29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7241250"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33"/>
          <p:cNvSpPr>
            <a:spLocks noChangeArrowheads="1"/>
          </p:cNvSpPr>
          <p:nvPr userDrawn="1"/>
        </p:nvSpPr>
        <p:spPr bwMode="auto">
          <a:xfrm>
            <a:off x="13906038" y="2649224"/>
            <a:ext cx="6286500" cy="13373100"/>
          </a:xfrm>
          <a:prstGeom prst="roundRect">
            <a:avLst>
              <a:gd name="adj" fmla="val 7616"/>
            </a:avLst>
          </a:prstGeom>
          <a:gradFill flip="none" rotWithShape="1">
            <a:gsLst>
              <a:gs pos="0">
                <a:srgbClr val="CDD2DE">
                  <a:alpha val="31000"/>
                </a:srgbClr>
              </a:gs>
              <a:gs pos="0">
                <a:schemeClr val="tx2">
                  <a:lumMod val="40000"/>
                  <a:lumOff val="60000"/>
                  <a:alpha val="31000"/>
                </a:schemeClr>
              </a:gs>
              <a:gs pos="100000">
                <a:srgbClr val="F3F5FA">
                  <a:alpha val="31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7" name="Rectangle 36"/>
          <p:cNvSpPr>
            <a:spLocks noChangeArrowheads="1"/>
          </p:cNvSpPr>
          <p:nvPr userDrawn="1"/>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9"/>
          <p:cNvSpPr>
            <a:spLocks noChangeArrowheads="1"/>
          </p:cNvSpPr>
          <p:nvPr userDrawn="1"/>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38701"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8709975" y="0"/>
            <a:ext cx="8487582"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29" name="Rectangle 28"/>
          <p:cNvSpPr/>
          <p:nvPr/>
        </p:nvSpPr>
        <p:spPr>
          <a:xfrm>
            <a:off x="-8709975" y="1056940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0"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2" name="TextBox 31"/>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3" name="Group 32"/>
          <p:cNvGrpSpPr/>
          <p:nvPr/>
        </p:nvGrpSpPr>
        <p:grpSpPr>
          <a:xfrm>
            <a:off x="-8253158" y="15584877"/>
            <a:ext cx="7798455" cy="644181"/>
            <a:chOff x="44242388" y="28054064"/>
            <a:chExt cx="9771400"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5" name="Picture 34"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6"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7" name="Straight Connector 36"/>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1403" y="6626273"/>
            <a:ext cx="8487582" cy="7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572988" y="2628901"/>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4" name="Rectangle 23"/>
          <p:cNvSpPr/>
          <p:nvPr userDrawn="1"/>
        </p:nvSpPr>
        <p:spPr>
          <a:xfrm>
            <a:off x="-8681403" y="864916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33"/>
          <p:cNvSpPr>
            <a:spLocks noChangeArrowheads="1"/>
          </p:cNvSpPr>
          <p:nvPr/>
        </p:nvSpPr>
        <p:spPr bwMode="auto">
          <a:xfrm>
            <a:off x="5715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898097"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6501492" y="-9799"/>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30" name="Rectangle 29"/>
          <p:cNvSpPr/>
          <p:nvPr/>
        </p:nvSpPr>
        <p:spPr>
          <a:xfrm>
            <a:off x="-6481554" y="1186008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4"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6" name="TextBox 35"/>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7" name="Group 36"/>
          <p:cNvGrpSpPr/>
          <p:nvPr/>
        </p:nvGrpSpPr>
        <p:grpSpPr>
          <a:xfrm>
            <a:off x="-6223791" y="15575349"/>
            <a:ext cx="5771526" cy="644182"/>
            <a:chOff x="44242388" y="28054064"/>
            <a:chExt cx="9771400"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9" name="Picture 38"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40"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2917" y="6614885"/>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7209829" y="2628901"/>
            <a:ext cx="13012419"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205740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22"/>
          <p:cNvSpPr/>
          <p:nvPr userDrawn="1"/>
        </p:nvSpPr>
        <p:spPr>
          <a:xfrm>
            <a:off x="-6472917" y="9919532"/>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iming>
    <p:tnLst>
      <p:par>
        <p:cT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chart" Target="../charts/chart2.xml"/><Relationship Id="rId13"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gif"/><Relationship Id="rId4" Type="http://schemas.openxmlformats.org/officeDocument/2006/relationships/image" Target="../media/image6.tiff"/><Relationship Id="rId5" Type="http://schemas.openxmlformats.org/officeDocument/2006/relationships/image" Target="../media/image7.jpeg"/><Relationship Id="rId6" Type="http://schemas.openxmlformats.org/officeDocument/2006/relationships/image" Target="../media/image8.tiff"/><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2">
                <a:lumMod val="5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159" y="3063172"/>
            <a:ext cx="6285507" cy="1986282"/>
          </a:xfrm>
        </p:spPr>
        <p:txBody>
          <a:bodyPr/>
          <a:lstStyle/>
          <a:p>
            <a:r>
              <a:rPr lang="en-US" dirty="0"/>
              <a:t>Since the summer of 2011, I have collaborated on the Course Curriculum and Laboratory Improvement (CCLI) grant project at Hartnell College in partnership with the University of California, Santa Cruz. We have worked to implement a web-enabled renewable energy laboratory to include a remotely operated solar panel.  I have assisted in the development of the lab modules, instruction of the labs, and assessment of learning outcomes. In this poster, I present assessment results as of spring 2012 and prospects for future project improvement.</a:t>
            </a:r>
          </a:p>
        </p:txBody>
      </p:sp>
      <p:sp>
        <p:nvSpPr>
          <p:cNvPr id="3" name="Text Placeholder 2"/>
          <p:cNvSpPr>
            <a:spLocks noGrp="1"/>
          </p:cNvSpPr>
          <p:nvPr>
            <p:ph type="body" sz="quarter" idx="11"/>
          </p:nvPr>
        </p:nvSpPr>
        <p:spPr/>
        <p:txBody>
          <a:bodyPr/>
          <a:lstStyle/>
          <a:p>
            <a:r>
              <a:rPr lang="en-US" dirty="0" smtClean="0"/>
              <a:t>Abstract</a:t>
            </a:r>
            <a:endParaRPr lang="en-US" dirty="0"/>
          </a:p>
        </p:txBody>
      </p:sp>
      <p:pic>
        <p:nvPicPr>
          <p:cNvPr id="58" name="Picture Placeholder 57" descr="hartnell_college_logo_rgb.jpg"/>
          <p:cNvPicPr>
            <a:picLocks noGrp="1" noChangeAspect="1"/>
          </p:cNvPicPr>
          <p:nvPr>
            <p:ph type="pic" sz="quarter" idx="15"/>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856" b="-2344"/>
          <a:stretch/>
        </p:blipFill>
        <p:spPr>
          <a:xfrm>
            <a:off x="589841" y="-192230"/>
            <a:ext cx="2408910" cy="2503185"/>
          </a:xfrm>
        </p:spPr>
      </p:pic>
      <p:pic>
        <p:nvPicPr>
          <p:cNvPr id="80" name="Picture Placeholder 79" descr="Nasa-logo.gif"/>
          <p:cNvPicPr>
            <a:picLocks noGrp="1" noChangeAspect="1"/>
          </p:cNvPicPr>
          <p:nvPr>
            <p:ph type="pic" sz="quarter" idx="18"/>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47" r="184" b="3031"/>
          <a:stretch/>
        </p:blipFill>
        <p:spPr>
          <a:xfrm>
            <a:off x="24446507" y="-1"/>
            <a:ext cx="2408910" cy="2310955"/>
          </a:xfrm>
        </p:spPr>
      </p:pic>
      <p:sp>
        <p:nvSpPr>
          <p:cNvPr id="6" name="Text Placeholder 5"/>
          <p:cNvSpPr>
            <a:spLocks noGrp="1"/>
          </p:cNvSpPr>
          <p:nvPr>
            <p:ph type="body" sz="quarter" idx="20"/>
          </p:nvPr>
        </p:nvSpPr>
        <p:spPr>
          <a:xfrm>
            <a:off x="588848" y="4932135"/>
            <a:ext cx="6281538" cy="443855"/>
          </a:xfrm>
        </p:spPr>
        <p:txBody>
          <a:bodyPr/>
          <a:lstStyle/>
          <a:p>
            <a:r>
              <a:rPr lang="en-US" dirty="0" smtClean="0"/>
              <a:t>Objectives</a:t>
            </a:r>
            <a:endParaRPr lang="en-US" dirty="0"/>
          </a:p>
        </p:txBody>
      </p:sp>
      <p:sp>
        <p:nvSpPr>
          <p:cNvPr id="8" name="Text Placeholder 7"/>
          <p:cNvSpPr>
            <a:spLocks noGrp="1"/>
          </p:cNvSpPr>
          <p:nvPr>
            <p:ph type="body" sz="quarter" idx="22"/>
          </p:nvPr>
        </p:nvSpPr>
        <p:spPr>
          <a:xfrm>
            <a:off x="589841" y="7382358"/>
            <a:ext cx="6280548" cy="443855"/>
          </a:xfrm>
        </p:spPr>
        <p:txBody>
          <a:bodyPr/>
          <a:lstStyle/>
          <a:p>
            <a:r>
              <a:rPr lang="en-US" dirty="0" smtClean="0"/>
              <a:t>Materials and Methods</a:t>
            </a:r>
            <a:endParaRPr lang="en-US" dirty="0"/>
          </a:p>
        </p:txBody>
      </p:sp>
      <p:sp>
        <p:nvSpPr>
          <p:cNvPr id="10" name="Text Placeholder 9"/>
          <p:cNvSpPr>
            <a:spLocks noGrp="1"/>
          </p:cNvSpPr>
          <p:nvPr>
            <p:ph type="body" sz="quarter" idx="24"/>
          </p:nvPr>
        </p:nvSpPr>
        <p:spPr>
          <a:xfrm>
            <a:off x="13906500" y="8581392"/>
            <a:ext cx="6286500" cy="443632"/>
          </a:xfrm>
        </p:spPr>
        <p:txBody>
          <a:bodyPr/>
          <a:lstStyle/>
          <a:p>
            <a:r>
              <a:rPr lang="en-US" dirty="0" smtClean="0"/>
              <a:t>Results</a:t>
            </a:r>
            <a:endParaRPr lang="en-US" dirty="0"/>
          </a:p>
        </p:txBody>
      </p:sp>
      <p:sp>
        <p:nvSpPr>
          <p:cNvPr id="12" name="Text Placeholder 11"/>
          <p:cNvSpPr>
            <a:spLocks noGrp="1"/>
          </p:cNvSpPr>
          <p:nvPr>
            <p:ph type="body" sz="quarter" idx="26"/>
          </p:nvPr>
        </p:nvSpPr>
        <p:spPr>
          <a:xfrm>
            <a:off x="20576030" y="10712920"/>
            <a:ext cx="6279387" cy="2417169"/>
          </a:xfrm>
        </p:spPr>
        <p:txBody>
          <a:bodyPr/>
          <a:lstStyle/>
          <a:p>
            <a:r>
              <a:rPr lang="en-US" dirty="0">
                <a:solidFill>
                  <a:srgbClr val="000000"/>
                </a:solidFill>
                <a:latin typeface="Trebuchet MS"/>
                <a:ea typeface="ＭＳ Ｐゴシック" pitchFamily="2"/>
                <a:cs typeface="Trebuchet MS"/>
              </a:rPr>
              <a:t>In its </a:t>
            </a:r>
            <a:r>
              <a:rPr lang="en-US" dirty="0" smtClean="0">
                <a:solidFill>
                  <a:srgbClr val="000000"/>
                </a:solidFill>
                <a:latin typeface="Trebuchet MS"/>
                <a:ea typeface="ＭＳ Ｐゴシック" pitchFamily="2"/>
                <a:cs typeface="Trebuchet MS"/>
              </a:rPr>
              <a:t>final year</a:t>
            </a:r>
            <a:r>
              <a:rPr lang="en-US" dirty="0">
                <a:solidFill>
                  <a:srgbClr val="000000"/>
                </a:solidFill>
                <a:latin typeface="Trebuchet MS"/>
                <a:ea typeface="ＭＳ Ｐゴシック" pitchFamily="2"/>
                <a:cs typeface="Trebuchet MS"/>
              </a:rPr>
              <a:t>, the goals of the CCLI interactive laboratory project </a:t>
            </a:r>
            <a:r>
              <a:rPr lang="en-US" dirty="0" smtClean="0">
                <a:solidFill>
                  <a:srgbClr val="000000"/>
                </a:solidFill>
                <a:latin typeface="Trebuchet MS"/>
                <a:ea typeface="ＭＳ Ｐゴシック" pitchFamily="2"/>
                <a:cs typeface="Trebuchet MS"/>
              </a:rPr>
              <a:t>were largely achieved.  </a:t>
            </a:r>
            <a:r>
              <a:rPr lang="en-US" dirty="0">
                <a:solidFill>
                  <a:srgbClr val="000000"/>
                </a:solidFill>
                <a:latin typeface="Trebuchet MS"/>
                <a:ea typeface="ＭＳ Ｐゴシック" pitchFamily="2"/>
                <a:cs typeface="Trebuchet MS"/>
              </a:rPr>
              <a:t>The web interface is organized with all hardware documented. </a:t>
            </a:r>
            <a:r>
              <a:rPr lang="en-US" dirty="0" smtClean="0">
                <a:solidFill>
                  <a:srgbClr val="000000"/>
                </a:solidFill>
                <a:latin typeface="Trebuchet MS"/>
                <a:ea typeface="ＭＳ Ｐゴシック" pitchFamily="2"/>
                <a:cs typeface="Trebuchet MS"/>
              </a:rPr>
              <a:t>Multiple cohorts </a:t>
            </a:r>
            <a:r>
              <a:rPr lang="en-US" dirty="0">
                <a:solidFill>
                  <a:srgbClr val="000000"/>
                </a:solidFill>
                <a:latin typeface="Trebuchet MS"/>
                <a:ea typeface="ＭＳ Ｐゴシック" pitchFamily="2"/>
                <a:cs typeface="Trebuchet MS"/>
              </a:rPr>
              <a:t>of </a:t>
            </a:r>
            <a:r>
              <a:rPr lang="en-US" dirty="0" smtClean="0">
                <a:solidFill>
                  <a:srgbClr val="000000"/>
                </a:solidFill>
                <a:latin typeface="Trebuchet MS"/>
                <a:ea typeface="ＭＳ Ｐゴシック" pitchFamily="2"/>
                <a:cs typeface="Trebuchet MS"/>
              </a:rPr>
              <a:t>students have tested the web interface. </a:t>
            </a:r>
            <a:r>
              <a:rPr lang="en-US" dirty="0">
                <a:solidFill>
                  <a:srgbClr val="000000"/>
                </a:solidFill>
                <a:latin typeface="Trebuchet MS"/>
                <a:ea typeface="ＭＳ Ｐゴシック" pitchFamily="2"/>
                <a:cs typeface="Trebuchet MS"/>
              </a:rPr>
              <a:t>The effectiveness of the </a:t>
            </a:r>
            <a:r>
              <a:rPr lang="en-US" dirty="0" smtClean="0">
                <a:solidFill>
                  <a:srgbClr val="000000"/>
                </a:solidFill>
                <a:latin typeface="Trebuchet MS"/>
                <a:ea typeface="ＭＳ Ｐゴシック" pitchFamily="2"/>
                <a:cs typeface="Trebuchet MS"/>
              </a:rPr>
              <a:t>lab module in conjunction with the web interface </a:t>
            </a:r>
            <a:r>
              <a:rPr lang="en-US" dirty="0">
                <a:solidFill>
                  <a:srgbClr val="000000"/>
                </a:solidFill>
                <a:latin typeface="Trebuchet MS"/>
                <a:ea typeface="ＭＳ Ｐゴシック" pitchFamily="2"/>
                <a:cs typeface="Trebuchet MS"/>
              </a:rPr>
              <a:t>has been demonstrated with data collected, some of which is shown in the results section of this poster.  </a:t>
            </a:r>
            <a:r>
              <a:rPr lang="en-US" dirty="0" smtClean="0">
                <a:solidFill>
                  <a:srgbClr val="000000"/>
                </a:solidFill>
                <a:latin typeface="Trebuchet MS"/>
                <a:ea typeface="ＭＳ Ｐゴシック" pitchFamily="2"/>
                <a:cs typeface="Trebuchet MS"/>
              </a:rPr>
              <a:t>A future iteration of this project would include an autonomous system such that students could take data by making an appointment for time with the solar panel via the web.  More data on effectiveness could be collected, and a more sophisticated pre/ post-quiz could be developed.</a:t>
            </a:r>
            <a:endParaRPr lang="en-US" dirty="0">
              <a:solidFill>
                <a:srgbClr val="000000"/>
              </a:solidFill>
              <a:latin typeface="Trebuchet MS"/>
              <a:ea typeface="ＭＳ Ｐゴシック" pitchFamily="2"/>
              <a:cs typeface="Trebuchet MS"/>
            </a:endParaRPr>
          </a:p>
        </p:txBody>
      </p:sp>
      <p:sp>
        <p:nvSpPr>
          <p:cNvPr id="15" name="Text Placeholder 14"/>
          <p:cNvSpPr>
            <a:spLocks noGrp="1"/>
          </p:cNvSpPr>
          <p:nvPr>
            <p:ph type="body" sz="quarter" idx="29"/>
          </p:nvPr>
        </p:nvSpPr>
        <p:spPr>
          <a:xfrm>
            <a:off x="20629982" y="14193701"/>
            <a:ext cx="6279387" cy="443632"/>
          </a:xfrm>
        </p:spPr>
        <p:txBody>
          <a:bodyPr/>
          <a:lstStyle/>
          <a:p>
            <a:r>
              <a:rPr lang="en-US" dirty="0" smtClean="0"/>
              <a:t>Acknowledgements</a:t>
            </a:r>
            <a:endParaRPr lang="en-US" dirty="0"/>
          </a:p>
        </p:txBody>
      </p:sp>
      <p:sp>
        <p:nvSpPr>
          <p:cNvPr id="16" name="Text Placeholder 15"/>
          <p:cNvSpPr>
            <a:spLocks noGrp="1"/>
          </p:cNvSpPr>
          <p:nvPr>
            <p:ph type="body" sz="quarter" idx="30"/>
          </p:nvPr>
        </p:nvSpPr>
        <p:spPr>
          <a:xfrm>
            <a:off x="20628413" y="14631463"/>
            <a:ext cx="6282531" cy="1339951"/>
          </a:xfrm>
        </p:spPr>
        <p:txBody>
          <a:bodyPr/>
          <a:lstStyle/>
          <a:p>
            <a:r>
              <a:rPr lang="en-US" dirty="0">
                <a:solidFill>
                  <a:srgbClr val="000000"/>
                </a:solidFill>
                <a:latin typeface="Trebuchet MS"/>
                <a:ea typeface="ＭＳ Ｐゴシック" pitchFamily="2"/>
                <a:cs typeface="Trebuchet MS"/>
              </a:rPr>
              <a:t>I’d like to thank Dan O’Leary and NASA  Ames for providing hardware and helping me with my research on solar panels, Dr. Brooke Haag and Tito Polo for guiding me with my research. Also, this internship would not have been possible without the generous funding of the NSF grant No. DUE-0942439</a:t>
            </a:r>
            <a:endParaRPr lang="en-US" dirty="0">
              <a:latin typeface="Trebuchet MS"/>
              <a:cs typeface="Trebuchet MS"/>
            </a:endParaRPr>
          </a:p>
        </p:txBody>
      </p:sp>
      <p:sp>
        <p:nvSpPr>
          <p:cNvPr id="18" name="Text Placeholder 17"/>
          <p:cNvSpPr>
            <a:spLocks noGrp="1"/>
          </p:cNvSpPr>
          <p:nvPr>
            <p:ph type="body" sz="quarter" idx="96"/>
          </p:nvPr>
        </p:nvSpPr>
        <p:spPr>
          <a:xfrm>
            <a:off x="578495" y="5355739"/>
            <a:ext cx="6291891" cy="2072459"/>
          </a:xfrm>
        </p:spPr>
        <p:txBody>
          <a:bodyPr/>
          <a:lstStyle/>
          <a:p>
            <a:r>
              <a:rPr lang="en-US" dirty="0" smtClean="0"/>
              <a:t>My main tasks in improving the Renewable Energy Laboratory and associated website were:</a:t>
            </a:r>
            <a:br>
              <a:rPr lang="en-US" dirty="0" smtClean="0"/>
            </a:br>
            <a:endParaRPr lang="en-US" dirty="0" smtClean="0"/>
          </a:p>
          <a:p>
            <a:pPr marL="285750" indent="-285750">
              <a:buFont typeface="Arial"/>
              <a:buChar char="•"/>
            </a:pPr>
            <a:r>
              <a:rPr lang="en-US" dirty="0" smtClean="0"/>
              <a:t>To improve the solar cell instructional module which teaches students about how the amount of light a solar cell collects is affected by its orientation.</a:t>
            </a:r>
          </a:p>
          <a:p>
            <a:pPr marL="285750" indent="-285750">
              <a:buFont typeface="Arial"/>
              <a:buChar char="•"/>
            </a:pPr>
            <a:r>
              <a:rPr lang="en-US" dirty="0" smtClean="0"/>
              <a:t>To help program a website to display data collected by instruments associated with the remotely operated solar panel</a:t>
            </a:r>
            <a:endParaRPr lang="en-US" dirty="0"/>
          </a:p>
        </p:txBody>
      </p:sp>
      <p:sp>
        <p:nvSpPr>
          <p:cNvPr id="55" name="Text Placeholder 54"/>
          <p:cNvSpPr>
            <a:spLocks noGrp="1"/>
          </p:cNvSpPr>
          <p:nvPr>
            <p:ph type="body" sz="quarter" idx="150"/>
          </p:nvPr>
        </p:nvSpPr>
        <p:spPr/>
        <p:txBody>
          <a:bodyPr>
            <a:normAutofit lnSpcReduction="1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Steven Vuong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Text Placeholder 55"/>
          <p:cNvSpPr>
            <a:spLocks noGrp="1"/>
          </p:cNvSpPr>
          <p:nvPr>
            <p:ph type="body" sz="quarter" idx="184"/>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Hartnell College; NASA Ames; University of California, Santa Cruz</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Text Placeholder 56"/>
          <p:cNvSpPr>
            <a:spLocks noGrp="1"/>
          </p:cNvSpPr>
          <p:nvPr>
            <p:ph type="body" sz="quarter" idx="185"/>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Implementation of a Web-Enabled Interactive Renewable Energy Laboratory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2" name="Text Placeholder 6"/>
          <p:cNvSpPr txBox="1">
            <a:spLocks/>
          </p:cNvSpPr>
          <p:nvPr/>
        </p:nvSpPr>
        <p:spPr>
          <a:xfrm>
            <a:off x="589841" y="7924161"/>
            <a:ext cx="6280545" cy="1770838"/>
          </a:xfrm>
          <a:prstGeom prst="rect">
            <a:avLst/>
          </a:prstGeom>
        </p:spPr>
        <p:txBody>
          <a:bodyPr wrap="square" lIns="130096" tIns="130096" rIns="130096" bIns="130096">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To create the solar module for the lab activity, I used protractors, acrylic glass, a solar cell, a resistor box in series with an ammeter and a Vernier </a:t>
            </a:r>
            <a:r>
              <a:rPr lang="en-US" dirty="0" err="1" smtClean="0"/>
              <a:t>LabPro</a:t>
            </a:r>
            <a:r>
              <a:rPr lang="en-US" dirty="0" smtClean="0"/>
              <a:t>. I mounted the solar cell onto the acrylic with hot glue. I drilled holes into the protractors so I could put a rod inside to hold up the acrylic and solar cell so that it could spin freely. Later I nailed the protractors to wooden blocks for the sake of stability. This made the lab setup easier and reduced measurement errors.</a:t>
            </a:r>
            <a:endParaRPr lang="en-US" dirty="0"/>
          </a:p>
        </p:txBody>
      </p:sp>
      <p:sp>
        <p:nvSpPr>
          <p:cNvPr id="73" name="TextBox 72"/>
          <p:cNvSpPr txBox="1"/>
          <p:nvPr/>
        </p:nvSpPr>
        <p:spPr>
          <a:xfrm>
            <a:off x="10160402" y="5120197"/>
            <a:ext cx="183955" cy="846030"/>
          </a:xfrm>
          <a:prstGeom prst="rect">
            <a:avLst/>
          </a:prstGeom>
          <a:noFill/>
        </p:spPr>
        <p:txBody>
          <a:bodyPr wrap="none" lIns="91088" tIns="45544" rIns="91088" bIns="45544" rtlCol="0">
            <a:spAutoFit/>
          </a:bodyPr>
          <a:lstStyle/>
          <a:p>
            <a:endParaRPr lang="en-US" dirty="0"/>
          </a:p>
        </p:txBody>
      </p:sp>
      <p:pic>
        <p:nvPicPr>
          <p:cNvPr id="75" name="Picture 74" descr="IV CURVE.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18191" y="5539665"/>
            <a:ext cx="3816183" cy="3243946"/>
          </a:xfrm>
          <a:prstGeom prst="rect">
            <a:avLst/>
          </a:prstGeom>
        </p:spPr>
      </p:pic>
      <p:pic>
        <p:nvPicPr>
          <p:cNvPr id="68" name="Picture 67"/>
          <p:cNvPicPr>
            <a:picLocks noChangeAspect="1"/>
          </p:cNvPicPr>
          <p:nvPr/>
        </p:nvPicPr>
        <p:blipFill>
          <a:blip r:embed="rId5">
            <a:lum/>
            <a:alphaModFix/>
          </a:blip>
          <a:srcRect/>
          <a:stretch>
            <a:fillRect/>
          </a:stretch>
        </p:blipFill>
        <p:spPr>
          <a:xfrm>
            <a:off x="7400477" y="2797243"/>
            <a:ext cx="3660908" cy="2558495"/>
          </a:xfrm>
          <a:prstGeom prst="rect">
            <a:avLst/>
          </a:prstGeom>
          <a:noFill/>
          <a:ln>
            <a:noFill/>
          </a:ln>
        </p:spPr>
      </p:pic>
      <p:sp>
        <p:nvSpPr>
          <p:cNvPr id="59" name="TextBox 58"/>
          <p:cNvSpPr txBox="1"/>
          <p:nvPr/>
        </p:nvSpPr>
        <p:spPr>
          <a:xfrm>
            <a:off x="11136738" y="3116253"/>
            <a:ext cx="2341633" cy="1815882"/>
          </a:xfrm>
          <a:prstGeom prst="rect">
            <a:avLst/>
          </a:prstGeom>
          <a:noFill/>
        </p:spPr>
        <p:txBody>
          <a:bodyPr wrap="square" rtlCol="0">
            <a:spAutoFit/>
          </a:bodyPr>
          <a:lstStyle/>
          <a:p>
            <a:r>
              <a:rPr lang="en-US" sz="1400" b="1" dirty="0" smtClean="0">
                <a:latin typeface="Trebuchet MS"/>
                <a:cs typeface="Trebuchet MS"/>
              </a:rPr>
              <a:t>Figure 3.</a:t>
            </a:r>
            <a:r>
              <a:rPr lang="en-US" sz="1400" dirty="0" smtClean="0">
                <a:latin typeface="Trebuchet MS"/>
                <a:cs typeface="Trebuchet MS"/>
              </a:rPr>
              <a:t> </a:t>
            </a:r>
            <a:r>
              <a:rPr lang="en-US" sz="1400" dirty="0">
                <a:latin typeface="Trebuchet MS"/>
                <a:cs typeface="Trebuchet MS"/>
              </a:rPr>
              <a:t>The IV</a:t>
            </a:r>
            <a:r>
              <a:rPr lang="en-US" sz="1400" dirty="0" smtClean="0">
                <a:latin typeface="Trebuchet MS"/>
                <a:cs typeface="Trebuchet MS"/>
              </a:rPr>
              <a:t>-Curve </a:t>
            </a:r>
            <a:r>
              <a:rPr lang="en-US" sz="1400" dirty="0">
                <a:latin typeface="Trebuchet MS"/>
                <a:cs typeface="Trebuchet MS"/>
              </a:rPr>
              <a:t>Tracer is a capacitive load that varies its impedance to change </a:t>
            </a:r>
            <a:r>
              <a:rPr lang="en-US" sz="1400" dirty="0" smtClean="0">
                <a:latin typeface="Trebuchet MS"/>
                <a:cs typeface="Trebuchet MS"/>
              </a:rPr>
              <a:t>its voltage </a:t>
            </a:r>
            <a:r>
              <a:rPr lang="en-US" sz="1400" dirty="0">
                <a:latin typeface="Trebuchet MS"/>
                <a:cs typeface="Trebuchet MS"/>
              </a:rPr>
              <a:t>and </a:t>
            </a:r>
            <a:r>
              <a:rPr lang="en-US" sz="1400" dirty="0" smtClean="0">
                <a:latin typeface="Trebuchet MS"/>
                <a:cs typeface="Trebuchet MS"/>
              </a:rPr>
              <a:t>current outputs. This instrument measures the power produced by the solar panel.</a:t>
            </a:r>
            <a:endParaRPr lang="en-US" sz="1400" dirty="0">
              <a:latin typeface="Trebuchet MS"/>
              <a:cs typeface="Trebuchet MS"/>
            </a:endParaRPr>
          </a:p>
        </p:txBody>
      </p:sp>
      <p:pic>
        <p:nvPicPr>
          <p:cNvPr id="61" name="Picture 60" descr="Solar Irradiance.tif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346768" y="2797243"/>
            <a:ext cx="5274732" cy="4459604"/>
          </a:xfrm>
          <a:prstGeom prst="rect">
            <a:avLst/>
          </a:prstGeom>
        </p:spPr>
      </p:pic>
      <p:pic>
        <p:nvPicPr>
          <p:cNvPr id="71" name="Picture 70"/>
          <p:cNvPicPr>
            <a:picLocks noChangeAspect="1"/>
          </p:cNvPicPr>
          <p:nvPr/>
        </p:nvPicPr>
        <p:blipFill>
          <a:blip r:embed="rId7">
            <a:lum/>
            <a:alphaModFix/>
          </a:blip>
          <a:srcRect/>
          <a:stretch>
            <a:fillRect/>
          </a:stretch>
        </p:blipFill>
        <p:spPr>
          <a:xfrm>
            <a:off x="10188504" y="9397154"/>
            <a:ext cx="3238224" cy="1900183"/>
          </a:xfrm>
          <a:prstGeom prst="rect">
            <a:avLst/>
          </a:prstGeom>
          <a:noFill/>
          <a:ln>
            <a:noFill/>
          </a:ln>
        </p:spPr>
      </p:pic>
      <p:pic>
        <p:nvPicPr>
          <p:cNvPr id="72" name="Picture 71"/>
          <p:cNvPicPr>
            <a:picLocks noChangeAspect="1"/>
          </p:cNvPicPr>
          <p:nvPr/>
        </p:nvPicPr>
        <p:blipFill>
          <a:blip r:embed="rId8">
            <a:lum/>
            <a:alphaModFix/>
          </a:blip>
          <a:srcRect/>
          <a:stretch>
            <a:fillRect/>
          </a:stretch>
        </p:blipFill>
        <p:spPr>
          <a:xfrm>
            <a:off x="10188504" y="11539278"/>
            <a:ext cx="3273972" cy="2046666"/>
          </a:xfrm>
          <a:prstGeom prst="rect">
            <a:avLst/>
          </a:prstGeom>
          <a:noFill/>
          <a:ln>
            <a:noFill/>
          </a:ln>
        </p:spPr>
      </p:pic>
      <p:sp>
        <p:nvSpPr>
          <p:cNvPr id="66" name="TextBox 65"/>
          <p:cNvSpPr txBox="1"/>
          <p:nvPr/>
        </p:nvSpPr>
        <p:spPr>
          <a:xfrm>
            <a:off x="14194000" y="7339385"/>
            <a:ext cx="5847066" cy="1169551"/>
          </a:xfrm>
          <a:prstGeom prst="rect">
            <a:avLst/>
          </a:prstGeom>
          <a:noFill/>
        </p:spPr>
        <p:txBody>
          <a:bodyPr wrap="square" rtlCol="0">
            <a:spAutoFit/>
          </a:bodyPr>
          <a:lstStyle/>
          <a:p>
            <a:r>
              <a:rPr lang="en-US" sz="1400" b="1" dirty="0" smtClean="0">
                <a:latin typeface="Trebuchet MS"/>
                <a:cs typeface="Trebuchet MS"/>
              </a:rPr>
              <a:t>Figure 6. </a:t>
            </a:r>
            <a:r>
              <a:rPr lang="en-US" sz="1400" dirty="0" smtClean="0">
                <a:latin typeface="Trebuchet MS"/>
                <a:cs typeface="Trebuchet MS"/>
              </a:rPr>
              <a:t>The plot above shows data collected from the PSP in blue and the NIP in red. We asked the students if it was a sunny or cloudy day in the pre and post-quizzes. On a sunny day the NIP and PSP both peak at around 0.8 W/m</a:t>
            </a:r>
            <a:r>
              <a:rPr lang="en-US" sz="1400" baseline="30000" dirty="0" smtClean="0">
                <a:latin typeface="Trebuchet MS"/>
                <a:cs typeface="Trebuchet MS"/>
              </a:rPr>
              <a:t>2</a:t>
            </a:r>
            <a:r>
              <a:rPr lang="en-US" sz="1400" dirty="0" smtClean="0">
                <a:latin typeface="Trebuchet MS"/>
                <a:cs typeface="Trebuchet MS"/>
              </a:rPr>
              <a:t>. On a cloudy day, the NIP is very close to zero and the PSP is close to a value of 0.1 </a:t>
            </a:r>
            <a:r>
              <a:rPr lang="en-US" sz="1400" dirty="0">
                <a:latin typeface="Trebuchet MS"/>
                <a:cs typeface="Trebuchet MS"/>
              </a:rPr>
              <a:t>W/m</a:t>
            </a:r>
            <a:r>
              <a:rPr lang="en-US" sz="1400" baseline="30000" dirty="0">
                <a:latin typeface="Trebuchet MS"/>
                <a:cs typeface="Trebuchet MS"/>
              </a:rPr>
              <a:t>2</a:t>
            </a:r>
            <a:r>
              <a:rPr lang="en-US" sz="1400" dirty="0" smtClean="0">
                <a:latin typeface="Trebuchet MS"/>
                <a:cs typeface="Trebuchet MS"/>
              </a:rPr>
              <a:t>. </a:t>
            </a:r>
            <a:endParaRPr lang="en-US" sz="1400" dirty="0">
              <a:latin typeface="Trebuchet MS"/>
              <a:cs typeface="Trebuchet MS"/>
            </a:endParaRPr>
          </a:p>
        </p:txBody>
      </p:sp>
      <p:sp>
        <p:nvSpPr>
          <p:cNvPr id="82" name="TextBox 81"/>
          <p:cNvSpPr txBox="1"/>
          <p:nvPr/>
        </p:nvSpPr>
        <p:spPr>
          <a:xfrm>
            <a:off x="13982900" y="13246099"/>
            <a:ext cx="6121199" cy="954107"/>
          </a:xfrm>
          <a:prstGeom prst="rect">
            <a:avLst/>
          </a:prstGeom>
          <a:noFill/>
        </p:spPr>
        <p:txBody>
          <a:bodyPr wrap="square" rtlCol="0">
            <a:spAutoFit/>
          </a:bodyPr>
          <a:lstStyle/>
          <a:p>
            <a:r>
              <a:rPr lang="en-US" sz="1400" b="1" dirty="0" smtClean="0">
                <a:latin typeface="Trebuchet MS"/>
                <a:cs typeface="Trebuchet MS"/>
              </a:rPr>
              <a:t>Figures 7 + 8.</a:t>
            </a:r>
            <a:r>
              <a:rPr lang="en-US" sz="1400" b="1" dirty="0" smtClean="0">
                <a:latin typeface="Trebuchet MS"/>
                <a:cs typeface="Trebuchet MS"/>
              </a:rPr>
              <a:t> </a:t>
            </a:r>
            <a:r>
              <a:rPr lang="en-US" sz="1400" dirty="0" smtClean="0">
                <a:latin typeface="Trebuchet MS"/>
                <a:cs typeface="Trebuchet MS"/>
              </a:rPr>
              <a:t>The</a:t>
            </a:r>
            <a:r>
              <a:rPr lang="en-US" sz="1400" dirty="0" smtClean="0">
                <a:latin typeface="Trebuchet MS"/>
                <a:cs typeface="Trebuchet MS"/>
              </a:rPr>
              <a:t> show Hartnell College Physics 4A students’ scores on pre and post-quizzes. The </a:t>
            </a:r>
            <a:r>
              <a:rPr lang="en-US" sz="1400" dirty="0" smtClean="0">
                <a:latin typeface="Trebuchet MS"/>
                <a:cs typeface="Trebuchet MS"/>
              </a:rPr>
              <a:t>students improved after doing the web enabled activity and doing the solar module lab. Altogether</a:t>
            </a:r>
            <a:r>
              <a:rPr lang="en-US" sz="1400" dirty="0" smtClean="0">
                <a:latin typeface="Trebuchet MS"/>
                <a:cs typeface="Trebuchet MS"/>
              </a:rPr>
              <a:t>, 22 </a:t>
            </a:r>
            <a:r>
              <a:rPr lang="en-US" sz="1400" dirty="0" smtClean="0">
                <a:latin typeface="Trebuchet MS"/>
                <a:cs typeface="Trebuchet MS"/>
              </a:rPr>
              <a:t>students</a:t>
            </a:r>
            <a:r>
              <a:rPr lang="en-US" sz="1400" dirty="0" smtClean="0">
                <a:latin typeface="Trebuchet MS"/>
                <a:cs typeface="Trebuchet MS"/>
              </a:rPr>
              <a:t> took </a:t>
            </a:r>
            <a:r>
              <a:rPr lang="en-US" sz="1400" dirty="0" smtClean="0">
                <a:latin typeface="Trebuchet MS"/>
                <a:cs typeface="Trebuchet MS"/>
              </a:rPr>
              <a:t>the quizzes and 77 percent of them</a:t>
            </a:r>
            <a:r>
              <a:rPr lang="en-US" sz="1400" dirty="0" smtClean="0">
                <a:latin typeface="Trebuchet MS"/>
                <a:cs typeface="Trebuchet MS"/>
              </a:rPr>
              <a:t> had improved scores on the </a:t>
            </a:r>
            <a:r>
              <a:rPr lang="en-US" sz="1400" dirty="0" smtClean="0">
                <a:latin typeface="Trebuchet MS"/>
                <a:cs typeface="Trebuchet MS"/>
              </a:rPr>
              <a:t>post quiz.</a:t>
            </a:r>
            <a:endParaRPr lang="en-US" sz="1400" dirty="0">
              <a:latin typeface="Trebuchet MS"/>
              <a:cs typeface="Trebuchet MS"/>
            </a:endParaRPr>
          </a:p>
        </p:txBody>
      </p:sp>
      <p:sp>
        <p:nvSpPr>
          <p:cNvPr id="79" name="TextBox 78"/>
          <p:cNvSpPr txBox="1"/>
          <p:nvPr/>
        </p:nvSpPr>
        <p:spPr>
          <a:xfrm>
            <a:off x="4755803" y="10088078"/>
            <a:ext cx="2094863" cy="1815882"/>
          </a:xfrm>
          <a:prstGeom prst="rect">
            <a:avLst/>
          </a:prstGeom>
          <a:noFill/>
        </p:spPr>
        <p:txBody>
          <a:bodyPr wrap="square" rtlCol="0">
            <a:spAutoFit/>
          </a:bodyPr>
          <a:lstStyle/>
          <a:p>
            <a:r>
              <a:rPr lang="en-US" sz="1400" b="1" dirty="0" smtClean="0">
                <a:latin typeface="Trebuchet MS"/>
                <a:cs typeface="Trebuchet MS"/>
              </a:rPr>
              <a:t>Figure 1.</a:t>
            </a:r>
            <a:r>
              <a:rPr lang="en-US" sz="1400" dirty="0" smtClean="0">
                <a:latin typeface="Trebuchet MS"/>
                <a:cs typeface="Trebuchet MS"/>
              </a:rPr>
              <a:t>With this solar module, students measure how the current changes when the solar cell is moved towards and away from the sun as represented by a desk lamp.</a:t>
            </a:r>
            <a:endParaRPr lang="en-US" sz="1400" dirty="0">
              <a:latin typeface="Trebuchet MS"/>
              <a:cs typeface="Trebuchet MS"/>
            </a:endParaRPr>
          </a:p>
        </p:txBody>
      </p:sp>
      <p:sp>
        <p:nvSpPr>
          <p:cNvPr id="83" name="TextBox 82"/>
          <p:cNvSpPr txBox="1"/>
          <p:nvPr/>
        </p:nvSpPr>
        <p:spPr>
          <a:xfrm>
            <a:off x="7400477" y="14254868"/>
            <a:ext cx="5906269" cy="954107"/>
          </a:xfrm>
          <a:prstGeom prst="rect">
            <a:avLst/>
          </a:prstGeom>
          <a:noFill/>
        </p:spPr>
        <p:txBody>
          <a:bodyPr wrap="square" rtlCol="0">
            <a:spAutoFit/>
          </a:bodyPr>
          <a:lstStyle/>
          <a:p>
            <a:r>
              <a:rPr lang="en-US" sz="1400" b="1" dirty="0" smtClean="0">
                <a:latin typeface="Trebuchet MS"/>
                <a:cs typeface="Trebuchet MS"/>
              </a:rPr>
              <a:t>Figures 5</a:t>
            </a:r>
            <a:r>
              <a:rPr lang="en-US" sz="1400" b="1" dirty="0" smtClean="0">
                <a:latin typeface="Trebuchet MS"/>
                <a:cs typeface="Trebuchet MS"/>
              </a:rPr>
              <a:t> , 6, + 7. </a:t>
            </a:r>
            <a:r>
              <a:rPr lang="en-US" sz="1400" dirty="0" smtClean="0">
                <a:latin typeface="Trebuchet MS"/>
                <a:cs typeface="Trebuchet MS"/>
              </a:rPr>
              <a:t>Solar panel (left), </a:t>
            </a:r>
            <a:r>
              <a:rPr lang="en-US" sz="1400" dirty="0" smtClean="0">
                <a:latin typeface="Trebuchet MS"/>
                <a:cs typeface="Trebuchet MS"/>
              </a:rPr>
              <a:t>Normal </a:t>
            </a:r>
            <a:r>
              <a:rPr lang="en-US" sz="1400" dirty="0" smtClean="0">
                <a:latin typeface="Trebuchet MS"/>
                <a:cs typeface="Trebuchet MS"/>
              </a:rPr>
              <a:t>Incidence </a:t>
            </a:r>
            <a:r>
              <a:rPr lang="en-US" sz="1400" dirty="0" smtClean="0">
                <a:latin typeface="Trebuchet MS"/>
                <a:cs typeface="Trebuchet MS"/>
              </a:rPr>
              <a:t>Pyrheliometer (NIP, upper) </a:t>
            </a:r>
            <a:r>
              <a:rPr lang="en-US" sz="1400" dirty="0" smtClean="0">
                <a:latin typeface="Trebuchet MS"/>
                <a:cs typeface="Trebuchet MS"/>
              </a:rPr>
              <a:t>and Precision Spectral </a:t>
            </a:r>
            <a:r>
              <a:rPr lang="en-US" sz="1400" dirty="0" smtClean="0">
                <a:latin typeface="Trebuchet MS"/>
                <a:cs typeface="Trebuchet MS"/>
              </a:rPr>
              <a:t>Pyranometer (PSP, lower).  </a:t>
            </a:r>
            <a:r>
              <a:rPr lang="en-US" sz="1400" dirty="0" smtClean="0">
                <a:latin typeface="Trebuchet MS"/>
                <a:cs typeface="Trebuchet MS"/>
              </a:rPr>
              <a:t>The NIP and PSP are used to collect direct and indirect light which falls on the solar panel.</a:t>
            </a:r>
            <a:endParaRPr lang="en-US" sz="1400" dirty="0">
              <a:latin typeface="Trebuchet MS"/>
              <a:cs typeface="Trebuchet MS"/>
            </a:endParaRPr>
          </a:p>
        </p:txBody>
      </p:sp>
      <p:sp>
        <p:nvSpPr>
          <p:cNvPr id="84" name="TextBox 83"/>
          <p:cNvSpPr txBox="1"/>
          <p:nvPr/>
        </p:nvSpPr>
        <p:spPr>
          <a:xfrm>
            <a:off x="20785507" y="3306917"/>
            <a:ext cx="1668093" cy="5262978"/>
          </a:xfrm>
          <a:prstGeom prst="rect">
            <a:avLst/>
          </a:prstGeom>
          <a:noFill/>
        </p:spPr>
        <p:txBody>
          <a:bodyPr wrap="square" rtlCol="0">
            <a:spAutoFit/>
          </a:bodyPr>
          <a:lstStyle/>
          <a:p>
            <a:r>
              <a:rPr lang="en-US" sz="1400" b="1" dirty="0" smtClean="0">
                <a:latin typeface="Trebuchet MS"/>
                <a:cs typeface="Trebuchet MS"/>
              </a:rPr>
              <a:t>Figure 9.  </a:t>
            </a:r>
            <a:br>
              <a:rPr lang="en-US" sz="1400" b="1" dirty="0" smtClean="0">
                <a:latin typeface="Trebuchet MS"/>
                <a:cs typeface="Trebuchet MS"/>
              </a:rPr>
            </a:br>
            <a:r>
              <a:rPr lang="en-US" sz="1400" dirty="0" smtClean="0">
                <a:latin typeface="Trebuchet MS"/>
                <a:cs typeface="Trebuchet MS"/>
              </a:rPr>
              <a:t>The histograms show pre-quiz and post-quiz scores </a:t>
            </a:r>
            <a:r>
              <a:rPr lang="en-US" sz="1400" dirty="0" smtClean="0">
                <a:latin typeface="Trebuchet MS"/>
                <a:cs typeface="Trebuchet MS"/>
              </a:rPr>
              <a:t>for Hartnell physics students and UCSC electrical </a:t>
            </a:r>
            <a:r>
              <a:rPr lang="en-US" sz="1400" dirty="0" smtClean="0">
                <a:latin typeface="Trebuchet MS"/>
                <a:cs typeface="Trebuchet MS"/>
              </a:rPr>
              <a:t>engineering students, 177 students total.  After completing the web activity in conjunction with the solar module lab, </a:t>
            </a:r>
            <a:r>
              <a:rPr lang="en-US" sz="1400" dirty="0" smtClean="0">
                <a:latin typeface="Trebuchet MS"/>
                <a:cs typeface="Trebuchet MS"/>
              </a:rPr>
              <a:t>52 percent of the students </a:t>
            </a:r>
            <a:r>
              <a:rPr lang="en-US" sz="1400" dirty="0" smtClean="0">
                <a:latin typeface="Trebuchet MS"/>
                <a:cs typeface="Trebuchet MS"/>
              </a:rPr>
              <a:t>improved,</a:t>
            </a:r>
            <a:r>
              <a:rPr lang="en-US" sz="1400" dirty="0" smtClean="0">
                <a:latin typeface="Trebuchet MS"/>
                <a:cs typeface="Trebuchet MS"/>
              </a:rPr>
              <a:t> 22 percent got the same score and 26 percent scored lower on the post-quiz.</a:t>
            </a:r>
            <a:endParaRPr lang="en-US" sz="1400" dirty="0">
              <a:latin typeface="Trebuchet MS"/>
              <a:cs typeface="Trebuchet MS"/>
            </a:endParaRPr>
          </a:p>
        </p:txBody>
      </p:sp>
      <p:sp>
        <p:nvSpPr>
          <p:cNvPr id="85" name="TextBox 84"/>
          <p:cNvSpPr txBox="1"/>
          <p:nvPr/>
        </p:nvSpPr>
        <p:spPr>
          <a:xfrm>
            <a:off x="7400477" y="6081121"/>
            <a:ext cx="2099123" cy="2246769"/>
          </a:xfrm>
          <a:prstGeom prst="rect">
            <a:avLst/>
          </a:prstGeom>
          <a:noFill/>
        </p:spPr>
        <p:txBody>
          <a:bodyPr wrap="square" rtlCol="0">
            <a:spAutoFit/>
          </a:bodyPr>
          <a:lstStyle/>
          <a:p>
            <a:r>
              <a:rPr lang="en-US" sz="1400" b="1" dirty="0" smtClean="0">
                <a:latin typeface="Trebuchet MS"/>
                <a:cs typeface="Trebuchet MS"/>
              </a:rPr>
              <a:t>Figure 4. </a:t>
            </a:r>
            <a:r>
              <a:rPr lang="en-US" sz="1400" dirty="0" smtClean="0">
                <a:latin typeface="Trebuchet MS"/>
                <a:cs typeface="Trebuchet MS"/>
              </a:rPr>
              <a:t>The figure at right shows a plot of data obtained with the IV-Curve tracer.  Students are asked in the pre and post-quizzes how to find power</a:t>
            </a:r>
            <a:r>
              <a:rPr lang="en-US" sz="1400" dirty="0">
                <a:latin typeface="Trebuchet MS"/>
                <a:cs typeface="Trebuchet MS"/>
              </a:rPr>
              <a:t> </a:t>
            </a:r>
            <a:r>
              <a:rPr lang="en-US" sz="1400" dirty="0" smtClean="0">
                <a:latin typeface="Trebuchet MS"/>
                <a:cs typeface="Trebuchet MS"/>
              </a:rPr>
              <a:t>and where the max power point would be on the graph.</a:t>
            </a:r>
            <a:endParaRPr lang="en-US" sz="1400" dirty="0">
              <a:latin typeface="Trebuchet MS"/>
              <a:cs typeface="Trebuchet MS"/>
            </a:endParaRPr>
          </a:p>
        </p:txBody>
      </p:sp>
      <p:sp>
        <p:nvSpPr>
          <p:cNvPr id="7" name="TextBox 6"/>
          <p:cNvSpPr txBox="1"/>
          <p:nvPr/>
        </p:nvSpPr>
        <p:spPr>
          <a:xfrm>
            <a:off x="11987615" y="5643805"/>
            <a:ext cx="1319131" cy="276999"/>
          </a:xfrm>
          <a:prstGeom prst="rect">
            <a:avLst/>
          </a:prstGeom>
          <a:noFill/>
        </p:spPr>
        <p:txBody>
          <a:bodyPr wrap="square" rtlCol="0">
            <a:spAutoFit/>
          </a:bodyPr>
          <a:lstStyle/>
          <a:p>
            <a:r>
              <a:rPr lang="en-US" sz="1200" dirty="0" smtClean="0">
                <a:latin typeface="Trebuchet MS"/>
                <a:cs typeface="Trebuchet MS"/>
              </a:rPr>
              <a:t>Max Power Point</a:t>
            </a:r>
            <a:endParaRPr lang="en-US" sz="1200" dirty="0">
              <a:latin typeface="Trebuchet MS"/>
              <a:cs typeface="Trebuchet MS"/>
            </a:endParaRPr>
          </a:p>
        </p:txBody>
      </p:sp>
      <p:cxnSp>
        <p:nvCxnSpPr>
          <p:cNvPr id="14" name="Straight Arrow Connector 13"/>
          <p:cNvCxnSpPr/>
          <p:nvPr/>
        </p:nvCxnSpPr>
        <p:spPr>
          <a:xfrm flipH="1">
            <a:off x="12540797" y="5920804"/>
            <a:ext cx="200522" cy="416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descr="June 20, 2012 010.jpg"/>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5587" y="9840370"/>
            <a:ext cx="3921079" cy="2740321"/>
          </a:xfrm>
          <a:prstGeom prst="rect">
            <a:avLst/>
          </a:prstGeom>
        </p:spPr>
      </p:pic>
      <p:sp>
        <p:nvSpPr>
          <p:cNvPr id="47" name="TextBox 46"/>
          <p:cNvSpPr txBox="1"/>
          <p:nvPr/>
        </p:nvSpPr>
        <p:spPr>
          <a:xfrm>
            <a:off x="4755803" y="12908930"/>
            <a:ext cx="2094863" cy="2462213"/>
          </a:xfrm>
          <a:prstGeom prst="rect">
            <a:avLst/>
          </a:prstGeom>
          <a:noFill/>
        </p:spPr>
        <p:txBody>
          <a:bodyPr wrap="square" rtlCol="0">
            <a:spAutoFit/>
          </a:bodyPr>
          <a:lstStyle/>
          <a:p>
            <a:r>
              <a:rPr lang="en-US" sz="1400" b="1" dirty="0">
                <a:latin typeface="Trebuchet MS"/>
                <a:cs typeface="Trebuchet MS"/>
              </a:rPr>
              <a:t>F</a:t>
            </a:r>
            <a:r>
              <a:rPr lang="en-US" sz="1400" b="1" dirty="0" smtClean="0">
                <a:latin typeface="Trebuchet MS"/>
                <a:cs typeface="Trebuchet MS"/>
              </a:rPr>
              <a:t>igure 2. </a:t>
            </a:r>
            <a:r>
              <a:rPr lang="en-US" sz="1400" dirty="0" smtClean="0">
                <a:latin typeface="Trebuchet MS"/>
                <a:cs typeface="Trebuchet MS"/>
              </a:rPr>
              <a:t>Sample of a graph </a:t>
            </a:r>
            <a:r>
              <a:rPr lang="en-US" sz="1400" b="1" dirty="0" smtClean="0">
                <a:latin typeface="Trebuchet MS"/>
                <a:cs typeface="Trebuchet MS"/>
              </a:rPr>
              <a:t>which is</a:t>
            </a:r>
            <a:r>
              <a:rPr lang="en-US" sz="1400" dirty="0" smtClean="0">
                <a:latin typeface="Trebuchet MS"/>
                <a:cs typeface="Trebuchet MS"/>
              </a:rPr>
              <a:t> one outcome of the solar module lab. It shows the increase and decrease of current with respect to the angle between the solar cell and source.  As expected it varies sinusoidally.</a:t>
            </a:r>
            <a:endParaRPr lang="en-US" sz="1400" dirty="0">
              <a:latin typeface="Trebuchet MS"/>
              <a:cs typeface="Trebuchet MS"/>
            </a:endParaRPr>
          </a:p>
        </p:txBody>
      </p:sp>
      <p:sp>
        <p:nvSpPr>
          <p:cNvPr id="9" name="Text Placeholder 8"/>
          <p:cNvSpPr>
            <a:spLocks noGrp="1"/>
          </p:cNvSpPr>
          <p:nvPr>
            <p:ph type="body" sz="quarter" idx="25"/>
          </p:nvPr>
        </p:nvSpPr>
        <p:spPr>
          <a:xfrm>
            <a:off x="20555944" y="10248321"/>
            <a:ext cx="6279387" cy="443632"/>
          </a:xfrm>
        </p:spPr>
        <p:txBody>
          <a:bodyPr/>
          <a:lstStyle/>
          <a:p>
            <a:r>
              <a:rPr lang="en-US" dirty="0" smtClean="0"/>
              <a:t>Conclusions</a:t>
            </a:r>
            <a:endParaRPr lang="en-US" dirty="0"/>
          </a:p>
        </p:txBody>
      </p:sp>
      <p:graphicFrame>
        <p:nvGraphicFramePr>
          <p:cNvPr id="40" name="Chart 39"/>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0843302"/>
              </p:ext>
            </p:extLst>
          </p:nvPr>
        </p:nvGraphicFramePr>
        <p:xfrm>
          <a:off x="22614668" y="3085386"/>
          <a:ext cx="3970665" cy="2480150"/>
        </p:xfrm>
        <a:graphic>
          <a:graphicData uri="http://schemas.openxmlformats.org/drawingml/2006/chart">
            <c:chart xmlns:c="http://schemas.openxmlformats.org/drawingml/2006/chart" xmlns:r="http://schemas.openxmlformats.org/officeDocument/2006/relationships" r:id="rId10"/>
          </a:graphicData>
        </a:graphic>
      </p:graphicFrame>
      <p:pic>
        <p:nvPicPr>
          <p:cNvPr id="5" name="Picture 4" descr="Cell_0035.jp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00477" y="9397154"/>
            <a:ext cx="2604367" cy="4176125"/>
          </a:xfrm>
          <a:prstGeom prst="rect">
            <a:avLst/>
          </a:prstGeom>
        </p:spPr>
      </p:pic>
      <p:graphicFrame>
        <p:nvGraphicFramePr>
          <p:cNvPr id="48" name="Chart 4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6283664"/>
              </p:ext>
            </p:extLst>
          </p:nvPr>
        </p:nvGraphicFramePr>
        <p:xfrm>
          <a:off x="22614668" y="6277052"/>
          <a:ext cx="3970665" cy="250284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9" name="Chart 48"/>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76087951"/>
              </p:ext>
            </p:extLst>
          </p:nvPr>
        </p:nvGraphicFramePr>
        <p:xfrm>
          <a:off x="735589" y="12908930"/>
          <a:ext cx="3921078" cy="3062483"/>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3100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1905</TotalTime>
  <Words>907</Words>
  <Application>Microsoft Macintosh PowerPoint</Application>
  <PresentationFormat>Custom</PresentationFormat>
  <Paragraphs>33</Paragraphs>
  <Slides>1</Slides>
  <Notes>0</Notes>
  <HiddenSlides>0</HiddenSlides>
  <MMClips>0</MMClips>
  <ScaleCrop>false</ScaleCrop>
  <HeadingPairs>
    <vt:vector size="4" baseType="variant">
      <vt:variant>
        <vt:lpstr>Design Template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Slide 1</vt:lpstr>
    </vt:vector>
  </TitlesOfParts>
  <Manager/>
  <Company>Hewlett-Packard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
  <cp:lastModifiedBy>Brooke Haag</cp:lastModifiedBy>
  <cp:revision>100</cp:revision>
  <dcterms:created xsi:type="dcterms:W3CDTF">2012-07-27T05:58:28Z</dcterms:created>
  <dcterms:modified xsi:type="dcterms:W3CDTF">2012-07-27T06:30:46Z</dcterms:modified>
  <cp:category/>
</cp:coreProperties>
</file>