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6" autoAdjust="0"/>
    <p:restoredTop sz="94707" autoAdjust="0"/>
  </p:normalViewPr>
  <p:slideViewPr>
    <p:cSldViewPr snapToGrid="0" snapToObjects="1" showGuides="1">
      <p:cViewPr>
        <p:scale>
          <a:sx n="75" d="100"/>
          <a:sy n="75" d="100"/>
        </p:scale>
        <p:origin x="-1096" y="-136"/>
      </p:cViewPr>
      <p:guideLst>
        <p:guide orient="horz" pos="1658"/>
        <p:guide orient="horz" pos="144"/>
        <p:guide orient="horz" pos="10080"/>
        <p:guide orient="horz"/>
        <p:guide pos="363"/>
        <p:guide pos="16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vuong08:Documents:Pre%20and%20postquiz%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vuong08:Documents:Pre%20and%20postquiz%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Prequiz Results</a:t>
            </a:r>
          </a:p>
        </c:rich>
      </c:tx>
      <c:layout>
        <c:manualLayout>
          <c:xMode val="edge"/>
          <c:yMode val="edge"/>
          <c:x val="0.385905993510845"/>
          <c:y val="0.0200771335394295"/>
        </c:manualLayout>
      </c:layout>
      <c:overlay val="0"/>
    </c:title>
    <c:autoTitleDeleted val="0"/>
    <c:plotArea>
      <c:layout>
        <c:manualLayout>
          <c:layoutTarget val="inner"/>
          <c:xMode val="edge"/>
          <c:yMode val="edge"/>
          <c:x val="0.176013128705995"/>
          <c:y val="0.138148963042831"/>
          <c:w val="0.629031262825505"/>
          <c:h val="0.654600934236517"/>
        </c:manualLayout>
      </c:layout>
      <c:barChart>
        <c:barDir val="col"/>
        <c:grouping val="clustered"/>
        <c:varyColors val="0"/>
        <c:ser>
          <c:idx val="0"/>
          <c:order val="0"/>
          <c:tx>
            <c:v>#Students</c:v>
          </c:tx>
          <c:spPr>
            <a:solidFill>
              <a:srgbClr val="FF420E"/>
            </a:solidFill>
          </c:spPr>
          <c:invertIfNegative val="0"/>
          <c:cat>
            <c:strLit>
              <c:ptCount val="4"/>
              <c:pt idx="0">
                <c:v>1</c:v>
              </c:pt>
              <c:pt idx="1">
                <c:v>2</c:v>
              </c:pt>
              <c:pt idx="2">
                <c:v>3</c:v>
              </c:pt>
              <c:pt idx="3">
                <c:v>4</c:v>
              </c:pt>
            </c:strLit>
          </c:cat>
          <c:val>
            <c:numLit>
              <c:formatCode>General</c:formatCode>
              <c:ptCount val="4"/>
              <c:pt idx="0">
                <c:v>141.0</c:v>
              </c:pt>
              <c:pt idx="1">
                <c:v>141.0</c:v>
              </c:pt>
              <c:pt idx="2">
                <c:v>141.0</c:v>
              </c:pt>
              <c:pt idx="3">
                <c:v>95.0</c:v>
              </c:pt>
            </c:numLit>
          </c:val>
        </c:ser>
        <c:ser>
          <c:idx val="1"/>
          <c:order val="1"/>
          <c:tx>
            <c:v>#Correct</c:v>
          </c:tx>
          <c:spPr>
            <a:solidFill>
              <a:srgbClr val="FFD320"/>
            </a:solidFill>
          </c:spPr>
          <c:invertIfNegative val="0"/>
          <c:cat>
            <c:strLit>
              <c:ptCount val="4"/>
              <c:pt idx="0">
                <c:v>1</c:v>
              </c:pt>
              <c:pt idx="1">
                <c:v>2</c:v>
              </c:pt>
              <c:pt idx="2">
                <c:v>3</c:v>
              </c:pt>
              <c:pt idx="3">
                <c:v>4</c:v>
              </c:pt>
            </c:strLit>
          </c:cat>
          <c:val>
            <c:numLit>
              <c:formatCode>General</c:formatCode>
              <c:ptCount val="4"/>
              <c:pt idx="0">
                <c:v>114.0</c:v>
              </c:pt>
              <c:pt idx="1">
                <c:v>97.0</c:v>
              </c:pt>
              <c:pt idx="2">
                <c:v>82.0</c:v>
              </c:pt>
              <c:pt idx="3">
                <c:v>55.0</c:v>
              </c:pt>
            </c:numLit>
          </c:val>
        </c:ser>
        <c:dLbls>
          <c:showLegendKey val="0"/>
          <c:showVal val="0"/>
          <c:showCatName val="0"/>
          <c:showSerName val="0"/>
          <c:showPercent val="0"/>
          <c:showBubbleSize val="0"/>
        </c:dLbls>
        <c:gapWidth val="150"/>
        <c:axId val="2055899032"/>
        <c:axId val="2056675192"/>
      </c:barChart>
      <c:valAx>
        <c:axId val="2056675192"/>
        <c:scaling>
          <c:orientation val="minMax"/>
        </c:scaling>
        <c:delete val="0"/>
        <c:axPos val="l"/>
        <c:majorGridlines>
          <c:spPr>
            <a:ln>
              <a:solidFill>
                <a:srgbClr val="B3B3B3"/>
              </a:solidFill>
            </a:ln>
          </c:spPr>
        </c:majorGridlines>
        <c:title>
          <c:tx>
            <c:rich>
              <a:bodyPr/>
              <a:lstStyle/>
              <a:p>
                <a:pPr>
                  <a:defRPr sz="1200"/>
                </a:pPr>
                <a:r>
                  <a:rPr lang="en-US" sz="1200"/>
                  <a:t>Number of Students</a:t>
                </a:r>
              </a:p>
            </c:rich>
          </c:tx>
          <c:layout>
            <c:manualLayout>
              <c:xMode val="edge"/>
              <c:yMode val="edge"/>
              <c:x val="0.0164628204376194"/>
              <c:y val="0.351635674374657"/>
            </c:manualLayout>
          </c:layout>
          <c:overlay val="0"/>
        </c:title>
        <c:numFmt formatCode="[$-1000409]General" sourceLinked="0"/>
        <c:majorTickMark val="none"/>
        <c:minorTickMark val="none"/>
        <c:tickLblPos val="nextTo"/>
        <c:spPr>
          <a:ln>
            <a:solidFill>
              <a:srgbClr val="B3B3B3"/>
            </a:solidFill>
          </a:ln>
        </c:spPr>
        <c:txPr>
          <a:bodyPr/>
          <a:lstStyle/>
          <a:p>
            <a:pPr>
              <a:defRPr sz="1200"/>
            </a:pPr>
            <a:endParaRPr lang="en-US"/>
          </a:p>
        </c:txPr>
        <c:crossAx val="2055899032"/>
        <c:crosses val="autoZero"/>
        <c:crossBetween val="between"/>
      </c:valAx>
      <c:catAx>
        <c:axId val="2055899032"/>
        <c:scaling>
          <c:orientation val="minMax"/>
        </c:scaling>
        <c:delete val="0"/>
        <c:axPos val="b"/>
        <c:title>
          <c:tx>
            <c:rich>
              <a:bodyPr/>
              <a:lstStyle/>
              <a:p>
                <a:pPr>
                  <a:defRPr sz="1200"/>
                </a:pPr>
                <a:r>
                  <a:rPr lang="en-US" sz="1200"/>
                  <a:t>Question</a:t>
                </a:r>
              </a:p>
            </c:rich>
          </c:tx>
          <c:layout>
            <c:manualLayout>
              <c:xMode val="edge"/>
              <c:yMode val="edge"/>
              <c:x val="0.354690182612767"/>
              <c:y val="0.891268404062672"/>
            </c:manualLayout>
          </c:layout>
          <c:overlay val="0"/>
        </c:title>
        <c:numFmt formatCode="General" sourceLinked="0"/>
        <c:majorTickMark val="none"/>
        <c:minorTickMark val="none"/>
        <c:tickLblPos val="nextTo"/>
        <c:spPr>
          <a:ln>
            <a:solidFill>
              <a:srgbClr val="B3B3B3"/>
            </a:solidFill>
          </a:ln>
        </c:spPr>
        <c:txPr>
          <a:bodyPr/>
          <a:lstStyle/>
          <a:p>
            <a:pPr>
              <a:defRPr sz="1200"/>
            </a:pPr>
            <a:endParaRPr lang="en-US"/>
          </a:p>
        </c:txPr>
        <c:crossAx val="2056675192"/>
        <c:crosses val="autoZero"/>
        <c:auto val="1"/>
        <c:lblAlgn val="ctr"/>
        <c:lblOffset val="100"/>
        <c:noMultiLvlLbl val="0"/>
      </c:catAx>
      <c:spPr>
        <a:noFill/>
        <a:ln>
          <a:solidFill>
            <a:srgbClr val="B3B3B3"/>
          </a:solidFill>
          <a:prstDash val="solid"/>
        </a:ln>
      </c:spPr>
    </c:plotArea>
    <c:legend>
      <c:legendPos val="r"/>
      <c:layout>
        <c:manualLayout>
          <c:xMode val="edge"/>
          <c:yMode val="edge"/>
          <c:x val="0.812180974220992"/>
          <c:y val="0.435280071332019"/>
          <c:w val="0.187819025779008"/>
          <c:h val="0.165753406427106"/>
        </c:manualLayout>
      </c:layout>
      <c:overlay val="0"/>
      <c:spPr>
        <a:noFill/>
        <a:ln>
          <a:noFill/>
        </a:ln>
      </c:spPr>
      <c:txPr>
        <a:bodyPr/>
        <a:lstStyle/>
        <a:p>
          <a:pPr>
            <a:defRPr sz="1000"/>
          </a:pPr>
          <a:endParaRPr lang="en-US"/>
        </a:p>
      </c:txPr>
    </c:legend>
    <c:plotVisOnly val="1"/>
    <c:dispBlanksAs val="gap"/>
    <c:showDLblsOverMax val="0"/>
  </c:chart>
  <c:spPr>
    <a:solidFill>
      <a:schemeClr val="bg1"/>
    </a:solidFill>
    <a:ln>
      <a:noFill/>
    </a:ln>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Postquiz Results</a:t>
            </a:r>
          </a:p>
        </c:rich>
      </c:tx>
      <c:layout>
        <c:manualLayout>
          <c:xMode val="edge"/>
          <c:yMode val="edge"/>
          <c:x val="0.359959725036731"/>
          <c:y val="0.0280467067656235"/>
        </c:manualLayout>
      </c:layout>
      <c:overlay val="0"/>
    </c:title>
    <c:autoTitleDeleted val="0"/>
    <c:plotArea>
      <c:layout>
        <c:manualLayout>
          <c:layoutTarget val="inner"/>
          <c:xMode val="edge"/>
          <c:yMode val="edge"/>
          <c:x val="0.150690530788863"/>
          <c:y val="0.140573248690205"/>
          <c:w val="0.655607485716507"/>
          <c:h val="0.670135127341771"/>
        </c:manualLayout>
      </c:layout>
      <c:barChart>
        <c:barDir val="col"/>
        <c:grouping val="clustered"/>
        <c:varyColors val="0"/>
        <c:ser>
          <c:idx val="0"/>
          <c:order val="0"/>
          <c:tx>
            <c:v>#Students</c:v>
          </c:tx>
          <c:spPr>
            <a:solidFill>
              <a:srgbClr val="FF420E"/>
            </a:solidFill>
          </c:spPr>
          <c:invertIfNegative val="0"/>
          <c:cat>
            <c:strLit>
              <c:ptCount val="4"/>
              <c:pt idx="0">
                <c:v>1</c:v>
              </c:pt>
              <c:pt idx="1">
                <c:v>2</c:v>
              </c:pt>
              <c:pt idx="2">
                <c:v>3</c:v>
              </c:pt>
              <c:pt idx="3">
                <c:v>4</c:v>
              </c:pt>
            </c:strLit>
          </c:cat>
          <c:val>
            <c:numLit>
              <c:formatCode>General</c:formatCode>
              <c:ptCount val="4"/>
              <c:pt idx="0">
                <c:v>140.0</c:v>
              </c:pt>
              <c:pt idx="1">
                <c:v>140.0</c:v>
              </c:pt>
              <c:pt idx="2">
                <c:v>140.0</c:v>
              </c:pt>
              <c:pt idx="3">
                <c:v>94.0</c:v>
              </c:pt>
            </c:numLit>
          </c:val>
        </c:ser>
        <c:ser>
          <c:idx val="1"/>
          <c:order val="1"/>
          <c:tx>
            <c:v>#Correct</c:v>
          </c:tx>
          <c:spPr>
            <a:solidFill>
              <a:srgbClr val="FFD320"/>
            </a:solidFill>
          </c:spPr>
          <c:invertIfNegative val="0"/>
          <c:cat>
            <c:strLit>
              <c:ptCount val="4"/>
              <c:pt idx="0">
                <c:v>1</c:v>
              </c:pt>
              <c:pt idx="1">
                <c:v>2</c:v>
              </c:pt>
              <c:pt idx="2">
                <c:v>3</c:v>
              </c:pt>
              <c:pt idx="3">
                <c:v>4</c:v>
              </c:pt>
            </c:strLit>
          </c:cat>
          <c:val>
            <c:numLit>
              <c:formatCode>General</c:formatCode>
              <c:ptCount val="4"/>
              <c:pt idx="0">
                <c:v>122.0</c:v>
              </c:pt>
              <c:pt idx="1">
                <c:v>123.0</c:v>
              </c:pt>
              <c:pt idx="2">
                <c:v>118.0</c:v>
              </c:pt>
              <c:pt idx="3">
                <c:v>64.0</c:v>
              </c:pt>
            </c:numLit>
          </c:val>
        </c:ser>
        <c:dLbls>
          <c:showLegendKey val="0"/>
          <c:showVal val="0"/>
          <c:showCatName val="0"/>
          <c:showSerName val="0"/>
          <c:showPercent val="0"/>
          <c:showBubbleSize val="0"/>
        </c:dLbls>
        <c:gapWidth val="150"/>
        <c:axId val="2055983848"/>
        <c:axId val="2055977784"/>
      </c:barChart>
      <c:valAx>
        <c:axId val="2055977784"/>
        <c:scaling>
          <c:orientation val="minMax"/>
        </c:scaling>
        <c:delete val="0"/>
        <c:axPos val="l"/>
        <c:majorGridlines>
          <c:spPr>
            <a:ln>
              <a:solidFill>
                <a:srgbClr val="B3B3B3"/>
              </a:solidFill>
            </a:ln>
          </c:spPr>
        </c:majorGridlines>
        <c:title>
          <c:tx>
            <c:rich>
              <a:bodyPr/>
              <a:lstStyle/>
              <a:p>
                <a:pPr>
                  <a:defRPr sz="1200"/>
                </a:pPr>
                <a:r>
                  <a:rPr lang="en-US" sz="1200"/>
                  <a:t>Number of Students</a:t>
                </a:r>
              </a:p>
            </c:rich>
          </c:tx>
          <c:layout>
            <c:manualLayout>
              <c:xMode val="edge"/>
              <c:yMode val="edge"/>
              <c:x val="0.000596555464843933"/>
              <c:y val="0.320072168000627"/>
            </c:manualLayout>
          </c:layout>
          <c:overlay val="0"/>
        </c:title>
        <c:numFmt formatCode="[$-1000409]General" sourceLinked="0"/>
        <c:majorTickMark val="none"/>
        <c:minorTickMark val="none"/>
        <c:tickLblPos val="nextTo"/>
        <c:spPr>
          <a:ln>
            <a:solidFill>
              <a:srgbClr val="B3B3B3"/>
            </a:solidFill>
          </a:ln>
        </c:spPr>
        <c:txPr>
          <a:bodyPr/>
          <a:lstStyle/>
          <a:p>
            <a:pPr>
              <a:defRPr sz="1200"/>
            </a:pPr>
            <a:endParaRPr lang="en-US"/>
          </a:p>
        </c:txPr>
        <c:crossAx val="2055983848"/>
        <c:crosses val="autoZero"/>
        <c:crossBetween val="between"/>
      </c:valAx>
      <c:catAx>
        <c:axId val="2055983848"/>
        <c:scaling>
          <c:orientation val="minMax"/>
        </c:scaling>
        <c:delete val="0"/>
        <c:axPos val="b"/>
        <c:title>
          <c:tx>
            <c:rich>
              <a:bodyPr/>
              <a:lstStyle/>
              <a:p>
                <a:pPr>
                  <a:defRPr sz="1200"/>
                </a:pPr>
                <a:r>
                  <a:rPr lang="en-US" sz="1200"/>
                  <a:t>Question</a:t>
                </a:r>
              </a:p>
            </c:rich>
          </c:tx>
          <c:layout>
            <c:manualLayout>
              <c:xMode val="edge"/>
              <c:yMode val="edge"/>
              <c:x val="0.355266118236386"/>
              <c:y val="0.891077556970055"/>
            </c:manualLayout>
          </c:layout>
          <c:overlay val="0"/>
        </c:title>
        <c:numFmt formatCode="General" sourceLinked="0"/>
        <c:majorTickMark val="none"/>
        <c:minorTickMark val="none"/>
        <c:tickLblPos val="nextTo"/>
        <c:spPr>
          <a:ln>
            <a:solidFill>
              <a:srgbClr val="B3B3B3"/>
            </a:solidFill>
          </a:ln>
        </c:spPr>
        <c:txPr>
          <a:bodyPr/>
          <a:lstStyle/>
          <a:p>
            <a:pPr>
              <a:defRPr sz="1200"/>
            </a:pPr>
            <a:endParaRPr lang="en-US"/>
          </a:p>
        </c:txPr>
        <c:crossAx val="2055977784"/>
        <c:crosses val="autoZero"/>
        <c:auto val="1"/>
        <c:lblAlgn val="ctr"/>
        <c:lblOffset val="100"/>
        <c:noMultiLvlLbl val="0"/>
      </c:catAx>
      <c:spPr>
        <a:noFill/>
        <a:ln>
          <a:solidFill>
            <a:srgbClr val="B3B3B3"/>
          </a:solidFill>
          <a:prstDash val="solid"/>
        </a:ln>
      </c:spPr>
    </c:plotArea>
    <c:legend>
      <c:legendPos val="r"/>
      <c:layout>
        <c:manualLayout>
          <c:xMode val="edge"/>
          <c:yMode val="edge"/>
          <c:x val="0.81477201796339"/>
          <c:y val="0.248059472809213"/>
          <c:w val="0.185227982036609"/>
          <c:h val="0.162548173152593"/>
        </c:manualLayout>
      </c:layout>
      <c:overlay val="0"/>
      <c:spPr>
        <a:noFill/>
        <a:ln>
          <a:noFill/>
        </a:ln>
      </c:spPr>
      <c:txPr>
        <a:bodyPr/>
        <a:lstStyle/>
        <a:p>
          <a:pPr>
            <a:defRPr sz="1000"/>
          </a:pPr>
          <a:endParaRPr lang="en-US"/>
        </a:p>
      </c:txPr>
    </c:legend>
    <c:plotVisOnly val="1"/>
    <c:dispBlanksAs val="gap"/>
    <c:showDLblsOverMax val="0"/>
  </c:chart>
  <c:spPr>
    <a:solidFill>
      <a:schemeClr val="bg1"/>
    </a:solidFill>
    <a:ln>
      <a:noFill/>
    </a:ln>
  </c:spPr>
  <c:txPr>
    <a:bodyPr/>
    <a:lstStyle/>
    <a:p>
      <a:pPr>
        <a:defRPr sz="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Prequiz</a:t>
            </a:r>
          </a:p>
        </c:rich>
      </c:tx>
      <c:layout>
        <c:manualLayout>
          <c:xMode val="edge"/>
          <c:yMode val="edge"/>
          <c:x val="0.403235025275173"/>
          <c:y val="0.0212844940784694"/>
        </c:manualLayout>
      </c:layout>
      <c:overlay val="0"/>
    </c:title>
    <c:autoTitleDeleted val="0"/>
    <c:plotArea>
      <c:layout>
        <c:manualLayout>
          <c:layoutTarget val="inner"/>
          <c:xMode val="edge"/>
          <c:yMode val="edge"/>
          <c:x val="0.16229232099777"/>
          <c:y val="0.162826379700291"/>
          <c:w val="0.673044695658378"/>
          <c:h val="0.579915314528678"/>
        </c:manualLayout>
      </c:layout>
      <c:scatterChart>
        <c:scatterStyle val="lineMarker"/>
        <c:varyColors val="0"/>
        <c:ser>
          <c:idx val="0"/>
          <c:order val="0"/>
          <c:tx>
            <c:v>Score</c:v>
          </c:tx>
          <c:spPr>
            <a:ln w="47625">
              <a:noFill/>
            </a:ln>
          </c:spPr>
          <c:xVal>
            <c:strRef>
              <c:f>Sheet1!$K$3:$K$171</c:f>
              <c:strCache>
                <c:ptCount val="169"/>
                <c:pt idx="0">
                  <c:v>1234</c:v>
                </c:pt>
                <c:pt idx="1">
                  <c:v>5211</c:v>
                </c:pt>
                <c:pt idx="2">
                  <c:v>24554</c:v>
                </c:pt>
                <c:pt idx="3">
                  <c:v>49471</c:v>
                </c:pt>
                <c:pt idx="4">
                  <c:v>129935</c:v>
                </c:pt>
                <c:pt idx="5">
                  <c:v>129935</c:v>
                </c:pt>
                <c:pt idx="6">
                  <c:v>158238</c:v>
                </c:pt>
                <c:pt idx="7">
                  <c:v>165347</c:v>
                </c:pt>
                <c:pt idx="8">
                  <c:v>168228</c:v>
                </c:pt>
                <c:pt idx="9">
                  <c:v>168765</c:v>
                </c:pt>
                <c:pt idx="10">
                  <c:v>169001</c:v>
                </c:pt>
                <c:pt idx="11">
                  <c:v>178380</c:v>
                </c:pt>
                <c:pt idx="12">
                  <c:v>182040</c:v>
                </c:pt>
                <c:pt idx="13">
                  <c:v>184710</c:v>
                </c:pt>
                <c:pt idx="14">
                  <c:v>201965</c:v>
                </c:pt>
                <c:pt idx="15">
                  <c:v>202205</c:v>
                </c:pt>
                <c:pt idx="16">
                  <c:v>205038</c:v>
                </c:pt>
                <c:pt idx="17">
                  <c:v>208982</c:v>
                </c:pt>
                <c:pt idx="18">
                  <c:v>212234</c:v>
                </c:pt>
                <c:pt idx="19">
                  <c:v>212234</c:v>
                </c:pt>
                <c:pt idx="20">
                  <c:v>214228</c:v>
                </c:pt>
                <c:pt idx="21">
                  <c:v>214228</c:v>
                </c:pt>
                <c:pt idx="22">
                  <c:v>218456</c:v>
                </c:pt>
                <c:pt idx="23">
                  <c:v>218546</c:v>
                </c:pt>
                <c:pt idx="24">
                  <c:v>219116</c:v>
                </c:pt>
                <c:pt idx="25">
                  <c:v>219893</c:v>
                </c:pt>
                <c:pt idx="26">
                  <c:v>220006</c:v>
                </c:pt>
                <c:pt idx="27">
                  <c:v>220112</c:v>
                </c:pt>
                <c:pt idx="28">
                  <c:v>220726</c:v>
                </c:pt>
                <c:pt idx="29">
                  <c:v>220726</c:v>
                </c:pt>
                <c:pt idx="30">
                  <c:v>220910</c:v>
                </c:pt>
                <c:pt idx="31">
                  <c:v>220942</c:v>
                </c:pt>
                <c:pt idx="32">
                  <c:v>222565</c:v>
                </c:pt>
                <c:pt idx="33">
                  <c:v>224065</c:v>
                </c:pt>
                <c:pt idx="34">
                  <c:v>225207</c:v>
                </c:pt>
                <c:pt idx="35">
                  <c:v>225618</c:v>
                </c:pt>
                <c:pt idx="36">
                  <c:v>225618</c:v>
                </c:pt>
                <c:pt idx="37">
                  <c:v>225637</c:v>
                </c:pt>
                <c:pt idx="38">
                  <c:v>226169</c:v>
                </c:pt>
                <c:pt idx="39">
                  <c:v>226349</c:v>
                </c:pt>
                <c:pt idx="40">
                  <c:v>227510</c:v>
                </c:pt>
                <c:pt idx="41">
                  <c:v>227523</c:v>
                </c:pt>
                <c:pt idx="42">
                  <c:v>228338</c:v>
                </c:pt>
                <c:pt idx="43">
                  <c:v>228828</c:v>
                </c:pt>
                <c:pt idx="44">
                  <c:v>228899</c:v>
                </c:pt>
                <c:pt idx="45">
                  <c:v>228986</c:v>
                </c:pt>
                <c:pt idx="46">
                  <c:v>230322</c:v>
                </c:pt>
                <c:pt idx="47">
                  <c:v>230322</c:v>
                </c:pt>
                <c:pt idx="48">
                  <c:v>230619</c:v>
                </c:pt>
                <c:pt idx="49">
                  <c:v>231655</c:v>
                </c:pt>
                <c:pt idx="50">
                  <c:v>231733</c:v>
                </c:pt>
                <c:pt idx="51">
                  <c:v>231735</c:v>
                </c:pt>
                <c:pt idx="52">
                  <c:v>231964</c:v>
                </c:pt>
                <c:pt idx="53">
                  <c:v>232000</c:v>
                </c:pt>
                <c:pt idx="54">
                  <c:v>232221</c:v>
                </c:pt>
                <c:pt idx="55">
                  <c:v>232666</c:v>
                </c:pt>
                <c:pt idx="56">
                  <c:v>233304</c:v>
                </c:pt>
                <c:pt idx="57">
                  <c:v>234017</c:v>
                </c:pt>
                <c:pt idx="58">
                  <c:v>235499</c:v>
                </c:pt>
                <c:pt idx="59">
                  <c:v>237351</c:v>
                </c:pt>
                <c:pt idx="60">
                  <c:v>237892</c:v>
                </c:pt>
                <c:pt idx="61">
                  <c:v>238064</c:v>
                </c:pt>
                <c:pt idx="62">
                  <c:v>238064</c:v>
                </c:pt>
                <c:pt idx="63">
                  <c:v>239121</c:v>
                </c:pt>
                <c:pt idx="64">
                  <c:v>239261</c:v>
                </c:pt>
                <c:pt idx="65">
                  <c:v>239261</c:v>
                </c:pt>
                <c:pt idx="66">
                  <c:v>239346</c:v>
                </c:pt>
                <c:pt idx="67">
                  <c:v>239989</c:v>
                </c:pt>
                <c:pt idx="68">
                  <c:v>239989</c:v>
                </c:pt>
                <c:pt idx="69">
                  <c:v>240208</c:v>
                </c:pt>
                <c:pt idx="70">
                  <c:v>240270</c:v>
                </c:pt>
                <c:pt idx="71">
                  <c:v>240829</c:v>
                </c:pt>
                <c:pt idx="72">
                  <c:v>242913</c:v>
                </c:pt>
                <c:pt idx="73">
                  <c:v>243795</c:v>
                </c:pt>
                <c:pt idx="74">
                  <c:v>248052</c:v>
                </c:pt>
                <c:pt idx="75">
                  <c:v>249306</c:v>
                </c:pt>
                <c:pt idx="76">
                  <c:v>249471</c:v>
                </c:pt>
                <c:pt idx="77">
                  <c:v>249576</c:v>
                </c:pt>
                <c:pt idx="78">
                  <c:v>250200</c:v>
                </c:pt>
                <c:pt idx="79">
                  <c:v>250292</c:v>
                </c:pt>
                <c:pt idx="80">
                  <c:v>250404</c:v>
                </c:pt>
                <c:pt idx="81">
                  <c:v>250404</c:v>
                </c:pt>
                <c:pt idx="82">
                  <c:v>250465</c:v>
                </c:pt>
                <c:pt idx="83">
                  <c:v>250845</c:v>
                </c:pt>
                <c:pt idx="84">
                  <c:v>251263</c:v>
                </c:pt>
                <c:pt idx="85">
                  <c:v>251263</c:v>
                </c:pt>
                <c:pt idx="86">
                  <c:v>251835</c:v>
                </c:pt>
                <c:pt idx="87">
                  <c:v>252834</c:v>
                </c:pt>
                <c:pt idx="88">
                  <c:v>253707</c:v>
                </c:pt>
                <c:pt idx="89">
                  <c:v>256604</c:v>
                </c:pt>
                <c:pt idx="90">
                  <c:v>257456</c:v>
                </c:pt>
                <c:pt idx="91">
                  <c:v>258789</c:v>
                </c:pt>
                <c:pt idx="92">
                  <c:v>258789</c:v>
                </c:pt>
                <c:pt idx="93">
                  <c:v>258858</c:v>
                </c:pt>
                <c:pt idx="94">
                  <c:v>259187</c:v>
                </c:pt>
                <c:pt idx="95">
                  <c:v>259354</c:v>
                </c:pt>
                <c:pt idx="96">
                  <c:v>259401</c:v>
                </c:pt>
                <c:pt idx="97">
                  <c:v>259401</c:v>
                </c:pt>
                <c:pt idx="98">
                  <c:v>259892</c:v>
                </c:pt>
                <c:pt idx="99">
                  <c:v>260498</c:v>
                </c:pt>
                <c:pt idx="100">
                  <c:v>262283</c:v>
                </c:pt>
                <c:pt idx="101">
                  <c:v>262310</c:v>
                </c:pt>
                <c:pt idx="102">
                  <c:v>262310</c:v>
                </c:pt>
                <c:pt idx="103">
                  <c:v>266388</c:v>
                </c:pt>
                <c:pt idx="104">
                  <c:v>268328</c:v>
                </c:pt>
                <c:pt idx="105">
                  <c:v>269284</c:v>
                </c:pt>
                <c:pt idx="106">
                  <c:v>280829</c:v>
                </c:pt>
                <c:pt idx="107">
                  <c:v>1102473</c:v>
                </c:pt>
                <c:pt idx="108">
                  <c:v>1119404</c:v>
                </c:pt>
                <c:pt idx="109">
                  <c:v>1120473</c:v>
                </c:pt>
                <c:pt idx="110">
                  <c:v>1124627</c:v>
                </c:pt>
                <c:pt idx="111">
                  <c:v>1126516</c:v>
                </c:pt>
                <c:pt idx="112">
                  <c:v>1132237</c:v>
                </c:pt>
                <c:pt idx="113">
                  <c:v>1133263</c:v>
                </c:pt>
                <c:pt idx="114">
                  <c:v>1134875</c:v>
                </c:pt>
                <c:pt idx="115">
                  <c:v>1143084</c:v>
                </c:pt>
                <c:pt idx="116">
                  <c:v>1145449</c:v>
                </c:pt>
                <c:pt idx="117">
                  <c:v>1154987</c:v>
                </c:pt>
                <c:pt idx="118">
                  <c:v>1159560</c:v>
                </c:pt>
                <c:pt idx="119">
                  <c:v>1166052</c:v>
                </c:pt>
                <c:pt idx="120">
                  <c:v>1170145</c:v>
                </c:pt>
                <c:pt idx="121">
                  <c:v>1179008</c:v>
                </c:pt>
                <c:pt idx="122">
                  <c:v>1188280</c:v>
                </c:pt>
                <c:pt idx="123">
                  <c:v>1193782</c:v>
                </c:pt>
                <c:pt idx="124">
                  <c:v>1202497</c:v>
                </c:pt>
                <c:pt idx="125">
                  <c:v>1207137</c:v>
                </c:pt>
                <c:pt idx="126">
                  <c:v>1209097</c:v>
                </c:pt>
                <c:pt idx="127">
                  <c:v>1214576</c:v>
                </c:pt>
                <c:pt idx="128">
                  <c:v>1219263</c:v>
                </c:pt>
                <c:pt idx="129">
                  <c:v>1220203</c:v>
                </c:pt>
                <c:pt idx="130">
                  <c:v>1221044</c:v>
                </c:pt>
                <c:pt idx="131">
                  <c:v>1221078</c:v>
                </c:pt>
                <c:pt idx="132">
                  <c:v>1222647</c:v>
                </c:pt>
                <c:pt idx="133">
                  <c:v>1223792</c:v>
                </c:pt>
                <c:pt idx="134">
                  <c:v>1224246</c:v>
                </c:pt>
                <c:pt idx="135">
                  <c:v>1229914</c:v>
                </c:pt>
                <c:pt idx="136">
                  <c:v>1232584</c:v>
                </c:pt>
                <c:pt idx="137">
                  <c:v>1239649</c:v>
                </c:pt>
                <c:pt idx="138">
                  <c:v>1241578</c:v>
                </c:pt>
                <c:pt idx="139">
                  <c:v>1246996</c:v>
                </c:pt>
                <c:pt idx="140">
                  <c:v>1248310</c:v>
                </c:pt>
                <c:pt idx="141">
                  <c:v>1251992</c:v>
                </c:pt>
                <c:pt idx="142">
                  <c:v>12090907</c:v>
                </c:pt>
                <c:pt idx="143">
                  <c:v>12225222</c:v>
                </c:pt>
                <c:pt idx="144">
                  <c:v>52819191</c:v>
                </c:pt>
                <c:pt idx="145">
                  <c:v>7696149797</c:v>
                </c:pt>
                <c:pt idx="146">
                  <c:v>aaguiar1</c:v>
                </c:pt>
                <c:pt idx="147">
                  <c:v>alexanderparks</c:v>
                </c:pt>
                <c:pt idx="148">
                  <c:v>aliamini</c:v>
                </c:pt>
                <c:pt idx="149">
                  <c:v>BK</c:v>
                </c:pt>
                <c:pt idx="150">
                  <c:v>elijahokikiola</c:v>
                </c:pt>
                <c:pt idx="151">
                  <c:v>enriquemoya</c:v>
                </c:pt>
                <c:pt idx="152">
                  <c:v>greg</c:v>
                </c:pt>
                <c:pt idx="153">
                  <c:v>JakeFlores</c:v>
                </c:pt>
                <c:pt idx="154">
                  <c:v>josh cabreros-alforque</c:v>
                </c:pt>
                <c:pt idx="155">
                  <c:v>kaylavuong@hotmail.com</c:v>
                </c:pt>
                <c:pt idx="156">
                  <c:v>marytanner</c:v>
                </c:pt>
                <c:pt idx="157">
                  <c:v>pengw</c:v>
                </c:pt>
                <c:pt idx="158">
                  <c:v>qjose24@yahoo.com</c:v>
                </c:pt>
                <c:pt idx="159">
                  <c:v>samanthahathcock</c:v>
                </c:pt>
                <c:pt idx="160">
                  <c:v>W1126990</c:v>
                </c:pt>
                <c:pt idx="161">
                  <c:v>W1154591</c:v>
                </c:pt>
                <c:pt idx="162">
                  <c:v>W1155909</c:v>
                </c:pt>
                <c:pt idx="163">
                  <c:v>W1156880</c:v>
                </c:pt>
                <c:pt idx="164">
                  <c:v>W1191151</c:v>
                </c:pt>
                <c:pt idx="165">
                  <c:v>W1227296</c:v>
                </c:pt>
                <c:pt idx="166">
                  <c:v>W1254474</c:v>
                </c:pt>
                <c:pt idx="167">
                  <c:v>WilliamZhu</c:v>
                </c:pt>
                <c:pt idx="168">
                  <c:v>X044262</c:v>
                </c:pt>
              </c:strCache>
            </c:strRef>
          </c:xVal>
          <c:yVal>
            <c:numRef>
              <c:f>Sheet1!$L$3:$L$171</c:f>
              <c:numCache>
                <c:formatCode>General</c:formatCode>
                <c:ptCount val="169"/>
                <c:pt idx="0">
                  <c:v>2.0</c:v>
                </c:pt>
                <c:pt idx="1">
                  <c:v>0.0</c:v>
                </c:pt>
                <c:pt idx="2">
                  <c:v>3.0</c:v>
                </c:pt>
                <c:pt idx="3">
                  <c:v>2.0</c:v>
                </c:pt>
                <c:pt idx="4">
                  <c:v>1.0</c:v>
                </c:pt>
                <c:pt idx="5">
                  <c:v>1.0</c:v>
                </c:pt>
                <c:pt idx="6">
                  <c:v>2.0</c:v>
                </c:pt>
                <c:pt idx="7">
                  <c:v>3.0</c:v>
                </c:pt>
                <c:pt idx="8">
                  <c:v>3.0</c:v>
                </c:pt>
                <c:pt idx="9">
                  <c:v>3.0</c:v>
                </c:pt>
                <c:pt idx="10">
                  <c:v>4.0</c:v>
                </c:pt>
                <c:pt idx="11">
                  <c:v>1.0</c:v>
                </c:pt>
                <c:pt idx="12">
                  <c:v>2.0</c:v>
                </c:pt>
                <c:pt idx="13">
                  <c:v>3.0</c:v>
                </c:pt>
                <c:pt idx="14">
                  <c:v>2.0</c:v>
                </c:pt>
                <c:pt idx="15">
                  <c:v>3.0</c:v>
                </c:pt>
                <c:pt idx="16">
                  <c:v>3.0</c:v>
                </c:pt>
                <c:pt idx="17">
                  <c:v>1.0</c:v>
                </c:pt>
                <c:pt idx="18">
                  <c:v>0.0</c:v>
                </c:pt>
                <c:pt idx="19">
                  <c:v>0.0</c:v>
                </c:pt>
                <c:pt idx="20">
                  <c:v>3.0</c:v>
                </c:pt>
                <c:pt idx="21">
                  <c:v>1.0</c:v>
                </c:pt>
                <c:pt idx="22">
                  <c:v>4.0</c:v>
                </c:pt>
                <c:pt idx="23">
                  <c:v>1.0</c:v>
                </c:pt>
                <c:pt idx="24">
                  <c:v>3.0</c:v>
                </c:pt>
                <c:pt idx="25">
                  <c:v>2.0</c:v>
                </c:pt>
                <c:pt idx="26">
                  <c:v>3.0</c:v>
                </c:pt>
                <c:pt idx="27">
                  <c:v>4.0</c:v>
                </c:pt>
                <c:pt idx="28">
                  <c:v>3.0</c:v>
                </c:pt>
                <c:pt idx="29">
                  <c:v>3.0</c:v>
                </c:pt>
                <c:pt idx="30">
                  <c:v>3.0</c:v>
                </c:pt>
                <c:pt idx="31">
                  <c:v>3.0</c:v>
                </c:pt>
                <c:pt idx="32">
                  <c:v>1.0</c:v>
                </c:pt>
                <c:pt idx="33">
                  <c:v>3.0</c:v>
                </c:pt>
                <c:pt idx="34">
                  <c:v>3.0</c:v>
                </c:pt>
                <c:pt idx="35">
                  <c:v>0.0</c:v>
                </c:pt>
                <c:pt idx="36">
                  <c:v>0.0</c:v>
                </c:pt>
                <c:pt idx="37">
                  <c:v>2.0</c:v>
                </c:pt>
                <c:pt idx="38">
                  <c:v>4.0</c:v>
                </c:pt>
                <c:pt idx="39">
                  <c:v>3.0</c:v>
                </c:pt>
                <c:pt idx="40">
                  <c:v>1.0</c:v>
                </c:pt>
                <c:pt idx="41">
                  <c:v>2.0</c:v>
                </c:pt>
                <c:pt idx="42">
                  <c:v>1.0</c:v>
                </c:pt>
                <c:pt idx="43">
                  <c:v>4.0</c:v>
                </c:pt>
                <c:pt idx="44">
                  <c:v>1.0</c:v>
                </c:pt>
                <c:pt idx="45">
                  <c:v>1.0</c:v>
                </c:pt>
                <c:pt idx="46">
                  <c:v>1.0</c:v>
                </c:pt>
                <c:pt idx="47">
                  <c:v>1.0</c:v>
                </c:pt>
                <c:pt idx="48">
                  <c:v>2.0</c:v>
                </c:pt>
                <c:pt idx="49">
                  <c:v>2.0</c:v>
                </c:pt>
                <c:pt idx="50">
                  <c:v>4.0</c:v>
                </c:pt>
                <c:pt idx="51">
                  <c:v>4.0</c:v>
                </c:pt>
                <c:pt idx="52">
                  <c:v>0.0</c:v>
                </c:pt>
                <c:pt idx="53">
                  <c:v>3.0</c:v>
                </c:pt>
                <c:pt idx="54">
                  <c:v>4.0</c:v>
                </c:pt>
                <c:pt idx="55">
                  <c:v>2.0</c:v>
                </c:pt>
                <c:pt idx="56">
                  <c:v>3.0</c:v>
                </c:pt>
                <c:pt idx="57">
                  <c:v>3.0</c:v>
                </c:pt>
                <c:pt idx="58">
                  <c:v>2.0</c:v>
                </c:pt>
                <c:pt idx="59">
                  <c:v>3.0</c:v>
                </c:pt>
                <c:pt idx="60">
                  <c:v>2.0</c:v>
                </c:pt>
                <c:pt idx="61">
                  <c:v>2.0</c:v>
                </c:pt>
                <c:pt idx="62">
                  <c:v>2.0</c:v>
                </c:pt>
                <c:pt idx="63">
                  <c:v>1.0</c:v>
                </c:pt>
                <c:pt idx="64">
                  <c:v>3.0</c:v>
                </c:pt>
                <c:pt idx="65">
                  <c:v>1.0</c:v>
                </c:pt>
                <c:pt idx="66">
                  <c:v>0.0</c:v>
                </c:pt>
                <c:pt idx="67">
                  <c:v>3.0</c:v>
                </c:pt>
                <c:pt idx="68">
                  <c:v>3.0</c:v>
                </c:pt>
                <c:pt idx="69">
                  <c:v>4.0</c:v>
                </c:pt>
                <c:pt idx="70">
                  <c:v>2.0</c:v>
                </c:pt>
                <c:pt idx="71">
                  <c:v>3.0</c:v>
                </c:pt>
                <c:pt idx="72">
                  <c:v>4.0</c:v>
                </c:pt>
                <c:pt idx="73">
                  <c:v>2.0</c:v>
                </c:pt>
                <c:pt idx="74">
                  <c:v>0.0</c:v>
                </c:pt>
                <c:pt idx="75">
                  <c:v>3.0</c:v>
                </c:pt>
                <c:pt idx="76">
                  <c:v>3.0</c:v>
                </c:pt>
                <c:pt idx="77">
                  <c:v>2.0</c:v>
                </c:pt>
                <c:pt idx="78">
                  <c:v>2.0</c:v>
                </c:pt>
                <c:pt idx="79">
                  <c:v>2.0</c:v>
                </c:pt>
                <c:pt idx="80">
                  <c:v>3.0</c:v>
                </c:pt>
                <c:pt idx="81">
                  <c:v>3.0</c:v>
                </c:pt>
                <c:pt idx="82">
                  <c:v>3.0</c:v>
                </c:pt>
                <c:pt idx="83">
                  <c:v>4.0</c:v>
                </c:pt>
                <c:pt idx="84">
                  <c:v>2.0</c:v>
                </c:pt>
                <c:pt idx="85">
                  <c:v>2.0</c:v>
                </c:pt>
                <c:pt idx="86">
                  <c:v>2.0</c:v>
                </c:pt>
                <c:pt idx="87">
                  <c:v>4.0</c:v>
                </c:pt>
                <c:pt idx="88">
                  <c:v>1.0</c:v>
                </c:pt>
                <c:pt idx="89">
                  <c:v>3.0</c:v>
                </c:pt>
                <c:pt idx="90">
                  <c:v>4.0</c:v>
                </c:pt>
                <c:pt idx="91">
                  <c:v>2.0</c:v>
                </c:pt>
                <c:pt idx="92">
                  <c:v>2.0</c:v>
                </c:pt>
                <c:pt idx="93">
                  <c:v>3.0</c:v>
                </c:pt>
                <c:pt idx="94">
                  <c:v>2.0</c:v>
                </c:pt>
                <c:pt idx="95">
                  <c:v>2.0</c:v>
                </c:pt>
                <c:pt idx="96">
                  <c:v>1.0</c:v>
                </c:pt>
                <c:pt idx="97">
                  <c:v>1.0</c:v>
                </c:pt>
                <c:pt idx="98">
                  <c:v>3.0</c:v>
                </c:pt>
                <c:pt idx="99">
                  <c:v>2.0</c:v>
                </c:pt>
                <c:pt idx="100">
                  <c:v>4.0</c:v>
                </c:pt>
                <c:pt idx="101">
                  <c:v>3.0</c:v>
                </c:pt>
                <c:pt idx="102">
                  <c:v>3.0</c:v>
                </c:pt>
                <c:pt idx="103">
                  <c:v>3.0</c:v>
                </c:pt>
                <c:pt idx="104">
                  <c:v>4.0</c:v>
                </c:pt>
                <c:pt idx="105">
                  <c:v>4.0</c:v>
                </c:pt>
                <c:pt idx="106">
                  <c:v>2.0</c:v>
                </c:pt>
                <c:pt idx="107">
                  <c:v>3.0</c:v>
                </c:pt>
                <c:pt idx="108">
                  <c:v>3.0</c:v>
                </c:pt>
                <c:pt idx="109">
                  <c:v>3.0</c:v>
                </c:pt>
                <c:pt idx="110">
                  <c:v>3.0</c:v>
                </c:pt>
                <c:pt idx="111">
                  <c:v>3.0</c:v>
                </c:pt>
                <c:pt idx="112">
                  <c:v>3.0</c:v>
                </c:pt>
                <c:pt idx="113">
                  <c:v>3.0</c:v>
                </c:pt>
                <c:pt idx="114">
                  <c:v>3.0</c:v>
                </c:pt>
                <c:pt idx="115">
                  <c:v>2.0</c:v>
                </c:pt>
                <c:pt idx="116">
                  <c:v>1.0</c:v>
                </c:pt>
                <c:pt idx="117">
                  <c:v>3.0</c:v>
                </c:pt>
                <c:pt idx="118">
                  <c:v>3.0</c:v>
                </c:pt>
                <c:pt idx="119">
                  <c:v>2.0</c:v>
                </c:pt>
                <c:pt idx="120">
                  <c:v>3.0</c:v>
                </c:pt>
                <c:pt idx="121">
                  <c:v>3.0</c:v>
                </c:pt>
                <c:pt idx="122">
                  <c:v>2.0</c:v>
                </c:pt>
                <c:pt idx="123">
                  <c:v>2.0</c:v>
                </c:pt>
                <c:pt idx="124">
                  <c:v>1.0</c:v>
                </c:pt>
                <c:pt idx="125">
                  <c:v>3.0</c:v>
                </c:pt>
                <c:pt idx="126">
                  <c:v>3.0</c:v>
                </c:pt>
                <c:pt idx="127">
                  <c:v>3.0</c:v>
                </c:pt>
                <c:pt idx="128">
                  <c:v>2.0</c:v>
                </c:pt>
                <c:pt idx="129">
                  <c:v>2.0</c:v>
                </c:pt>
                <c:pt idx="130">
                  <c:v>3.0</c:v>
                </c:pt>
                <c:pt idx="131">
                  <c:v>3.0</c:v>
                </c:pt>
                <c:pt idx="132">
                  <c:v>3.0</c:v>
                </c:pt>
                <c:pt idx="133">
                  <c:v>1.0</c:v>
                </c:pt>
                <c:pt idx="134">
                  <c:v>2.0</c:v>
                </c:pt>
                <c:pt idx="135">
                  <c:v>3.0</c:v>
                </c:pt>
                <c:pt idx="136">
                  <c:v>2.0</c:v>
                </c:pt>
                <c:pt idx="137">
                  <c:v>3.0</c:v>
                </c:pt>
                <c:pt idx="138">
                  <c:v>2.0</c:v>
                </c:pt>
                <c:pt idx="139">
                  <c:v>3.0</c:v>
                </c:pt>
                <c:pt idx="140">
                  <c:v>3.0</c:v>
                </c:pt>
                <c:pt idx="141">
                  <c:v>1.0</c:v>
                </c:pt>
                <c:pt idx="142">
                  <c:v>3.0</c:v>
                </c:pt>
                <c:pt idx="143">
                  <c:v>1.0</c:v>
                </c:pt>
                <c:pt idx="144">
                  <c:v>3.0</c:v>
                </c:pt>
                <c:pt idx="145">
                  <c:v>3.0</c:v>
                </c:pt>
                <c:pt idx="146">
                  <c:v>1.0</c:v>
                </c:pt>
                <c:pt idx="147">
                  <c:v>3.0</c:v>
                </c:pt>
                <c:pt idx="148">
                  <c:v>3.0</c:v>
                </c:pt>
                <c:pt idx="149">
                  <c:v>3.0</c:v>
                </c:pt>
                <c:pt idx="150">
                  <c:v>2.0</c:v>
                </c:pt>
                <c:pt idx="151">
                  <c:v>3.0</c:v>
                </c:pt>
                <c:pt idx="152">
                  <c:v>3.0</c:v>
                </c:pt>
                <c:pt idx="153">
                  <c:v>3.0</c:v>
                </c:pt>
                <c:pt idx="154">
                  <c:v>1.0</c:v>
                </c:pt>
                <c:pt idx="155">
                  <c:v>4.0</c:v>
                </c:pt>
                <c:pt idx="156">
                  <c:v>4.0</c:v>
                </c:pt>
                <c:pt idx="157">
                  <c:v>3.0</c:v>
                </c:pt>
                <c:pt idx="158">
                  <c:v>1.0</c:v>
                </c:pt>
                <c:pt idx="159">
                  <c:v>2.0</c:v>
                </c:pt>
                <c:pt idx="160">
                  <c:v>3.0</c:v>
                </c:pt>
                <c:pt idx="161">
                  <c:v>3.0</c:v>
                </c:pt>
                <c:pt idx="162">
                  <c:v>1.0</c:v>
                </c:pt>
                <c:pt idx="163">
                  <c:v>3.0</c:v>
                </c:pt>
                <c:pt idx="164">
                  <c:v>3.0</c:v>
                </c:pt>
                <c:pt idx="165">
                  <c:v>2.0</c:v>
                </c:pt>
                <c:pt idx="166">
                  <c:v>2.0</c:v>
                </c:pt>
                <c:pt idx="167">
                  <c:v>2.0</c:v>
                </c:pt>
                <c:pt idx="168">
                  <c:v>3.0</c:v>
                </c:pt>
              </c:numCache>
            </c:numRef>
          </c:yVal>
          <c:smooth val="0"/>
        </c:ser>
        <c:dLbls>
          <c:showLegendKey val="0"/>
          <c:showVal val="0"/>
          <c:showCatName val="0"/>
          <c:showSerName val="0"/>
          <c:showPercent val="0"/>
          <c:showBubbleSize val="0"/>
        </c:dLbls>
        <c:axId val="2056096648"/>
        <c:axId val="2056102104"/>
      </c:scatterChart>
      <c:valAx>
        <c:axId val="2056096648"/>
        <c:scaling>
          <c:orientation val="minMax"/>
        </c:scaling>
        <c:delete val="0"/>
        <c:axPos val="b"/>
        <c:title>
          <c:tx>
            <c:rich>
              <a:bodyPr/>
              <a:lstStyle/>
              <a:p>
                <a:pPr>
                  <a:defRPr/>
                </a:pPr>
                <a:r>
                  <a:rPr lang="en-US" dirty="0" smtClean="0"/>
                  <a:t>Student ID</a:t>
                </a:r>
              </a:p>
            </c:rich>
          </c:tx>
          <c:layout/>
          <c:overlay val="0"/>
        </c:title>
        <c:majorTickMark val="none"/>
        <c:minorTickMark val="none"/>
        <c:tickLblPos val="nextTo"/>
        <c:crossAx val="2056102104"/>
        <c:crosses val="autoZero"/>
        <c:crossBetween val="midCat"/>
      </c:valAx>
      <c:valAx>
        <c:axId val="2056102104"/>
        <c:scaling>
          <c:orientation val="minMax"/>
          <c:max val="4.5"/>
          <c:min val="0.0"/>
        </c:scaling>
        <c:delete val="0"/>
        <c:axPos val="l"/>
        <c:majorGridlines/>
        <c:title>
          <c:tx>
            <c:rich>
              <a:bodyPr/>
              <a:lstStyle/>
              <a:p>
                <a:pPr>
                  <a:defRPr/>
                </a:pPr>
                <a:r>
                  <a:rPr lang="en-US" dirty="0" smtClean="0"/>
                  <a:t>Score</a:t>
                </a:r>
                <a:endParaRPr lang="en-US" dirty="0"/>
              </a:p>
            </c:rich>
          </c:tx>
          <c:layout/>
          <c:overlay val="0"/>
        </c:title>
        <c:numFmt formatCode="General" sourceLinked="1"/>
        <c:majorTickMark val="none"/>
        <c:minorTickMark val="none"/>
        <c:tickLblPos val="nextTo"/>
        <c:crossAx val="2056096648"/>
        <c:crosses val="autoZero"/>
        <c:crossBetween val="midCat"/>
        <c:majorUnit val="0.5"/>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Postquiz</a:t>
            </a:r>
          </a:p>
        </c:rich>
      </c:tx>
      <c:layout>
        <c:manualLayout>
          <c:xMode val="edge"/>
          <c:yMode val="edge"/>
          <c:x val="0.403373140857393"/>
          <c:y val="0.037037037037037"/>
        </c:manualLayout>
      </c:layout>
      <c:overlay val="0"/>
    </c:title>
    <c:autoTitleDeleted val="0"/>
    <c:plotArea>
      <c:layout>
        <c:manualLayout>
          <c:layoutTarget val="inner"/>
          <c:xMode val="edge"/>
          <c:yMode val="edge"/>
          <c:x val="0.122047025371829"/>
          <c:y val="0.155555555555556"/>
          <c:w val="0.722364173228346"/>
          <c:h val="0.639136045494313"/>
        </c:manualLayout>
      </c:layout>
      <c:scatterChart>
        <c:scatterStyle val="lineMarker"/>
        <c:varyColors val="0"/>
        <c:ser>
          <c:idx val="0"/>
          <c:order val="0"/>
          <c:tx>
            <c:v>score</c:v>
          </c:tx>
          <c:spPr>
            <a:ln w="47625">
              <a:noFill/>
            </a:ln>
          </c:spPr>
          <c:xVal>
            <c:strRef>
              <c:f>Sheet1!$Q$3:$Q$167</c:f>
              <c:strCache>
                <c:ptCount val="165"/>
                <c:pt idx="0">
                  <c:v>1234</c:v>
                </c:pt>
                <c:pt idx="1">
                  <c:v>5211</c:v>
                </c:pt>
                <c:pt idx="2">
                  <c:v>24554</c:v>
                </c:pt>
                <c:pt idx="3">
                  <c:v>129935</c:v>
                </c:pt>
                <c:pt idx="4">
                  <c:v>129935</c:v>
                </c:pt>
                <c:pt idx="5">
                  <c:v>158238</c:v>
                </c:pt>
                <c:pt idx="6">
                  <c:v>165347</c:v>
                </c:pt>
                <c:pt idx="7">
                  <c:v>168765</c:v>
                </c:pt>
                <c:pt idx="8">
                  <c:v>169001</c:v>
                </c:pt>
                <c:pt idx="9">
                  <c:v>178380</c:v>
                </c:pt>
                <c:pt idx="10">
                  <c:v>182040</c:v>
                </c:pt>
                <c:pt idx="11">
                  <c:v>184710</c:v>
                </c:pt>
                <c:pt idx="12">
                  <c:v>201965</c:v>
                </c:pt>
                <c:pt idx="13">
                  <c:v>202205</c:v>
                </c:pt>
                <c:pt idx="14">
                  <c:v>205038</c:v>
                </c:pt>
                <c:pt idx="15">
                  <c:v>208982</c:v>
                </c:pt>
                <c:pt idx="16">
                  <c:v>212234</c:v>
                </c:pt>
                <c:pt idx="17">
                  <c:v>212234</c:v>
                </c:pt>
                <c:pt idx="18">
                  <c:v>213655</c:v>
                </c:pt>
                <c:pt idx="19">
                  <c:v>214228</c:v>
                </c:pt>
                <c:pt idx="20">
                  <c:v>214228</c:v>
                </c:pt>
                <c:pt idx="21">
                  <c:v>218456</c:v>
                </c:pt>
                <c:pt idx="22">
                  <c:v>218546</c:v>
                </c:pt>
                <c:pt idx="23">
                  <c:v>219116</c:v>
                </c:pt>
                <c:pt idx="24">
                  <c:v>219893</c:v>
                </c:pt>
                <c:pt idx="25">
                  <c:v>220006</c:v>
                </c:pt>
                <c:pt idx="26">
                  <c:v>220112</c:v>
                </c:pt>
                <c:pt idx="27">
                  <c:v>220726</c:v>
                </c:pt>
                <c:pt idx="28">
                  <c:v>220726</c:v>
                </c:pt>
                <c:pt idx="29">
                  <c:v>220910</c:v>
                </c:pt>
                <c:pt idx="30">
                  <c:v>220942</c:v>
                </c:pt>
                <c:pt idx="31">
                  <c:v>222565</c:v>
                </c:pt>
                <c:pt idx="32">
                  <c:v>224065</c:v>
                </c:pt>
                <c:pt idx="33">
                  <c:v>225618</c:v>
                </c:pt>
                <c:pt idx="34">
                  <c:v>225618</c:v>
                </c:pt>
                <c:pt idx="35">
                  <c:v>225637</c:v>
                </c:pt>
                <c:pt idx="36">
                  <c:v>226169</c:v>
                </c:pt>
                <c:pt idx="37">
                  <c:v>226349</c:v>
                </c:pt>
                <c:pt idx="38">
                  <c:v>227510</c:v>
                </c:pt>
                <c:pt idx="39">
                  <c:v>227523</c:v>
                </c:pt>
                <c:pt idx="40">
                  <c:v>228338</c:v>
                </c:pt>
                <c:pt idx="41">
                  <c:v>228828</c:v>
                </c:pt>
                <c:pt idx="42">
                  <c:v>228899</c:v>
                </c:pt>
                <c:pt idx="43">
                  <c:v>228986</c:v>
                </c:pt>
                <c:pt idx="44">
                  <c:v>230322</c:v>
                </c:pt>
                <c:pt idx="45">
                  <c:v>230322</c:v>
                </c:pt>
                <c:pt idx="46">
                  <c:v>230619</c:v>
                </c:pt>
                <c:pt idx="47">
                  <c:v>231733</c:v>
                </c:pt>
                <c:pt idx="48">
                  <c:v>231735</c:v>
                </c:pt>
                <c:pt idx="49">
                  <c:v>231964</c:v>
                </c:pt>
                <c:pt idx="50">
                  <c:v>232000</c:v>
                </c:pt>
                <c:pt idx="51">
                  <c:v>232221</c:v>
                </c:pt>
                <c:pt idx="52">
                  <c:v>232666</c:v>
                </c:pt>
                <c:pt idx="53">
                  <c:v>233304</c:v>
                </c:pt>
                <c:pt idx="54">
                  <c:v>233905</c:v>
                </c:pt>
                <c:pt idx="55">
                  <c:v>234017</c:v>
                </c:pt>
                <c:pt idx="56">
                  <c:v>235499</c:v>
                </c:pt>
                <c:pt idx="57">
                  <c:v>237351</c:v>
                </c:pt>
                <c:pt idx="58">
                  <c:v>237892</c:v>
                </c:pt>
                <c:pt idx="59">
                  <c:v>238064</c:v>
                </c:pt>
                <c:pt idx="60">
                  <c:v>238064</c:v>
                </c:pt>
                <c:pt idx="61">
                  <c:v>239121</c:v>
                </c:pt>
                <c:pt idx="62">
                  <c:v>239261</c:v>
                </c:pt>
                <c:pt idx="63">
                  <c:v>239346</c:v>
                </c:pt>
                <c:pt idx="64">
                  <c:v>239989</c:v>
                </c:pt>
                <c:pt idx="65">
                  <c:v>239989</c:v>
                </c:pt>
                <c:pt idx="66">
                  <c:v>240208</c:v>
                </c:pt>
                <c:pt idx="67">
                  <c:v>240270</c:v>
                </c:pt>
                <c:pt idx="68">
                  <c:v>240829</c:v>
                </c:pt>
                <c:pt idx="69">
                  <c:v>242913</c:v>
                </c:pt>
                <c:pt idx="70">
                  <c:v>242913</c:v>
                </c:pt>
                <c:pt idx="71">
                  <c:v>243795</c:v>
                </c:pt>
                <c:pt idx="72">
                  <c:v>243795</c:v>
                </c:pt>
                <c:pt idx="73">
                  <c:v>248052</c:v>
                </c:pt>
                <c:pt idx="74">
                  <c:v>249306</c:v>
                </c:pt>
                <c:pt idx="75">
                  <c:v>249471</c:v>
                </c:pt>
                <c:pt idx="76">
                  <c:v>249576</c:v>
                </c:pt>
                <c:pt idx="77">
                  <c:v>250200</c:v>
                </c:pt>
                <c:pt idx="78">
                  <c:v>250257</c:v>
                </c:pt>
                <c:pt idx="79">
                  <c:v>250292</c:v>
                </c:pt>
                <c:pt idx="80">
                  <c:v>250404</c:v>
                </c:pt>
                <c:pt idx="81">
                  <c:v>250404</c:v>
                </c:pt>
                <c:pt idx="82">
                  <c:v>250465</c:v>
                </c:pt>
                <c:pt idx="83">
                  <c:v>250845</c:v>
                </c:pt>
                <c:pt idx="84">
                  <c:v>250845</c:v>
                </c:pt>
                <c:pt idx="85">
                  <c:v>251263</c:v>
                </c:pt>
                <c:pt idx="86">
                  <c:v>251263</c:v>
                </c:pt>
                <c:pt idx="87">
                  <c:v>251835</c:v>
                </c:pt>
                <c:pt idx="88">
                  <c:v>253707</c:v>
                </c:pt>
                <c:pt idx="89">
                  <c:v>257456</c:v>
                </c:pt>
                <c:pt idx="90">
                  <c:v>258789</c:v>
                </c:pt>
                <c:pt idx="91">
                  <c:v>258789</c:v>
                </c:pt>
                <c:pt idx="92">
                  <c:v>258858</c:v>
                </c:pt>
                <c:pt idx="93">
                  <c:v>259187</c:v>
                </c:pt>
                <c:pt idx="94">
                  <c:v>259187</c:v>
                </c:pt>
                <c:pt idx="95">
                  <c:v>259354</c:v>
                </c:pt>
                <c:pt idx="96">
                  <c:v>259401</c:v>
                </c:pt>
                <c:pt idx="97">
                  <c:v>259401</c:v>
                </c:pt>
                <c:pt idx="98">
                  <c:v>259892</c:v>
                </c:pt>
                <c:pt idx="99">
                  <c:v>260498</c:v>
                </c:pt>
                <c:pt idx="100">
                  <c:v>262283</c:v>
                </c:pt>
                <c:pt idx="101">
                  <c:v>262310</c:v>
                </c:pt>
                <c:pt idx="102">
                  <c:v>262310</c:v>
                </c:pt>
                <c:pt idx="103">
                  <c:v>266388</c:v>
                </c:pt>
                <c:pt idx="104">
                  <c:v>269284</c:v>
                </c:pt>
                <c:pt idx="105">
                  <c:v>280829</c:v>
                </c:pt>
                <c:pt idx="106">
                  <c:v>1119404</c:v>
                </c:pt>
                <c:pt idx="107">
                  <c:v>1120473</c:v>
                </c:pt>
                <c:pt idx="108">
                  <c:v>1124627</c:v>
                </c:pt>
                <c:pt idx="109">
                  <c:v>1132237</c:v>
                </c:pt>
                <c:pt idx="110">
                  <c:v>1133263</c:v>
                </c:pt>
                <c:pt idx="111">
                  <c:v>1134875</c:v>
                </c:pt>
                <c:pt idx="112">
                  <c:v>1143084</c:v>
                </c:pt>
                <c:pt idx="113">
                  <c:v>1145449</c:v>
                </c:pt>
                <c:pt idx="114">
                  <c:v>1154987</c:v>
                </c:pt>
                <c:pt idx="115">
                  <c:v>1159560</c:v>
                </c:pt>
                <c:pt idx="116">
                  <c:v>1166052</c:v>
                </c:pt>
                <c:pt idx="117">
                  <c:v>1170145</c:v>
                </c:pt>
                <c:pt idx="118">
                  <c:v>1179008</c:v>
                </c:pt>
                <c:pt idx="119">
                  <c:v>1188280</c:v>
                </c:pt>
                <c:pt idx="120">
                  <c:v>1193782</c:v>
                </c:pt>
                <c:pt idx="121">
                  <c:v>1202497</c:v>
                </c:pt>
                <c:pt idx="122">
                  <c:v>1207137</c:v>
                </c:pt>
                <c:pt idx="123">
                  <c:v>1214576</c:v>
                </c:pt>
                <c:pt idx="124">
                  <c:v>1219263</c:v>
                </c:pt>
                <c:pt idx="125">
                  <c:v>1220203</c:v>
                </c:pt>
                <c:pt idx="126">
                  <c:v>1221044</c:v>
                </c:pt>
                <c:pt idx="127">
                  <c:v>1221078</c:v>
                </c:pt>
                <c:pt idx="128">
                  <c:v>1222647</c:v>
                </c:pt>
                <c:pt idx="129">
                  <c:v>1223792</c:v>
                </c:pt>
                <c:pt idx="130">
                  <c:v>1224246</c:v>
                </c:pt>
                <c:pt idx="131">
                  <c:v>1225222</c:v>
                </c:pt>
                <c:pt idx="132">
                  <c:v>1229914</c:v>
                </c:pt>
                <c:pt idx="133">
                  <c:v>1232584</c:v>
                </c:pt>
                <c:pt idx="134">
                  <c:v>1239649</c:v>
                </c:pt>
                <c:pt idx="135">
                  <c:v>1241578</c:v>
                </c:pt>
                <c:pt idx="136">
                  <c:v>1246996</c:v>
                </c:pt>
                <c:pt idx="137">
                  <c:v>1248310</c:v>
                </c:pt>
                <c:pt idx="138">
                  <c:v>1251992</c:v>
                </c:pt>
                <c:pt idx="139">
                  <c:v>12090907</c:v>
                </c:pt>
                <c:pt idx="140">
                  <c:v>52819191</c:v>
                </c:pt>
                <c:pt idx="141">
                  <c:v>7696149797</c:v>
                </c:pt>
                <c:pt idx="142">
                  <c:v>aaguiar1</c:v>
                </c:pt>
                <c:pt idx="143">
                  <c:v>alexanderparks</c:v>
                </c:pt>
                <c:pt idx="144">
                  <c:v>aliamini</c:v>
                </c:pt>
                <c:pt idx="145">
                  <c:v>BK</c:v>
                </c:pt>
                <c:pt idx="146">
                  <c:v>elijahokikiola</c:v>
                </c:pt>
                <c:pt idx="147">
                  <c:v>enriquemoya</c:v>
                </c:pt>
                <c:pt idx="148">
                  <c:v>greg</c:v>
                </c:pt>
                <c:pt idx="149">
                  <c:v>JakeFlores</c:v>
                </c:pt>
                <c:pt idx="150">
                  <c:v>josealvarado</c:v>
                </c:pt>
                <c:pt idx="151">
                  <c:v>josh cabreros-alforque</c:v>
                </c:pt>
                <c:pt idx="152">
                  <c:v>kaylavuong@hotmail.com</c:v>
                </c:pt>
                <c:pt idx="153">
                  <c:v>marytanner</c:v>
                </c:pt>
                <c:pt idx="154">
                  <c:v>qjose24@yahoo.com</c:v>
                </c:pt>
                <c:pt idx="155">
                  <c:v>samanthahathcock</c:v>
                </c:pt>
                <c:pt idx="156">
                  <c:v>W1126990</c:v>
                </c:pt>
                <c:pt idx="157">
                  <c:v>W1154591</c:v>
                </c:pt>
                <c:pt idx="158">
                  <c:v>W1155909</c:v>
                </c:pt>
                <c:pt idx="159">
                  <c:v>W1156880</c:v>
                </c:pt>
                <c:pt idx="160">
                  <c:v>W1191151</c:v>
                </c:pt>
                <c:pt idx="161">
                  <c:v>W1227296</c:v>
                </c:pt>
                <c:pt idx="162">
                  <c:v>W1254474</c:v>
                </c:pt>
                <c:pt idx="163">
                  <c:v>WilliamZhu</c:v>
                </c:pt>
                <c:pt idx="164">
                  <c:v>X044262</c:v>
                </c:pt>
              </c:strCache>
            </c:strRef>
          </c:xVal>
          <c:yVal>
            <c:numRef>
              <c:f>Sheet1!$R$3:$R$167</c:f>
              <c:numCache>
                <c:formatCode>General</c:formatCode>
                <c:ptCount val="165"/>
                <c:pt idx="0">
                  <c:v>3.0</c:v>
                </c:pt>
                <c:pt idx="1">
                  <c:v>3.0</c:v>
                </c:pt>
                <c:pt idx="2">
                  <c:v>4.0</c:v>
                </c:pt>
                <c:pt idx="3">
                  <c:v>4.0</c:v>
                </c:pt>
                <c:pt idx="4">
                  <c:v>4.0</c:v>
                </c:pt>
                <c:pt idx="5">
                  <c:v>3.0</c:v>
                </c:pt>
                <c:pt idx="6">
                  <c:v>3.0</c:v>
                </c:pt>
                <c:pt idx="7">
                  <c:v>3.0</c:v>
                </c:pt>
                <c:pt idx="8">
                  <c:v>4.0</c:v>
                </c:pt>
                <c:pt idx="9">
                  <c:v>4.0</c:v>
                </c:pt>
                <c:pt idx="10">
                  <c:v>4.0</c:v>
                </c:pt>
                <c:pt idx="11">
                  <c:v>4.0</c:v>
                </c:pt>
                <c:pt idx="12">
                  <c:v>3.0</c:v>
                </c:pt>
                <c:pt idx="13">
                  <c:v>3.0</c:v>
                </c:pt>
                <c:pt idx="14">
                  <c:v>4.0</c:v>
                </c:pt>
                <c:pt idx="15">
                  <c:v>4.0</c:v>
                </c:pt>
                <c:pt idx="16">
                  <c:v>4.0</c:v>
                </c:pt>
                <c:pt idx="17">
                  <c:v>4.0</c:v>
                </c:pt>
                <c:pt idx="18">
                  <c:v>2.0</c:v>
                </c:pt>
                <c:pt idx="19">
                  <c:v>3.0</c:v>
                </c:pt>
                <c:pt idx="20">
                  <c:v>4.0</c:v>
                </c:pt>
                <c:pt idx="21">
                  <c:v>4.0</c:v>
                </c:pt>
                <c:pt idx="22">
                  <c:v>3.0</c:v>
                </c:pt>
                <c:pt idx="23">
                  <c:v>3.0</c:v>
                </c:pt>
                <c:pt idx="24">
                  <c:v>4.0</c:v>
                </c:pt>
                <c:pt idx="25">
                  <c:v>4.0</c:v>
                </c:pt>
                <c:pt idx="26">
                  <c:v>3.0</c:v>
                </c:pt>
                <c:pt idx="27">
                  <c:v>3.0</c:v>
                </c:pt>
                <c:pt idx="28">
                  <c:v>4.0</c:v>
                </c:pt>
                <c:pt idx="29">
                  <c:v>3.0</c:v>
                </c:pt>
                <c:pt idx="30">
                  <c:v>4.0</c:v>
                </c:pt>
                <c:pt idx="31">
                  <c:v>2.0</c:v>
                </c:pt>
                <c:pt idx="32">
                  <c:v>4.0</c:v>
                </c:pt>
                <c:pt idx="33">
                  <c:v>3.0</c:v>
                </c:pt>
                <c:pt idx="34">
                  <c:v>3.0</c:v>
                </c:pt>
                <c:pt idx="35">
                  <c:v>4.0</c:v>
                </c:pt>
                <c:pt idx="36">
                  <c:v>4.0</c:v>
                </c:pt>
                <c:pt idx="37">
                  <c:v>4.0</c:v>
                </c:pt>
                <c:pt idx="38">
                  <c:v>1.0</c:v>
                </c:pt>
                <c:pt idx="39">
                  <c:v>3.0</c:v>
                </c:pt>
                <c:pt idx="40">
                  <c:v>4.0</c:v>
                </c:pt>
                <c:pt idx="41">
                  <c:v>4.0</c:v>
                </c:pt>
                <c:pt idx="42">
                  <c:v>3.0</c:v>
                </c:pt>
                <c:pt idx="43">
                  <c:v>4.0</c:v>
                </c:pt>
                <c:pt idx="44">
                  <c:v>4.0</c:v>
                </c:pt>
                <c:pt idx="45">
                  <c:v>3.0</c:v>
                </c:pt>
                <c:pt idx="46">
                  <c:v>4.0</c:v>
                </c:pt>
                <c:pt idx="47">
                  <c:v>4.0</c:v>
                </c:pt>
                <c:pt idx="48">
                  <c:v>4.0</c:v>
                </c:pt>
                <c:pt idx="49">
                  <c:v>2.0</c:v>
                </c:pt>
                <c:pt idx="50">
                  <c:v>3.0</c:v>
                </c:pt>
                <c:pt idx="51">
                  <c:v>4.0</c:v>
                </c:pt>
                <c:pt idx="52">
                  <c:v>3.0</c:v>
                </c:pt>
                <c:pt idx="53">
                  <c:v>4.0</c:v>
                </c:pt>
                <c:pt idx="54">
                  <c:v>3.0</c:v>
                </c:pt>
                <c:pt idx="55">
                  <c:v>3.0</c:v>
                </c:pt>
                <c:pt idx="56">
                  <c:v>4.0</c:v>
                </c:pt>
                <c:pt idx="57">
                  <c:v>4.0</c:v>
                </c:pt>
                <c:pt idx="58">
                  <c:v>4.0</c:v>
                </c:pt>
                <c:pt idx="59">
                  <c:v>3.0</c:v>
                </c:pt>
                <c:pt idx="60">
                  <c:v>2.0</c:v>
                </c:pt>
                <c:pt idx="61">
                  <c:v>2.0</c:v>
                </c:pt>
                <c:pt idx="62">
                  <c:v>3.0</c:v>
                </c:pt>
                <c:pt idx="63">
                  <c:v>3.0</c:v>
                </c:pt>
                <c:pt idx="64">
                  <c:v>4.0</c:v>
                </c:pt>
                <c:pt idx="65">
                  <c:v>4.0</c:v>
                </c:pt>
                <c:pt idx="66">
                  <c:v>3.0</c:v>
                </c:pt>
                <c:pt idx="67">
                  <c:v>3.0</c:v>
                </c:pt>
                <c:pt idx="68">
                  <c:v>3.0</c:v>
                </c:pt>
                <c:pt idx="69">
                  <c:v>4.0</c:v>
                </c:pt>
                <c:pt idx="70">
                  <c:v>4.0</c:v>
                </c:pt>
                <c:pt idx="71">
                  <c:v>3.0</c:v>
                </c:pt>
                <c:pt idx="72">
                  <c:v>3.0</c:v>
                </c:pt>
                <c:pt idx="73">
                  <c:v>3.0</c:v>
                </c:pt>
                <c:pt idx="74">
                  <c:v>4.0</c:v>
                </c:pt>
                <c:pt idx="75">
                  <c:v>2.0</c:v>
                </c:pt>
                <c:pt idx="76">
                  <c:v>3.0</c:v>
                </c:pt>
                <c:pt idx="77">
                  <c:v>4.0</c:v>
                </c:pt>
                <c:pt idx="78">
                  <c:v>3.0</c:v>
                </c:pt>
                <c:pt idx="79">
                  <c:v>4.0</c:v>
                </c:pt>
                <c:pt idx="80">
                  <c:v>4.0</c:v>
                </c:pt>
                <c:pt idx="81">
                  <c:v>3.0</c:v>
                </c:pt>
                <c:pt idx="82">
                  <c:v>4.0</c:v>
                </c:pt>
                <c:pt idx="83">
                  <c:v>4.0</c:v>
                </c:pt>
                <c:pt idx="84">
                  <c:v>4.0</c:v>
                </c:pt>
                <c:pt idx="85">
                  <c:v>3.0</c:v>
                </c:pt>
                <c:pt idx="86">
                  <c:v>3.0</c:v>
                </c:pt>
                <c:pt idx="87">
                  <c:v>3.0</c:v>
                </c:pt>
                <c:pt idx="88">
                  <c:v>4.0</c:v>
                </c:pt>
                <c:pt idx="89">
                  <c:v>4.0</c:v>
                </c:pt>
                <c:pt idx="90">
                  <c:v>4.0</c:v>
                </c:pt>
                <c:pt idx="91">
                  <c:v>4.0</c:v>
                </c:pt>
                <c:pt idx="92">
                  <c:v>4.0</c:v>
                </c:pt>
                <c:pt idx="93">
                  <c:v>4.0</c:v>
                </c:pt>
                <c:pt idx="94">
                  <c:v>4.0</c:v>
                </c:pt>
                <c:pt idx="95">
                  <c:v>4.0</c:v>
                </c:pt>
                <c:pt idx="96">
                  <c:v>4.0</c:v>
                </c:pt>
                <c:pt idx="97">
                  <c:v>4.0</c:v>
                </c:pt>
                <c:pt idx="98">
                  <c:v>3.0</c:v>
                </c:pt>
                <c:pt idx="99">
                  <c:v>2.0</c:v>
                </c:pt>
                <c:pt idx="100">
                  <c:v>2.0</c:v>
                </c:pt>
                <c:pt idx="101">
                  <c:v>4.0</c:v>
                </c:pt>
                <c:pt idx="102">
                  <c:v>4.0</c:v>
                </c:pt>
                <c:pt idx="103">
                  <c:v>1.0</c:v>
                </c:pt>
                <c:pt idx="104">
                  <c:v>4.0</c:v>
                </c:pt>
                <c:pt idx="105">
                  <c:v>3.0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0.0</c:v>
                </c:pt>
                <c:pt idx="121">
                  <c:v>2.0</c:v>
                </c:pt>
                <c:pt idx="122">
                  <c:v>2.0</c:v>
                </c:pt>
                <c:pt idx="123">
                  <c:v>2.0</c:v>
                </c:pt>
                <c:pt idx="124">
                  <c:v>2.0</c:v>
                </c:pt>
                <c:pt idx="125">
                  <c:v>1.0</c:v>
                </c:pt>
                <c:pt idx="126">
                  <c:v>2.0</c:v>
                </c:pt>
                <c:pt idx="127">
                  <c:v>2.0</c:v>
                </c:pt>
                <c:pt idx="128">
                  <c:v>2.0</c:v>
                </c:pt>
                <c:pt idx="129">
                  <c:v>1.0</c:v>
                </c:pt>
                <c:pt idx="130">
                  <c:v>1.0</c:v>
                </c:pt>
                <c:pt idx="131">
                  <c:v>1.0</c:v>
                </c:pt>
                <c:pt idx="132">
                  <c:v>2.0</c:v>
                </c:pt>
                <c:pt idx="133">
                  <c:v>2.0</c:v>
                </c:pt>
                <c:pt idx="134">
                  <c:v>2.0</c:v>
                </c:pt>
                <c:pt idx="135">
                  <c:v>2.0</c:v>
                </c:pt>
                <c:pt idx="136">
                  <c:v>2.0</c:v>
                </c:pt>
                <c:pt idx="137">
                  <c:v>2.0</c:v>
                </c:pt>
                <c:pt idx="138">
                  <c:v>2.0</c:v>
                </c:pt>
                <c:pt idx="139">
                  <c:v>2.0</c:v>
                </c:pt>
                <c:pt idx="140">
                  <c:v>4.0</c:v>
                </c:pt>
                <c:pt idx="141">
                  <c:v>4.0</c:v>
                </c:pt>
                <c:pt idx="142">
                  <c:v>2.0</c:v>
                </c:pt>
                <c:pt idx="143">
                  <c:v>4.0</c:v>
                </c:pt>
                <c:pt idx="144">
                  <c:v>4.0</c:v>
                </c:pt>
                <c:pt idx="145">
                  <c:v>4.0</c:v>
                </c:pt>
                <c:pt idx="146">
                  <c:v>3.0</c:v>
                </c:pt>
                <c:pt idx="147">
                  <c:v>4.0</c:v>
                </c:pt>
                <c:pt idx="148">
                  <c:v>4.0</c:v>
                </c:pt>
                <c:pt idx="149">
                  <c:v>1.0</c:v>
                </c:pt>
                <c:pt idx="150">
                  <c:v>3.0</c:v>
                </c:pt>
                <c:pt idx="151">
                  <c:v>4.0</c:v>
                </c:pt>
                <c:pt idx="152">
                  <c:v>4.0</c:v>
                </c:pt>
                <c:pt idx="153">
                  <c:v>3.0</c:v>
                </c:pt>
                <c:pt idx="154">
                  <c:v>3.0</c:v>
                </c:pt>
                <c:pt idx="155">
                  <c:v>4.0</c:v>
                </c:pt>
                <c:pt idx="156">
                  <c:v>2.0</c:v>
                </c:pt>
                <c:pt idx="157">
                  <c:v>1.0</c:v>
                </c:pt>
                <c:pt idx="158">
                  <c:v>1.0</c:v>
                </c:pt>
                <c:pt idx="159">
                  <c:v>2.0</c:v>
                </c:pt>
                <c:pt idx="160">
                  <c:v>2.0</c:v>
                </c:pt>
                <c:pt idx="161">
                  <c:v>2.0</c:v>
                </c:pt>
                <c:pt idx="162">
                  <c:v>2.0</c:v>
                </c:pt>
                <c:pt idx="163">
                  <c:v>4.0</c:v>
                </c:pt>
                <c:pt idx="164">
                  <c:v>2.0</c:v>
                </c:pt>
              </c:numCache>
            </c:numRef>
          </c:yVal>
          <c:smooth val="0"/>
        </c:ser>
        <c:dLbls>
          <c:showLegendKey val="0"/>
          <c:showVal val="0"/>
          <c:showCatName val="0"/>
          <c:showSerName val="0"/>
          <c:showPercent val="0"/>
          <c:showBubbleSize val="0"/>
        </c:dLbls>
        <c:axId val="2056136008"/>
        <c:axId val="2056141592"/>
      </c:scatterChart>
      <c:valAx>
        <c:axId val="2056136008"/>
        <c:scaling>
          <c:orientation val="minMax"/>
        </c:scaling>
        <c:delete val="0"/>
        <c:axPos val="b"/>
        <c:title>
          <c:tx>
            <c:rich>
              <a:bodyPr/>
              <a:lstStyle/>
              <a:p>
                <a:pPr>
                  <a:defRPr/>
                </a:pPr>
                <a:r>
                  <a:rPr lang="en-US" dirty="0" smtClean="0"/>
                  <a:t>Student ID</a:t>
                </a:r>
              </a:p>
              <a:p>
                <a:pPr>
                  <a:defRPr/>
                </a:pPr>
                <a:endParaRPr lang="en-US" dirty="0"/>
              </a:p>
            </c:rich>
          </c:tx>
          <c:layout>
            <c:manualLayout>
              <c:xMode val="edge"/>
              <c:yMode val="edge"/>
              <c:x val="0.426810818402119"/>
              <c:y val="0.859630708821938"/>
            </c:manualLayout>
          </c:layout>
          <c:overlay val="0"/>
        </c:title>
        <c:majorTickMark val="none"/>
        <c:minorTickMark val="none"/>
        <c:tickLblPos val="nextTo"/>
        <c:crossAx val="2056141592"/>
        <c:crosses val="autoZero"/>
        <c:crossBetween val="midCat"/>
      </c:valAx>
      <c:valAx>
        <c:axId val="2056141592"/>
        <c:scaling>
          <c:orientation val="minMax"/>
          <c:max val="4.5"/>
          <c:min val="0.0"/>
        </c:scaling>
        <c:delete val="0"/>
        <c:axPos val="l"/>
        <c:majorGridlines/>
        <c:title>
          <c:tx>
            <c:rich>
              <a:bodyPr/>
              <a:lstStyle/>
              <a:p>
                <a:pPr>
                  <a:defRPr/>
                </a:pPr>
                <a:r>
                  <a:rPr lang="en-US" dirty="0" smtClean="0"/>
                  <a:t>Score</a:t>
                </a:r>
                <a:endParaRPr lang="en-US" dirty="0"/>
              </a:p>
            </c:rich>
          </c:tx>
          <c:layout/>
          <c:overlay val="0"/>
        </c:title>
        <c:numFmt formatCode="General" sourceLinked="1"/>
        <c:majorTickMark val="none"/>
        <c:minorTickMark val="none"/>
        <c:tickLblPos val="nextTo"/>
        <c:crossAx val="2056136008"/>
        <c:crosses val="autoZero"/>
        <c:crossBetween val="midCat"/>
        <c:majorUnit val="0.5"/>
      </c:valAx>
    </c:plotArea>
    <c:legend>
      <c:legendPos val="r"/>
      <c:layout>
        <c:manualLayout>
          <c:xMode val="edge"/>
          <c:yMode val="edge"/>
          <c:x val="0.853573770411132"/>
          <c:y val="0.402565536371161"/>
          <c:w val="0.127677452134642"/>
          <c:h val="0.104408308028108"/>
        </c:manualLayout>
      </c:layout>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C0CB7-3FF8-F744-B675-88DA734A2064}" type="datetimeFigureOut">
              <a:rPr lang="en-US" smtClean="0"/>
              <a:t>7/23/12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A6D9A-9F06-9947-897A-8A42578E34C7}" type="slidenum">
              <a:rPr lang="en-US" smtClean="0"/>
              <a:t>‹#›</a:t>
            </a:fld>
            <a:endParaRPr lang="en-US"/>
          </a:p>
        </p:txBody>
      </p:sp>
    </p:spTree>
    <p:extLst>
      <p:ext uri="{BB962C8B-B14F-4D97-AF65-F5344CB8AC3E}">
        <p14:creationId xmlns:p14="http://schemas.microsoft.com/office/powerpoint/2010/main" val="164772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7/23/12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497950" rtl="0" eaLnBrk="1" latinLnBrk="0" hangingPunct="1">
      <a:defRPr sz="3300" kern="1200">
        <a:solidFill>
          <a:schemeClr val="tx1"/>
        </a:solidFill>
        <a:latin typeface="+mn-lt"/>
        <a:ea typeface="+mn-ea"/>
        <a:cs typeface="+mn-cs"/>
      </a:defRPr>
    </a:lvl1pPr>
    <a:lvl2pPr marL="1248970" algn="l" defTabSz="2497950" rtl="0" eaLnBrk="1" latinLnBrk="0" hangingPunct="1">
      <a:defRPr sz="3300" kern="1200">
        <a:solidFill>
          <a:schemeClr val="tx1"/>
        </a:solidFill>
        <a:latin typeface="+mn-lt"/>
        <a:ea typeface="+mn-ea"/>
        <a:cs typeface="+mn-cs"/>
      </a:defRPr>
    </a:lvl2pPr>
    <a:lvl3pPr marL="2497950" algn="l" defTabSz="2497950" rtl="0" eaLnBrk="1" latinLnBrk="0" hangingPunct="1">
      <a:defRPr sz="3300" kern="1200">
        <a:solidFill>
          <a:schemeClr val="tx1"/>
        </a:solidFill>
        <a:latin typeface="+mn-lt"/>
        <a:ea typeface="+mn-ea"/>
        <a:cs typeface="+mn-cs"/>
      </a:defRPr>
    </a:lvl3pPr>
    <a:lvl4pPr marL="3746931" algn="l" defTabSz="2497950" rtl="0" eaLnBrk="1" latinLnBrk="0" hangingPunct="1">
      <a:defRPr sz="3300" kern="1200">
        <a:solidFill>
          <a:schemeClr val="tx1"/>
        </a:solidFill>
        <a:latin typeface="+mn-lt"/>
        <a:ea typeface="+mn-ea"/>
        <a:cs typeface="+mn-cs"/>
      </a:defRPr>
    </a:lvl4pPr>
    <a:lvl5pPr marL="4995900" algn="l" defTabSz="2497950" rtl="0" eaLnBrk="1" latinLnBrk="0" hangingPunct="1">
      <a:defRPr sz="3300" kern="1200">
        <a:solidFill>
          <a:schemeClr val="tx1"/>
        </a:solidFill>
        <a:latin typeface="+mn-lt"/>
        <a:ea typeface="+mn-ea"/>
        <a:cs typeface="+mn-cs"/>
      </a:defRPr>
    </a:lvl5pPr>
    <a:lvl6pPr marL="6244881" algn="l" defTabSz="2497950" rtl="0" eaLnBrk="1" latinLnBrk="0" hangingPunct="1">
      <a:defRPr sz="3300" kern="1200">
        <a:solidFill>
          <a:schemeClr val="tx1"/>
        </a:solidFill>
        <a:latin typeface="+mn-lt"/>
        <a:ea typeface="+mn-ea"/>
        <a:cs typeface="+mn-cs"/>
      </a:defRPr>
    </a:lvl6pPr>
    <a:lvl7pPr marL="7493856" algn="l" defTabSz="2497950" rtl="0" eaLnBrk="1" latinLnBrk="0" hangingPunct="1">
      <a:defRPr sz="3300" kern="1200">
        <a:solidFill>
          <a:schemeClr val="tx1"/>
        </a:solidFill>
        <a:latin typeface="+mn-lt"/>
        <a:ea typeface="+mn-ea"/>
        <a:cs typeface="+mn-cs"/>
      </a:defRPr>
    </a:lvl7pPr>
    <a:lvl8pPr marL="8742837" algn="l" defTabSz="2497950" rtl="0" eaLnBrk="1" latinLnBrk="0" hangingPunct="1">
      <a:defRPr sz="3300" kern="1200">
        <a:solidFill>
          <a:schemeClr val="tx1"/>
        </a:solidFill>
        <a:latin typeface="+mn-lt"/>
        <a:ea typeface="+mn-ea"/>
        <a:cs typeface="+mn-cs"/>
      </a:defRPr>
    </a:lvl8pPr>
    <a:lvl9pPr marL="9991815" algn="l" defTabSz="2497950"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76"/>
            <a:ext cx="8494548"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509" y="2625402"/>
            <a:ext cx="8483205"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509" y="9035740"/>
            <a:ext cx="849554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801" y="8614022"/>
            <a:ext cx="848320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70" y="10733360"/>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70" y="10279238"/>
            <a:ext cx="8482209"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432" y="3087464"/>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70" y="2625402"/>
            <a:ext cx="848717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86" y="2625402"/>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86" y="3063176"/>
            <a:ext cx="848501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86" y="8597966"/>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60"/>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86" y="12832233"/>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6" y="13290328"/>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9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19"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0"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1"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2"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23"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4"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25"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105"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8" name="Text Placeholder 5"/>
          <p:cNvSpPr>
            <a:spLocks noGrp="1"/>
          </p:cNvSpPr>
          <p:nvPr>
            <p:ph type="body" sz="quarter" idx="13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3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3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0"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1"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2"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3"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4"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55" y="3063176"/>
            <a:ext cx="628550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25402"/>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3" y="7540832"/>
            <a:ext cx="6286500"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4" y="7098789"/>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86" y="3079528"/>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86" y="2625402"/>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86" y="10988000"/>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86" y="10529906"/>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630" y="26254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630" y="3083500"/>
            <a:ext cx="627938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630" y="71289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58" y="7586996"/>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630" y="12832247"/>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58" y="13290328"/>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0"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0"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6" y="2703987"/>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18419" y="16156950"/>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5" name="Rectangle 33"/>
          <p:cNvSpPr>
            <a:spLocks noChangeArrowheads="1"/>
          </p:cNvSpPr>
          <p:nvPr userDrawn="1"/>
        </p:nvSpPr>
        <p:spPr bwMode="auto">
          <a:xfrm>
            <a:off x="576462" y="2649224"/>
            <a:ext cx="6286500" cy="13373100"/>
          </a:xfrm>
          <a:prstGeom prst="roundRect">
            <a:avLst>
              <a:gd name="adj" fmla="val 7616"/>
            </a:avLst>
          </a:prstGeom>
          <a:gradFill flip="none" rotWithShape="1">
            <a:gsLst>
              <a:gs pos="0">
                <a:srgbClr val="CDD2DE">
                  <a:alpha val="29000"/>
                </a:srgbClr>
              </a:gs>
              <a:gs pos="0">
                <a:schemeClr val="tx2">
                  <a:lumMod val="40000"/>
                  <a:lumOff val="60000"/>
                  <a:alpha val="29000"/>
                </a:schemeClr>
              </a:gs>
              <a:gs pos="100000">
                <a:srgbClr val="F3F5FA">
                  <a:alpha val="29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7241250"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33"/>
          <p:cNvSpPr>
            <a:spLocks noChangeArrowheads="1"/>
          </p:cNvSpPr>
          <p:nvPr userDrawn="1"/>
        </p:nvSpPr>
        <p:spPr bwMode="auto">
          <a:xfrm>
            <a:off x="13906038" y="2649224"/>
            <a:ext cx="6286500" cy="13373100"/>
          </a:xfrm>
          <a:prstGeom prst="roundRect">
            <a:avLst>
              <a:gd name="adj" fmla="val 7616"/>
            </a:avLst>
          </a:prstGeom>
          <a:gradFill flip="none" rotWithShape="1">
            <a:gsLst>
              <a:gs pos="0">
                <a:srgbClr val="CDD2DE">
                  <a:alpha val="31000"/>
                </a:srgbClr>
              </a:gs>
              <a:gs pos="0">
                <a:schemeClr val="tx2">
                  <a:lumMod val="40000"/>
                  <a:lumOff val="60000"/>
                  <a:alpha val="31000"/>
                </a:schemeClr>
              </a:gs>
              <a:gs pos="100000">
                <a:srgbClr val="F3F5FA">
                  <a:alpha val="31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38701"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8709975" y="0"/>
            <a:ext cx="8487582"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29" name="Rectangle 28"/>
          <p:cNvSpPr/>
          <p:nvPr/>
        </p:nvSpPr>
        <p:spPr>
          <a:xfrm>
            <a:off x="-8709975" y="1056940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0"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2" name="TextBox 31"/>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3" name="Group 32"/>
          <p:cNvGrpSpPr/>
          <p:nvPr/>
        </p:nvGrpSpPr>
        <p:grpSpPr>
          <a:xfrm>
            <a:off x="-8253158" y="15584877"/>
            <a:ext cx="7798455" cy="644181"/>
            <a:chOff x="44242388" y="28054064"/>
            <a:chExt cx="9771400"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5" name="Picture 34"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6"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7" name="Straight Connector 36"/>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1403" y="6626273"/>
            <a:ext cx="8487582" cy="7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572988" y="2628901"/>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4" name="Rectangle 23"/>
          <p:cNvSpPr/>
          <p:nvPr userDrawn="1"/>
        </p:nvSpPr>
        <p:spPr>
          <a:xfrm>
            <a:off x="-8681403" y="864916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33"/>
          <p:cNvSpPr>
            <a:spLocks noChangeArrowheads="1"/>
          </p:cNvSpPr>
          <p:nvPr/>
        </p:nvSpPr>
        <p:spPr bwMode="auto">
          <a:xfrm>
            <a:off x="5715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898097"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6501492" y="-9799"/>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30" name="Rectangle 29"/>
          <p:cNvSpPr/>
          <p:nvPr/>
        </p:nvSpPr>
        <p:spPr>
          <a:xfrm>
            <a:off x="-6481554" y="1186008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4"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6" name="TextBox 35"/>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7" name="Group 36"/>
          <p:cNvGrpSpPr/>
          <p:nvPr/>
        </p:nvGrpSpPr>
        <p:grpSpPr>
          <a:xfrm>
            <a:off x="-6223791" y="15575349"/>
            <a:ext cx="5771526" cy="644182"/>
            <a:chOff x="44242388" y="28054064"/>
            <a:chExt cx="9771400"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9" name="Picture 38"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40"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2917" y="6614885"/>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7209829" y="2628901"/>
            <a:ext cx="13012419"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205740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22"/>
          <p:cNvSpPr/>
          <p:nvPr userDrawn="1"/>
        </p:nvSpPr>
        <p:spPr>
          <a:xfrm>
            <a:off x="-6472917" y="9919532"/>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chart" Target="../charts/chart3.xml"/><Relationship Id="rId12" Type="http://schemas.openxmlformats.org/officeDocument/2006/relationships/chart" Target="../charts/chart4.xml"/><Relationship Id="rId13"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gif"/><Relationship Id="rId4" Type="http://schemas.openxmlformats.org/officeDocument/2006/relationships/image" Target="../media/image6.tiff"/><Relationship Id="rId5" Type="http://schemas.openxmlformats.org/officeDocument/2006/relationships/image" Target="../media/image7.jpg"/><Relationship Id="rId6" Type="http://schemas.openxmlformats.org/officeDocument/2006/relationships/image" Target="../media/image8.tiff"/><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chart" Target="../charts/chart1.xml"/><Relationship Id="rId10"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159" y="3063172"/>
            <a:ext cx="6285507" cy="1986282"/>
          </a:xfrm>
        </p:spPr>
        <p:txBody>
          <a:bodyPr/>
          <a:lstStyle/>
          <a:p>
            <a:r>
              <a:rPr lang="en-US" dirty="0"/>
              <a:t>Since the summer of 2011, I have collaborated on the Course Curriculum and Laboratory Improvement (CCLI) grant project at </a:t>
            </a:r>
            <a:r>
              <a:rPr lang="en-US" dirty="0" err="1"/>
              <a:t>Hartnell</a:t>
            </a:r>
            <a:r>
              <a:rPr lang="en-US" dirty="0"/>
              <a:t> College in partnership with the University of California, Santa Cruz. We have worked to implement a web-enabled renewable energy laboratory to include a remotely operated solar panel.  I have assisted in the development of the lab modules, instruction of the labs, and assessment of learning outcomes. In this poster, I present assessment results as of spring 2012 and prospects for future project improvement.</a:t>
            </a:r>
          </a:p>
        </p:txBody>
      </p:sp>
      <p:sp>
        <p:nvSpPr>
          <p:cNvPr id="3" name="Text Placeholder 2"/>
          <p:cNvSpPr>
            <a:spLocks noGrp="1"/>
          </p:cNvSpPr>
          <p:nvPr>
            <p:ph type="body" sz="quarter" idx="11"/>
          </p:nvPr>
        </p:nvSpPr>
        <p:spPr/>
        <p:txBody>
          <a:bodyPr/>
          <a:lstStyle/>
          <a:p>
            <a:r>
              <a:rPr lang="en-US" dirty="0" smtClean="0"/>
              <a:t>Abstract</a:t>
            </a:r>
            <a:endParaRPr lang="en-US" dirty="0"/>
          </a:p>
        </p:txBody>
      </p:sp>
      <p:pic>
        <p:nvPicPr>
          <p:cNvPr id="58" name="Picture Placeholder 57" descr="hartnell_college_logo_rgb.jpg"/>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8856" b="-2344"/>
          <a:stretch/>
        </p:blipFill>
        <p:spPr>
          <a:xfrm>
            <a:off x="571500" y="-118531"/>
            <a:ext cx="2408910" cy="2503185"/>
          </a:xfrm>
        </p:spPr>
      </p:pic>
      <p:pic>
        <p:nvPicPr>
          <p:cNvPr id="80" name="Picture Placeholder 79" descr="Nasa-logo.gif"/>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t="-747" r="184" b="3031"/>
          <a:stretch/>
        </p:blipFill>
        <p:spPr>
          <a:xfrm>
            <a:off x="24231600" y="80740"/>
            <a:ext cx="2660836" cy="2230215"/>
          </a:xfrm>
        </p:spPr>
      </p:pic>
      <p:sp>
        <p:nvSpPr>
          <p:cNvPr id="6" name="Text Placeholder 5"/>
          <p:cNvSpPr>
            <a:spLocks noGrp="1"/>
          </p:cNvSpPr>
          <p:nvPr>
            <p:ph type="body" sz="quarter" idx="20"/>
          </p:nvPr>
        </p:nvSpPr>
        <p:spPr>
          <a:xfrm>
            <a:off x="588848" y="4932135"/>
            <a:ext cx="6281538" cy="443855"/>
          </a:xfrm>
        </p:spPr>
        <p:txBody>
          <a:bodyPr/>
          <a:lstStyle/>
          <a:p>
            <a:r>
              <a:rPr lang="en-US" dirty="0" smtClean="0"/>
              <a:t>Objectives</a:t>
            </a:r>
            <a:endParaRPr lang="en-US" dirty="0"/>
          </a:p>
        </p:txBody>
      </p:sp>
      <p:sp>
        <p:nvSpPr>
          <p:cNvPr id="8" name="Text Placeholder 7"/>
          <p:cNvSpPr>
            <a:spLocks noGrp="1"/>
          </p:cNvSpPr>
          <p:nvPr>
            <p:ph type="body" sz="quarter" idx="22"/>
          </p:nvPr>
        </p:nvSpPr>
        <p:spPr>
          <a:xfrm>
            <a:off x="589841" y="7643642"/>
            <a:ext cx="6280548" cy="443855"/>
          </a:xfrm>
        </p:spPr>
        <p:txBody>
          <a:bodyPr/>
          <a:lstStyle/>
          <a:p>
            <a:r>
              <a:rPr lang="en-US" dirty="0" smtClean="0"/>
              <a:t>Materials and Methods</a:t>
            </a:r>
            <a:endParaRPr lang="en-US" dirty="0"/>
          </a:p>
        </p:txBody>
      </p:sp>
      <p:sp>
        <p:nvSpPr>
          <p:cNvPr id="10" name="Text Placeholder 9"/>
          <p:cNvSpPr>
            <a:spLocks noGrp="1"/>
          </p:cNvSpPr>
          <p:nvPr>
            <p:ph type="body" sz="quarter" idx="24"/>
          </p:nvPr>
        </p:nvSpPr>
        <p:spPr>
          <a:xfrm>
            <a:off x="13906500" y="8581392"/>
            <a:ext cx="6286500" cy="443632"/>
          </a:xfrm>
        </p:spPr>
        <p:txBody>
          <a:bodyPr/>
          <a:lstStyle/>
          <a:p>
            <a:r>
              <a:rPr lang="en-US" dirty="0" smtClean="0"/>
              <a:t>Results</a:t>
            </a:r>
            <a:endParaRPr lang="en-US" dirty="0"/>
          </a:p>
        </p:txBody>
      </p:sp>
      <p:sp>
        <p:nvSpPr>
          <p:cNvPr id="12" name="Text Placeholder 11"/>
          <p:cNvSpPr>
            <a:spLocks noGrp="1"/>
          </p:cNvSpPr>
          <p:nvPr>
            <p:ph type="body" sz="quarter" idx="26"/>
          </p:nvPr>
        </p:nvSpPr>
        <p:spPr>
          <a:xfrm>
            <a:off x="20596116" y="12170660"/>
            <a:ext cx="6279387" cy="2029371"/>
          </a:xfrm>
        </p:spPr>
        <p:txBody>
          <a:bodyPr/>
          <a:lstStyle/>
          <a:p>
            <a:r>
              <a:rPr lang="en-US" dirty="0">
                <a:solidFill>
                  <a:srgbClr val="000000"/>
                </a:solidFill>
                <a:latin typeface="Trebuchet MS"/>
                <a:ea typeface="ＭＳ Ｐゴシック" pitchFamily="2"/>
                <a:cs typeface="Trebuchet MS"/>
              </a:rPr>
              <a:t>In its second year, the goals of the CCLI interactive laboratory project are well in hand.  The web interface is organized with all hardware documented. It has been successfully tested with multiple cohorts of students. The effectiveness of the lab has been demonstrated with data collected, some of which is shown in the results section of this poster.  In the immediate future, efforts will be made to give access to any students interested in taking data via a web appointment system.</a:t>
            </a:r>
          </a:p>
          <a:p>
            <a:endParaRPr lang="en-US" dirty="0"/>
          </a:p>
        </p:txBody>
      </p:sp>
      <p:sp>
        <p:nvSpPr>
          <p:cNvPr id="15" name="Text Placeholder 14"/>
          <p:cNvSpPr>
            <a:spLocks noGrp="1"/>
          </p:cNvSpPr>
          <p:nvPr>
            <p:ph type="body" sz="quarter" idx="29"/>
          </p:nvPr>
        </p:nvSpPr>
        <p:spPr>
          <a:xfrm>
            <a:off x="20629982" y="14193701"/>
            <a:ext cx="6279387" cy="443632"/>
          </a:xfrm>
        </p:spPr>
        <p:txBody>
          <a:bodyPr/>
          <a:lstStyle/>
          <a:p>
            <a:r>
              <a:rPr lang="en-US" dirty="0" smtClean="0"/>
              <a:t>Acknowledgements</a:t>
            </a:r>
            <a:endParaRPr lang="en-US" dirty="0"/>
          </a:p>
        </p:txBody>
      </p:sp>
      <p:sp>
        <p:nvSpPr>
          <p:cNvPr id="16" name="Text Placeholder 15"/>
          <p:cNvSpPr>
            <a:spLocks noGrp="1"/>
          </p:cNvSpPr>
          <p:nvPr>
            <p:ph type="body" sz="quarter" idx="30"/>
          </p:nvPr>
        </p:nvSpPr>
        <p:spPr>
          <a:xfrm>
            <a:off x="20628413" y="14631463"/>
            <a:ext cx="6282531" cy="1339951"/>
          </a:xfrm>
        </p:spPr>
        <p:txBody>
          <a:bodyPr/>
          <a:lstStyle/>
          <a:p>
            <a:r>
              <a:rPr lang="en-US" dirty="0">
                <a:solidFill>
                  <a:srgbClr val="000000"/>
                </a:solidFill>
                <a:latin typeface="Trebuchet MS"/>
                <a:ea typeface="ＭＳ Ｐゴシック" pitchFamily="2"/>
                <a:cs typeface="Trebuchet MS"/>
              </a:rPr>
              <a:t>I’d like to thank Dan O’Leary and NASA  Ames for providing hardware and helping me with my research on solar panels, Dr. Brooke Haag and Tito Polo for guiding me with my research. Also, this internship would not have been possible without the generous funding of the NSF grant No. DUE-0942439</a:t>
            </a:r>
            <a:endParaRPr lang="en-US" dirty="0">
              <a:latin typeface="Trebuchet MS"/>
              <a:cs typeface="Trebuchet MS"/>
            </a:endParaRPr>
          </a:p>
        </p:txBody>
      </p:sp>
      <p:sp>
        <p:nvSpPr>
          <p:cNvPr id="18" name="Text Placeholder 17"/>
          <p:cNvSpPr>
            <a:spLocks noGrp="1"/>
          </p:cNvSpPr>
          <p:nvPr>
            <p:ph type="body" sz="quarter" idx="96"/>
          </p:nvPr>
        </p:nvSpPr>
        <p:spPr>
          <a:xfrm>
            <a:off x="578495" y="5355739"/>
            <a:ext cx="6291891" cy="2287903"/>
          </a:xfrm>
        </p:spPr>
        <p:txBody>
          <a:bodyPr/>
          <a:lstStyle/>
          <a:p>
            <a:r>
              <a:rPr lang="en-US" dirty="0" smtClean="0"/>
              <a:t>My main tasks in improving the Renewable Energy Laboratory and associated website were:</a:t>
            </a:r>
            <a:br>
              <a:rPr lang="en-US" dirty="0" smtClean="0"/>
            </a:br>
            <a:endParaRPr lang="en-US" dirty="0" smtClean="0"/>
          </a:p>
          <a:p>
            <a:pPr marL="285750" indent="-285750">
              <a:buFont typeface="Arial"/>
              <a:buChar char="•"/>
            </a:pPr>
            <a:r>
              <a:rPr lang="en-US" dirty="0" smtClean="0"/>
              <a:t>To </a:t>
            </a:r>
            <a:r>
              <a:rPr lang="en-US" dirty="0" smtClean="0"/>
              <a:t>improve </a:t>
            </a:r>
            <a:r>
              <a:rPr lang="en-US" dirty="0" smtClean="0"/>
              <a:t>the solar </a:t>
            </a:r>
            <a:r>
              <a:rPr lang="en-US" dirty="0" smtClean="0"/>
              <a:t>cell </a:t>
            </a:r>
            <a:r>
              <a:rPr lang="en-US" dirty="0" smtClean="0"/>
              <a:t>instructional module </a:t>
            </a:r>
            <a:r>
              <a:rPr lang="en-US" dirty="0" smtClean="0"/>
              <a:t>which </a:t>
            </a:r>
            <a:r>
              <a:rPr lang="en-US" dirty="0" smtClean="0"/>
              <a:t>teaches students about </a:t>
            </a:r>
            <a:r>
              <a:rPr lang="en-US" dirty="0" smtClean="0"/>
              <a:t>how the amount of light </a:t>
            </a:r>
            <a:r>
              <a:rPr lang="en-US" dirty="0" smtClean="0"/>
              <a:t>a solar </a:t>
            </a:r>
            <a:r>
              <a:rPr lang="en-US" dirty="0" smtClean="0"/>
              <a:t>cell </a:t>
            </a:r>
            <a:r>
              <a:rPr lang="en-US" dirty="0" smtClean="0"/>
              <a:t>is affected by its orientation.</a:t>
            </a:r>
            <a:endParaRPr lang="en-US" dirty="0" smtClean="0"/>
          </a:p>
          <a:p>
            <a:pPr marL="285750" indent="-285750">
              <a:buFont typeface="Arial"/>
              <a:buChar char="•"/>
            </a:pPr>
            <a:r>
              <a:rPr lang="en-US" dirty="0" smtClean="0"/>
              <a:t>To help program an associated website </a:t>
            </a:r>
            <a:r>
              <a:rPr lang="en-US" dirty="0" smtClean="0"/>
              <a:t>to display </a:t>
            </a:r>
            <a:r>
              <a:rPr lang="en-US" dirty="0" smtClean="0"/>
              <a:t>data collected by instruments associated with a remotely operated solar panel</a:t>
            </a:r>
            <a:r>
              <a:rPr lang="en-US" dirty="0"/>
              <a:t> </a:t>
            </a:r>
            <a:r>
              <a:rPr lang="en-US" dirty="0" smtClean="0"/>
              <a:t>via programming in JavaScript, HTML and Python.</a:t>
            </a:r>
            <a:endParaRPr lang="en-US" dirty="0"/>
          </a:p>
        </p:txBody>
      </p:sp>
      <p:sp>
        <p:nvSpPr>
          <p:cNvPr id="55" name="Text Placeholder 54"/>
          <p:cNvSpPr>
            <a:spLocks noGrp="1"/>
          </p:cNvSpPr>
          <p:nvPr>
            <p:ph type="body" sz="quarter" idx="150"/>
          </p:nvPr>
        </p:nvSpPr>
        <p:spPr/>
        <p:txBody>
          <a:bodyPr>
            <a:normAutofit lnSpcReduction="10000"/>
          </a:bodyPr>
          <a:lstStyle/>
          <a:p>
            <a:r>
              <a:rPr lang="en-US" dirty="0" smtClean="0">
                <a:solidFill>
                  <a:srgbClr val="000000"/>
                </a:solidFill>
              </a:rPr>
              <a:t>Steven Vuong</a:t>
            </a:r>
            <a:endParaRPr lang="en-US" dirty="0">
              <a:solidFill>
                <a:srgbClr val="000000"/>
              </a:solidFill>
            </a:endParaRPr>
          </a:p>
        </p:txBody>
      </p:sp>
      <p:sp>
        <p:nvSpPr>
          <p:cNvPr id="56" name="Text Placeholder 55"/>
          <p:cNvSpPr>
            <a:spLocks noGrp="1"/>
          </p:cNvSpPr>
          <p:nvPr>
            <p:ph type="body" sz="quarter" idx="184"/>
          </p:nvPr>
        </p:nvSpPr>
        <p:spPr/>
        <p:txBody>
          <a:bodyPr/>
          <a:lstStyle/>
          <a:p>
            <a:r>
              <a:rPr lang="en-US" dirty="0" err="1" smtClean="0">
                <a:solidFill>
                  <a:srgbClr val="000000"/>
                </a:solidFill>
              </a:rPr>
              <a:t>Hartnell</a:t>
            </a:r>
            <a:r>
              <a:rPr lang="en-US" dirty="0" smtClean="0">
                <a:solidFill>
                  <a:srgbClr val="000000"/>
                </a:solidFill>
              </a:rPr>
              <a:t> College; NASA Ames; University of California, Santa Cruz</a:t>
            </a:r>
            <a:endParaRPr lang="en-US" dirty="0">
              <a:solidFill>
                <a:srgbClr val="000000"/>
              </a:solidFill>
            </a:endParaRPr>
          </a:p>
        </p:txBody>
      </p:sp>
      <p:sp>
        <p:nvSpPr>
          <p:cNvPr id="57" name="Text Placeholder 56"/>
          <p:cNvSpPr>
            <a:spLocks noGrp="1"/>
          </p:cNvSpPr>
          <p:nvPr>
            <p:ph type="body" sz="quarter" idx="185"/>
          </p:nvPr>
        </p:nvSpPr>
        <p:spPr/>
        <p:txBody>
          <a:bodyPr/>
          <a:lstStyle/>
          <a:p>
            <a:r>
              <a:rPr lang="en-US" dirty="0" smtClean="0">
                <a:solidFill>
                  <a:srgbClr val="000000"/>
                </a:solidFill>
              </a:rPr>
              <a:t>Implementation of a Web-Enabled Interactive Renewable Energy Laboratory</a:t>
            </a:r>
            <a:endParaRPr lang="en-US" dirty="0">
              <a:solidFill>
                <a:srgbClr val="000000"/>
              </a:solidFill>
            </a:endParaRPr>
          </a:p>
        </p:txBody>
      </p:sp>
      <p:sp>
        <p:nvSpPr>
          <p:cNvPr id="62" name="Text Placeholder 6"/>
          <p:cNvSpPr txBox="1">
            <a:spLocks/>
          </p:cNvSpPr>
          <p:nvPr/>
        </p:nvSpPr>
        <p:spPr>
          <a:xfrm>
            <a:off x="589841" y="8189712"/>
            <a:ext cx="6280545" cy="1339951"/>
          </a:xfrm>
          <a:prstGeom prst="rect">
            <a:avLst/>
          </a:prstGeom>
        </p:spPr>
        <p:txBody>
          <a:bodyPr wrap="square" lIns="130096" tIns="130096" rIns="130096" bIns="130096">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To create the solar </a:t>
            </a:r>
            <a:r>
              <a:rPr lang="en-US" dirty="0" smtClean="0"/>
              <a:t>module for the lab activity, </a:t>
            </a:r>
            <a:r>
              <a:rPr lang="en-US" dirty="0" smtClean="0"/>
              <a:t>I used </a:t>
            </a:r>
            <a:r>
              <a:rPr lang="en-US" dirty="0" smtClean="0"/>
              <a:t>protractors</a:t>
            </a:r>
            <a:r>
              <a:rPr lang="en-US" dirty="0" smtClean="0"/>
              <a:t>, acrylic glass, a solar cell, resistor box </a:t>
            </a:r>
            <a:r>
              <a:rPr lang="en-US" dirty="0" smtClean="0"/>
              <a:t>in series with an ammeter and </a:t>
            </a:r>
            <a:r>
              <a:rPr lang="en-US" dirty="0" err="1" smtClean="0"/>
              <a:t>Vernier</a:t>
            </a:r>
            <a:r>
              <a:rPr lang="en-US" dirty="0" smtClean="0"/>
              <a:t> </a:t>
            </a:r>
            <a:r>
              <a:rPr lang="en-US" dirty="0" err="1" smtClean="0"/>
              <a:t>LabPro</a:t>
            </a:r>
            <a:r>
              <a:rPr lang="en-US" dirty="0" smtClean="0"/>
              <a:t>. [Explain what you did here: </a:t>
            </a:r>
            <a:r>
              <a:rPr lang="en-US" dirty="0" smtClean="0"/>
              <a:t>i.e. did you mount the solar cell on a piece of acrylic glass … drill holes in the protractors, etc</a:t>
            </a:r>
            <a:r>
              <a:rPr lang="en-US" dirty="0"/>
              <a:t>.</a:t>
            </a:r>
            <a:r>
              <a:rPr lang="en-US" dirty="0" smtClean="0"/>
              <a:t>]</a:t>
            </a:r>
            <a:br>
              <a:rPr lang="en-US" dirty="0" smtClean="0"/>
            </a:br>
            <a:endParaRPr lang="en-US" dirty="0"/>
          </a:p>
        </p:txBody>
      </p:sp>
      <p:sp>
        <p:nvSpPr>
          <p:cNvPr id="73" name="TextBox 72"/>
          <p:cNvSpPr txBox="1"/>
          <p:nvPr/>
        </p:nvSpPr>
        <p:spPr>
          <a:xfrm>
            <a:off x="10160402" y="5120197"/>
            <a:ext cx="183955" cy="846030"/>
          </a:xfrm>
          <a:prstGeom prst="rect">
            <a:avLst/>
          </a:prstGeom>
          <a:noFill/>
        </p:spPr>
        <p:txBody>
          <a:bodyPr wrap="none" lIns="91088" tIns="45544" rIns="91088" bIns="45544" rtlCol="0">
            <a:spAutoFit/>
          </a:bodyPr>
          <a:lstStyle/>
          <a:p>
            <a:endParaRPr lang="en-US" dirty="0"/>
          </a:p>
        </p:txBody>
      </p:sp>
      <p:pic>
        <p:nvPicPr>
          <p:cNvPr id="75" name="Picture 74" descr="IV CURV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191" y="5539665"/>
            <a:ext cx="3816183" cy="3243946"/>
          </a:xfrm>
          <a:prstGeom prst="rect">
            <a:avLst/>
          </a:prstGeom>
        </p:spPr>
      </p:pic>
      <p:pic>
        <p:nvPicPr>
          <p:cNvPr id="68" name="Picture 67"/>
          <p:cNvPicPr>
            <a:picLocks noChangeAspect="1"/>
          </p:cNvPicPr>
          <p:nvPr/>
        </p:nvPicPr>
        <p:blipFill>
          <a:blip r:embed="rId5">
            <a:lum/>
            <a:alphaModFix/>
          </a:blip>
          <a:srcRect/>
          <a:stretch>
            <a:fillRect/>
          </a:stretch>
        </p:blipFill>
        <p:spPr>
          <a:xfrm>
            <a:off x="7400477" y="2797243"/>
            <a:ext cx="3660908" cy="2558495"/>
          </a:xfrm>
          <a:prstGeom prst="rect">
            <a:avLst/>
          </a:prstGeom>
          <a:noFill/>
          <a:ln>
            <a:noFill/>
          </a:ln>
        </p:spPr>
      </p:pic>
      <p:sp>
        <p:nvSpPr>
          <p:cNvPr id="59" name="TextBox 58"/>
          <p:cNvSpPr txBox="1"/>
          <p:nvPr/>
        </p:nvSpPr>
        <p:spPr>
          <a:xfrm>
            <a:off x="11120843" y="2896692"/>
            <a:ext cx="2341633" cy="2031325"/>
          </a:xfrm>
          <a:prstGeom prst="rect">
            <a:avLst/>
          </a:prstGeom>
          <a:noFill/>
        </p:spPr>
        <p:txBody>
          <a:bodyPr wrap="square" rtlCol="0">
            <a:spAutoFit/>
          </a:bodyPr>
          <a:lstStyle/>
          <a:p>
            <a:r>
              <a:rPr lang="en-US" sz="1400" b="1" dirty="0" smtClean="0">
                <a:latin typeface="Trebuchet MS"/>
                <a:cs typeface="Trebuchet MS"/>
              </a:rPr>
              <a:t>Figure </a:t>
            </a:r>
            <a:r>
              <a:rPr lang="en-US" sz="1400" b="1" dirty="0" smtClean="0">
                <a:latin typeface="Trebuchet MS"/>
                <a:cs typeface="Trebuchet MS"/>
              </a:rPr>
              <a:t>3.</a:t>
            </a:r>
            <a:r>
              <a:rPr lang="en-US" sz="1400" dirty="0" smtClean="0">
                <a:latin typeface="Trebuchet MS"/>
                <a:cs typeface="Trebuchet MS"/>
              </a:rPr>
              <a:t> </a:t>
            </a:r>
            <a:r>
              <a:rPr lang="en-US" sz="1400" dirty="0">
                <a:latin typeface="Trebuchet MS"/>
                <a:cs typeface="Trebuchet MS"/>
              </a:rPr>
              <a:t>The IV</a:t>
            </a:r>
            <a:r>
              <a:rPr lang="en-US" sz="1400" dirty="0" smtClean="0">
                <a:latin typeface="Trebuchet MS"/>
                <a:cs typeface="Trebuchet MS"/>
              </a:rPr>
              <a:t>-Curve </a:t>
            </a:r>
            <a:r>
              <a:rPr lang="en-US" sz="1400" dirty="0">
                <a:latin typeface="Trebuchet MS"/>
                <a:cs typeface="Trebuchet MS"/>
              </a:rPr>
              <a:t>Tracer is a capacitive load that varies its impedance to change voltage and current. </a:t>
            </a:r>
            <a:r>
              <a:rPr lang="en-US" sz="1400" dirty="0" smtClean="0">
                <a:latin typeface="Trebuchet MS"/>
                <a:cs typeface="Trebuchet MS"/>
              </a:rPr>
              <a:t>With this instrument we measure </a:t>
            </a:r>
            <a:r>
              <a:rPr lang="en-US" sz="1400" dirty="0">
                <a:latin typeface="Trebuchet MS"/>
                <a:cs typeface="Trebuchet MS"/>
              </a:rPr>
              <a:t>the different amounts of </a:t>
            </a:r>
            <a:r>
              <a:rPr lang="en-US" sz="1400" dirty="0" smtClean="0">
                <a:latin typeface="Trebuchet MS"/>
                <a:cs typeface="Trebuchet MS"/>
              </a:rPr>
              <a:t>power which the </a:t>
            </a:r>
            <a:r>
              <a:rPr lang="en-US" sz="1400" dirty="0">
                <a:latin typeface="Trebuchet MS"/>
                <a:cs typeface="Trebuchet MS"/>
              </a:rPr>
              <a:t>solar panel produced. </a:t>
            </a:r>
          </a:p>
        </p:txBody>
      </p:sp>
      <p:pic>
        <p:nvPicPr>
          <p:cNvPr id="61" name="Picture 60" descr="Solar Irradiance.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6668" y="2896692"/>
            <a:ext cx="4552984" cy="3849391"/>
          </a:xfrm>
          <a:prstGeom prst="rect">
            <a:avLst/>
          </a:prstGeom>
        </p:spPr>
      </p:pic>
      <p:pic>
        <p:nvPicPr>
          <p:cNvPr id="71" name="Picture 70"/>
          <p:cNvPicPr>
            <a:picLocks noChangeAspect="1"/>
          </p:cNvPicPr>
          <p:nvPr/>
        </p:nvPicPr>
        <p:blipFill>
          <a:blip r:embed="rId7">
            <a:lum/>
            <a:alphaModFix/>
          </a:blip>
          <a:srcRect/>
          <a:stretch>
            <a:fillRect/>
          </a:stretch>
        </p:blipFill>
        <p:spPr>
          <a:xfrm>
            <a:off x="7400476" y="8923870"/>
            <a:ext cx="4131123" cy="2424134"/>
          </a:xfrm>
          <a:prstGeom prst="rect">
            <a:avLst/>
          </a:prstGeom>
          <a:noFill/>
          <a:ln>
            <a:noFill/>
          </a:ln>
        </p:spPr>
      </p:pic>
      <p:pic>
        <p:nvPicPr>
          <p:cNvPr id="72" name="Picture 71"/>
          <p:cNvPicPr>
            <a:picLocks noChangeAspect="1"/>
          </p:cNvPicPr>
          <p:nvPr/>
        </p:nvPicPr>
        <p:blipFill>
          <a:blip r:embed="rId8">
            <a:lum/>
            <a:alphaModFix/>
          </a:blip>
          <a:srcRect/>
          <a:stretch>
            <a:fillRect/>
          </a:stretch>
        </p:blipFill>
        <p:spPr>
          <a:xfrm>
            <a:off x="9144000" y="11441460"/>
            <a:ext cx="4232841" cy="2646086"/>
          </a:xfrm>
          <a:prstGeom prst="rect">
            <a:avLst/>
          </a:prstGeom>
          <a:noFill/>
          <a:ln>
            <a:noFill/>
          </a:ln>
        </p:spPr>
      </p:pic>
      <p:sp>
        <p:nvSpPr>
          <p:cNvPr id="66" name="TextBox 65"/>
          <p:cNvSpPr txBox="1"/>
          <p:nvPr/>
        </p:nvSpPr>
        <p:spPr>
          <a:xfrm>
            <a:off x="14194000" y="6843423"/>
            <a:ext cx="5847066" cy="1600438"/>
          </a:xfrm>
          <a:prstGeom prst="rect">
            <a:avLst/>
          </a:prstGeom>
          <a:noFill/>
        </p:spPr>
        <p:txBody>
          <a:bodyPr wrap="square" rtlCol="0">
            <a:spAutoFit/>
          </a:bodyPr>
          <a:lstStyle/>
          <a:p>
            <a:r>
              <a:rPr lang="en-US" sz="1400" b="1" dirty="0" smtClean="0">
                <a:latin typeface="Trebuchet MS"/>
                <a:cs typeface="Trebuchet MS"/>
              </a:rPr>
              <a:t>Figure </a:t>
            </a:r>
            <a:r>
              <a:rPr lang="en-US" sz="1400" b="1" dirty="0" smtClean="0">
                <a:latin typeface="Trebuchet MS"/>
                <a:cs typeface="Trebuchet MS"/>
              </a:rPr>
              <a:t>6. </a:t>
            </a:r>
            <a:r>
              <a:rPr lang="en-US" sz="1400" dirty="0" smtClean="0">
                <a:latin typeface="Trebuchet MS"/>
                <a:cs typeface="Trebuchet MS"/>
              </a:rPr>
              <a:t>The plot above data </a:t>
            </a:r>
            <a:r>
              <a:rPr lang="en-US" sz="1400" dirty="0" smtClean="0">
                <a:latin typeface="Trebuchet MS"/>
                <a:cs typeface="Trebuchet MS"/>
              </a:rPr>
              <a:t>collected from the PSP in blue and the NIP in red. The NIP detects the amount of direct light and the PSP gathers indirect light. We asked the students if it was a sunny or cloudy day in the Pre and post quiz. </a:t>
            </a: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Can you </a:t>
            </a:r>
            <a:r>
              <a:rPr lang="en-US" sz="1400" dirty="0" smtClean="0">
                <a:latin typeface="Trebuchet MS"/>
                <a:cs typeface="Trebuchet MS"/>
              </a:rPr>
              <a:t>explain </a:t>
            </a:r>
            <a:r>
              <a:rPr lang="en-US" sz="1400" dirty="0" smtClean="0">
                <a:latin typeface="Trebuchet MS"/>
                <a:cs typeface="Trebuchet MS"/>
              </a:rPr>
              <a:t>how you would know if it was sunny or cloudy according to this figure?</a:t>
            </a:r>
            <a:endParaRPr lang="en-US" sz="1400" dirty="0">
              <a:latin typeface="Trebuchet MS"/>
              <a:cs typeface="Trebuchet MS"/>
            </a:endParaRPr>
          </a:p>
        </p:txBody>
      </p:sp>
      <p:graphicFrame>
        <p:nvGraphicFramePr>
          <p:cNvPr id="77" name="Chart 76"/>
          <p:cNvGraphicFramePr/>
          <p:nvPr>
            <p:extLst>
              <p:ext uri="{D42A27DB-BD31-4B8C-83A1-F6EECF244321}">
                <p14:modId xmlns:p14="http://schemas.microsoft.com/office/powerpoint/2010/main" val="4279766408"/>
              </p:ext>
            </p:extLst>
          </p:nvPr>
        </p:nvGraphicFramePr>
        <p:xfrm>
          <a:off x="22614668" y="3063172"/>
          <a:ext cx="4101419" cy="29899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8" name="Chart 77"/>
          <p:cNvGraphicFramePr/>
          <p:nvPr>
            <p:extLst>
              <p:ext uri="{D42A27DB-BD31-4B8C-83A1-F6EECF244321}">
                <p14:modId xmlns:p14="http://schemas.microsoft.com/office/powerpoint/2010/main" val="4130257214"/>
              </p:ext>
            </p:extLst>
          </p:nvPr>
        </p:nvGraphicFramePr>
        <p:xfrm>
          <a:off x="22614668" y="6311987"/>
          <a:ext cx="4101419" cy="3161512"/>
        </p:xfrm>
        <a:graphic>
          <a:graphicData uri="http://schemas.openxmlformats.org/drawingml/2006/chart">
            <c:chart xmlns:c="http://schemas.openxmlformats.org/drawingml/2006/chart" xmlns:r="http://schemas.openxmlformats.org/officeDocument/2006/relationships" r:id="rId10"/>
          </a:graphicData>
        </a:graphic>
      </p:graphicFrame>
      <p:sp>
        <p:nvSpPr>
          <p:cNvPr id="82" name="TextBox 81"/>
          <p:cNvSpPr txBox="1"/>
          <p:nvPr/>
        </p:nvSpPr>
        <p:spPr>
          <a:xfrm>
            <a:off x="13906500" y="9550613"/>
            <a:ext cx="2070301" cy="4401204"/>
          </a:xfrm>
          <a:prstGeom prst="rect">
            <a:avLst/>
          </a:prstGeom>
          <a:noFill/>
        </p:spPr>
        <p:txBody>
          <a:bodyPr wrap="square" rtlCol="0">
            <a:spAutoFit/>
          </a:bodyPr>
          <a:lstStyle/>
          <a:p>
            <a:r>
              <a:rPr lang="en-US" sz="1400" b="1" dirty="0" smtClean="0">
                <a:latin typeface="Trebuchet MS"/>
                <a:cs typeface="Trebuchet MS"/>
              </a:rPr>
              <a:t>Figure </a:t>
            </a:r>
            <a:r>
              <a:rPr lang="en-US" sz="1400" b="1" dirty="0" smtClean="0">
                <a:latin typeface="Trebuchet MS"/>
                <a:cs typeface="Trebuchet MS"/>
              </a:rPr>
              <a:t>7 + 8. </a:t>
            </a:r>
            <a:r>
              <a:rPr lang="en-US" sz="1400" dirty="0" smtClean="0">
                <a:latin typeface="Trebuchet MS"/>
                <a:cs typeface="Trebuchet MS"/>
              </a:rPr>
              <a:t>The </a:t>
            </a:r>
            <a:r>
              <a:rPr lang="en-US" sz="1400" dirty="0" smtClean="0">
                <a:latin typeface="Trebuchet MS"/>
                <a:cs typeface="Trebuchet MS"/>
              </a:rPr>
              <a:t>plots to </a:t>
            </a:r>
            <a:r>
              <a:rPr lang="en-US" sz="1400" dirty="0" smtClean="0">
                <a:latin typeface="Trebuchet MS"/>
                <a:cs typeface="Trebuchet MS"/>
              </a:rPr>
              <a:t>the </a:t>
            </a:r>
            <a:r>
              <a:rPr lang="en-US" sz="1400" dirty="0" smtClean="0">
                <a:latin typeface="Trebuchet MS"/>
                <a:cs typeface="Trebuchet MS"/>
              </a:rPr>
              <a:t>right show the </a:t>
            </a:r>
            <a:r>
              <a:rPr lang="en-US" sz="1400" dirty="0" smtClean="0">
                <a:latin typeface="Trebuchet MS"/>
                <a:cs typeface="Trebuchet MS"/>
              </a:rPr>
              <a:t>students </a:t>
            </a:r>
            <a:r>
              <a:rPr lang="en-US" sz="1400" dirty="0" smtClean="0">
                <a:latin typeface="Trebuchet MS"/>
                <a:cs typeface="Trebuchet MS"/>
              </a:rPr>
              <a:t>(</a:t>
            </a:r>
            <a:r>
              <a:rPr lang="en-US" sz="1400" dirty="0" err="1" smtClean="0">
                <a:latin typeface="Trebuchet MS"/>
                <a:cs typeface="Trebuchet MS"/>
              </a:rPr>
              <a:t>Hartnell</a:t>
            </a:r>
            <a:r>
              <a:rPr lang="en-US" sz="1400" dirty="0" smtClean="0">
                <a:latin typeface="Trebuchet MS"/>
                <a:cs typeface="Trebuchet MS"/>
              </a:rPr>
              <a:t> physics students? Which class?) scores on pre and post-quizzes.  The </a:t>
            </a:r>
            <a:r>
              <a:rPr lang="en-US" sz="1400" dirty="0" smtClean="0">
                <a:latin typeface="Trebuchet MS"/>
                <a:cs typeface="Trebuchet MS"/>
              </a:rPr>
              <a:t>students improved after doing the web enabled activity and doing the solar module lab</a:t>
            </a:r>
            <a:r>
              <a:rPr lang="en-US" sz="1400" dirty="0" smtClean="0">
                <a:latin typeface="Trebuchet MS"/>
                <a:cs typeface="Trebuchet MS"/>
              </a:rPr>
              <a:t>.</a:t>
            </a:r>
            <a:br>
              <a:rPr lang="en-US" sz="1400" dirty="0" smtClean="0">
                <a:latin typeface="Trebuchet MS"/>
                <a:cs typeface="Trebuchet MS"/>
              </a:rPr>
            </a:b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Can you add some detail about how many students improved their scores, and by what fraction?  For example: 20% of students improved by 2 points, etc</a:t>
            </a:r>
            <a:r>
              <a:rPr lang="en-US" sz="1400" dirty="0">
                <a:latin typeface="Trebuchet MS"/>
                <a:cs typeface="Trebuchet MS"/>
              </a:rPr>
              <a:t>.</a:t>
            </a:r>
            <a:endParaRPr lang="en-US" sz="1400" dirty="0">
              <a:latin typeface="Trebuchet MS"/>
              <a:cs typeface="Trebuchet MS"/>
            </a:endParaRPr>
          </a:p>
        </p:txBody>
      </p:sp>
      <p:sp>
        <p:nvSpPr>
          <p:cNvPr id="79" name="TextBox 78"/>
          <p:cNvSpPr txBox="1"/>
          <p:nvPr/>
        </p:nvSpPr>
        <p:spPr>
          <a:xfrm>
            <a:off x="4656667" y="10056465"/>
            <a:ext cx="2193999" cy="1815882"/>
          </a:xfrm>
          <a:prstGeom prst="rect">
            <a:avLst/>
          </a:prstGeom>
          <a:noFill/>
        </p:spPr>
        <p:txBody>
          <a:bodyPr wrap="square" rtlCol="0">
            <a:spAutoFit/>
          </a:bodyPr>
          <a:lstStyle/>
          <a:p>
            <a:r>
              <a:rPr lang="en-US" sz="1400" b="1" dirty="0" smtClean="0">
                <a:latin typeface="Trebuchet MS"/>
                <a:cs typeface="Trebuchet MS"/>
              </a:rPr>
              <a:t>Figure 1.</a:t>
            </a:r>
            <a:r>
              <a:rPr lang="en-US" sz="1400" dirty="0" smtClean="0">
                <a:latin typeface="Trebuchet MS"/>
                <a:cs typeface="Trebuchet MS"/>
              </a:rPr>
              <a:t>With this solar module, </a:t>
            </a:r>
            <a:r>
              <a:rPr lang="en-US" sz="1400" dirty="0" smtClean="0">
                <a:latin typeface="Trebuchet MS"/>
                <a:cs typeface="Trebuchet MS"/>
              </a:rPr>
              <a:t>students can see how </a:t>
            </a:r>
            <a:r>
              <a:rPr lang="en-US" sz="1400" dirty="0" smtClean="0">
                <a:latin typeface="Trebuchet MS"/>
                <a:cs typeface="Trebuchet MS"/>
              </a:rPr>
              <a:t>the current changes when the solar cell is moved towards and away from the </a:t>
            </a:r>
            <a:r>
              <a:rPr lang="en-US" sz="1400" dirty="0" smtClean="0">
                <a:latin typeface="Trebuchet MS"/>
                <a:cs typeface="Trebuchet MS"/>
              </a:rPr>
              <a:t>sun as represented by a desk lamp (not pictured).</a:t>
            </a:r>
            <a:endParaRPr lang="en-US" sz="1400" dirty="0">
              <a:latin typeface="Trebuchet MS"/>
              <a:cs typeface="Trebuchet MS"/>
            </a:endParaRPr>
          </a:p>
        </p:txBody>
      </p:sp>
      <p:sp>
        <p:nvSpPr>
          <p:cNvPr id="83" name="TextBox 82"/>
          <p:cNvSpPr txBox="1"/>
          <p:nvPr/>
        </p:nvSpPr>
        <p:spPr>
          <a:xfrm>
            <a:off x="7400477" y="14254868"/>
            <a:ext cx="5906269" cy="954107"/>
          </a:xfrm>
          <a:prstGeom prst="rect">
            <a:avLst/>
          </a:prstGeom>
          <a:noFill/>
        </p:spPr>
        <p:txBody>
          <a:bodyPr wrap="square" rtlCol="0">
            <a:spAutoFit/>
          </a:bodyPr>
          <a:lstStyle/>
          <a:p>
            <a:r>
              <a:rPr lang="en-US" sz="1400" b="1" dirty="0" smtClean="0">
                <a:latin typeface="Trebuchet MS"/>
                <a:cs typeface="Trebuchet MS"/>
              </a:rPr>
              <a:t>Figures 5 + 6. </a:t>
            </a:r>
            <a:r>
              <a:rPr lang="en-US" sz="1400" dirty="0" smtClean="0">
                <a:latin typeface="Trebuchet MS"/>
                <a:cs typeface="Trebuchet MS"/>
              </a:rPr>
              <a:t>Normal Incidence </a:t>
            </a:r>
            <a:r>
              <a:rPr lang="en-US" sz="1400" dirty="0" err="1" smtClean="0">
                <a:latin typeface="Trebuchet MS"/>
                <a:cs typeface="Trebuchet MS"/>
              </a:rPr>
              <a:t>Pyrheliometer</a:t>
            </a:r>
            <a:r>
              <a:rPr lang="en-US" sz="1400" dirty="0" smtClean="0">
                <a:latin typeface="Trebuchet MS"/>
                <a:cs typeface="Trebuchet MS"/>
              </a:rPr>
              <a:t> and Precision Spectral </a:t>
            </a:r>
            <a:r>
              <a:rPr lang="en-US" sz="1400" dirty="0" err="1" smtClean="0">
                <a:latin typeface="Trebuchet MS"/>
                <a:cs typeface="Trebuchet MS"/>
              </a:rPr>
              <a:t>Pyranometer</a:t>
            </a:r>
            <a:r>
              <a:rPr lang="en-US" sz="1400" dirty="0" smtClean="0">
                <a:latin typeface="Trebuchet MS"/>
                <a:cs typeface="Trebuchet MS"/>
              </a:rPr>
              <a:t>.  The NIP and PSP are used to collect direct and indirect light which falls on the solar panel. (Can you make these pictures smaller and fit in a picture of the solar panel? ) </a:t>
            </a:r>
            <a:endParaRPr lang="en-US" sz="1400" dirty="0">
              <a:latin typeface="Trebuchet MS"/>
              <a:cs typeface="Trebuchet MS"/>
            </a:endParaRPr>
          </a:p>
        </p:txBody>
      </p:sp>
      <p:sp>
        <p:nvSpPr>
          <p:cNvPr id="84" name="TextBox 83"/>
          <p:cNvSpPr txBox="1"/>
          <p:nvPr/>
        </p:nvSpPr>
        <p:spPr>
          <a:xfrm>
            <a:off x="20671207" y="3040217"/>
            <a:ext cx="1943461" cy="6527772"/>
          </a:xfrm>
          <a:prstGeom prst="rect">
            <a:avLst/>
          </a:prstGeom>
          <a:noFill/>
        </p:spPr>
        <p:txBody>
          <a:bodyPr wrap="square" rtlCol="0">
            <a:spAutoFit/>
          </a:bodyPr>
          <a:lstStyle/>
          <a:p>
            <a:r>
              <a:rPr lang="en-US" sz="1400" b="1" dirty="0" smtClean="0">
                <a:latin typeface="Trebuchet MS"/>
                <a:cs typeface="Trebuchet MS"/>
              </a:rPr>
              <a:t>Figure 9.  </a:t>
            </a:r>
            <a:br>
              <a:rPr lang="en-US" sz="1400" b="1" dirty="0" smtClean="0">
                <a:latin typeface="Trebuchet MS"/>
                <a:cs typeface="Trebuchet MS"/>
              </a:rPr>
            </a:br>
            <a:r>
              <a:rPr lang="en-US" sz="1400" dirty="0" smtClean="0">
                <a:latin typeface="Trebuchet MS"/>
                <a:cs typeface="Trebuchet MS"/>
              </a:rPr>
              <a:t>The histograms show pre-quiz </a:t>
            </a:r>
            <a:r>
              <a:rPr lang="en-US" sz="1400" dirty="0" smtClean="0">
                <a:latin typeface="Trebuchet MS"/>
                <a:cs typeface="Trebuchet MS"/>
              </a:rPr>
              <a:t>and </a:t>
            </a:r>
            <a:r>
              <a:rPr lang="en-US" sz="1400" dirty="0" smtClean="0">
                <a:latin typeface="Trebuchet MS"/>
                <a:cs typeface="Trebuchet MS"/>
              </a:rPr>
              <a:t>post-quiz scores for:  which students ???. The students clearly improved </a:t>
            </a:r>
            <a:r>
              <a:rPr lang="en-US" sz="1400" dirty="0" smtClean="0">
                <a:latin typeface="Trebuchet MS"/>
                <a:cs typeface="Trebuchet MS"/>
              </a:rPr>
              <a:t>after doing the web enabled activity and </a:t>
            </a:r>
            <a:r>
              <a:rPr lang="en-US" sz="1400" dirty="0" smtClean="0">
                <a:latin typeface="Trebuchet MS"/>
                <a:cs typeface="Trebuchet MS"/>
              </a:rPr>
              <a:t>in </a:t>
            </a:r>
            <a:r>
              <a:rPr lang="en-US" sz="1400" dirty="0" smtClean="0">
                <a:latin typeface="Trebuchet MS"/>
                <a:cs typeface="Trebuchet MS"/>
              </a:rPr>
              <a:t>conjunction with the </a:t>
            </a:r>
            <a:r>
              <a:rPr lang="en-US" sz="1400" dirty="0" smtClean="0">
                <a:latin typeface="Trebuchet MS"/>
                <a:cs typeface="Trebuchet MS"/>
              </a:rPr>
              <a:t>solar </a:t>
            </a:r>
            <a:r>
              <a:rPr lang="en-US" sz="1400" dirty="0" smtClean="0">
                <a:latin typeface="Trebuchet MS"/>
                <a:cs typeface="Trebuchet MS"/>
              </a:rPr>
              <a:t>module lab</a:t>
            </a:r>
            <a:r>
              <a:rPr lang="en-US" sz="1400" dirty="0" smtClean="0">
                <a:latin typeface="Trebuchet MS"/>
                <a:cs typeface="Trebuchet MS"/>
              </a:rPr>
              <a:t>.</a:t>
            </a:r>
            <a:br>
              <a:rPr lang="en-US" sz="1400" dirty="0" smtClean="0">
                <a:latin typeface="Trebuchet MS"/>
                <a:cs typeface="Trebuchet MS"/>
              </a:rPr>
            </a:b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Can you instead express these numbers as percentages – one chart with two bars per question: % correct pre-quiz + % correct post-quiz</a:t>
            </a:r>
          </a:p>
          <a:p>
            <a:endParaRPr lang="en-US" sz="1400" dirty="0">
              <a:latin typeface="Trebuchet MS"/>
              <a:cs typeface="Trebuchet MS"/>
            </a:endParaRPr>
          </a:p>
          <a:p>
            <a:r>
              <a:rPr lang="en-US" sz="1400" dirty="0" smtClean="0">
                <a:latin typeface="Trebuchet MS"/>
                <a:cs typeface="Trebuchet MS"/>
              </a:rPr>
              <a:t>Also include in the caption that ~ 150 students participated in the pre/post quizzes.  </a:t>
            </a:r>
            <a:r>
              <a:rPr lang="en-US" sz="1400" dirty="0" smtClean="0">
                <a:latin typeface="Trebuchet MS"/>
                <a:cs typeface="Trebuchet MS"/>
              </a:rPr>
              <a:t>What population of students is this?  </a:t>
            </a:r>
            <a:r>
              <a:rPr lang="en-US" sz="1400" dirty="0" err="1" smtClean="0">
                <a:latin typeface="Trebuchet MS"/>
                <a:cs typeface="Trebuchet MS"/>
              </a:rPr>
              <a:t>Hartnell</a:t>
            </a:r>
            <a:r>
              <a:rPr lang="en-US" sz="1400" dirty="0" smtClean="0">
                <a:latin typeface="Trebuchet MS"/>
                <a:cs typeface="Trebuchet MS"/>
              </a:rPr>
              <a:t> only?  </a:t>
            </a:r>
            <a:endParaRPr lang="en-US" sz="1400" dirty="0">
              <a:latin typeface="Trebuchet MS"/>
              <a:cs typeface="Trebuchet MS"/>
            </a:endParaRPr>
          </a:p>
        </p:txBody>
      </p:sp>
      <p:sp>
        <p:nvSpPr>
          <p:cNvPr id="85" name="TextBox 84"/>
          <p:cNvSpPr txBox="1"/>
          <p:nvPr/>
        </p:nvSpPr>
        <p:spPr>
          <a:xfrm>
            <a:off x="7400477" y="5514007"/>
            <a:ext cx="2099123" cy="2462213"/>
          </a:xfrm>
          <a:prstGeom prst="rect">
            <a:avLst/>
          </a:prstGeom>
          <a:noFill/>
        </p:spPr>
        <p:txBody>
          <a:bodyPr wrap="square" rtlCol="0">
            <a:spAutoFit/>
          </a:bodyPr>
          <a:lstStyle/>
          <a:p>
            <a:r>
              <a:rPr lang="en-US" sz="1400" b="1" dirty="0" smtClean="0">
                <a:latin typeface="Trebuchet MS"/>
                <a:cs typeface="Trebuchet MS"/>
              </a:rPr>
              <a:t>Figure </a:t>
            </a:r>
            <a:r>
              <a:rPr lang="en-US" sz="1400" b="1" dirty="0" smtClean="0">
                <a:latin typeface="Trebuchet MS"/>
                <a:cs typeface="Trebuchet MS"/>
              </a:rPr>
              <a:t>4. </a:t>
            </a:r>
            <a:r>
              <a:rPr lang="en-US" sz="1400" dirty="0" smtClean="0">
                <a:latin typeface="Trebuchet MS"/>
                <a:cs typeface="Trebuchet MS"/>
              </a:rPr>
              <a:t>The students were asked in the </a:t>
            </a:r>
            <a:r>
              <a:rPr lang="en-US" sz="1400" dirty="0" smtClean="0">
                <a:latin typeface="Trebuchet MS"/>
                <a:cs typeface="Trebuchet MS"/>
              </a:rPr>
              <a:t>pre </a:t>
            </a:r>
            <a:r>
              <a:rPr lang="en-US" sz="1400" dirty="0" smtClean="0">
                <a:latin typeface="Trebuchet MS"/>
                <a:cs typeface="Trebuchet MS"/>
              </a:rPr>
              <a:t>and </a:t>
            </a:r>
            <a:r>
              <a:rPr lang="en-US" sz="1400" dirty="0" smtClean="0">
                <a:latin typeface="Trebuchet MS"/>
                <a:cs typeface="Trebuchet MS"/>
              </a:rPr>
              <a:t>post-quizzes </a:t>
            </a:r>
            <a:r>
              <a:rPr lang="en-US" sz="1400" dirty="0" smtClean="0">
                <a:latin typeface="Trebuchet MS"/>
                <a:cs typeface="Trebuchet MS"/>
              </a:rPr>
              <a:t>how to find power. </a:t>
            </a:r>
            <a:r>
              <a:rPr lang="en-US" sz="1400" dirty="0" smtClean="0">
                <a:latin typeface="Trebuchet MS"/>
                <a:cs typeface="Trebuchet MS"/>
              </a:rPr>
              <a:t/>
            </a:r>
            <a:br>
              <a:rPr lang="en-US" sz="1400" dirty="0" smtClean="0">
                <a:latin typeface="Trebuchet MS"/>
                <a:cs typeface="Trebuchet MS"/>
              </a:rPr>
            </a:br>
            <a:r>
              <a:rPr lang="en-US" sz="1400" dirty="0" smtClean="0">
                <a:latin typeface="Trebuchet MS"/>
                <a:cs typeface="Trebuchet MS"/>
              </a:rPr>
              <a:t>Also </a:t>
            </a:r>
            <a:r>
              <a:rPr lang="en-US" sz="1400" dirty="0" smtClean="0">
                <a:latin typeface="Trebuchet MS"/>
                <a:cs typeface="Trebuchet MS"/>
              </a:rPr>
              <a:t>they were asked where the max power point would be on the graph to the right. </a:t>
            </a:r>
            <a:r>
              <a:rPr lang="en-US" sz="1400" dirty="0">
                <a:latin typeface="Trebuchet MS"/>
                <a:cs typeface="Trebuchet MS"/>
              </a:rPr>
              <a:t>[Explain max power point]</a:t>
            </a:r>
            <a:br>
              <a:rPr lang="en-US" sz="1400" dirty="0">
                <a:latin typeface="Trebuchet MS"/>
                <a:cs typeface="Trebuchet MS"/>
              </a:rPr>
            </a:br>
            <a:endParaRPr lang="en-US" sz="1400" dirty="0">
              <a:latin typeface="Trebuchet MS"/>
              <a:cs typeface="Trebuchet MS"/>
            </a:endParaRPr>
          </a:p>
        </p:txBody>
      </p:sp>
      <p:graphicFrame>
        <p:nvGraphicFramePr>
          <p:cNvPr id="90" name="Chart 89"/>
          <p:cNvGraphicFramePr>
            <a:graphicFrameLocks/>
          </p:cNvGraphicFramePr>
          <p:nvPr>
            <p:extLst>
              <p:ext uri="{D42A27DB-BD31-4B8C-83A1-F6EECF244321}">
                <p14:modId xmlns:p14="http://schemas.microsoft.com/office/powerpoint/2010/main" val="988554498"/>
              </p:ext>
            </p:extLst>
          </p:nvPr>
        </p:nvGraphicFramePr>
        <p:xfrm>
          <a:off x="15976801" y="9567989"/>
          <a:ext cx="4064265" cy="253873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1" name="Chart 90"/>
          <p:cNvGraphicFramePr>
            <a:graphicFrameLocks/>
          </p:cNvGraphicFramePr>
          <p:nvPr>
            <p:extLst>
              <p:ext uri="{D42A27DB-BD31-4B8C-83A1-F6EECF244321}">
                <p14:modId xmlns:p14="http://schemas.microsoft.com/office/powerpoint/2010/main" val="3299901592"/>
              </p:ext>
            </p:extLst>
          </p:nvPr>
        </p:nvGraphicFramePr>
        <p:xfrm>
          <a:off x="15976801" y="12332147"/>
          <a:ext cx="4064265" cy="2664039"/>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p:cNvSpPr txBox="1"/>
          <p:nvPr/>
        </p:nvSpPr>
        <p:spPr>
          <a:xfrm>
            <a:off x="11987615" y="5643805"/>
            <a:ext cx="1319131" cy="276999"/>
          </a:xfrm>
          <a:prstGeom prst="rect">
            <a:avLst/>
          </a:prstGeom>
          <a:noFill/>
        </p:spPr>
        <p:txBody>
          <a:bodyPr wrap="square" rtlCol="0">
            <a:spAutoFit/>
          </a:bodyPr>
          <a:lstStyle/>
          <a:p>
            <a:r>
              <a:rPr lang="en-US" sz="1200" dirty="0" smtClean="0">
                <a:latin typeface="Trebuchet MS"/>
                <a:cs typeface="Trebuchet MS"/>
              </a:rPr>
              <a:t>Max Power Point</a:t>
            </a:r>
            <a:endParaRPr lang="en-US" sz="1200" dirty="0">
              <a:latin typeface="Trebuchet MS"/>
              <a:cs typeface="Trebuchet MS"/>
            </a:endParaRPr>
          </a:p>
        </p:txBody>
      </p:sp>
      <p:cxnSp>
        <p:nvCxnSpPr>
          <p:cNvPr id="14" name="Straight Arrow Connector 13"/>
          <p:cNvCxnSpPr/>
          <p:nvPr/>
        </p:nvCxnSpPr>
        <p:spPr>
          <a:xfrm flipH="1">
            <a:off x="12540797" y="5920804"/>
            <a:ext cx="200522" cy="416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 Placeholder 11"/>
          <p:cNvSpPr>
            <a:spLocks noGrp="1"/>
          </p:cNvSpPr>
          <p:nvPr>
            <p:ph type="body" sz="quarter" idx="26"/>
          </p:nvPr>
        </p:nvSpPr>
        <p:spPr>
          <a:xfrm>
            <a:off x="20576030" y="5900683"/>
            <a:ext cx="6279387" cy="736709"/>
          </a:xfrm>
        </p:spPr>
        <p:txBody>
          <a:bodyPr/>
          <a:lstStyle/>
          <a:p>
            <a:endParaRPr lang="en-US" dirty="0">
              <a:solidFill>
                <a:srgbClr val="000000"/>
              </a:solidFill>
              <a:latin typeface="Trebuchet MS"/>
              <a:ea typeface="ＭＳ Ｐゴシック" pitchFamily="2"/>
              <a:cs typeface="Trebuchet MS"/>
            </a:endParaRPr>
          </a:p>
          <a:p>
            <a:endParaRPr lang="en-US" dirty="0"/>
          </a:p>
        </p:txBody>
      </p:sp>
      <p:pic>
        <p:nvPicPr>
          <p:cNvPr id="13" name="Picture 12" descr="June 20, 2012 010.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5588" y="10056465"/>
            <a:ext cx="3743514" cy="2616226"/>
          </a:xfrm>
          <a:prstGeom prst="rect">
            <a:avLst/>
          </a:prstGeom>
        </p:spPr>
      </p:pic>
      <p:sp>
        <p:nvSpPr>
          <p:cNvPr id="47" name="TextBox 46"/>
          <p:cNvSpPr txBox="1"/>
          <p:nvPr/>
        </p:nvSpPr>
        <p:spPr>
          <a:xfrm>
            <a:off x="3642681" y="12908931"/>
            <a:ext cx="2963359" cy="1600438"/>
          </a:xfrm>
          <a:prstGeom prst="rect">
            <a:avLst/>
          </a:prstGeom>
          <a:noFill/>
        </p:spPr>
        <p:txBody>
          <a:bodyPr wrap="square" rtlCol="0">
            <a:spAutoFit/>
          </a:bodyPr>
          <a:lstStyle/>
          <a:p>
            <a:r>
              <a:rPr lang="en-US" sz="1400" b="1" dirty="0" smtClean="0">
                <a:latin typeface="Trebuchet MS"/>
                <a:cs typeface="Trebuchet MS"/>
              </a:rPr>
              <a:t>Can you put a sample of the plot that the students make during the lab activity here?  I think Tito has one – </a:t>
            </a:r>
          </a:p>
          <a:p>
            <a:r>
              <a:rPr lang="en-US" sz="1400" b="1" dirty="0" smtClean="0">
                <a:latin typeface="Trebuchet MS"/>
                <a:cs typeface="Trebuchet MS"/>
              </a:rPr>
              <a:t>Make that figure 2, and move the IV Curve tracer (now figure 3) to the next column.</a:t>
            </a:r>
            <a:endParaRPr lang="en-US" sz="1400" dirty="0">
              <a:latin typeface="Trebuchet MS"/>
              <a:cs typeface="Trebuchet MS"/>
            </a:endParaRPr>
          </a:p>
        </p:txBody>
      </p:sp>
      <p:sp>
        <p:nvSpPr>
          <p:cNvPr id="9" name="Text Placeholder 8"/>
          <p:cNvSpPr>
            <a:spLocks noGrp="1"/>
          </p:cNvSpPr>
          <p:nvPr>
            <p:ph type="body" sz="quarter" idx="25"/>
          </p:nvPr>
        </p:nvSpPr>
        <p:spPr>
          <a:xfrm>
            <a:off x="20576030" y="11706061"/>
            <a:ext cx="6279387" cy="443632"/>
          </a:xfrm>
        </p:spPr>
        <p:txBody>
          <a:bodyPr/>
          <a:lstStyle/>
          <a:p>
            <a:r>
              <a:rPr lang="en-US" dirty="0" smtClean="0"/>
              <a:t>Conclusions</a:t>
            </a:r>
            <a:endParaRPr lang="en-US" dirty="0"/>
          </a:p>
        </p:txBody>
      </p:sp>
    </p:spTree>
    <p:extLst>
      <p:ext uri="{BB962C8B-B14F-4D97-AF65-F5344CB8AC3E}">
        <p14:creationId xmlns:p14="http://schemas.microsoft.com/office/powerpoint/2010/main" val="341731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PosterPresentations.com-36x60-Template-V3</Template>
  <TotalTime>1115</TotalTime>
  <Words>667</Words>
  <Application>Microsoft Macintosh PowerPoint</Application>
  <PresentationFormat>Custom</PresentationFormat>
  <Paragraphs>40</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
  <cp:lastModifiedBy>Brooke Haag</cp:lastModifiedBy>
  <cp:revision>71</cp:revision>
  <dcterms:created xsi:type="dcterms:W3CDTF">2012-02-06T18:46:22Z</dcterms:created>
  <dcterms:modified xsi:type="dcterms:W3CDTF">2012-07-24T06:03:22Z</dcterms:modified>
  <cp:category/>
</cp:coreProperties>
</file>