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</p:sldMasterIdLst>
  <p:notesMasterIdLst>
    <p:notesMasterId r:id="rId19"/>
  </p:notesMasterIdLst>
  <p:sldIdLst>
    <p:sldId id="256" r:id="rId2"/>
    <p:sldId id="273" r:id="rId3"/>
    <p:sldId id="258" r:id="rId4"/>
    <p:sldId id="259" r:id="rId5"/>
    <p:sldId id="260" r:id="rId6"/>
    <p:sldId id="271" r:id="rId7"/>
    <p:sldId id="261" r:id="rId8"/>
    <p:sldId id="263" r:id="rId9"/>
    <p:sldId id="274" r:id="rId10"/>
    <p:sldId id="266" r:id="rId11"/>
    <p:sldId id="264" r:id="rId12"/>
    <p:sldId id="265" r:id="rId13"/>
    <p:sldId id="267" r:id="rId14"/>
    <p:sldId id="268" r:id="rId15"/>
    <p:sldId id="269" r:id="rId16"/>
    <p:sldId id="272" r:id="rId17"/>
    <p:sldId id="275" r:id="rId1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5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944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029286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54AB02A5-4FE5-49D9-9E24-09F23B90C450}" type="datetimeFigureOut">
              <a:rPr lang="en-US" smtClean="0"/>
              <a:pPr algn="r" eaLnBrk="1" latinLnBrk="0" hangingPunct="1"/>
              <a:t>7/26/12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6294C92D-0306-4E69-9CD3-20855E849650}" type="slidenum">
              <a:rPr kumimoji="0" lang="en-US" smtClean="0"/>
              <a:pPr algn="ctr" eaLnBrk="1" latinLnBrk="0" hangingPunct="1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cosmic.lbl.gov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685800" y="307470"/>
            <a:ext cx="7772400" cy="252373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en-US" sz="3800" dirty="0"/>
              <a:t>Cosmic Ray Physics </a:t>
            </a:r>
            <a:r>
              <a:rPr lang="en-US" sz="3800" dirty="0" smtClean="0"/>
              <a:t>at</a:t>
            </a:r>
            <a:br>
              <a:rPr lang="en-US" sz="3800" dirty="0" smtClean="0"/>
            </a:br>
            <a:r>
              <a:rPr lang="en-US" sz="3800" dirty="0" smtClean="0"/>
              <a:t> </a:t>
            </a:r>
            <a:r>
              <a:rPr lang="en-US" sz="3800" dirty="0" err="1"/>
              <a:t>Hartnell</a:t>
            </a:r>
            <a:r>
              <a:rPr lang="en-US" sz="3800" dirty="0"/>
              <a:t> </a:t>
            </a:r>
            <a:r>
              <a:rPr lang="en-US" sz="3800" dirty="0" smtClean="0"/>
              <a:t>College</a:t>
            </a:r>
            <a:r>
              <a:rPr lang="en-US" sz="3800" dirty="0"/>
              <a:t>: A Case Study in Successful Undergraduate Research at a Two-Year College</a:t>
            </a:r>
            <a:endParaRPr sz="3800" dirty="0"/>
          </a:p>
        </p:txBody>
      </p:sp>
      <p:pic>
        <p:nvPicPr>
          <p:cNvPr id="4" name="Picture 3" descr="Hartnell logo_col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76" y="5348837"/>
            <a:ext cx="1255024" cy="1413436"/>
          </a:xfrm>
          <a:prstGeom prst="rect">
            <a:avLst/>
          </a:prstGeom>
        </p:spPr>
      </p:pic>
      <p:pic>
        <p:nvPicPr>
          <p:cNvPr id="5" name="Picture 4" descr="LBNL_Full_Logo_Fin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771" y="5348837"/>
            <a:ext cx="1656371" cy="14134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6400" y="3255956"/>
            <a:ext cx="5791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Leo </a:t>
            </a:r>
            <a:r>
              <a:rPr lang="en-US" sz="2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Osornio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/>
            </a:r>
            <a:b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</a:br>
            <a:r>
              <a:rPr lang="en-US" sz="2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Hartnell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College</a:t>
            </a:r>
            <a:b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</a:b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Presented at the 2012 AAPT Summer Meeting, Philadelphia</a:t>
            </a: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/>
            </a:r>
            <a:b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</a:b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July 30, 2012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57200" y="679004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 dirty="0"/>
              <a:t>Silicon </a:t>
            </a:r>
            <a:r>
              <a:rPr lang="en" dirty="0" smtClean="0"/>
              <a:t>Photomultiplier</a:t>
            </a:r>
            <a:r>
              <a:rPr lang="en-US" dirty="0" smtClean="0"/>
              <a:t> (</a:t>
            </a:r>
            <a:r>
              <a:rPr lang="en-US" dirty="0" err="1" smtClean="0"/>
              <a:t>SiPM</a:t>
            </a:r>
            <a:r>
              <a:rPr lang="en-US" dirty="0" smtClean="0"/>
              <a:t>)</a:t>
            </a:r>
            <a:endParaRPr lang="e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3213100" cy="4967574"/>
          </a:xfrm>
        </p:spPr>
        <p:txBody>
          <a:bodyPr>
            <a:normAutofit/>
          </a:bodyPr>
          <a:lstStyle/>
          <a:p>
            <a:r>
              <a:rPr lang="en-US" sz="2600" dirty="0" err="1" smtClean="0">
                <a:solidFill>
                  <a:srgbClr val="000000"/>
                </a:solidFill>
              </a:rPr>
              <a:t>SenL</a:t>
            </a:r>
            <a:r>
              <a:rPr lang="en-US" sz="2600" dirty="0" smtClean="0">
                <a:solidFill>
                  <a:srgbClr val="000000"/>
                </a:solidFill>
              </a:rPr>
              <a:t> Product</a:t>
            </a:r>
            <a:endParaRPr lang="en" sz="2600" dirty="0" smtClean="0">
              <a:solidFill>
                <a:srgbClr val="000000"/>
              </a:solidFill>
            </a:endParaRPr>
          </a:p>
          <a:p>
            <a:r>
              <a:rPr lang="en-US" sz="2600" dirty="0" smtClean="0"/>
              <a:t>Less Voltage</a:t>
            </a:r>
          </a:p>
          <a:p>
            <a:r>
              <a:rPr lang="en-US" sz="2600" dirty="0" smtClean="0"/>
              <a:t>Less Noise</a:t>
            </a:r>
          </a:p>
          <a:p>
            <a:r>
              <a:rPr lang="en-US" sz="2600" dirty="0" smtClean="0"/>
              <a:t>Cheaper</a:t>
            </a:r>
          </a:p>
          <a:p>
            <a:r>
              <a:rPr lang="en-US" sz="2600" dirty="0" smtClean="0"/>
              <a:t>Possible replacement</a:t>
            </a:r>
          </a:p>
          <a:p>
            <a:r>
              <a:rPr lang="en-US" sz="2600" dirty="0" smtClean="0"/>
              <a:t>Testing needed</a:t>
            </a:r>
          </a:p>
        </p:txBody>
      </p:sp>
      <p:pic>
        <p:nvPicPr>
          <p:cNvPr id="6" name="Picture 5" descr="Si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301" y="1814961"/>
            <a:ext cx="5257800" cy="475281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 dirty="0"/>
              <a:t>Rewrap/Light Testing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20724" cy="4967574"/>
          </a:xfrm>
        </p:spPr>
        <p:txBody>
          <a:bodyPr/>
          <a:lstStyle/>
          <a:p>
            <a:r>
              <a:rPr lang="en-US" sz="2600" dirty="0" smtClean="0">
                <a:solidFill>
                  <a:srgbClr val="000000"/>
                </a:solidFill>
              </a:rPr>
              <a:t>Preparation </a:t>
            </a:r>
            <a:r>
              <a:rPr lang="en" sz="2600" dirty="0" smtClean="0">
                <a:solidFill>
                  <a:srgbClr val="000000"/>
                </a:solidFill>
              </a:rPr>
              <a:t>for the SiPM </a:t>
            </a:r>
            <a:endParaRPr lang="en-US" sz="2600" dirty="0" smtClean="0">
              <a:solidFill>
                <a:srgbClr val="000000"/>
              </a:solidFill>
            </a:endParaRPr>
          </a:p>
          <a:p>
            <a:r>
              <a:rPr lang="en-US" sz="2600" dirty="0" smtClean="0">
                <a:solidFill>
                  <a:srgbClr val="000000"/>
                </a:solidFill>
              </a:rPr>
              <a:t>Focused </a:t>
            </a:r>
            <a:r>
              <a:rPr lang="en" sz="2600" dirty="0" smtClean="0">
                <a:solidFill>
                  <a:srgbClr val="000000"/>
                </a:solidFill>
              </a:rPr>
              <a:t>on how the detectors are wrapped</a:t>
            </a:r>
            <a:endParaRPr lang="en-US" sz="2600" dirty="0" smtClean="0">
              <a:solidFill>
                <a:srgbClr val="000000"/>
              </a:solidFill>
            </a:endParaRPr>
          </a:p>
          <a:p>
            <a:r>
              <a:rPr lang="en" sz="2600" dirty="0" smtClean="0">
                <a:solidFill>
                  <a:srgbClr val="000000"/>
                </a:solidFill>
              </a:rPr>
              <a:t>Vernier LabQuest unit</a:t>
            </a:r>
            <a:endParaRPr lang="en-US" sz="2600" dirty="0" smtClean="0">
              <a:solidFill>
                <a:srgbClr val="000000"/>
              </a:solidFill>
            </a:endParaRPr>
          </a:p>
          <a:p>
            <a:r>
              <a:rPr lang="en-US" sz="2600" dirty="0" smtClean="0">
                <a:solidFill>
                  <a:srgbClr val="000000"/>
                </a:solidFill>
              </a:rPr>
              <a:t>Outdoor </a:t>
            </a:r>
            <a:r>
              <a:rPr lang="en" sz="2600" dirty="0" smtClean="0">
                <a:solidFill>
                  <a:srgbClr val="000000"/>
                </a:solidFill>
              </a:rPr>
              <a:t>tests</a:t>
            </a:r>
            <a:endParaRPr lang="en-US" sz="2600" dirty="0" smtClean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I</a:t>
            </a:r>
            <a:r>
              <a:rPr lang="en" sz="2000" dirty="0" smtClean="0">
                <a:solidFill>
                  <a:srgbClr val="000000"/>
                </a:solidFill>
              </a:rPr>
              <a:t>dentif</a:t>
            </a:r>
            <a:r>
              <a:rPr lang="en-US" sz="2000" dirty="0" err="1" smtClean="0">
                <a:solidFill>
                  <a:srgbClr val="000000"/>
                </a:solidFill>
              </a:rPr>
              <a:t>ied</a:t>
            </a:r>
            <a:r>
              <a:rPr lang="en" sz="2000" dirty="0" smtClean="0">
                <a:solidFill>
                  <a:srgbClr val="000000"/>
                </a:solidFill>
              </a:rPr>
              <a:t> detectors in need of wrapping 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C</a:t>
            </a:r>
            <a:r>
              <a:rPr lang="en" sz="2000" dirty="0" smtClean="0">
                <a:solidFill>
                  <a:srgbClr val="000000"/>
                </a:solidFill>
              </a:rPr>
              <a:t>heck</a:t>
            </a:r>
            <a:r>
              <a:rPr lang="en-US" sz="2000" dirty="0" err="1" smtClean="0">
                <a:solidFill>
                  <a:srgbClr val="000000"/>
                </a:solidFill>
              </a:rPr>
              <a:t>ed</a:t>
            </a:r>
            <a:r>
              <a:rPr lang="en" sz="2000" dirty="0" smtClean="0">
                <a:solidFill>
                  <a:srgbClr val="000000"/>
                </a:solidFill>
              </a:rPr>
              <a:t> the rewrap. </a:t>
            </a:r>
          </a:p>
          <a:p>
            <a:endParaRPr lang="en-US" dirty="0"/>
          </a:p>
        </p:txBody>
      </p:sp>
      <p:pic>
        <p:nvPicPr>
          <p:cNvPr id="6" name="Picture 5" descr="leowork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278" y="656354"/>
            <a:ext cx="2229322" cy="2296281"/>
          </a:xfrm>
          <a:prstGeom prst="rect">
            <a:avLst/>
          </a:prstGeom>
        </p:spPr>
      </p:pic>
      <p:pic>
        <p:nvPicPr>
          <p:cNvPr id="7" name="Picture 6" descr="SunShade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5092700"/>
            <a:ext cx="8280400" cy="1765300"/>
          </a:xfrm>
          <a:prstGeom prst="rect">
            <a:avLst/>
          </a:prstGeom>
        </p:spPr>
      </p:pic>
      <p:pic>
        <p:nvPicPr>
          <p:cNvPr id="9" name="Picture 8" descr="Lightsss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924" y="3117135"/>
            <a:ext cx="4194497" cy="19755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066800" y="287337"/>
            <a:ext cx="3817659" cy="129266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Text smaller – move </a:t>
            </a:r>
            <a:br>
              <a:rPr lang="en-US" sz="2600" dirty="0" smtClean="0">
                <a:solidFill>
                  <a:srgbClr val="FF0000"/>
                </a:solidFill>
              </a:rPr>
            </a:br>
            <a:r>
              <a:rPr lang="en-US" sz="2600" dirty="0" smtClean="0">
                <a:solidFill>
                  <a:srgbClr val="FF0000"/>
                </a:solidFill>
              </a:rPr>
              <a:t>title higher if you need to</a:t>
            </a:r>
            <a:br>
              <a:rPr lang="en-US" sz="2600" dirty="0" smtClean="0">
                <a:solidFill>
                  <a:srgbClr val="FF0000"/>
                </a:solidFill>
              </a:rPr>
            </a:br>
            <a:r>
              <a:rPr lang="en-US" sz="2600" dirty="0" smtClean="0">
                <a:solidFill>
                  <a:srgbClr val="FF0000"/>
                </a:solidFill>
              </a:rPr>
              <a:t>make middle plot bigger</a:t>
            </a:r>
            <a:endParaRPr lang="en-US" sz="26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679004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buNone/>
            </a:pPr>
            <a:r>
              <a:rPr lang="en" dirty="0" smtClean="0"/>
              <a:t>Polishing</a:t>
            </a:r>
            <a:r>
              <a:rPr lang="en-US" dirty="0" smtClean="0"/>
              <a:t>/Paddle Creation</a:t>
            </a:r>
            <a:endParaRPr lang="e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492620" y="1600200"/>
            <a:ext cx="4194179" cy="4967574"/>
          </a:xfrm>
        </p:spPr>
        <p:txBody>
          <a:bodyPr/>
          <a:lstStyle/>
          <a:p>
            <a:r>
              <a:rPr lang="en" sz="2600" dirty="0" smtClean="0">
                <a:solidFill>
                  <a:srgbClr val="000000"/>
                </a:solidFill>
              </a:rPr>
              <a:t>SiPM needed a custom scintillator</a:t>
            </a:r>
            <a:endParaRPr lang="en-US" sz="2600" dirty="0" smtClean="0">
              <a:solidFill>
                <a:srgbClr val="000000"/>
              </a:solidFill>
            </a:endParaRPr>
          </a:p>
          <a:p>
            <a:r>
              <a:rPr lang="en-US" sz="2600" dirty="0" smtClean="0">
                <a:solidFill>
                  <a:srgbClr val="000000"/>
                </a:solidFill>
              </a:rPr>
              <a:t>Studied </a:t>
            </a:r>
            <a:r>
              <a:rPr lang="en" sz="2600" dirty="0" smtClean="0">
                <a:solidFill>
                  <a:srgbClr val="000000"/>
                </a:solidFill>
              </a:rPr>
              <a:t>how it is polished</a:t>
            </a:r>
            <a:endParaRPr lang="en-US" sz="2600" dirty="0" smtClean="0">
              <a:solidFill>
                <a:srgbClr val="000000"/>
              </a:solidFill>
            </a:endParaRPr>
          </a:p>
          <a:p>
            <a:r>
              <a:rPr lang="en-US" sz="2600" dirty="0" smtClean="0">
                <a:solidFill>
                  <a:srgbClr val="000000"/>
                </a:solidFill>
              </a:rPr>
              <a:t>Combined with </a:t>
            </a:r>
            <a:r>
              <a:rPr lang="en" sz="2600" dirty="0" smtClean="0">
                <a:solidFill>
                  <a:srgbClr val="000000"/>
                </a:solidFill>
              </a:rPr>
              <a:t>wrapping techniques discussed earlier to make </a:t>
            </a:r>
            <a:r>
              <a:rPr lang="en-US" sz="2600" dirty="0" smtClean="0">
                <a:solidFill>
                  <a:srgbClr val="000000"/>
                </a:solidFill>
              </a:rPr>
              <a:t>paddle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Set </a:t>
            </a:r>
            <a:r>
              <a:rPr lang="en" sz="2600" dirty="0" smtClean="0">
                <a:solidFill>
                  <a:srgbClr val="000000"/>
                </a:solidFill>
              </a:rPr>
              <a:t>in coincidence with a PMT for final testing</a:t>
            </a:r>
          </a:p>
          <a:p>
            <a:endParaRPr lang="en-US" sz="2600" dirty="0"/>
          </a:p>
        </p:txBody>
      </p:sp>
      <p:pic>
        <p:nvPicPr>
          <p:cNvPr id="5" name="Picture 4" descr="polis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0" y="4107816"/>
            <a:ext cx="4254500" cy="2567621"/>
          </a:xfrm>
          <a:prstGeom prst="rect">
            <a:avLst/>
          </a:prstGeom>
        </p:spPr>
      </p:pic>
      <p:pic>
        <p:nvPicPr>
          <p:cNvPr id="6" name="Picture 5" descr="wra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" y="1417637"/>
            <a:ext cx="3195424" cy="269017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buNone/>
            </a:pPr>
            <a:r>
              <a:rPr lang="en"/>
              <a:t>Plateau Graph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39680" cy="4967574"/>
          </a:xfrm>
        </p:spPr>
        <p:txBody>
          <a:bodyPr/>
          <a:lstStyle/>
          <a:p>
            <a:r>
              <a:rPr lang="en-US" sz="2600" dirty="0" smtClean="0">
                <a:solidFill>
                  <a:srgbClr val="000000"/>
                </a:solidFill>
              </a:rPr>
              <a:t>Interested in noise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Test done in coincidence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First trial with </a:t>
            </a:r>
            <a:r>
              <a:rPr lang="en-US" sz="2600" dirty="0" err="1" smtClean="0">
                <a:solidFill>
                  <a:srgbClr val="000000"/>
                </a:solidFill>
              </a:rPr>
              <a:t>PMTs</a:t>
            </a:r>
            <a:r>
              <a:rPr lang="en-US" sz="2600" dirty="0" smtClean="0">
                <a:solidFill>
                  <a:srgbClr val="000000"/>
                </a:solidFill>
              </a:rPr>
              <a:t> only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Final test with </a:t>
            </a:r>
            <a:r>
              <a:rPr lang="en-US" sz="2600" dirty="0" err="1" smtClean="0">
                <a:solidFill>
                  <a:srgbClr val="000000"/>
                </a:solidFill>
              </a:rPr>
              <a:t>SiPM</a:t>
            </a:r>
            <a:r>
              <a:rPr lang="en-US" sz="2600" dirty="0" smtClean="0">
                <a:solidFill>
                  <a:srgbClr val="000000"/>
                </a:solidFill>
              </a:rPr>
              <a:t> and PMT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Inconclusive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Threshold level of NIM equipment</a:t>
            </a:r>
            <a:endParaRPr lang="en-US" sz="26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 descr="platea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1417637"/>
            <a:ext cx="4114800" cy="2574689"/>
          </a:xfrm>
          <a:prstGeom prst="rect">
            <a:avLst/>
          </a:prstGeom>
        </p:spPr>
      </p:pic>
      <p:pic>
        <p:nvPicPr>
          <p:cNvPr id="6" name="Picture 5" descr="Si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876" y="4243675"/>
            <a:ext cx="5154124" cy="23240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066800" y="287337"/>
            <a:ext cx="3817659" cy="129266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Text smaller – move </a:t>
            </a:r>
            <a:br>
              <a:rPr lang="en-US" sz="2600" dirty="0" smtClean="0">
                <a:solidFill>
                  <a:srgbClr val="FF0000"/>
                </a:solidFill>
              </a:rPr>
            </a:br>
            <a:r>
              <a:rPr lang="en-US" sz="2600" dirty="0" smtClean="0">
                <a:solidFill>
                  <a:srgbClr val="FF0000"/>
                </a:solidFill>
              </a:rPr>
              <a:t>title higher if you need to</a:t>
            </a:r>
            <a:br>
              <a:rPr lang="en-US" sz="2600" dirty="0" smtClean="0">
                <a:solidFill>
                  <a:srgbClr val="FF0000"/>
                </a:solidFill>
              </a:rPr>
            </a:br>
            <a:r>
              <a:rPr lang="en-US" sz="2600" dirty="0" smtClean="0">
                <a:solidFill>
                  <a:srgbClr val="FF0000"/>
                </a:solidFill>
              </a:rPr>
              <a:t>make plots bigger</a:t>
            </a:r>
            <a:endParaRPr lang="en-US" sz="26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457200" y="-144463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 dirty="0"/>
              <a:t>Delay Testing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104900"/>
            <a:ext cx="4092290" cy="26543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Other </a:t>
            </a:r>
            <a:r>
              <a:rPr lang="en-US" sz="2200" dirty="0" err="1" smtClean="0">
                <a:solidFill>
                  <a:srgbClr val="000000"/>
                </a:solidFill>
              </a:rPr>
              <a:t>SiPM</a:t>
            </a:r>
            <a:r>
              <a:rPr lang="en-US" sz="2200" dirty="0" smtClean="0">
                <a:solidFill>
                  <a:srgbClr val="000000"/>
                </a:solidFill>
              </a:rPr>
              <a:t> test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Also in coincidence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Delayed one signal by 150ns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Determined counts of noise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Compared to baseline counts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Verified counting ability</a:t>
            </a:r>
          </a:p>
          <a:p>
            <a:endParaRPr lang="en-US" sz="2200" dirty="0"/>
          </a:p>
        </p:txBody>
      </p:sp>
      <p:pic>
        <p:nvPicPr>
          <p:cNvPr id="6" name="Picture 5" descr="150ns Delay.bmp"/>
          <p:cNvPicPr>
            <a:picLocks noChangeAspect="1"/>
          </p:cNvPicPr>
          <p:nvPr/>
        </p:nvPicPr>
        <p:blipFill rotWithShape="1">
          <a:blip r:embed="rId3"/>
          <a:srcRect l="9558" t="28081" r="3030" b="14731"/>
          <a:stretch/>
        </p:blipFill>
        <p:spPr>
          <a:xfrm>
            <a:off x="2906860" y="3759200"/>
            <a:ext cx="6108424" cy="2997200"/>
          </a:xfrm>
          <a:prstGeom prst="rect">
            <a:avLst/>
          </a:prstGeom>
        </p:spPr>
      </p:pic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459" y="118388"/>
            <a:ext cx="2738825" cy="3204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3983037"/>
            <a:ext cx="3650458" cy="129266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Can you add arrows</a:t>
            </a:r>
            <a:br>
              <a:rPr lang="en-US" sz="2600" dirty="0" smtClean="0">
                <a:solidFill>
                  <a:srgbClr val="FF0000"/>
                </a:solidFill>
              </a:rPr>
            </a:br>
            <a:r>
              <a:rPr lang="en-US" sz="2600" dirty="0" smtClean="0">
                <a:solidFill>
                  <a:srgbClr val="FF0000"/>
                </a:solidFill>
              </a:rPr>
              <a:t>+ labels: what are the </a:t>
            </a:r>
            <a:br>
              <a:rPr lang="en-US" sz="2600" dirty="0" smtClean="0">
                <a:solidFill>
                  <a:srgbClr val="FF0000"/>
                </a:solidFill>
              </a:rPr>
            </a:br>
            <a:r>
              <a:rPr lang="en-US" sz="2600" dirty="0" smtClean="0">
                <a:solidFill>
                  <a:srgbClr val="FF0000"/>
                </a:solidFill>
              </a:rPr>
              <a:t>scope curves showing?</a:t>
            </a:r>
            <a:endParaRPr lang="en-US" sz="26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/>
              <a:t>Conclusions/Outlook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059056" cy="4967574"/>
          </a:xfrm>
        </p:spPr>
        <p:txBody>
          <a:bodyPr/>
          <a:lstStyle/>
          <a:p>
            <a:r>
              <a:rPr lang="en-US" sz="2600" dirty="0" err="1" smtClean="0">
                <a:solidFill>
                  <a:srgbClr val="000000"/>
                </a:solidFill>
              </a:rPr>
              <a:t>SiPM</a:t>
            </a:r>
            <a:r>
              <a:rPr lang="en-US" sz="2600" dirty="0" smtClean="0">
                <a:solidFill>
                  <a:srgbClr val="000000"/>
                </a:solidFill>
              </a:rPr>
              <a:t> can “see” cosmic rays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More testing needed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Will look at increasing gain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Using two </a:t>
            </a:r>
            <a:r>
              <a:rPr lang="en-US" sz="2600" dirty="0" err="1" smtClean="0">
                <a:solidFill>
                  <a:srgbClr val="000000"/>
                </a:solidFill>
              </a:rPr>
              <a:t>SiPMs</a:t>
            </a:r>
            <a:r>
              <a:rPr lang="en-US" sz="2600" dirty="0" smtClean="0">
                <a:solidFill>
                  <a:srgbClr val="000000"/>
                </a:solidFill>
              </a:rPr>
              <a:t> </a:t>
            </a:r>
            <a:r>
              <a:rPr lang="en-US" sz="2600" dirty="0" smtClean="0">
                <a:solidFill>
                  <a:srgbClr val="000000"/>
                </a:solidFill>
              </a:rPr>
              <a:t>in coincidence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Possible Replacement 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Help with Expansion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A great tool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76392" cy="4967574"/>
          </a:xfrm>
        </p:spPr>
        <p:txBody>
          <a:bodyPr/>
          <a:lstStyle/>
          <a:p>
            <a:r>
              <a:rPr lang="en-US" sz="2800" dirty="0" smtClean="0"/>
              <a:t>Original Partner : Scott Davis</a:t>
            </a:r>
          </a:p>
          <a:p>
            <a:r>
              <a:rPr lang="en-US" sz="2800" dirty="0" smtClean="0"/>
              <a:t>Mentors </a:t>
            </a:r>
            <a:r>
              <a:rPr lang="en-US" sz="2800" dirty="0" smtClean="0"/>
              <a:t>: Dr</a:t>
            </a:r>
            <a:r>
              <a:rPr lang="en-US" sz="2800" dirty="0"/>
              <a:t>. Howard </a:t>
            </a:r>
            <a:r>
              <a:rPr lang="en-US" sz="2800" dirty="0" err="1" smtClean="0"/>
              <a:t>Matis</a:t>
            </a:r>
            <a:r>
              <a:rPr lang="en-US" sz="2800" dirty="0" smtClean="0"/>
              <a:t>, </a:t>
            </a:r>
            <a:r>
              <a:rPr lang="en-US" sz="2800" dirty="0" smtClean="0"/>
              <a:t>Dr</a:t>
            </a:r>
            <a:r>
              <a:rPr lang="en-US" sz="2800" dirty="0" smtClean="0"/>
              <a:t>. </a:t>
            </a:r>
            <a:r>
              <a:rPr lang="en-US" sz="2800" dirty="0" err="1" smtClean="0"/>
              <a:t>Sewan</a:t>
            </a:r>
            <a:r>
              <a:rPr lang="en-US" sz="2800" dirty="0" smtClean="0"/>
              <a:t> </a:t>
            </a:r>
            <a:r>
              <a:rPr lang="en-US" sz="2800" dirty="0" smtClean="0"/>
              <a:t>Fan,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Dr</a:t>
            </a:r>
            <a:r>
              <a:rPr lang="en-US" sz="2800" dirty="0" smtClean="0"/>
              <a:t>. </a:t>
            </a:r>
            <a:r>
              <a:rPr lang="en-US" sz="2800" dirty="0" smtClean="0"/>
              <a:t>Brooke </a:t>
            </a:r>
            <a:r>
              <a:rPr lang="en-US" sz="2800" dirty="0" smtClean="0"/>
              <a:t>Haag,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Grant </a:t>
            </a:r>
            <a:r>
              <a:rPr lang="en-US" sz="2800" dirty="0" smtClean="0"/>
              <a:t>Director : Dr. </a:t>
            </a:r>
            <a:r>
              <a:rPr lang="en-US" sz="2800" dirty="0" smtClean="0"/>
              <a:t>Kelly </a:t>
            </a:r>
            <a:r>
              <a:rPr lang="en-US" sz="2800" dirty="0" smtClean="0"/>
              <a:t>Locke</a:t>
            </a:r>
          </a:p>
          <a:p>
            <a:r>
              <a:rPr lang="en-US" sz="2800" dirty="0" smtClean="0"/>
              <a:t>Lawrence Berkeley National Lab</a:t>
            </a:r>
          </a:p>
          <a:p>
            <a:pPr lvl="1"/>
            <a:r>
              <a:rPr lang="en-US" sz="2600" dirty="0" smtClean="0"/>
              <a:t>Mario </a:t>
            </a:r>
            <a:r>
              <a:rPr lang="en-US" sz="2600" dirty="0" err="1" smtClean="0"/>
              <a:t>Cepeda</a:t>
            </a:r>
            <a:r>
              <a:rPr lang="en-US" sz="2600" dirty="0" smtClean="0"/>
              <a:t> </a:t>
            </a:r>
            <a:endParaRPr lang="en-US" sz="2600" dirty="0" smtClean="0"/>
          </a:p>
          <a:p>
            <a:pPr lvl="1"/>
            <a:r>
              <a:rPr lang="en-US" sz="2600" dirty="0" smtClean="0"/>
              <a:t>Pete </a:t>
            </a:r>
            <a:r>
              <a:rPr lang="en-US" sz="2600" dirty="0" smtClean="0"/>
              <a:t>Chavez </a:t>
            </a:r>
            <a:endParaRPr lang="en-US" sz="2600" dirty="0" smtClean="0"/>
          </a:p>
          <a:p>
            <a:r>
              <a:rPr lang="en-US" sz="3000" dirty="0" smtClean="0"/>
              <a:t>Department </a:t>
            </a:r>
            <a:r>
              <a:rPr lang="en-US" sz="3000" dirty="0" smtClean="0"/>
              <a:t>of Education Grant</a:t>
            </a:r>
          </a:p>
          <a:p>
            <a:pPr lvl="1"/>
            <a:r>
              <a:rPr lang="en-US" sz="2600" dirty="0" smtClean="0"/>
              <a:t>HSI-STEM P031C110168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685800" y="2738706"/>
            <a:ext cx="7772400" cy="861744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en-US" dirty="0" smtClean="0"/>
              <a:t>Thank you for you time</a:t>
            </a:r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169521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r>
              <a:rPr lang="en-US" dirty="0" smtClean="0"/>
              <a:t>For more information visit </a:t>
            </a:r>
            <a:r>
              <a:rPr lang="en-US" dirty="0" smtClean="0">
                <a:latin typeface="Helvetica"/>
                <a:cs typeface="Helvetica"/>
                <a:hlinkClick r:id="rId3"/>
              </a:rPr>
              <a:t>http://cosmic.lbl.gov/</a:t>
            </a: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1200" y="1600200"/>
            <a:ext cx="4388218" cy="4967574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Hartnell</a:t>
            </a:r>
            <a:r>
              <a:rPr lang="en-US" sz="2600" dirty="0" smtClean="0"/>
              <a:t> College Salinas, CA</a:t>
            </a:r>
          </a:p>
          <a:p>
            <a:r>
              <a:rPr lang="en-US" sz="2600" dirty="0" smtClean="0"/>
              <a:t>Prospective Physics </a:t>
            </a:r>
            <a:r>
              <a:rPr lang="en-US" sz="2600" dirty="0" smtClean="0"/>
              <a:t>Teacher</a:t>
            </a:r>
          </a:p>
          <a:p>
            <a:r>
              <a:rPr lang="en-US" sz="2600" dirty="0" smtClean="0"/>
              <a:t>Lawrence Berkeley National Lab (LBNL) Cosmic Telescope Project</a:t>
            </a:r>
          </a:p>
          <a:p>
            <a:r>
              <a:rPr lang="en-US" sz="2600" dirty="0" smtClean="0"/>
              <a:t>20 weeks and counting</a:t>
            </a:r>
          </a:p>
          <a:p>
            <a:r>
              <a:rPr lang="en-US" sz="2600" dirty="0" smtClean="0"/>
              <a:t>Most recently 8 weeks at LBNL testing Silicon Photomultiplier</a:t>
            </a:r>
          </a:p>
          <a:p>
            <a:r>
              <a:rPr lang="en-US" sz="2600" dirty="0" smtClean="0"/>
              <a:t>Cosmic Ray </a:t>
            </a:r>
            <a:r>
              <a:rPr lang="en-US" sz="2600" dirty="0" smtClean="0"/>
              <a:t>Fan </a:t>
            </a:r>
            <a:r>
              <a:rPr lang="en-US" sz="2600" dirty="0" smtClean="0">
                <a:solidFill>
                  <a:srgbClr val="FF0000"/>
                </a:solidFill>
              </a:rPr>
              <a:t>? What does this comment mean ?</a:t>
            </a:r>
            <a:endParaRPr lang="en-US" sz="2600" dirty="0" smtClean="0"/>
          </a:p>
          <a:p>
            <a:endParaRPr lang="en-US" sz="2600" dirty="0"/>
          </a:p>
        </p:txBody>
      </p:sp>
      <p:pic>
        <p:nvPicPr>
          <p:cNvPr id="5" name="Picture 4" descr="Picture 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600200"/>
            <a:ext cx="3362476" cy="2521857"/>
          </a:xfrm>
          <a:prstGeom prst="rect">
            <a:avLst/>
          </a:prstGeom>
        </p:spPr>
      </p:pic>
      <p:pic>
        <p:nvPicPr>
          <p:cNvPr id="6" name="Picture 5" descr="boxphot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4371221"/>
            <a:ext cx="3958362" cy="2157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 dirty="0"/>
              <a:t>What is a cosmic ray?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3754311" cy="496757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High Energy Particles</a:t>
            </a:r>
          </a:p>
          <a:p>
            <a:r>
              <a:rPr lang="en-US" sz="2600" dirty="0" smtClean="0"/>
              <a:t>Originate in Outer Space</a:t>
            </a:r>
          </a:p>
          <a:p>
            <a:r>
              <a:rPr lang="en-US" sz="2600" dirty="0" smtClean="0"/>
              <a:t>Create “cosmic showers” upon entering the atmosphere</a:t>
            </a:r>
          </a:p>
          <a:p>
            <a:r>
              <a:rPr lang="en-US" sz="2600" dirty="0" smtClean="0"/>
              <a:t>Focus on detecting the </a:t>
            </a:r>
            <a:r>
              <a:rPr lang="en-US" sz="2600" dirty="0" err="1" smtClean="0"/>
              <a:t>muons</a:t>
            </a:r>
            <a:endParaRPr lang="en-US" sz="2600" dirty="0" smtClean="0"/>
          </a:p>
          <a:p>
            <a:endParaRPr lang="en-US" sz="2600" dirty="0"/>
          </a:p>
        </p:txBody>
      </p:sp>
      <p:pic>
        <p:nvPicPr>
          <p:cNvPr id="6" name="Picture 3" descr="E:\Summer Research\Week 5\Week 5 Image dump\scott\cr2b.gif"/>
          <p:cNvPicPr>
            <a:picLocks noChangeAspect="1" noChangeArrowheads="1"/>
          </p:cNvPicPr>
          <p:nvPr/>
        </p:nvPicPr>
        <p:blipFill>
          <a:blip r:embed="rId3"/>
          <a:srcRect b="7851"/>
          <a:stretch>
            <a:fillRect/>
          </a:stretch>
        </p:blipFill>
        <p:spPr bwMode="auto">
          <a:xfrm>
            <a:off x="5709740" y="19049667"/>
            <a:ext cx="4622023" cy="5387783"/>
          </a:xfrm>
          <a:prstGeom prst="rect">
            <a:avLst/>
          </a:prstGeom>
          <a:noFill/>
        </p:spPr>
      </p:pic>
      <p:pic>
        <p:nvPicPr>
          <p:cNvPr id="7" name="Picture 3" descr="E:\Summer Research\Week 5\Week 5 Image dump\scott\cr2b.gif"/>
          <p:cNvPicPr>
            <a:picLocks noChangeAspect="1" noChangeArrowheads="1"/>
          </p:cNvPicPr>
          <p:nvPr/>
        </p:nvPicPr>
        <p:blipFill>
          <a:blip r:embed="rId3"/>
          <a:srcRect b="7851"/>
          <a:stretch>
            <a:fillRect/>
          </a:stretch>
        </p:blipFill>
        <p:spPr bwMode="auto">
          <a:xfrm>
            <a:off x="5862140" y="19202067"/>
            <a:ext cx="4622023" cy="5387783"/>
          </a:xfrm>
          <a:prstGeom prst="rect">
            <a:avLst/>
          </a:prstGeom>
          <a:noFill/>
        </p:spPr>
      </p:pic>
      <p:pic>
        <p:nvPicPr>
          <p:cNvPr id="8" name="Picture 3" descr="E:\Summer Research\Week 5\Week 5 Image dump\scott\cr2b.gif"/>
          <p:cNvPicPr>
            <a:picLocks noChangeAspect="1" noChangeArrowheads="1"/>
          </p:cNvPicPr>
          <p:nvPr/>
        </p:nvPicPr>
        <p:blipFill>
          <a:blip r:embed="rId3"/>
          <a:srcRect b="7851"/>
          <a:stretch>
            <a:fillRect/>
          </a:stretch>
        </p:blipFill>
        <p:spPr bwMode="auto">
          <a:xfrm>
            <a:off x="6014540" y="19354467"/>
            <a:ext cx="4622023" cy="5387783"/>
          </a:xfrm>
          <a:prstGeom prst="rect">
            <a:avLst/>
          </a:prstGeom>
          <a:noFill/>
        </p:spPr>
      </p:pic>
      <p:pic>
        <p:nvPicPr>
          <p:cNvPr id="9" name="Picture 8" descr="show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511" y="1417637"/>
            <a:ext cx="4632577" cy="540060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 dirty="0"/>
              <a:t>How the rays are detected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959357" cy="22860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Two Sensors</a:t>
            </a:r>
          </a:p>
          <a:p>
            <a:r>
              <a:rPr lang="en-US" sz="2600" dirty="0" smtClean="0"/>
              <a:t>“Coincidence” Counting</a:t>
            </a:r>
          </a:p>
          <a:p>
            <a:r>
              <a:rPr lang="en-US" sz="2600" dirty="0" smtClean="0"/>
              <a:t>Uses the electronics to find simultaneous events</a:t>
            </a:r>
          </a:p>
          <a:p>
            <a:r>
              <a:rPr lang="en-US" sz="2600" dirty="0" smtClean="0"/>
              <a:t>Helps eliminate some background noise</a:t>
            </a:r>
          </a:p>
          <a:p>
            <a:pPr lvl="1"/>
            <a:endParaRPr lang="en-US" sz="2600" dirty="0" smtClean="0"/>
          </a:p>
          <a:p>
            <a:endParaRPr lang="en-US" sz="2600" dirty="0"/>
          </a:p>
        </p:txBody>
      </p:sp>
      <p:pic>
        <p:nvPicPr>
          <p:cNvPr id="7" name="Picture 6" descr="Detector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586" y="26266642"/>
            <a:ext cx="3376905" cy="3206231"/>
          </a:xfrm>
          <a:prstGeom prst="rect">
            <a:avLst/>
          </a:prstGeom>
        </p:spPr>
      </p:pic>
      <p:pic>
        <p:nvPicPr>
          <p:cNvPr id="8" name="Picture 7" descr="Detector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986" y="26419042"/>
            <a:ext cx="3376905" cy="3206231"/>
          </a:xfrm>
          <a:prstGeom prst="rect">
            <a:avLst/>
          </a:prstGeom>
        </p:spPr>
      </p:pic>
      <p:pic>
        <p:nvPicPr>
          <p:cNvPr id="9" name="Picture 8" descr="Detector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386" y="26571442"/>
            <a:ext cx="3376905" cy="3206231"/>
          </a:xfrm>
          <a:prstGeom prst="rect">
            <a:avLst/>
          </a:prstGeom>
        </p:spPr>
      </p:pic>
      <p:pic>
        <p:nvPicPr>
          <p:cNvPr id="10" name="Picture 9" descr="Detector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86" y="26723842"/>
            <a:ext cx="3376905" cy="3206231"/>
          </a:xfrm>
          <a:prstGeom prst="rect">
            <a:avLst/>
          </a:prstGeom>
        </p:spPr>
      </p:pic>
      <p:pic>
        <p:nvPicPr>
          <p:cNvPr id="11" name="Picture 10" descr="Detector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186" y="26876242"/>
            <a:ext cx="3376905" cy="3206231"/>
          </a:xfrm>
          <a:prstGeom prst="rect">
            <a:avLst/>
          </a:prstGeom>
        </p:spPr>
      </p:pic>
      <p:pic>
        <p:nvPicPr>
          <p:cNvPr id="12" name="Picture 11" descr="Detector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586" y="27028642"/>
            <a:ext cx="3376905" cy="3206231"/>
          </a:xfrm>
          <a:prstGeom prst="rect">
            <a:avLst/>
          </a:prstGeom>
        </p:spPr>
      </p:pic>
      <p:pic>
        <p:nvPicPr>
          <p:cNvPr id="13" name="Picture 12" descr="Detector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986" y="27181042"/>
            <a:ext cx="3376905" cy="3206231"/>
          </a:xfrm>
          <a:prstGeom prst="rect">
            <a:avLst/>
          </a:prstGeom>
        </p:spPr>
      </p:pic>
      <p:pic>
        <p:nvPicPr>
          <p:cNvPr id="14" name="Picture 13" descr="how cou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14" y="3592289"/>
            <a:ext cx="3389096" cy="32184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07" y="3554474"/>
            <a:ext cx="4034150" cy="33035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69010" y="4478923"/>
            <a:ext cx="4031873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You already know I’m not a fan of this diagram –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 thought there was a better one somewhere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It’s unprofessional looking … the audience can’t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Make out the details.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57200" y="679004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-US" dirty="0" smtClean="0"/>
              <a:t>Detector </a:t>
            </a:r>
            <a:r>
              <a:rPr lang="en" dirty="0" smtClean="0"/>
              <a:t>Construction</a:t>
            </a:r>
            <a:endParaRPr lang="e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435600" cy="36195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</a:t>
            </a:r>
            <a:r>
              <a:rPr lang="en" sz="2600" dirty="0" smtClean="0"/>
              <a:t>hree phases: </a:t>
            </a:r>
            <a:endParaRPr lang="en-US" sz="2600" dirty="0" smtClean="0"/>
          </a:p>
          <a:p>
            <a:pPr lvl="1"/>
            <a:r>
              <a:rPr lang="en-US" sz="2600" dirty="0" smtClean="0"/>
              <a:t>S</a:t>
            </a:r>
            <a:r>
              <a:rPr lang="en" sz="2600" dirty="0" smtClean="0"/>
              <a:t>ensor</a:t>
            </a:r>
            <a:r>
              <a:rPr lang="en-US" sz="2600" dirty="0" smtClean="0"/>
              <a:t>, C</a:t>
            </a:r>
            <a:r>
              <a:rPr lang="en" sz="2600" dirty="0" smtClean="0"/>
              <a:t>ircuit board</a:t>
            </a:r>
            <a:r>
              <a:rPr lang="en-US" sz="2600" dirty="0" smtClean="0"/>
              <a:t>, H</a:t>
            </a:r>
            <a:r>
              <a:rPr lang="en" sz="2600" dirty="0" smtClean="0"/>
              <a:t>ousin</a:t>
            </a:r>
            <a:r>
              <a:rPr lang="en-US" sz="2600" dirty="0" err="1" smtClean="0"/>
              <a:t>g</a:t>
            </a:r>
            <a:endParaRPr lang="en-US" sz="2600" dirty="0" smtClean="0"/>
          </a:p>
          <a:p>
            <a:r>
              <a:rPr lang="en-US" sz="2600" dirty="0" smtClean="0"/>
              <a:t>Sensor</a:t>
            </a:r>
          </a:p>
          <a:p>
            <a:pPr lvl="1"/>
            <a:r>
              <a:rPr lang="en-US" sz="2600" dirty="0" smtClean="0"/>
              <a:t>Photomultiplier tube (PMT) and </a:t>
            </a:r>
            <a:r>
              <a:rPr lang="en-US" sz="2600" dirty="0" err="1" smtClean="0"/>
              <a:t>scintillator</a:t>
            </a:r>
            <a:endParaRPr lang="en-US" sz="2600" dirty="0" smtClean="0"/>
          </a:p>
          <a:p>
            <a:pPr lvl="1"/>
            <a:r>
              <a:rPr lang="en-US" sz="2600" dirty="0" smtClean="0"/>
              <a:t>Light proof wrapping</a:t>
            </a:r>
          </a:p>
          <a:p>
            <a:pPr lvl="1"/>
            <a:endParaRPr lang="en-US" sz="2600" dirty="0" smtClean="0"/>
          </a:p>
          <a:p>
            <a:pPr lvl="1"/>
            <a:endParaRPr lang="en-US" sz="2600" dirty="0" smtClean="0"/>
          </a:p>
          <a:p>
            <a:pPr lvl="1"/>
            <a:endParaRPr lang="en-US" sz="2600" dirty="0" smtClean="0"/>
          </a:p>
          <a:p>
            <a:endParaRPr lang="en-US" sz="2600" dirty="0"/>
          </a:p>
        </p:txBody>
      </p:sp>
      <p:pic>
        <p:nvPicPr>
          <p:cNvPr id="8" name="Picture 7" descr="padd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256" y="0"/>
            <a:ext cx="2496544" cy="68045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500" y="5219700"/>
            <a:ext cx="4559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ONE MORE PICTURE WILL GO HERE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2641910" y="2739023"/>
            <a:ext cx="5262716" cy="89255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Consolidate Detector Construction</a:t>
            </a:r>
          </a:p>
          <a:p>
            <a:r>
              <a:rPr lang="en-US" sz="2600" dirty="0" smtClean="0">
                <a:solidFill>
                  <a:srgbClr val="FF0000"/>
                </a:solidFill>
              </a:rPr>
              <a:t>And Testing</a:t>
            </a:r>
            <a:endParaRPr lang="en-US" sz="26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Construction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Circuit Board</a:t>
            </a:r>
          </a:p>
          <a:p>
            <a:pPr lvl="1"/>
            <a:r>
              <a:rPr lang="en-US" sz="2600" dirty="0" smtClean="0"/>
              <a:t>Determines which counts happen in coincidence</a:t>
            </a:r>
          </a:p>
          <a:p>
            <a:r>
              <a:rPr lang="en-US" sz="2600" dirty="0" smtClean="0"/>
              <a:t>Housing</a:t>
            </a:r>
          </a:p>
          <a:p>
            <a:pPr lvl="1"/>
            <a:r>
              <a:rPr lang="en-US" sz="2600" dirty="0" smtClean="0"/>
              <a:t>Protects equipment and ensures consistent data</a:t>
            </a:r>
          </a:p>
        </p:txBody>
      </p:sp>
      <p:pic>
        <p:nvPicPr>
          <p:cNvPr id="6" name="Picture 3" descr="K:\Camera\100_1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4161393"/>
            <a:ext cx="3208997" cy="2406381"/>
          </a:xfrm>
          <a:prstGeom prst="rect">
            <a:avLst/>
          </a:prstGeom>
          <a:noFill/>
        </p:spPr>
      </p:pic>
      <p:pic>
        <p:nvPicPr>
          <p:cNvPr id="8" name="Picture 7" descr="box onl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297" y="4161393"/>
            <a:ext cx="4179297" cy="24063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41910" y="2739023"/>
            <a:ext cx="5262716" cy="89255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Consolidate Detector Construction</a:t>
            </a:r>
          </a:p>
          <a:p>
            <a:r>
              <a:rPr lang="en-US" sz="2600" dirty="0" smtClean="0">
                <a:solidFill>
                  <a:srgbClr val="FF0000"/>
                </a:solidFill>
              </a:rPr>
              <a:t>And Testing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"/>
              <a:t>Testing</a:t>
            </a:r>
          </a:p>
        </p:txBody>
      </p:sp>
      <p:pic>
        <p:nvPicPr>
          <p:cNvPr id="4" name="Picture 2" descr="H:\APS1\Camera\100_17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371600"/>
            <a:ext cx="4816150" cy="36115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18150" y="3263900"/>
            <a:ext cx="2781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TWO OR THREE MORE PICTURES WILL GO HERE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2641910" y="2739023"/>
            <a:ext cx="5262716" cy="89255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Consolidate Detector Construction</a:t>
            </a:r>
          </a:p>
          <a:p>
            <a:r>
              <a:rPr lang="en-US" sz="2600" dirty="0" smtClean="0">
                <a:solidFill>
                  <a:srgbClr val="FF0000"/>
                </a:solidFill>
              </a:rPr>
              <a:t>And Testing</a:t>
            </a:r>
            <a:endParaRPr lang="en-US" sz="26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buNone/>
            </a:pPr>
            <a:r>
              <a:rPr lang="en"/>
              <a:t>Results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238500" cy="3305489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r>
              <a:rPr lang="en-US" sz="2600" dirty="0" smtClean="0"/>
              <a:t>Zenith Angle Test</a:t>
            </a:r>
          </a:p>
          <a:p>
            <a:pPr lvl="1"/>
            <a:r>
              <a:rPr lang="en-US" sz="2600" dirty="0" smtClean="0"/>
              <a:t>Angular Dependence</a:t>
            </a:r>
          </a:p>
          <a:p>
            <a:r>
              <a:rPr lang="en-US" sz="2600" dirty="0" smtClean="0"/>
              <a:t>Used to test sensors</a:t>
            </a:r>
          </a:p>
          <a:p>
            <a:r>
              <a:rPr lang="en-US" sz="2600" dirty="0" smtClean="0"/>
              <a:t>Baseline for fully assembled detector</a:t>
            </a:r>
          </a:p>
          <a:p>
            <a:r>
              <a:rPr lang="en-US" sz="2600" dirty="0" smtClean="0"/>
              <a:t>It works!</a:t>
            </a:r>
            <a:endParaRPr sz="2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497316"/>
            <a:ext cx="4414837" cy="317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Picture 0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963" y="185684"/>
            <a:ext cx="4414837" cy="33116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1910" y="2739023"/>
            <a:ext cx="3789820" cy="49244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Consolidate Slides 8 + 9</a:t>
            </a:r>
            <a:endParaRPr lang="en-US" sz="26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buNone/>
            </a:pPr>
            <a:r>
              <a:rPr lang="en" dirty="0"/>
              <a:t>Results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917700"/>
            <a:ext cx="846571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1600199"/>
            <a:ext cx="8313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Zenith Angle Test for Detector Only (No NIM)</a:t>
            </a:r>
            <a:endParaRPr lang="en-US" sz="2000" b="1" u="sng" dirty="0"/>
          </a:p>
        </p:txBody>
      </p:sp>
      <p:sp>
        <p:nvSpPr>
          <p:cNvPr id="6" name="Rectangle 5"/>
          <p:cNvSpPr/>
          <p:nvPr/>
        </p:nvSpPr>
        <p:spPr>
          <a:xfrm>
            <a:off x="-1066800" y="287337"/>
            <a:ext cx="4522116" cy="249299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Consolidate Slides 8 + 9; </a:t>
            </a:r>
            <a:br>
              <a:rPr lang="en-US" sz="2600" dirty="0" smtClean="0">
                <a:solidFill>
                  <a:srgbClr val="FF0000"/>
                </a:solidFill>
              </a:rPr>
            </a:br>
            <a:r>
              <a:rPr lang="en-US" sz="2600" dirty="0" smtClean="0">
                <a:solidFill>
                  <a:srgbClr val="FF0000"/>
                </a:solidFill>
              </a:rPr>
              <a:t/>
            </a:r>
            <a:br>
              <a:rPr lang="en-US" sz="2600" dirty="0" smtClean="0">
                <a:solidFill>
                  <a:srgbClr val="FF0000"/>
                </a:solidFill>
              </a:rPr>
            </a:br>
            <a:r>
              <a:rPr lang="en-US" sz="2600" dirty="0" smtClean="0">
                <a:solidFill>
                  <a:srgbClr val="FF0000"/>
                </a:solidFill>
              </a:rPr>
              <a:t>Do you have the data points / </a:t>
            </a:r>
            <a:br>
              <a:rPr lang="en-US" sz="2600" dirty="0" smtClean="0">
                <a:solidFill>
                  <a:srgbClr val="FF0000"/>
                </a:solidFill>
              </a:rPr>
            </a:br>
            <a:r>
              <a:rPr lang="en-US" sz="2600" dirty="0" smtClean="0">
                <a:solidFill>
                  <a:srgbClr val="FF0000"/>
                </a:solidFill>
              </a:rPr>
              <a:t>Can you get the data points?  </a:t>
            </a:r>
            <a:br>
              <a:rPr lang="en-US" sz="2600" dirty="0" smtClean="0">
                <a:solidFill>
                  <a:srgbClr val="FF0000"/>
                </a:solidFill>
              </a:rPr>
            </a:br>
            <a:r>
              <a:rPr lang="en-US" sz="2600" dirty="0" smtClean="0">
                <a:solidFill>
                  <a:srgbClr val="FF0000"/>
                </a:solidFill>
              </a:rPr>
              <a:t>I’m tempted to try a different</a:t>
            </a:r>
            <a:br>
              <a:rPr lang="en-US" sz="2600" dirty="0" smtClean="0">
                <a:solidFill>
                  <a:srgbClr val="FF0000"/>
                </a:solidFill>
              </a:rPr>
            </a:br>
            <a:r>
              <a:rPr lang="en-US" sz="2600" dirty="0" smtClean="0">
                <a:solidFill>
                  <a:srgbClr val="FF0000"/>
                </a:solidFill>
              </a:rPr>
              <a:t>Cosine fit.  </a:t>
            </a:r>
            <a:endParaRPr lang="en-US" sz="26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438</Words>
  <Application>Microsoft Macintosh PowerPoint</Application>
  <PresentationFormat>On-screen Show (4:3)</PresentationFormat>
  <Paragraphs>109</Paragraphs>
  <Slides>17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Cosmic Ray Physics at  Hartnell College: A Case Study in Successful Undergraduate Research at a Two-Year College</vt:lpstr>
      <vt:lpstr>Background</vt:lpstr>
      <vt:lpstr>What is a cosmic ray?</vt:lpstr>
      <vt:lpstr>How the rays are detected</vt:lpstr>
      <vt:lpstr>Detector Construction</vt:lpstr>
      <vt:lpstr>Detector Construction</vt:lpstr>
      <vt:lpstr>Testing</vt:lpstr>
      <vt:lpstr>Results</vt:lpstr>
      <vt:lpstr>Results</vt:lpstr>
      <vt:lpstr>Silicon Photomultiplier (SiPM)</vt:lpstr>
      <vt:lpstr>Rewrap/Light Testing</vt:lpstr>
      <vt:lpstr>Polishing/Paddle Creation</vt:lpstr>
      <vt:lpstr>Plateau Graph</vt:lpstr>
      <vt:lpstr>Delay Testing</vt:lpstr>
      <vt:lpstr>Conclusions/Outlook</vt:lpstr>
      <vt:lpstr>Acknowledgements</vt:lpstr>
      <vt:lpstr>Thank you for you time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/>
  <cp:keywords/>
  <dc:description/>
  <cp:lastModifiedBy>Brooke Haag</cp:lastModifiedBy>
  <cp:revision>9</cp:revision>
  <dcterms:created xsi:type="dcterms:W3CDTF">2012-07-26T16:49:55Z</dcterms:created>
  <dcterms:modified xsi:type="dcterms:W3CDTF">2012-07-26T20:21:29Z</dcterms:modified>
  <cp:category/>
</cp:coreProperties>
</file>